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8" r:id="rId2"/>
  </p:sldMasterIdLst>
  <p:notesMasterIdLst>
    <p:notesMasterId r:id="rId61"/>
  </p:notesMasterIdLst>
  <p:handoutMasterIdLst>
    <p:handoutMasterId r:id="rId62"/>
  </p:handoutMasterIdLst>
  <p:sldIdLst>
    <p:sldId id="257" r:id="rId3"/>
    <p:sldId id="258" r:id="rId4"/>
    <p:sldId id="569" r:id="rId5"/>
    <p:sldId id="259" r:id="rId6"/>
    <p:sldId id="449" r:id="rId7"/>
    <p:sldId id="452" r:id="rId8"/>
    <p:sldId id="287" r:id="rId9"/>
    <p:sldId id="451" r:id="rId10"/>
    <p:sldId id="453" r:id="rId11"/>
    <p:sldId id="454" r:id="rId12"/>
    <p:sldId id="456" r:id="rId13"/>
    <p:sldId id="458" r:id="rId14"/>
    <p:sldId id="457" r:id="rId15"/>
    <p:sldId id="459" r:id="rId16"/>
    <p:sldId id="567" r:id="rId17"/>
    <p:sldId id="366" r:id="rId18"/>
    <p:sldId id="568" r:id="rId19"/>
    <p:sldId id="421" r:id="rId20"/>
    <p:sldId id="400" r:id="rId21"/>
    <p:sldId id="592" r:id="rId22"/>
    <p:sldId id="455" r:id="rId23"/>
    <p:sldId id="570" r:id="rId24"/>
    <p:sldId id="571" r:id="rId25"/>
    <p:sldId id="572" r:id="rId26"/>
    <p:sldId id="573" r:id="rId27"/>
    <p:sldId id="311" r:id="rId28"/>
    <p:sldId id="346" r:id="rId29"/>
    <p:sldId id="312" r:id="rId30"/>
    <p:sldId id="427" r:id="rId31"/>
    <p:sldId id="574" r:id="rId32"/>
    <p:sldId id="476" r:id="rId33"/>
    <p:sldId id="575" r:id="rId34"/>
    <p:sldId id="348" r:id="rId35"/>
    <p:sldId id="576" r:id="rId36"/>
    <p:sldId id="577" r:id="rId37"/>
    <p:sldId id="578" r:id="rId38"/>
    <p:sldId id="579" r:id="rId39"/>
    <p:sldId id="580" r:id="rId40"/>
    <p:sldId id="351" r:id="rId41"/>
    <p:sldId id="352" r:id="rId42"/>
    <p:sldId id="581" r:id="rId43"/>
    <p:sldId id="582" r:id="rId44"/>
    <p:sldId id="583" r:id="rId45"/>
    <p:sldId id="356" r:id="rId46"/>
    <p:sldId id="584" r:id="rId47"/>
    <p:sldId id="585" r:id="rId48"/>
    <p:sldId id="360" r:id="rId49"/>
    <p:sldId id="586" r:id="rId50"/>
    <p:sldId id="587" r:id="rId51"/>
    <p:sldId id="365" r:id="rId52"/>
    <p:sldId id="417" r:id="rId53"/>
    <p:sldId id="431" r:id="rId54"/>
    <p:sldId id="588" r:id="rId55"/>
    <p:sldId id="590" r:id="rId56"/>
    <p:sldId id="591" r:id="rId57"/>
    <p:sldId id="589" r:id="rId58"/>
    <p:sldId id="475" r:id="rId59"/>
    <p:sldId id="389" r:id="rId60"/>
  </p:sldIdLst>
  <p:sldSz cx="9144000" cy="6858000" type="screen4x3"/>
  <p:notesSz cx="6797675" cy="992822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33CC"/>
    <a:srgbClr val="FFCCFF"/>
    <a:srgbClr val="FFFFCC"/>
    <a:srgbClr val="FF9900"/>
    <a:srgbClr val="CC3300"/>
    <a:srgbClr val="0000FF"/>
    <a:srgbClr val="00CCFF"/>
    <a:srgbClr val="CC3CBE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8" autoAdjust="0"/>
    <p:restoredTop sz="94660"/>
  </p:normalViewPr>
  <p:slideViewPr>
    <p:cSldViewPr>
      <p:cViewPr varScale="1">
        <p:scale>
          <a:sx n="78" d="100"/>
          <a:sy n="78" d="100"/>
        </p:scale>
        <p:origin x="146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2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0DA5CD-82AA-49E0-BE76-E6F34B0C954F}" type="doc">
      <dgm:prSet loTypeId="urn:microsoft.com/office/officeart/2005/8/layout/cycle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30BF585-775B-487D-B1E0-734F91773605}">
      <dgm:prSet phldrT="[文字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法源依據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altLang="zh-TW" sz="2000" dirty="0">
              <a:latin typeface="標楷體"/>
              <a:ea typeface="標楷體"/>
            </a:rPr>
            <a:t>§1</a:t>
          </a:r>
          <a:endParaRPr lang="zh-TW" altLang="en-US" sz="20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F791814B-1F13-431A-B3E1-547AF74E43E9}" type="parTrans" cxnId="{CFEF404A-1412-4626-A2B5-FED621D38A36}">
      <dgm:prSet/>
      <dgm:spPr/>
      <dgm:t>
        <a:bodyPr/>
        <a:lstStyle/>
        <a:p>
          <a:endParaRPr lang="zh-TW" altLang="en-US"/>
        </a:p>
      </dgm:t>
    </dgm:pt>
    <dgm:pt modelId="{0D11D5EF-FE37-48D9-A965-AB0435B2FB2C}" type="sibTrans" cxnId="{CFEF404A-1412-4626-A2B5-FED621D38A36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407EBEF2-D152-40F4-AD5A-0D2F539641F1}">
      <dgm:prSet phldrT="[文字]" custT="1"/>
      <dgm:spPr>
        <a:ln>
          <a:solidFill>
            <a:schemeClr val="accent1"/>
          </a:solidFill>
        </a:ln>
      </dgm:spPr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農地農用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面積計算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altLang="zh-TW" sz="2000" b="1" dirty="0">
              <a:solidFill>
                <a:srgbClr val="FF0000"/>
              </a:solidFill>
              <a:latin typeface="標楷體"/>
              <a:ea typeface="標楷體"/>
            </a:rPr>
            <a:t>§2-1</a:t>
          </a:r>
          <a:r>
            <a:rPr lang="en-US" altLang="zh-TW" sz="2800" b="1" baseline="30000" dirty="0">
              <a:solidFill>
                <a:srgbClr val="FF0000"/>
              </a:solidFill>
              <a:latin typeface="標楷體"/>
              <a:ea typeface="標楷體"/>
            </a:rPr>
            <a:t>*</a:t>
          </a:r>
          <a:endParaRPr lang="zh-TW" altLang="en-US" sz="2000" b="1" baseline="30000" dirty="0">
            <a:solidFill>
              <a:srgbClr val="FF0000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B396141D-8FD9-422E-BB64-28B48246FA45}" type="parTrans" cxnId="{8C5BF7CF-F185-4236-ACB9-87E3E7472527}">
      <dgm:prSet/>
      <dgm:spPr/>
      <dgm:t>
        <a:bodyPr/>
        <a:lstStyle/>
        <a:p>
          <a:endParaRPr lang="zh-TW" altLang="en-US"/>
        </a:p>
      </dgm:t>
    </dgm:pt>
    <dgm:pt modelId="{6892D6DE-AD71-466D-8826-9EEC0B065811}" type="sibTrans" cxnId="{8C5BF7CF-F185-4236-ACB9-87E3E7472527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84BB2CDA-4644-4ABD-BFFD-2120BF813092}">
      <dgm:prSet phldrT="[文字]" custT="1"/>
      <dgm:spPr/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資   格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altLang="zh-TW" sz="2000" b="1" dirty="0">
              <a:latin typeface="標楷體"/>
              <a:ea typeface="標楷體"/>
            </a:rPr>
            <a:t>§2</a:t>
          </a:r>
          <a:r>
            <a:rPr lang="zh-TW" altLang="en-US" sz="2000" b="1" dirty="0">
              <a:latin typeface="標楷體"/>
              <a:ea typeface="標楷體"/>
            </a:rPr>
            <a:t>、</a:t>
          </a:r>
          <a:r>
            <a:rPr lang="en-US" altLang="zh-TW" sz="2000" b="1" dirty="0">
              <a:latin typeface="標楷體"/>
              <a:ea typeface="標楷體"/>
            </a:rPr>
            <a:t>§3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FAB4576-97EE-4A61-8341-8528A6896C90}" type="parTrans" cxnId="{84BFF2A8-361D-4FF9-9B8C-89CFDBC89BE6}">
      <dgm:prSet/>
      <dgm:spPr/>
      <dgm:t>
        <a:bodyPr/>
        <a:lstStyle/>
        <a:p>
          <a:endParaRPr lang="zh-TW" altLang="en-US"/>
        </a:p>
      </dgm:t>
    </dgm:pt>
    <dgm:pt modelId="{CBB9332F-D631-4968-AE64-065D907C4E85}" type="sibTrans" cxnId="{84BFF2A8-361D-4FF9-9B8C-89CFDBC89BE6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8E8C4514-66D0-416B-87B0-9C0E3B6D4A6C}">
      <dgm:prSet phldrT="[文字]" custT="1"/>
      <dgm:spPr/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登記應備證件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altLang="zh-TW" sz="2000" b="1" dirty="0">
              <a:latin typeface="標楷體"/>
              <a:ea typeface="標楷體"/>
            </a:rPr>
            <a:t>§4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368AC5F-A040-41EE-9EF3-1ADB194E8A78}" type="parTrans" cxnId="{E055D3F7-2004-4E2A-BFBD-EC185DDB07F9}">
      <dgm:prSet/>
      <dgm:spPr/>
      <dgm:t>
        <a:bodyPr/>
        <a:lstStyle/>
        <a:p>
          <a:endParaRPr lang="zh-TW" altLang="en-US"/>
        </a:p>
      </dgm:t>
    </dgm:pt>
    <dgm:pt modelId="{5B10CBE2-779F-4252-8361-C085E6339426}" type="sibTrans" cxnId="{E055D3F7-2004-4E2A-BFBD-EC185DDB07F9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0F984658-115E-4BBF-A8BB-4CC6E9D8B251}">
      <dgm:prSet phldrT="[文字]" custT="1"/>
      <dgm:spPr>
        <a:ln>
          <a:solidFill>
            <a:schemeClr val="accent1"/>
          </a:solidFill>
        </a:ln>
      </dgm:spPr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資格審查小組成員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zh-TW" altLang="zh-TW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5</a:t>
          </a:r>
        </a:p>
      </dgm:t>
    </dgm:pt>
    <dgm:pt modelId="{2561833A-2159-4B53-B53F-5A74DDB12482}" type="parTrans" cxnId="{0D33D7B5-9AB4-4D47-AD0D-426A5908E2FF}">
      <dgm:prSet/>
      <dgm:spPr/>
      <dgm:t>
        <a:bodyPr/>
        <a:lstStyle/>
        <a:p>
          <a:endParaRPr lang="zh-TW" altLang="en-US"/>
        </a:p>
      </dgm:t>
    </dgm:pt>
    <dgm:pt modelId="{A3D71B13-C88B-41A0-B115-20F1041F26BA}" type="sibTrans" cxnId="{0D33D7B5-9AB4-4D47-AD0D-426A5908E2FF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1CCEBBEF-B72D-4CCD-BA42-A6802900B377}">
      <dgm:prSet phldrT="[文字]" custT="1"/>
      <dgm:spPr>
        <a:ln>
          <a:solidFill>
            <a:schemeClr val="accent1"/>
          </a:solidFill>
        </a:ln>
      </dgm:spPr>
      <dgm:t>
        <a:bodyPr lIns="0" tIns="36000" rIns="0" bIns="3600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資格審查流程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TW" altLang="zh-TW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6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A35C4E3-39FB-4AB4-A4B6-690BA313763A}" type="parTrans" cxnId="{5AA1B272-96D5-47B3-96C9-6C16B1BACBD7}">
      <dgm:prSet/>
      <dgm:spPr/>
      <dgm:t>
        <a:bodyPr/>
        <a:lstStyle/>
        <a:p>
          <a:endParaRPr lang="zh-TW" altLang="en-US"/>
        </a:p>
      </dgm:t>
    </dgm:pt>
    <dgm:pt modelId="{B1B855BE-7A9B-4EA0-A563-C1C63CDB85D6}" type="sibTrans" cxnId="{5AA1B272-96D5-47B3-96C9-6C16B1BACBD7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7FE02AAD-ECC2-4121-B5D9-34AD81C39299}">
      <dgm:prSet phldrT="[文字]" custT="1"/>
      <dgm:spPr/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複審、合格名冊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TW" altLang="zh-TW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8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2C5F8286-CB79-48A1-89EC-442CE10A8953}" type="parTrans" cxnId="{AE55B5F0-C925-425D-A206-6387B75F0368}">
      <dgm:prSet/>
      <dgm:spPr/>
      <dgm:t>
        <a:bodyPr/>
        <a:lstStyle/>
        <a:p>
          <a:endParaRPr lang="zh-TW" altLang="en-US"/>
        </a:p>
      </dgm:t>
    </dgm:pt>
    <dgm:pt modelId="{493D118B-7A39-454E-A243-8AF879E2808D}" type="sibTrans" cxnId="{AE55B5F0-C925-425D-A206-6387B75F0368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1D9F5B62-47B6-47A1-B0FF-921967C03E10}">
      <dgm:prSet phldrT="[文字]" custT="1"/>
      <dgm:spPr>
        <a:ln>
          <a:solidFill>
            <a:schemeClr val="accent1"/>
          </a:solidFill>
        </a:ln>
      </dgm:spPr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現場查證</a:t>
          </a:r>
          <a:endParaRPr lang="en-US" altLang="zh-TW" sz="2200" b="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TW" altLang="zh-TW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7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6A447F10-B43C-426F-A293-29A102B84742}" type="parTrans" cxnId="{2AEAB54A-E245-40D2-971E-233380F74590}">
      <dgm:prSet/>
      <dgm:spPr/>
      <dgm:t>
        <a:bodyPr/>
        <a:lstStyle/>
        <a:p>
          <a:endParaRPr lang="zh-TW" altLang="en-US"/>
        </a:p>
      </dgm:t>
    </dgm:pt>
    <dgm:pt modelId="{23D6E880-7068-4236-BF96-EF13056F02C9}" type="sibTrans" cxnId="{2AEAB54A-E245-40D2-971E-233380F74590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A27A143E-A50D-4F46-873B-C12C25AE54F3}">
      <dgm:prSet phldrT="[文字]" custT="1"/>
      <dgm:spPr/>
      <dgm:t>
        <a:bodyPr lIns="36000" tIns="36000" rIns="36000" bIns="3600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任職後資格之維持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TW" altLang="zh-TW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1" dirty="0">
              <a:latin typeface="標楷體" panose="03000509000000000000" pitchFamily="65" charset="-120"/>
              <a:ea typeface="標楷體" panose="03000509000000000000" pitchFamily="65" charset="-120"/>
            </a:rPr>
            <a:t>9</a:t>
          </a:r>
          <a:endParaRPr lang="zh-TW" altLang="en-US" sz="20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107858D-B09E-4F44-BC8B-B12238C1D33D}" type="parTrans" cxnId="{339E68DF-BDF9-470B-BC4E-CC1545AFC71E}">
      <dgm:prSet/>
      <dgm:spPr/>
      <dgm:t>
        <a:bodyPr/>
        <a:lstStyle/>
        <a:p>
          <a:endParaRPr lang="zh-TW" altLang="en-US"/>
        </a:p>
      </dgm:t>
    </dgm:pt>
    <dgm:pt modelId="{1294E3BE-227D-4305-8D00-34C395D4364C}" type="sibTrans" cxnId="{339E68DF-BDF9-470B-BC4E-CC1545AFC71E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F2D31203-C78E-46AD-B938-A77A4AE5F87A}" type="pres">
      <dgm:prSet presAssocID="{DA0DA5CD-82AA-49E0-BE76-E6F34B0C954F}" presName="cycle" presStyleCnt="0">
        <dgm:presLayoutVars>
          <dgm:dir/>
          <dgm:resizeHandles val="exact"/>
        </dgm:presLayoutVars>
      </dgm:prSet>
      <dgm:spPr/>
    </dgm:pt>
    <dgm:pt modelId="{D176AACB-B55C-4AC5-B545-6B023AA51AD6}" type="pres">
      <dgm:prSet presAssocID="{830BF585-775B-487D-B1E0-734F91773605}" presName="node" presStyleLbl="node1" presStyleIdx="0" presStyleCnt="9" custScaleX="206597" custScaleY="105544" custRadScaleRad="93436" custRadScaleInc="-6756">
        <dgm:presLayoutVars>
          <dgm:bulletEnabled val="1"/>
        </dgm:presLayoutVars>
      </dgm:prSet>
      <dgm:spPr/>
    </dgm:pt>
    <dgm:pt modelId="{44EC6B4B-AEC3-4B18-97C5-8047DF75B27C}" type="pres">
      <dgm:prSet presAssocID="{830BF585-775B-487D-B1E0-734F91773605}" presName="spNode" presStyleCnt="0"/>
      <dgm:spPr/>
    </dgm:pt>
    <dgm:pt modelId="{0B5B8709-9518-44DE-ABBF-AF9B9B1A8B8D}" type="pres">
      <dgm:prSet presAssocID="{0D11D5EF-FE37-48D9-A965-AB0435B2FB2C}" presName="sibTrans" presStyleLbl="sibTrans1D1" presStyleIdx="0" presStyleCnt="9"/>
      <dgm:spPr/>
    </dgm:pt>
    <dgm:pt modelId="{D8E8405E-F7F6-456C-916C-A1353BF97353}" type="pres">
      <dgm:prSet presAssocID="{A27A143E-A50D-4F46-873B-C12C25AE54F3}" presName="node" presStyleLbl="node1" presStyleIdx="1" presStyleCnt="9" custScaleX="229637" custRadScaleRad="100365" custRadScaleInc="120451">
        <dgm:presLayoutVars>
          <dgm:bulletEnabled val="1"/>
        </dgm:presLayoutVars>
      </dgm:prSet>
      <dgm:spPr/>
    </dgm:pt>
    <dgm:pt modelId="{ABBB7159-BADE-4FA7-9C6F-9AD59BA46B8B}" type="pres">
      <dgm:prSet presAssocID="{A27A143E-A50D-4F46-873B-C12C25AE54F3}" presName="spNode" presStyleCnt="0"/>
      <dgm:spPr/>
    </dgm:pt>
    <dgm:pt modelId="{0FB28EB4-E7EB-48B5-ADFB-DA2CC34FDE23}" type="pres">
      <dgm:prSet presAssocID="{1294E3BE-227D-4305-8D00-34C395D4364C}" presName="sibTrans" presStyleLbl="sibTrans1D1" presStyleIdx="1" presStyleCnt="9"/>
      <dgm:spPr/>
    </dgm:pt>
    <dgm:pt modelId="{CAA2FDC0-2EE2-453F-9112-D7EA24172C6C}" type="pres">
      <dgm:prSet presAssocID="{7FE02AAD-ECC2-4121-B5D9-34AD81C39299}" presName="node" presStyleLbl="node1" presStyleIdx="2" presStyleCnt="9" custScaleX="202981" custRadScaleRad="103467" custRadScaleInc="48187">
        <dgm:presLayoutVars>
          <dgm:bulletEnabled val="1"/>
        </dgm:presLayoutVars>
      </dgm:prSet>
      <dgm:spPr/>
    </dgm:pt>
    <dgm:pt modelId="{243CB21D-EC6E-4EF2-BDBC-FD28C961D187}" type="pres">
      <dgm:prSet presAssocID="{7FE02AAD-ECC2-4121-B5D9-34AD81C39299}" presName="spNode" presStyleCnt="0"/>
      <dgm:spPr/>
    </dgm:pt>
    <dgm:pt modelId="{FB3E0F6F-8BA4-4517-99A1-DB9A8F9E3C3D}" type="pres">
      <dgm:prSet presAssocID="{493D118B-7A39-454E-A243-8AF879E2808D}" presName="sibTrans" presStyleLbl="sibTrans1D1" presStyleIdx="2" presStyleCnt="9"/>
      <dgm:spPr/>
    </dgm:pt>
    <dgm:pt modelId="{9FB38EDA-527D-4E04-BD7C-7709F5B7D731}" type="pres">
      <dgm:prSet presAssocID="{1D9F5B62-47B6-47A1-B0FF-921967C03E10}" presName="node" presStyleLbl="node1" presStyleIdx="3" presStyleCnt="9" custScaleX="165540" custRadScaleRad="110241" custRadScaleInc="-57608">
        <dgm:presLayoutVars>
          <dgm:bulletEnabled val="1"/>
        </dgm:presLayoutVars>
      </dgm:prSet>
      <dgm:spPr/>
    </dgm:pt>
    <dgm:pt modelId="{6C25D251-67F0-4F58-9BF1-96524B181B8B}" type="pres">
      <dgm:prSet presAssocID="{1D9F5B62-47B6-47A1-B0FF-921967C03E10}" presName="spNode" presStyleCnt="0"/>
      <dgm:spPr/>
    </dgm:pt>
    <dgm:pt modelId="{A274B8E9-1947-4779-86CA-DA70D74B5736}" type="pres">
      <dgm:prSet presAssocID="{23D6E880-7068-4236-BF96-EF13056F02C9}" presName="sibTrans" presStyleLbl="sibTrans1D1" presStyleIdx="3" presStyleCnt="9"/>
      <dgm:spPr/>
    </dgm:pt>
    <dgm:pt modelId="{75AD6F77-FA3C-4B1F-8AFB-425BD1939D91}" type="pres">
      <dgm:prSet presAssocID="{1CCEBBEF-B72D-4CCD-BA42-A6802900B377}" presName="node" presStyleLbl="node1" presStyleIdx="4" presStyleCnt="9" custScaleX="178314" custScaleY="99262" custRadScaleRad="116785" custRadScaleInc="-176224">
        <dgm:presLayoutVars>
          <dgm:bulletEnabled val="1"/>
        </dgm:presLayoutVars>
      </dgm:prSet>
      <dgm:spPr/>
    </dgm:pt>
    <dgm:pt modelId="{401B1ACA-F77B-454D-8799-77D7EB429685}" type="pres">
      <dgm:prSet presAssocID="{1CCEBBEF-B72D-4CCD-BA42-A6802900B377}" presName="spNode" presStyleCnt="0"/>
      <dgm:spPr/>
    </dgm:pt>
    <dgm:pt modelId="{31C72092-12D5-469E-89BD-AB873C7905A2}" type="pres">
      <dgm:prSet presAssocID="{B1B855BE-7A9B-4EA0-A563-C1C63CDB85D6}" presName="sibTrans" presStyleLbl="sibTrans1D1" presStyleIdx="4" presStyleCnt="9"/>
      <dgm:spPr/>
    </dgm:pt>
    <dgm:pt modelId="{577953FF-6243-4E1F-B7B0-5918AA68024A}" type="pres">
      <dgm:prSet presAssocID="{0F984658-115E-4BBF-A8BB-4CC6E9D8B251}" presName="node" presStyleLbl="node1" presStyleIdx="5" presStyleCnt="9" custScaleX="246718" custRadScaleRad="104209" custRadScaleInc="129870">
        <dgm:presLayoutVars>
          <dgm:bulletEnabled val="1"/>
        </dgm:presLayoutVars>
      </dgm:prSet>
      <dgm:spPr/>
    </dgm:pt>
    <dgm:pt modelId="{DE33D2B9-D7F3-469A-B579-D29AE09D39D7}" type="pres">
      <dgm:prSet presAssocID="{0F984658-115E-4BBF-A8BB-4CC6E9D8B251}" presName="spNode" presStyleCnt="0"/>
      <dgm:spPr/>
    </dgm:pt>
    <dgm:pt modelId="{25BD1B1C-C04D-4272-B98B-624221854607}" type="pres">
      <dgm:prSet presAssocID="{A3D71B13-C88B-41A0-B115-20F1041F26BA}" presName="sibTrans" presStyleLbl="sibTrans1D1" presStyleIdx="5" presStyleCnt="9"/>
      <dgm:spPr/>
    </dgm:pt>
    <dgm:pt modelId="{C5B62B52-578C-4EDB-9503-7B1976233EFD}" type="pres">
      <dgm:prSet presAssocID="{8E8C4514-66D0-416B-87B0-9C0E3B6D4A6C}" presName="node" presStyleLbl="node1" presStyleIdx="6" presStyleCnt="9" custScaleX="170126" custScaleY="102031" custRadScaleRad="99217" custRadScaleInc="49862">
        <dgm:presLayoutVars>
          <dgm:bulletEnabled val="1"/>
        </dgm:presLayoutVars>
      </dgm:prSet>
      <dgm:spPr/>
    </dgm:pt>
    <dgm:pt modelId="{199C1B66-11DC-409C-B8A9-FD1C60937496}" type="pres">
      <dgm:prSet presAssocID="{8E8C4514-66D0-416B-87B0-9C0E3B6D4A6C}" presName="spNode" presStyleCnt="0"/>
      <dgm:spPr/>
    </dgm:pt>
    <dgm:pt modelId="{9F6F680C-CAAD-4B4B-886F-51606C5AE0C7}" type="pres">
      <dgm:prSet presAssocID="{5B10CBE2-779F-4252-8361-C085E6339426}" presName="sibTrans" presStyleLbl="sibTrans1D1" presStyleIdx="6" presStyleCnt="9"/>
      <dgm:spPr/>
    </dgm:pt>
    <dgm:pt modelId="{8BEDE244-F9C6-49C5-AFBD-8DD96AE9237C}" type="pres">
      <dgm:prSet presAssocID="{407EBEF2-D152-40F4-AD5A-0D2F539641F1}" presName="node" presStyleLbl="node1" presStyleIdx="7" presStyleCnt="9" custScaleX="172736" custScaleY="161800" custRadScaleRad="97196" custRadScaleInc="-46455">
        <dgm:presLayoutVars>
          <dgm:bulletEnabled val="1"/>
        </dgm:presLayoutVars>
      </dgm:prSet>
      <dgm:spPr/>
    </dgm:pt>
    <dgm:pt modelId="{3D58A52C-9440-4D51-B703-AD3F499A0FB4}" type="pres">
      <dgm:prSet presAssocID="{407EBEF2-D152-40F4-AD5A-0D2F539641F1}" presName="spNode" presStyleCnt="0"/>
      <dgm:spPr/>
    </dgm:pt>
    <dgm:pt modelId="{826BF52A-4947-4370-ACFD-887528B02A5F}" type="pres">
      <dgm:prSet presAssocID="{6892D6DE-AD71-466D-8826-9EEC0B065811}" presName="sibTrans" presStyleLbl="sibTrans1D1" presStyleIdx="7" presStyleCnt="9"/>
      <dgm:spPr/>
    </dgm:pt>
    <dgm:pt modelId="{232869F6-F384-4867-AB3B-4CA8E0EE7216}" type="pres">
      <dgm:prSet presAssocID="{84BB2CDA-4644-4ABD-BFFD-2120BF813092}" presName="node" presStyleLbl="node1" presStyleIdx="8" presStyleCnt="9" custScaleX="153391" custRadScaleRad="98920" custRadScaleInc="-132759">
        <dgm:presLayoutVars>
          <dgm:bulletEnabled val="1"/>
        </dgm:presLayoutVars>
      </dgm:prSet>
      <dgm:spPr/>
    </dgm:pt>
    <dgm:pt modelId="{0D2D4D25-0F6F-4535-8133-266E4EC62E41}" type="pres">
      <dgm:prSet presAssocID="{84BB2CDA-4644-4ABD-BFFD-2120BF813092}" presName="spNode" presStyleCnt="0"/>
      <dgm:spPr/>
    </dgm:pt>
    <dgm:pt modelId="{43091BBC-22CB-4F7C-A65C-1E720384E706}" type="pres">
      <dgm:prSet presAssocID="{CBB9332F-D631-4968-AE64-065D907C4E85}" presName="sibTrans" presStyleLbl="sibTrans1D1" presStyleIdx="8" presStyleCnt="9"/>
      <dgm:spPr/>
    </dgm:pt>
  </dgm:ptLst>
  <dgm:cxnLst>
    <dgm:cxn modelId="{DF29B107-C9E0-4C84-8018-246E2E88DB17}" type="presOf" srcId="{1294E3BE-227D-4305-8D00-34C395D4364C}" destId="{0FB28EB4-E7EB-48B5-ADFB-DA2CC34FDE23}" srcOrd="0" destOrd="0" presId="urn:microsoft.com/office/officeart/2005/8/layout/cycle6"/>
    <dgm:cxn modelId="{85313D11-234D-4C5C-B169-C4C55717AC32}" type="presOf" srcId="{1CCEBBEF-B72D-4CCD-BA42-A6802900B377}" destId="{75AD6F77-FA3C-4B1F-8AFB-425BD1939D91}" srcOrd="0" destOrd="0" presId="urn:microsoft.com/office/officeart/2005/8/layout/cycle6"/>
    <dgm:cxn modelId="{96555611-2C4B-40EE-8F57-A305C6A195E4}" type="presOf" srcId="{407EBEF2-D152-40F4-AD5A-0D2F539641F1}" destId="{8BEDE244-F9C6-49C5-AFBD-8DD96AE9237C}" srcOrd="0" destOrd="0" presId="urn:microsoft.com/office/officeart/2005/8/layout/cycle6"/>
    <dgm:cxn modelId="{95B5F515-CCEF-4BC2-9872-201AE8EABE11}" type="presOf" srcId="{23D6E880-7068-4236-BF96-EF13056F02C9}" destId="{A274B8E9-1947-4779-86CA-DA70D74B5736}" srcOrd="0" destOrd="0" presId="urn:microsoft.com/office/officeart/2005/8/layout/cycle6"/>
    <dgm:cxn modelId="{109EF217-4D7E-485F-81CA-90F1223592EE}" type="presOf" srcId="{A27A143E-A50D-4F46-873B-C12C25AE54F3}" destId="{D8E8405E-F7F6-456C-916C-A1353BF97353}" srcOrd="0" destOrd="0" presId="urn:microsoft.com/office/officeart/2005/8/layout/cycle6"/>
    <dgm:cxn modelId="{C1031B22-8792-45FD-A7B2-2510EA3ABC75}" type="presOf" srcId="{B1B855BE-7A9B-4EA0-A563-C1C63CDB85D6}" destId="{31C72092-12D5-469E-89BD-AB873C7905A2}" srcOrd="0" destOrd="0" presId="urn:microsoft.com/office/officeart/2005/8/layout/cycle6"/>
    <dgm:cxn modelId="{71909E3F-17A9-4F22-B0B3-84EC8020D186}" type="presOf" srcId="{8E8C4514-66D0-416B-87B0-9C0E3B6D4A6C}" destId="{C5B62B52-578C-4EDB-9503-7B1976233EFD}" srcOrd="0" destOrd="0" presId="urn:microsoft.com/office/officeart/2005/8/layout/cycle6"/>
    <dgm:cxn modelId="{AE34E25D-0594-44D8-AA68-390266DA25C5}" type="presOf" srcId="{7FE02AAD-ECC2-4121-B5D9-34AD81C39299}" destId="{CAA2FDC0-2EE2-453F-9112-D7EA24172C6C}" srcOrd="0" destOrd="0" presId="urn:microsoft.com/office/officeart/2005/8/layout/cycle6"/>
    <dgm:cxn modelId="{0C2CDD5F-F187-47AD-AB80-2C82E735B6C6}" type="presOf" srcId="{CBB9332F-D631-4968-AE64-065D907C4E85}" destId="{43091BBC-22CB-4F7C-A65C-1E720384E706}" srcOrd="0" destOrd="0" presId="urn:microsoft.com/office/officeart/2005/8/layout/cycle6"/>
    <dgm:cxn modelId="{CFEF404A-1412-4626-A2B5-FED621D38A36}" srcId="{DA0DA5CD-82AA-49E0-BE76-E6F34B0C954F}" destId="{830BF585-775B-487D-B1E0-734F91773605}" srcOrd="0" destOrd="0" parTransId="{F791814B-1F13-431A-B3E1-547AF74E43E9}" sibTransId="{0D11D5EF-FE37-48D9-A965-AB0435B2FB2C}"/>
    <dgm:cxn modelId="{2AEAB54A-E245-40D2-971E-233380F74590}" srcId="{DA0DA5CD-82AA-49E0-BE76-E6F34B0C954F}" destId="{1D9F5B62-47B6-47A1-B0FF-921967C03E10}" srcOrd="3" destOrd="0" parTransId="{6A447F10-B43C-426F-A293-29A102B84742}" sibTransId="{23D6E880-7068-4236-BF96-EF13056F02C9}"/>
    <dgm:cxn modelId="{8461E46E-AE4B-4926-AD45-F304D7BBCA24}" type="presOf" srcId="{6892D6DE-AD71-466D-8826-9EEC0B065811}" destId="{826BF52A-4947-4370-ACFD-887528B02A5F}" srcOrd="0" destOrd="0" presId="urn:microsoft.com/office/officeart/2005/8/layout/cycle6"/>
    <dgm:cxn modelId="{ACF02F51-39D9-42A9-BFD9-E3C6ED1FE592}" type="presOf" srcId="{0F984658-115E-4BBF-A8BB-4CC6E9D8B251}" destId="{577953FF-6243-4E1F-B7B0-5918AA68024A}" srcOrd="0" destOrd="0" presId="urn:microsoft.com/office/officeart/2005/8/layout/cycle6"/>
    <dgm:cxn modelId="{5AA1B272-96D5-47B3-96C9-6C16B1BACBD7}" srcId="{DA0DA5CD-82AA-49E0-BE76-E6F34B0C954F}" destId="{1CCEBBEF-B72D-4CCD-BA42-A6802900B377}" srcOrd="4" destOrd="0" parTransId="{DA35C4E3-39FB-4AB4-A4B6-690BA313763A}" sibTransId="{B1B855BE-7A9B-4EA0-A563-C1C63CDB85D6}"/>
    <dgm:cxn modelId="{B3BB5679-2545-4328-84EF-274F327A502F}" type="presOf" srcId="{0D11D5EF-FE37-48D9-A965-AB0435B2FB2C}" destId="{0B5B8709-9518-44DE-ABBF-AF9B9B1A8B8D}" srcOrd="0" destOrd="0" presId="urn:microsoft.com/office/officeart/2005/8/layout/cycle6"/>
    <dgm:cxn modelId="{45F03EA3-3E8C-402F-A66E-5B71D61C8A28}" type="presOf" srcId="{830BF585-775B-487D-B1E0-734F91773605}" destId="{D176AACB-B55C-4AC5-B545-6B023AA51AD6}" srcOrd="0" destOrd="0" presId="urn:microsoft.com/office/officeart/2005/8/layout/cycle6"/>
    <dgm:cxn modelId="{84BFF2A8-361D-4FF9-9B8C-89CFDBC89BE6}" srcId="{DA0DA5CD-82AA-49E0-BE76-E6F34B0C954F}" destId="{84BB2CDA-4644-4ABD-BFFD-2120BF813092}" srcOrd="8" destOrd="0" parTransId="{CFAB4576-97EE-4A61-8341-8528A6896C90}" sibTransId="{CBB9332F-D631-4968-AE64-065D907C4E85}"/>
    <dgm:cxn modelId="{DA5CFBA8-1947-4819-9995-23CC9E65E3F9}" type="presOf" srcId="{1D9F5B62-47B6-47A1-B0FF-921967C03E10}" destId="{9FB38EDA-527D-4E04-BD7C-7709F5B7D731}" srcOrd="0" destOrd="0" presId="urn:microsoft.com/office/officeart/2005/8/layout/cycle6"/>
    <dgm:cxn modelId="{73E214B4-7AF0-49D3-A6E9-10445794DC53}" type="presOf" srcId="{A3D71B13-C88B-41A0-B115-20F1041F26BA}" destId="{25BD1B1C-C04D-4272-B98B-624221854607}" srcOrd="0" destOrd="0" presId="urn:microsoft.com/office/officeart/2005/8/layout/cycle6"/>
    <dgm:cxn modelId="{0D33D7B5-9AB4-4D47-AD0D-426A5908E2FF}" srcId="{DA0DA5CD-82AA-49E0-BE76-E6F34B0C954F}" destId="{0F984658-115E-4BBF-A8BB-4CC6E9D8B251}" srcOrd="5" destOrd="0" parTransId="{2561833A-2159-4B53-B53F-5A74DDB12482}" sibTransId="{A3D71B13-C88B-41A0-B115-20F1041F26BA}"/>
    <dgm:cxn modelId="{F1991ACC-B88D-4A43-B8D2-20BA5173B48E}" type="presOf" srcId="{5B10CBE2-779F-4252-8361-C085E6339426}" destId="{9F6F680C-CAAD-4B4B-886F-51606C5AE0C7}" srcOrd="0" destOrd="0" presId="urn:microsoft.com/office/officeart/2005/8/layout/cycle6"/>
    <dgm:cxn modelId="{401BE1CC-B6D2-4C87-9D3E-AA86116E9B00}" type="presOf" srcId="{DA0DA5CD-82AA-49E0-BE76-E6F34B0C954F}" destId="{F2D31203-C78E-46AD-B938-A77A4AE5F87A}" srcOrd="0" destOrd="0" presId="urn:microsoft.com/office/officeart/2005/8/layout/cycle6"/>
    <dgm:cxn modelId="{8C5BF7CF-F185-4236-ACB9-87E3E7472527}" srcId="{DA0DA5CD-82AA-49E0-BE76-E6F34B0C954F}" destId="{407EBEF2-D152-40F4-AD5A-0D2F539641F1}" srcOrd="7" destOrd="0" parTransId="{B396141D-8FD9-422E-BB64-28B48246FA45}" sibTransId="{6892D6DE-AD71-466D-8826-9EEC0B065811}"/>
    <dgm:cxn modelId="{115FC0D1-175E-4EF5-B23A-A137E8DB1E96}" type="presOf" srcId="{84BB2CDA-4644-4ABD-BFFD-2120BF813092}" destId="{232869F6-F384-4867-AB3B-4CA8E0EE7216}" srcOrd="0" destOrd="0" presId="urn:microsoft.com/office/officeart/2005/8/layout/cycle6"/>
    <dgm:cxn modelId="{4A6655DE-E1D5-45E6-9FD1-A9A9270F9FC5}" type="presOf" srcId="{493D118B-7A39-454E-A243-8AF879E2808D}" destId="{FB3E0F6F-8BA4-4517-99A1-DB9A8F9E3C3D}" srcOrd="0" destOrd="0" presId="urn:microsoft.com/office/officeart/2005/8/layout/cycle6"/>
    <dgm:cxn modelId="{339E68DF-BDF9-470B-BC4E-CC1545AFC71E}" srcId="{DA0DA5CD-82AA-49E0-BE76-E6F34B0C954F}" destId="{A27A143E-A50D-4F46-873B-C12C25AE54F3}" srcOrd="1" destOrd="0" parTransId="{8107858D-B09E-4F44-BC8B-B12238C1D33D}" sibTransId="{1294E3BE-227D-4305-8D00-34C395D4364C}"/>
    <dgm:cxn modelId="{AE55B5F0-C925-425D-A206-6387B75F0368}" srcId="{DA0DA5CD-82AA-49E0-BE76-E6F34B0C954F}" destId="{7FE02AAD-ECC2-4121-B5D9-34AD81C39299}" srcOrd="2" destOrd="0" parTransId="{2C5F8286-CB79-48A1-89EC-442CE10A8953}" sibTransId="{493D118B-7A39-454E-A243-8AF879E2808D}"/>
    <dgm:cxn modelId="{E055D3F7-2004-4E2A-BFBD-EC185DDB07F9}" srcId="{DA0DA5CD-82AA-49E0-BE76-E6F34B0C954F}" destId="{8E8C4514-66D0-416B-87B0-9C0E3B6D4A6C}" srcOrd="6" destOrd="0" parTransId="{D368AC5F-A040-41EE-9EF3-1ADB194E8A78}" sibTransId="{5B10CBE2-779F-4252-8361-C085E6339426}"/>
    <dgm:cxn modelId="{A7FFCF7C-FF78-4C17-86CF-20867AFC6584}" type="presParOf" srcId="{F2D31203-C78E-46AD-B938-A77A4AE5F87A}" destId="{D176AACB-B55C-4AC5-B545-6B023AA51AD6}" srcOrd="0" destOrd="0" presId="urn:microsoft.com/office/officeart/2005/8/layout/cycle6"/>
    <dgm:cxn modelId="{2805951D-E2CE-4F14-AC07-7A4097209BB1}" type="presParOf" srcId="{F2D31203-C78E-46AD-B938-A77A4AE5F87A}" destId="{44EC6B4B-AEC3-4B18-97C5-8047DF75B27C}" srcOrd="1" destOrd="0" presId="urn:microsoft.com/office/officeart/2005/8/layout/cycle6"/>
    <dgm:cxn modelId="{AAF5F0CF-4334-46C6-A473-E52B81BD2399}" type="presParOf" srcId="{F2D31203-C78E-46AD-B938-A77A4AE5F87A}" destId="{0B5B8709-9518-44DE-ABBF-AF9B9B1A8B8D}" srcOrd="2" destOrd="0" presId="urn:microsoft.com/office/officeart/2005/8/layout/cycle6"/>
    <dgm:cxn modelId="{B92FD348-75A4-4E89-AD9C-D468B48B658F}" type="presParOf" srcId="{F2D31203-C78E-46AD-B938-A77A4AE5F87A}" destId="{D8E8405E-F7F6-456C-916C-A1353BF97353}" srcOrd="3" destOrd="0" presId="urn:microsoft.com/office/officeart/2005/8/layout/cycle6"/>
    <dgm:cxn modelId="{CC8935E7-62CC-46CF-8E9A-345F0CDACAD3}" type="presParOf" srcId="{F2D31203-C78E-46AD-B938-A77A4AE5F87A}" destId="{ABBB7159-BADE-4FA7-9C6F-9AD59BA46B8B}" srcOrd="4" destOrd="0" presId="urn:microsoft.com/office/officeart/2005/8/layout/cycle6"/>
    <dgm:cxn modelId="{845F6F9C-9E14-4606-A547-8BA5332D645C}" type="presParOf" srcId="{F2D31203-C78E-46AD-B938-A77A4AE5F87A}" destId="{0FB28EB4-E7EB-48B5-ADFB-DA2CC34FDE23}" srcOrd="5" destOrd="0" presId="urn:microsoft.com/office/officeart/2005/8/layout/cycle6"/>
    <dgm:cxn modelId="{70ED77C0-5971-4409-8226-B62D73D48CEE}" type="presParOf" srcId="{F2D31203-C78E-46AD-B938-A77A4AE5F87A}" destId="{CAA2FDC0-2EE2-453F-9112-D7EA24172C6C}" srcOrd="6" destOrd="0" presId="urn:microsoft.com/office/officeart/2005/8/layout/cycle6"/>
    <dgm:cxn modelId="{615353DC-095E-4A95-9F12-A3D34548AE6F}" type="presParOf" srcId="{F2D31203-C78E-46AD-B938-A77A4AE5F87A}" destId="{243CB21D-EC6E-4EF2-BDBC-FD28C961D187}" srcOrd="7" destOrd="0" presId="urn:microsoft.com/office/officeart/2005/8/layout/cycle6"/>
    <dgm:cxn modelId="{1E4EEBC1-34A4-44D1-BC5E-B198A6B0EC3D}" type="presParOf" srcId="{F2D31203-C78E-46AD-B938-A77A4AE5F87A}" destId="{FB3E0F6F-8BA4-4517-99A1-DB9A8F9E3C3D}" srcOrd="8" destOrd="0" presId="urn:microsoft.com/office/officeart/2005/8/layout/cycle6"/>
    <dgm:cxn modelId="{E11DD1B4-1F95-4513-97C8-3B5A2D82C5B9}" type="presParOf" srcId="{F2D31203-C78E-46AD-B938-A77A4AE5F87A}" destId="{9FB38EDA-527D-4E04-BD7C-7709F5B7D731}" srcOrd="9" destOrd="0" presId="urn:microsoft.com/office/officeart/2005/8/layout/cycle6"/>
    <dgm:cxn modelId="{0825A349-3446-4B95-A699-B6A14859F852}" type="presParOf" srcId="{F2D31203-C78E-46AD-B938-A77A4AE5F87A}" destId="{6C25D251-67F0-4F58-9BF1-96524B181B8B}" srcOrd="10" destOrd="0" presId="urn:microsoft.com/office/officeart/2005/8/layout/cycle6"/>
    <dgm:cxn modelId="{34334D85-1368-4799-BA1D-00A6D527C7A1}" type="presParOf" srcId="{F2D31203-C78E-46AD-B938-A77A4AE5F87A}" destId="{A274B8E9-1947-4779-86CA-DA70D74B5736}" srcOrd="11" destOrd="0" presId="urn:microsoft.com/office/officeart/2005/8/layout/cycle6"/>
    <dgm:cxn modelId="{94EFA7FC-73C2-48FA-B2C1-422576E2931F}" type="presParOf" srcId="{F2D31203-C78E-46AD-B938-A77A4AE5F87A}" destId="{75AD6F77-FA3C-4B1F-8AFB-425BD1939D91}" srcOrd="12" destOrd="0" presId="urn:microsoft.com/office/officeart/2005/8/layout/cycle6"/>
    <dgm:cxn modelId="{FDA2565D-993F-4962-8A3D-272AE3FCBF04}" type="presParOf" srcId="{F2D31203-C78E-46AD-B938-A77A4AE5F87A}" destId="{401B1ACA-F77B-454D-8799-77D7EB429685}" srcOrd="13" destOrd="0" presId="urn:microsoft.com/office/officeart/2005/8/layout/cycle6"/>
    <dgm:cxn modelId="{D7C02FDB-D4D8-4947-90C3-575F4F4EDC11}" type="presParOf" srcId="{F2D31203-C78E-46AD-B938-A77A4AE5F87A}" destId="{31C72092-12D5-469E-89BD-AB873C7905A2}" srcOrd="14" destOrd="0" presId="urn:microsoft.com/office/officeart/2005/8/layout/cycle6"/>
    <dgm:cxn modelId="{199E6E92-E975-40C5-95D4-819B1E174FA1}" type="presParOf" srcId="{F2D31203-C78E-46AD-B938-A77A4AE5F87A}" destId="{577953FF-6243-4E1F-B7B0-5918AA68024A}" srcOrd="15" destOrd="0" presId="urn:microsoft.com/office/officeart/2005/8/layout/cycle6"/>
    <dgm:cxn modelId="{4008FE4E-5BED-47D3-B266-2340EB89FB63}" type="presParOf" srcId="{F2D31203-C78E-46AD-B938-A77A4AE5F87A}" destId="{DE33D2B9-D7F3-469A-B579-D29AE09D39D7}" srcOrd="16" destOrd="0" presId="urn:microsoft.com/office/officeart/2005/8/layout/cycle6"/>
    <dgm:cxn modelId="{00485520-82BC-4CCF-AEEE-DE3DD7831329}" type="presParOf" srcId="{F2D31203-C78E-46AD-B938-A77A4AE5F87A}" destId="{25BD1B1C-C04D-4272-B98B-624221854607}" srcOrd="17" destOrd="0" presId="urn:microsoft.com/office/officeart/2005/8/layout/cycle6"/>
    <dgm:cxn modelId="{9D934E92-597E-4012-8F5D-CA57FFD8B859}" type="presParOf" srcId="{F2D31203-C78E-46AD-B938-A77A4AE5F87A}" destId="{C5B62B52-578C-4EDB-9503-7B1976233EFD}" srcOrd="18" destOrd="0" presId="urn:microsoft.com/office/officeart/2005/8/layout/cycle6"/>
    <dgm:cxn modelId="{9A44E6A6-9088-4A9B-BE3F-A57D734F2015}" type="presParOf" srcId="{F2D31203-C78E-46AD-B938-A77A4AE5F87A}" destId="{199C1B66-11DC-409C-B8A9-FD1C60937496}" srcOrd="19" destOrd="0" presId="urn:microsoft.com/office/officeart/2005/8/layout/cycle6"/>
    <dgm:cxn modelId="{C099D7CB-CFB8-4359-A44A-48C903CAC93E}" type="presParOf" srcId="{F2D31203-C78E-46AD-B938-A77A4AE5F87A}" destId="{9F6F680C-CAAD-4B4B-886F-51606C5AE0C7}" srcOrd="20" destOrd="0" presId="urn:microsoft.com/office/officeart/2005/8/layout/cycle6"/>
    <dgm:cxn modelId="{5D0D7338-F174-4074-92FD-089DE19689A7}" type="presParOf" srcId="{F2D31203-C78E-46AD-B938-A77A4AE5F87A}" destId="{8BEDE244-F9C6-49C5-AFBD-8DD96AE9237C}" srcOrd="21" destOrd="0" presId="urn:microsoft.com/office/officeart/2005/8/layout/cycle6"/>
    <dgm:cxn modelId="{154FBE12-E777-4387-9114-A12547317331}" type="presParOf" srcId="{F2D31203-C78E-46AD-B938-A77A4AE5F87A}" destId="{3D58A52C-9440-4D51-B703-AD3F499A0FB4}" srcOrd="22" destOrd="0" presId="urn:microsoft.com/office/officeart/2005/8/layout/cycle6"/>
    <dgm:cxn modelId="{1A225494-13C6-45A1-A471-2A9DF8F8F3B7}" type="presParOf" srcId="{F2D31203-C78E-46AD-B938-A77A4AE5F87A}" destId="{826BF52A-4947-4370-ACFD-887528B02A5F}" srcOrd="23" destOrd="0" presId="urn:microsoft.com/office/officeart/2005/8/layout/cycle6"/>
    <dgm:cxn modelId="{77F69AC8-9966-4F96-BE77-4F42FC3D2486}" type="presParOf" srcId="{F2D31203-C78E-46AD-B938-A77A4AE5F87A}" destId="{232869F6-F384-4867-AB3B-4CA8E0EE7216}" srcOrd="24" destOrd="0" presId="urn:microsoft.com/office/officeart/2005/8/layout/cycle6"/>
    <dgm:cxn modelId="{966E2C7B-4C60-475A-AD5D-EE61D5482666}" type="presParOf" srcId="{F2D31203-C78E-46AD-B938-A77A4AE5F87A}" destId="{0D2D4D25-0F6F-4535-8133-266E4EC62E41}" srcOrd="25" destOrd="0" presId="urn:microsoft.com/office/officeart/2005/8/layout/cycle6"/>
    <dgm:cxn modelId="{C76A6452-AC8C-4B6D-950B-205D70451BCC}" type="presParOf" srcId="{F2D31203-C78E-46AD-B938-A77A4AE5F87A}" destId="{43091BBC-22CB-4F7C-A65C-1E720384E706}" srcOrd="26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0DA5CD-82AA-49E0-BE76-E6F34B0C954F}" type="doc">
      <dgm:prSet loTypeId="urn:microsoft.com/office/officeart/2005/8/layout/cycle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30BF585-775B-487D-B1E0-734F91773605}">
      <dgm:prSet phldrT="[文字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法源依據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altLang="zh-TW" sz="2000" dirty="0">
              <a:latin typeface="標楷體"/>
              <a:ea typeface="標楷體"/>
            </a:rPr>
            <a:t>§1</a:t>
          </a:r>
          <a:endParaRPr lang="zh-TW" altLang="en-US" sz="20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F791814B-1F13-431A-B3E1-547AF74E43E9}" type="parTrans" cxnId="{CFEF404A-1412-4626-A2B5-FED621D38A36}">
      <dgm:prSet/>
      <dgm:spPr/>
      <dgm:t>
        <a:bodyPr/>
        <a:lstStyle/>
        <a:p>
          <a:endParaRPr lang="zh-TW" altLang="en-US"/>
        </a:p>
      </dgm:t>
    </dgm:pt>
    <dgm:pt modelId="{0D11D5EF-FE37-48D9-A965-AB0435B2FB2C}" type="sibTrans" cxnId="{CFEF404A-1412-4626-A2B5-FED621D38A36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407EBEF2-D152-40F4-AD5A-0D2F539641F1}">
      <dgm:prSet phldrT="[文字]" custT="1"/>
      <dgm:spPr>
        <a:ln>
          <a:solidFill>
            <a:schemeClr val="accent1"/>
          </a:solidFill>
        </a:ln>
      </dgm:spPr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資   格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altLang="zh-TW" sz="2000" dirty="0">
              <a:latin typeface="標楷體"/>
              <a:ea typeface="標楷體"/>
            </a:rPr>
            <a:t>§3</a:t>
          </a:r>
          <a:r>
            <a:rPr lang="zh-TW" altLang="en-US" sz="2000" dirty="0">
              <a:latin typeface="標楷體"/>
              <a:ea typeface="標楷體"/>
            </a:rPr>
            <a:t>、</a:t>
          </a:r>
          <a:r>
            <a:rPr lang="en-US" altLang="zh-TW" sz="2000" dirty="0">
              <a:latin typeface="標楷體"/>
              <a:ea typeface="標楷體"/>
            </a:rPr>
            <a:t>§14</a:t>
          </a:r>
          <a:endParaRPr lang="zh-TW" altLang="en-US" sz="20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B396141D-8FD9-422E-BB64-28B48246FA45}" type="parTrans" cxnId="{8C5BF7CF-F185-4236-ACB9-87E3E7472527}">
      <dgm:prSet/>
      <dgm:spPr/>
      <dgm:t>
        <a:bodyPr/>
        <a:lstStyle/>
        <a:p>
          <a:endParaRPr lang="zh-TW" altLang="en-US"/>
        </a:p>
      </dgm:t>
    </dgm:pt>
    <dgm:pt modelId="{6892D6DE-AD71-466D-8826-9EEC0B065811}" type="sibTrans" cxnId="{8C5BF7CF-F185-4236-ACB9-87E3E7472527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84BB2CDA-4644-4ABD-BFFD-2120BF813092}">
      <dgm:prSet phldrT="[文字]" custT="1"/>
      <dgm:spPr/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定   義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altLang="zh-TW" sz="2000" dirty="0">
              <a:latin typeface="標楷體"/>
              <a:ea typeface="標楷體"/>
            </a:rPr>
            <a:t>§2</a:t>
          </a:r>
          <a:endParaRPr lang="zh-TW" altLang="en-US" sz="20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FAB4576-97EE-4A61-8341-8528A6896C90}" type="parTrans" cxnId="{84BFF2A8-361D-4FF9-9B8C-89CFDBC89BE6}">
      <dgm:prSet/>
      <dgm:spPr/>
      <dgm:t>
        <a:bodyPr/>
        <a:lstStyle/>
        <a:p>
          <a:endParaRPr lang="zh-TW" altLang="en-US"/>
        </a:p>
      </dgm:t>
    </dgm:pt>
    <dgm:pt modelId="{CBB9332F-D631-4968-AE64-065D907C4E85}" type="sibTrans" cxnId="{84BFF2A8-361D-4FF9-9B8C-89CFDBC89BE6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8E8C4514-66D0-416B-87B0-9C0E3B6D4A6C}">
      <dgm:prSet phldrT="[文字]" custT="1"/>
      <dgm:spPr/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遴選流程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altLang="zh-TW" sz="2000" dirty="0">
              <a:latin typeface="標楷體"/>
              <a:ea typeface="標楷體"/>
            </a:rPr>
            <a:t>§4-9</a:t>
          </a:r>
          <a:r>
            <a:rPr lang="zh-TW" altLang="en-US" sz="2000" dirty="0">
              <a:latin typeface="標楷體"/>
              <a:ea typeface="標楷體"/>
            </a:rPr>
            <a:t>、</a:t>
          </a:r>
          <a:r>
            <a:rPr lang="en-US" altLang="zh-TW" sz="2000" dirty="0">
              <a:latin typeface="標楷體"/>
              <a:ea typeface="標楷體"/>
            </a:rPr>
            <a:t>§11</a:t>
          </a:r>
          <a:r>
            <a:rPr lang="zh-TW" altLang="en-US" sz="2000" dirty="0">
              <a:latin typeface="標楷體"/>
              <a:ea typeface="標楷體"/>
            </a:rPr>
            <a:t>、</a:t>
          </a:r>
          <a:r>
            <a:rPr lang="en-US" altLang="zh-TW" sz="2000" dirty="0">
              <a:latin typeface="標楷體"/>
              <a:ea typeface="標楷體"/>
            </a:rPr>
            <a:t>§16-17</a:t>
          </a:r>
          <a:endParaRPr lang="zh-TW" altLang="en-US" sz="20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368AC5F-A040-41EE-9EF3-1ADB194E8A78}" type="parTrans" cxnId="{E055D3F7-2004-4E2A-BFBD-EC185DDB07F9}">
      <dgm:prSet/>
      <dgm:spPr/>
      <dgm:t>
        <a:bodyPr/>
        <a:lstStyle/>
        <a:p>
          <a:endParaRPr lang="zh-TW" altLang="en-US"/>
        </a:p>
      </dgm:t>
    </dgm:pt>
    <dgm:pt modelId="{5B10CBE2-779F-4252-8361-C085E6339426}" type="sibTrans" cxnId="{E055D3F7-2004-4E2A-BFBD-EC185DDB07F9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0F984658-115E-4BBF-A8BB-4CC6E9D8B251}">
      <dgm:prSet phldrT="[文字]" custT="1"/>
      <dgm:spPr>
        <a:ln>
          <a:solidFill>
            <a:schemeClr val="accent1"/>
          </a:solidFill>
        </a:ln>
      </dgm:spPr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現任總幹事應聘條件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TW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12</a:t>
          </a:r>
          <a:r>
            <a:rPr lang="zh-TW" altLang="en-US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13</a:t>
          </a:r>
          <a:r>
            <a:rPr lang="zh-TW" altLang="en-US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15</a:t>
          </a:r>
        </a:p>
      </dgm:t>
    </dgm:pt>
    <dgm:pt modelId="{2561833A-2159-4B53-B53F-5A74DDB12482}" type="parTrans" cxnId="{0D33D7B5-9AB4-4D47-AD0D-426A5908E2FF}">
      <dgm:prSet/>
      <dgm:spPr/>
      <dgm:t>
        <a:bodyPr/>
        <a:lstStyle/>
        <a:p>
          <a:endParaRPr lang="zh-TW" altLang="en-US"/>
        </a:p>
      </dgm:t>
    </dgm:pt>
    <dgm:pt modelId="{A3D71B13-C88B-41A0-B115-20F1041F26BA}" type="sibTrans" cxnId="{0D33D7B5-9AB4-4D47-AD0D-426A5908E2FF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1CCEBBEF-B72D-4CCD-BA42-A6802900B377}">
      <dgm:prSet phldrT="[文字]" custT="1"/>
      <dgm:spPr>
        <a:ln>
          <a:solidFill>
            <a:schemeClr val="accent1"/>
          </a:solidFill>
        </a:ln>
      </dgm:spPr>
      <dgm:t>
        <a:bodyPr lIns="0" tIns="36000" rIns="0" bIns="3600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聘任程序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TW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10</a:t>
          </a:r>
          <a:r>
            <a:rPr lang="zh-TW" altLang="en-US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18</a:t>
          </a:r>
          <a:endParaRPr lang="zh-TW" altLang="en-US" sz="20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A35C4E3-39FB-4AB4-A4B6-690BA313763A}" type="parTrans" cxnId="{5AA1B272-96D5-47B3-96C9-6C16B1BACBD7}">
      <dgm:prSet/>
      <dgm:spPr/>
      <dgm:t>
        <a:bodyPr/>
        <a:lstStyle/>
        <a:p>
          <a:endParaRPr lang="zh-TW" altLang="en-US"/>
        </a:p>
      </dgm:t>
    </dgm:pt>
    <dgm:pt modelId="{B1B855BE-7A9B-4EA0-A563-C1C63CDB85D6}" type="sibTrans" cxnId="{5AA1B272-96D5-47B3-96C9-6C16B1BACBD7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7FE02AAD-ECC2-4121-B5D9-34AD81C39299}">
      <dgm:prSet phldrT="[文字]" custT="1"/>
      <dgm:spPr/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重新遴選流程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TW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20</a:t>
          </a:r>
          <a:endParaRPr lang="zh-TW" altLang="en-US" sz="20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2C5F8286-CB79-48A1-89EC-442CE10A8953}" type="parTrans" cxnId="{AE55B5F0-C925-425D-A206-6387B75F0368}">
      <dgm:prSet/>
      <dgm:spPr/>
      <dgm:t>
        <a:bodyPr/>
        <a:lstStyle/>
        <a:p>
          <a:endParaRPr lang="zh-TW" altLang="en-US"/>
        </a:p>
      </dgm:t>
    </dgm:pt>
    <dgm:pt modelId="{493D118B-7A39-454E-A243-8AF879E2808D}" type="sibTrans" cxnId="{AE55B5F0-C925-425D-A206-6387B75F0368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1D9F5B62-47B6-47A1-B0FF-921967C03E10}">
      <dgm:prSet phldrT="[文字]" custT="1"/>
      <dgm:spPr>
        <a:ln>
          <a:solidFill>
            <a:schemeClr val="accent1"/>
          </a:solidFill>
        </a:ln>
      </dgm:spPr>
      <dgm:t>
        <a:bodyPr lIns="0" r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中途出缺遴選流程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TW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19</a:t>
          </a:r>
          <a:endParaRPr lang="zh-TW" altLang="en-US" sz="20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6A447F10-B43C-426F-A293-29A102B84742}" type="parTrans" cxnId="{2AEAB54A-E245-40D2-971E-233380F74590}">
      <dgm:prSet/>
      <dgm:spPr/>
      <dgm:t>
        <a:bodyPr/>
        <a:lstStyle/>
        <a:p>
          <a:endParaRPr lang="zh-TW" altLang="en-US"/>
        </a:p>
      </dgm:t>
    </dgm:pt>
    <dgm:pt modelId="{23D6E880-7068-4236-BF96-EF13056F02C9}" type="sibTrans" cxnId="{2AEAB54A-E245-40D2-971E-233380F74590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A27A143E-A50D-4F46-873B-C12C25AE54F3}">
      <dgm:prSet phldrT="[文字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TW" altLang="en-US" sz="2200" b="1" dirty="0">
              <a:latin typeface="標楷體" panose="03000509000000000000" pitchFamily="65" charset="-120"/>
              <a:ea typeface="標楷體" panose="03000509000000000000" pitchFamily="65" charset="-120"/>
            </a:rPr>
            <a:t>附  則</a:t>
          </a:r>
          <a:endParaRPr lang="en-US" altLang="zh-TW" sz="2200" b="1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TW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dirty="0">
              <a:latin typeface="標楷體" panose="03000509000000000000" pitchFamily="65" charset="-120"/>
              <a:ea typeface="標楷體" panose="03000509000000000000" pitchFamily="65" charset="-120"/>
            </a:rPr>
            <a:t>21-22</a:t>
          </a:r>
          <a:endParaRPr lang="zh-TW" altLang="en-US" sz="20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107858D-B09E-4F44-BC8B-B12238C1D33D}" type="parTrans" cxnId="{339E68DF-BDF9-470B-BC4E-CC1545AFC71E}">
      <dgm:prSet/>
      <dgm:spPr/>
      <dgm:t>
        <a:bodyPr/>
        <a:lstStyle/>
        <a:p>
          <a:endParaRPr lang="zh-TW" altLang="en-US"/>
        </a:p>
      </dgm:t>
    </dgm:pt>
    <dgm:pt modelId="{1294E3BE-227D-4305-8D00-34C395D4364C}" type="sibTrans" cxnId="{339E68DF-BDF9-470B-BC4E-CC1545AFC71E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F2D31203-C78E-46AD-B938-A77A4AE5F87A}" type="pres">
      <dgm:prSet presAssocID="{DA0DA5CD-82AA-49E0-BE76-E6F34B0C954F}" presName="cycle" presStyleCnt="0">
        <dgm:presLayoutVars>
          <dgm:dir/>
          <dgm:resizeHandles val="exact"/>
        </dgm:presLayoutVars>
      </dgm:prSet>
      <dgm:spPr/>
    </dgm:pt>
    <dgm:pt modelId="{D176AACB-B55C-4AC5-B545-6B023AA51AD6}" type="pres">
      <dgm:prSet presAssocID="{830BF585-775B-487D-B1E0-734F91773605}" presName="node" presStyleLbl="node1" presStyleIdx="0" presStyleCnt="9" custScaleX="206597" custScaleY="105544" custRadScaleRad="93436" custRadScaleInc="-6756">
        <dgm:presLayoutVars>
          <dgm:bulletEnabled val="1"/>
        </dgm:presLayoutVars>
      </dgm:prSet>
      <dgm:spPr/>
    </dgm:pt>
    <dgm:pt modelId="{44EC6B4B-AEC3-4B18-97C5-8047DF75B27C}" type="pres">
      <dgm:prSet presAssocID="{830BF585-775B-487D-B1E0-734F91773605}" presName="spNode" presStyleCnt="0"/>
      <dgm:spPr/>
    </dgm:pt>
    <dgm:pt modelId="{0B5B8709-9518-44DE-ABBF-AF9B9B1A8B8D}" type="pres">
      <dgm:prSet presAssocID="{0D11D5EF-FE37-48D9-A965-AB0435B2FB2C}" presName="sibTrans" presStyleLbl="sibTrans1D1" presStyleIdx="0" presStyleCnt="9"/>
      <dgm:spPr/>
    </dgm:pt>
    <dgm:pt modelId="{D8E8405E-F7F6-456C-916C-A1353BF97353}" type="pres">
      <dgm:prSet presAssocID="{A27A143E-A50D-4F46-873B-C12C25AE54F3}" presName="node" presStyleLbl="node1" presStyleIdx="1" presStyleCnt="9" custScaleX="146772" custRadScaleRad="100365" custRadScaleInc="120451">
        <dgm:presLayoutVars>
          <dgm:bulletEnabled val="1"/>
        </dgm:presLayoutVars>
      </dgm:prSet>
      <dgm:spPr/>
    </dgm:pt>
    <dgm:pt modelId="{ABBB7159-BADE-4FA7-9C6F-9AD59BA46B8B}" type="pres">
      <dgm:prSet presAssocID="{A27A143E-A50D-4F46-873B-C12C25AE54F3}" presName="spNode" presStyleCnt="0"/>
      <dgm:spPr/>
    </dgm:pt>
    <dgm:pt modelId="{0FB28EB4-E7EB-48B5-ADFB-DA2CC34FDE23}" type="pres">
      <dgm:prSet presAssocID="{1294E3BE-227D-4305-8D00-34C395D4364C}" presName="sibTrans" presStyleLbl="sibTrans1D1" presStyleIdx="1" presStyleCnt="9"/>
      <dgm:spPr/>
    </dgm:pt>
    <dgm:pt modelId="{CAA2FDC0-2EE2-453F-9112-D7EA24172C6C}" type="pres">
      <dgm:prSet presAssocID="{7FE02AAD-ECC2-4121-B5D9-34AD81C39299}" presName="node" presStyleLbl="node1" presStyleIdx="2" presStyleCnt="9" custScaleX="217443" custRadScaleRad="102100" custRadScaleInc="59140">
        <dgm:presLayoutVars>
          <dgm:bulletEnabled val="1"/>
        </dgm:presLayoutVars>
      </dgm:prSet>
      <dgm:spPr/>
    </dgm:pt>
    <dgm:pt modelId="{243CB21D-EC6E-4EF2-BDBC-FD28C961D187}" type="pres">
      <dgm:prSet presAssocID="{7FE02AAD-ECC2-4121-B5D9-34AD81C39299}" presName="spNode" presStyleCnt="0"/>
      <dgm:spPr/>
    </dgm:pt>
    <dgm:pt modelId="{FB3E0F6F-8BA4-4517-99A1-DB9A8F9E3C3D}" type="pres">
      <dgm:prSet presAssocID="{493D118B-7A39-454E-A243-8AF879E2808D}" presName="sibTrans" presStyleLbl="sibTrans1D1" presStyleIdx="2" presStyleCnt="9"/>
      <dgm:spPr/>
    </dgm:pt>
    <dgm:pt modelId="{9FB38EDA-527D-4E04-BD7C-7709F5B7D731}" type="pres">
      <dgm:prSet presAssocID="{1D9F5B62-47B6-47A1-B0FF-921967C03E10}" presName="node" presStyleLbl="node1" presStyleIdx="3" presStyleCnt="9" custScaleX="216000" custRadScaleRad="107847" custRadScaleInc="-50298">
        <dgm:presLayoutVars>
          <dgm:bulletEnabled val="1"/>
        </dgm:presLayoutVars>
      </dgm:prSet>
      <dgm:spPr/>
    </dgm:pt>
    <dgm:pt modelId="{6C25D251-67F0-4F58-9BF1-96524B181B8B}" type="pres">
      <dgm:prSet presAssocID="{1D9F5B62-47B6-47A1-B0FF-921967C03E10}" presName="spNode" presStyleCnt="0"/>
      <dgm:spPr/>
    </dgm:pt>
    <dgm:pt modelId="{A274B8E9-1947-4779-86CA-DA70D74B5736}" type="pres">
      <dgm:prSet presAssocID="{23D6E880-7068-4236-BF96-EF13056F02C9}" presName="sibTrans" presStyleLbl="sibTrans1D1" presStyleIdx="3" presStyleCnt="9"/>
      <dgm:spPr/>
    </dgm:pt>
    <dgm:pt modelId="{75AD6F77-FA3C-4B1F-8AFB-425BD1939D91}" type="pres">
      <dgm:prSet presAssocID="{1CCEBBEF-B72D-4CCD-BA42-A6802900B377}" presName="node" presStyleLbl="node1" presStyleIdx="4" presStyleCnt="9" custScaleX="209996" custScaleY="99262" custRadScaleRad="113969" custRadScaleInc="-164875">
        <dgm:presLayoutVars>
          <dgm:bulletEnabled val="1"/>
        </dgm:presLayoutVars>
      </dgm:prSet>
      <dgm:spPr/>
    </dgm:pt>
    <dgm:pt modelId="{401B1ACA-F77B-454D-8799-77D7EB429685}" type="pres">
      <dgm:prSet presAssocID="{1CCEBBEF-B72D-4CCD-BA42-A6802900B377}" presName="spNode" presStyleCnt="0"/>
      <dgm:spPr/>
    </dgm:pt>
    <dgm:pt modelId="{31C72092-12D5-469E-89BD-AB873C7905A2}" type="pres">
      <dgm:prSet presAssocID="{B1B855BE-7A9B-4EA0-A563-C1C63CDB85D6}" presName="sibTrans" presStyleLbl="sibTrans1D1" presStyleIdx="4" presStyleCnt="9"/>
      <dgm:spPr/>
    </dgm:pt>
    <dgm:pt modelId="{577953FF-6243-4E1F-B7B0-5918AA68024A}" type="pres">
      <dgm:prSet presAssocID="{0F984658-115E-4BBF-A8BB-4CC6E9D8B251}" presName="node" presStyleLbl="node1" presStyleIdx="5" presStyleCnt="9" custScaleX="246718" custRadScaleRad="104209" custRadScaleInc="129870">
        <dgm:presLayoutVars>
          <dgm:bulletEnabled val="1"/>
        </dgm:presLayoutVars>
      </dgm:prSet>
      <dgm:spPr/>
    </dgm:pt>
    <dgm:pt modelId="{DE33D2B9-D7F3-469A-B579-D29AE09D39D7}" type="pres">
      <dgm:prSet presAssocID="{0F984658-115E-4BBF-A8BB-4CC6E9D8B251}" presName="spNode" presStyleCnt="0"/>
      <dgm:spPr/>
    </dgm:pt>
    <dgm:pt modelId="{25BD1B1C-C04D-4272-B98B-624221854607}" type="pres">
      <dgm:prSet presAssocID="{A3D71B13-C88B-41A0-B115-20F1041F26BA}" presName="sibTrans" presStyleLbl="sibTrans1D1" presStyleIdx="5" presStyleCnt="9"/>
      <dgm:spPr/>
    </dgm:pt>
    <dgm:pt modelId="{C5B62B52-578C-4EDB-9503-7B1976233EFD}" type="pres">
      <dgm:prSet presAssocID="{8E8C4514-66D0-416B-87B0-9C0E3B6D4A6C}" presName="node" presStyleLbl="node1" presStyleIdx="6" presStyleCnt="9" custScaleX="242660" custScaleY="102031" custRadScaleRad="99217" custRadScaleInc="49862">
        <dgm:presLayoutVars>
          <dgm:bulletEnabled val="1"/>
        </dgm:presLayoutVars>
      </dgm:prSet>
      <dgm:spPr/>
    </dgm:pt>
    <dgm:pt modelId="{199C1B66-11DC-409C-B8A9-FD1C60937496}" type="pres">
      <dgm:prSet presAssocID="{8E8C4514-66D0-416B-87B0-9C0E3B6D4A6C}" presName="spNode" presStyleCnt="0"/>
      <dgm:spPr/>
    </dgm:pt>
    <dgm:pt modelId="{9F6F680C-CAAD-4B4B-886F-51606C5AE0C7}" type="pres">
      <dgm:prSet presAssocID="{5B10CBE2-779F-4252-8361-C085E6339426}" presName="sibTrans" presStyleLbl="sibTrans1D1" presStyleIdx="6" presStyleCnt="9"/>
      <dgm:spPr/>
    </dgm:pt>
    <dgm:pt modelId="{8BEDE244-F9C6-49C5-AFBD-8DD96AE9237C}" type="pres">
      <dgm:prSet presAssocID="{407EBEF2-D152-40F4-AD5A-0D2F539641F1}" presName="node" presStyleLbl="node1" presStyleIdx="7" presStyleCnt="9" custScaleX="175403" custRadScaleRad="96765" custRadScaleInc="-50392">
        <dgm:presLayoutVars>
          <dgm:bulletEnabled val="1"/>
        </dgm:presLayoutVars>
      </dgm:prSet>
      <dgm:spPr/>
    </dgm:pt>
    <dgm:pt modelId="{3D58A52C-9440-4D51-B703-AD3F499A0FB4}" type="pres">
      <dgm:prSet presAssocID="{407EBEF2-D152-40F4-AD5A-0D2F539641F1}" presName="spNode" presStyleCnt="0"/>
      <dgm:spPr/>
    </dgm:pt>
    <dgm:pt modelId="{826BF52A-4947-4370-ACFD-887528B02A5F}" type="pres">
      <dgm:prSet presAssocID="{6892D6DE-AD71-466D-8826-9EEC0B065811}" presName="sibTrans" presStyleLbl="sibTrans1D1" presStyleIdx="7" presStyleCnt="9"/>
      <dgm:spPr/>
    </dgm:pt>
    <dgm:pt modelId="{232869F6-F384-4867-AB3B-4CA8E0EE7216}" type="pres">
      <dgm:prSet presAssocID="{84BB2CDA-4644-4ABD-BFFD-2120BF813092}" presName="node" presStyleLbl="node1" presStyleIdx="8" presStyleCnt="9" custScaleX="153391" custRadScaleRad="98920" custRadScaleInc="-132759">
        <dgm:presLayoutVars>
          <dgm:bulletEnabled val="1"/>
        </dgm:presLayoutVars>
      </dgm:prSet>
      <dgm:spPr/>
    </dgm:pt>
    <dgm:pt modelId="{0D2D4D25-0F6F-4535-8133-266E4EC62E41}" type="pres">
      <dgm:prSet presAssocID="{84BB2CDA-4644-4ABD-BFFD-2120BF813092}" presName="spNode" presStyleCnt="0"/>
      <dgm:spPr/>
    </dgm:pt>
    <dgm:pt modelId="{43091BBC-22CB-4F7C-A65C-1E720384E706}" type="pres">
      <dgm:prSet presAssocID="{CBB9332F-D631-4968-AE64-065D907C4E85}" presName="sibTrans" presStyleLbl="sibTrans1D1" presStyleIdx="8" presStyleCnt="9"/>
      <dgm:spPr/>
    </dgm:pt>
  </dgm:ptLst>
  <dgm:cxnLst>
    <dgm:cxn modelId="{DF29B107-C9E0-4C84-8018-246E2E88DB17}" type="presOf" srcId="{1294E3BE-227D-4305-8D00-34C395D4364C}" destId="{0FB28EB4-E7EB-48B5-ADFB-DA2CC34FDE23}" srcOrd="0" destOrd="0" presId="urn:microsoft.com/office/officeart/2005/8/layout/cycle6"/>
    <dgm:cxn modelId="{85313D11-234D-4C5C-B169-C4C55717AC32}" type="presOf" srcId="{1CCEBBEF-B72D-4CCD-BA42-A6802900B377}" destId="{75AD6F77-FA3C-4B1F-8AFB-425BD1939D91}" srcOrd="0" destOrd="0" presId="urn:microsoft.com/office/officeart/2005/8/layout/cycle6"/>
    <dgm:cxn modelId="{96555611-2C4B-40EE-8F57-A305C6A195E4}" type="presOf" srcId="{407EBEF2-D152-40F4-AD5A-0D2F539641F1}" destId="{8BEDE244-F9C6-49C5-AFBD-8DD96AE9237C}" srcOrd="0" destOrd="0" presId="urn:microsoft.com/office/officeart/2005/8/layout/cycle6"/>
    <dgm:cxn modelId="{95B5F515-CCEF-4BC2-9872-201AE8EABE11}" type="presOf" srcId="{23D6E880-7068-4236-BF96-EF13056F02C9}" destId="{A274B8E9-1947-4779-86CA-DA70D74B5736}" srcOrd="0" destOrd="0" presId="urn:microsoft.com/office/officeart/2005/8/layout/cycle6"/>
    <dgm:cxn modelId="{109EF217-4D7E-485F-81CA-90F1223592EE}" type="presOf" srcId="{A27A143E-A50D-4F46-873B-C12C25AE54F3}" destId="{D8E8405E-F7F6-456C-916C-A1353BF97353}" srcOrd="0" destOrd="0" presId="urn:microsoft.com/office/officeart/2005/8/layout/cycle6"/>
    <dgm:cxn modelId="{C1031B22-8792-45FD-A7B2-2510EA3ABC75}" type="presOf" srcId="{B1B855BE-7A9B-4EA0-A563-C1C63CDB85D6}" destId="{31C72092-12D5-469E-89BD-AB873C7905A2}" srcOrd="0" destOrd="0" presId="urn:microsoft.com/office/officeart/2005/8/layout/cycle6"/>
    <dgm:cxn modelId="{71909E3F-17A9-4F22-B0B3-84EC8020D186}" type="presOf" srcId="{8E8C4514-66D0-416B-87B0-9C0E3B6D4A6C}" destId="{C5B62B52-578C-4EDB-9503-7B1976233EFD}" srcOrd="0" destOrd="0" presId="urn:microsoft.com/office/officeart/2005/8/layout/cycle6"/>
    <dgm:cxn modelId="{AE34E25D-0594-44D8-AA68-390266DA25C5}" type="presOf" srcId="{7FE02AAD-ECC2-4121-B5D9-34AD81C39299}" destId="{CAA2FDC0-2EE2-453F-9112-D7EA24172C6C}" srcOrd="0" destOrd="0" presId="urn:microsoft.com/office/officeart/2005/8/layout/cycle6"/>
    <dgm:cxn modelId="{0C2CDD5F-F187-47AD-AB80-2C82E735B6C6}" type="presOf" srcId="{CBB9332F-D631-4968-AE64-065D907C4E85}" destId="{43091BBC-22CB-4F7C-A65C-1E720384E706}" srcOrd="0" destOrd="0" presId="urn:microsoft.com/office/officeart/2005/8/layout/cycle6"/>
    <dgm:cxn modelId="{CFEF404A-1412-4626-A2B5-FED621D38A36}" srcId="{DA0DA5CD-82AA-49E0-BE76-E6F34B0C954F}" destId="{830BF585-775B-487D-B1E0-734F91773605}" srcOrd="0" destOrd="0" parTransId="{F791814B-1F13-431A-B3E1-547AF74E43E9}" sibTransId="{0D11D5EF-FE37-48D9-A965-AB0435B2FB2C}"/>
    <dgm:cxn modelId="{2AEAB54A-E245-40D2-971E-233380F74590}" srcId="{DA0DA5CD-82AA-49E0-BE76-E6F34B0C954F}" destId="{1D9F5B62-47B6-47A1-B0FF-921967C03E10}" srcOrd="3" destOrd="0" parTransId="{6A447F10-B43C-426F-A293-29A102B84742}" sibTransId="{23D6E880-7068-4236-BF96-EF13056F02C9}"/>
    <dgm:cxn modelId="{8461E46E-AE4B-4926-AD45-F304D7BBCA24}" type="presOf" srcId="{6892D6DE-AD71-466D-8826-9EEC0B065811}" destId="{826BF52A-4947-4370-ACFD-887528B02A5F}" srcOrd="0" destOrd="0" presId="urn:microsoft.com/office/officeart/2005/8/layout/cycle6"/>
    <dgm:cxn modelId="{ACF02F51-39D9-42A9-BFD9-E3C6ED1FE592}" type="presOf" srcId="{0F984658-115E-4BBF-A8BB-4CC6E9D8B251}" destId="{577953FF-6243-4E1F-B7B0-5918AA68024A}" srcOrd="0" destOrd="0" presId="urn:microsoft.com/office/officeart/2005/8/layout/cycle6"/>
    <dgm:cxn modelId="{5AA1B272-96D5-47B3-96C9-6C16B1BACBD7}" srcId="{DA0DA5CD-82AA-49E0-BE76-E6F34B0C954F}" destId="{1CCEBBEF-B72D-4CCD-BA42-A6802900B377}" srcOrd="4" destOrd="0" parTransId="{DA35C4E3-39FB-4AB4-A4B6-690BA313763A}" sibTransId="{B1B855BE-7A9B-4EA0-A563-C1C63CDB85D6}"/>
    <dgm:cxn modelId="{B3BB5679-2545-4328-84EF-274F327A502F}" type="presOf" srcId="{0D11D5EF-FE37-48D9-A965-AB0435B2FB2C}" destId="{0B5B8709-9518-44DE-ABBF-AF9B9B1A8B8D}" srcOrd="0" destOrd="0" presId="urn:microsoft.com/office/officeart/2005/8/layout/cycle6"/>
    <dgm:cxn modelId="{45F03EA3-3E8C-402F-A66E-5B71D61C8A28}" type="presOf" srcId="{830BF585-775B-487D-B1E0-734F91773605}" destId="{D176AACB-B55C-4AC5-B545-6B023AA51AD6}" srcOrd="0" destOrd="0" presId="urn:microsoft.com/office/officeart/2005/8/layout/cycle6"/>
    <dgm:cxn modelId="{84BFF2A8-361D-4FF9-9B8C-89CFDBC89BE6}" srcId="{DA0DA5CD-82AA-49E0-BE76-E6F34B0C954F}" destId="{84BB2CDA-4644-4ABD-BFFD-2120BF813092}" srcOrd="8" destOrd="0" parTransId="{CFAB4576-97EE-4A61-8341-8528A6896C90}" sibTransId="{CBB9332F-D631-4968-AE64-065D907C4E85}"/>
    <dgm:cxn modelId="{DA5CFBA8-1947-4819-9995-23CC9E65E3F9}" type="presOf" srcId="{1D9F5B62-47B6-47A1-B0FF-921967C03E10}" destId="{9FB38EDA-527D-4E04-BD7C-7709F5B7D731}" srcOrd="0" destOrd="0" presId="urn:microsoft.com/office/officeart/2005/8/layout/cycle6"/>
    <dgm:cxn modelId="{73E214B4-7AF0-49D3-A6E9-10445794DC53}" type="presOf" srcId="{A3D71B13-C88B-41A0-B115-20F1041F26BA}" destId="{25BD1B1C-C04D-4272-B98B-624221854607}" srcOrd="0" destOrd="0" presId="urn:microsoft.com/office/officeart/2005/8/layout/cycle6"/>
    <dgm:cxn modelId="{0D33D7B5-9AB4-4D47-AD0D-426A5908E2FF}" srcId="{DA0DA5CD-82AA-49E0-BE76-E6F34B0C954F}" destId="{0F984658-115E-4BBF-A8BB-4CC6E9D8B251}" srcOrd="5" destOrd="0" parTransId="{2561833A-2159-4B53-B53F-5A74DDB12482}" sibTransId="{A3D71B13-C88B-41A0-B115-20F1041F26BA}"/>
    <dgm:cxn modelId="{F1991ACC-B88D-4A43-B8D2-20BA5173B48E}" type="presOf" srcId="{5B10CBE2-779F-4252-8361-C085E6339426}" destId="{9F6F680C-CAAD-4B4B-886F-51606C5AE0C7}" srcOrd="0" destOrd="0" presId="urn:microsoft.com/office/officeart/2005/8/layout/cycle6"/>
    <dgm:cxn modelId="{401BE1CC-B6D2-4C87-9D3E-AA86116E9B00}" type="presOf" srcId="{DA0DA5CD-82AA-49E0-BE76-E6F34B0C954F}" destId="{F2D31203-C78E-46AD-B938-A77A4AE5F87A}" srcOrd="0" destOrd="0" presId="urn:microsoft.com/office/officeart/2005/8/layout/cycle6"/>
    <dgm:cxn modelId="{8C5BF7CF-F185-4236-ACB9-87E3E7472527}" srcId="{DA0DA5CD-82AA-49E0-BE76-E6F34B0C954F}" destId="{407EBEF2-D152-40F4-AD5A-0D2F539641F1}" srcOrd="7" destOrd="0" parTransId="{B396141D-8FD9-422E-BB64-28B48246FA45}" sibTransId="{6892D6DE-AD71-466D-8826-9EEC0B065811}"/>
    <dgm:cxn modelId="{115FC0D1-175E-4EF5-B23A-A137E8DB1E96}" type="presOf" srcId="{84BB2CDA-4644-4ABD-BFFD-2120BF813092}" destId="{232869F6-F384-4867-AB3B-4CA8E0EE7216}" srcOrd="0" destOrd="0" presId="urn:microsoft.com/office/officeart/2005/8/layout/cycle6"/>
    <dgm:cxn modelId="{4A6655DE-E1D5-45E6-9FD1-A9A9270F9FC5}" type="presOf" srcId="{493D118B-7A39-454E-A243-8AF879E2808D}" destId="{FB3E0F6F-8BA4-4517-99A1-DB9A8F9E3C3D}" srcOrd="0" destOrd="0" presId="urn:microsoft.com/office/officeart/2005/8/layout/cycle6"/>
    <dgm:cxn modelId="{339E68DF-BDF9-470B-BC4E-CC1545AFC71E}" srcId="{DA0DA5CD-82AA-49E0-BE76-E6F34B0C954F}" destId="{A27A143E-A50D-4F46-873B-C12C25AE54F3}" srcOrd="1" destOrd="0" parTransId="{8107858D-B09E-4F44-BC8B-B12238C1D33D}" sibTransId="{1294E3BE-227D-4305-8D00-34C395D4364C}"/>
    <dgm:cxn modelId="{AE55B5F0-C925-425D-A206-6387B75F0368}" srcId="{DA0DA5CD-82AA-49E0-BE76-E6F34B0C954F}" destId="{7FE02AAD-ECC2-4121-B5D9-34AD81C39299}" srcOrd="2" destOrd="0" parTransId="{2C5F8286-CB79-48A1-89EC-442CE10A8953}" sibTransId="{493D118B-7A39-454E-A243-8AF879E2808D}"/>
    <dgm:cxn modelId="{E055D3F7-2004-4E2A-BFBD-EC185DDB07F9}" srcId="{DA0DA5CD-82AA-49E0-BE76-E6F34B0C954F}" destId="{8E8C4514-66D0-416B-87B0-9C0E3B6D4A6C}" srcOrd="6" destOrd="0" parTransId="{D368AC5F-A040-41EE-9EF3-1ADB194E8A78}" sibTransId="{5B10CBE2-779F-4252-8361-C085E6339426}"/>
    <dgm:cxn modelId="{A7FFCF7C-FF78-4C17-86CF-20867AFC6584}" type="presParOf" srcId="{F2D31203-C78E-46AD-B938-A77A4AE5F87A}" destId="{D176AACB-B55C-4AC5-B545-6B023AA51AD6}" srcOrd="0" destOrd="0" presId="urn:microsoft.com/office/officeart/2005/8/layout/cycle6"/>
    <dgm:cxn modelId="{2805951D-E2CE-4F14-AC07-7A4097209BB1}" type="presParOf" srcId="{F2D31203-C78E-46AD-B938-A77A4AE5F87A}" destId="{44EC6B4B-AEC3-4B18-97C5-8047DF75B27C}" srcOrd="1" destOrd="0" presId="urn:microsoft.com/office/officeart/2005/8/layout/cycle6"/>
    <dgm:cxn modelId="{AAF5F0CF-4334-46C6-A473-E52B81BD2399}" type="presParOf" srcId="{F2D31203-C78E-46AD-B938-A77A4AE5F87A}" destId="{0B5B8709-9518-44DE-ABBF-AF9B9B1A8B8D}" srcOrd="2" destOrd="0" presId="urn:microsoft.com/office/officeart/2005/8/layout/cycle6"/>
    <dgm:cxn modelId="{B92FD348-75A4-4E89-AD9C-D468B48B658F}" type="presParOf" srcId="{F2D31203-C78E-46AD-B938-A77A4AE5F87A}" destId="{D8E8405E-F7F6-456C-916C-A1353BF97353}" srcOrd="3" destOrd="0" presId="urn:microsoft.com/office/officeart/2005/8/layout/cycle6"/>
    <dgm:cxn modelId="{CC8935E7-62CC-46CF-8E9A-345F0CDACAD3}" type="presParOf" srcId="{F2D31203-C78E-46AD-B938-A77A4AE5F87A}" destId="{ABBB7159-BADE-4FA7-9C6F-9AD59BA46B8B}" srcOrd="4" destOrd="0" presId="urn:microsoft.com/office/officeart/2005/8/layout/cycle6"/>
    <dgm:cxn modelId="{845F6F9C-9E14-4606-A547-8BA5332D645C}" type="presParOf" srcId="{F2D31203-C78E-46AD-B938-A77A4AE5F87A}" destId="{0FB28EB4-E7EB-48B5-ADFB-DA2CC34FDE23}" srcOrd="5" destOrd="0" presId="urn:microsoft.com/office/officeart/2005/8/layout/cycle6"/>
    <dgm:cxn modelId="{70ED77C0-5971-4409-8226-B62D73D48CEE}" type="presParOf" srcId="{F2D31203-C78E-46AD-B938-A77A4AE5F87A}" destId="{CAA2FDC0-2EE2-453F-9112-D7EA24172C6C}" srcOrd="6" destOrd="0" presId="urn:microsoft.com/office/officeart/2005/8/layout/cycle6"/>
    <dgm:cxn modelId="{615353DC-095E-4A95-9F12-A3D34548AE6F}" type="presParOf" srcId="{F2D31203-C78E-46AD-B938-A77A4AE5F87A}" destId="{243CB21D-EC6E-4EF2-BDBC-FD28C961D187}" srcOrd="7" destOrd="0" presId="urn:microsoft.com/office/officeart/2005/8/layout/cycle6"/>
    <dgm:cxn modelId="{1E4EEBC1-34A4-44D1-BC5E-B198A6B0EC3D}" type="presParOf" srcId="{F2D31203-C78E-46AD-B938-A77A4AE5F87A}" destId="{FB3E0F6F-8BA4-4517-99A1-DB9A8F9E3C3D}" srcOrd="8" destOrd="0" presId="urn:microsoft.com/office/officeart/2005/8/layout/cycle6"/>
    <dgm:cxn modelId="{E11DD1B4-1F95-4513-97C8-3B5A2D82C5B9}" type="presParOf" srcId="{F2D31203-C78E-46AD-B938-A77A4AE5F87A}" destId="{9FB38EDA-527D-4E04-BD7C-7709F5B7D731}" srcOrd="9" destOrd="0" presId="urn:microsoft.com/office/officeart/2005/8/layout/cycle6"/>
    <dgm:cxn modelId="{0825A349-3446-4B95-A699-B6A14859F852}" type="presParOf" srcId="{F2D31203-C78E-46AD-B938-A77A4AE5F87A}" destId="{6C25D251-67F0-4F58-9BF1-96524B181B8B}" srcOrd="10" destOrd="0" presId="urn:microsoft.com/office/officeart/2005/8/layout/cycle6"/>
    <dgm:cxn modelId="{34334D85-1368-4799-BA1D-00A6D527C7A1}" type="presParOf" srcId="{F2D31203-C78E-46AD-B938-A77A4AE5F87A}" destId="{A274B8E9-1947-4779-86CA-DA70D74B5736}" srcOrd="11" destOrd="0" presId="urn:microsoft.com/office/officeart/2005/8/layout/cycle6"/>
    <dgm:cxn modelId="{94EFA7FC-73C2-48FA-B2C1-422576E2931F}" type="presParOf" srcId="{F2D31203-C78E-46AD-B938-A77A4AE5F87A}" destId="{75AD6F77-FA3C-4B1F-8AFB-425BD1939D91}" srcOrd="12" destOrd="0" presId="urn:microsoft.com/office/officeart/2005/8/layout/cycle6"/>
    <dgm:cxn modelId="{FDA2565D-993F-4962-8A3D-272AE3FCBF04}" type="presParOf" srcId="{F2D31203-C78E-46AD-B938-A77A4AE5F87A}" destId="{401B1ACA-F77B-454D-8799-77D7EB429685}" srcOrd="13" destOrd="0" presId="urn:microsoft.com/office/officeart/2005/8/layout/cycle6"/>
    <dgm:cxn modelId="{D7C02FDB-D4D8-4947-90C3-575F4F4EDC11}" type="presParOf" srcId="{F2D31203-C78E-46AD-B938-A77A4AE5F87A}" destId="{31C72092-12D5-469E-89BD-AB873C7905A2}" srcOrd="14" destOrd="0" presId="urn:microsoft.com/office/officeart/2005/8/layout/cycle6"/>
    <dgm:cxn modelId="{199E6E92-E975-40C5-95D4-819B1E174FA1}" type="presParOf" srcId="{F2D31203-C78E-46AD-B938-A77A4AE5F87A}" destId="{577953FF-6243-4E1F-B7B0-5918AA68024A}" srcOrd="15" destOrd="0" presId="urn:microsoft.com/office/officeart/2005/8/layout/cycle6"/>
    <dgm:cxn modelId="{4008FE4E-5BED-47D3-B266-2340EB89FB63}" type="presParOf" srcId="{F2D31203-C78E-46AD-B938-A77A4AE5F87A}" destId="{DE33D2B9-D7F3-469A-B579-D29AE09D39D7}" srcOrd="16" destOrd="0" presId="urn:microsoft.com/office/officeart/2005/8/layout/cycle6"/>
    <dgm:cxn modelId="{00485520-82BC-4CCF-AEEE-DE3DD7831329}" type="presParOf" srcId="{F2D31203-C78E-46AD-B938-A77A4AE5F87A}" destId="{25BD1B1C-C04D-4272-B98B-624221854607}" srcOrd="17" destOrd="0" presId="urn:microsoft.com/office/officeart/2005/8/layout/cycle6"/>
    <dgm:cxn modelId="{9D934E92-597E-4012-8F5D-CA57FFD8B859}" type="presParOf" srcId="{F2D31203-C78E-46AD-B938-A77A4AE5F87A}" destId="{C5B62B52-578C-4EDB-9503-7B1976233EFD}" srcOrd="18" destOrd="0" presId="urn:microsoft.com/office/officeart/2005/8/layout/cycle6"/>
    <dgm:cxn modelId="{9A44E6A6-9088-4A9B-BE3F-A57D734F2015}" type="presParOf" srcId="{F2D31203-C78E-46AD-B938-A77A4AE5F87A}" destId="{199C1B66-11DC-409C-B8A9-FD1C60937496}" srcOrd="19" destOrd="0" presId="urn:microsoft.com/office/officeart/2005/8/layout/cycle6"/>
    <dgm:cxn modelId="{C099D7CB-CFB8-4359-A44A-48C903CAC93E}" type="presParOf" srcId="{F2D31203-C78E-46AD-B938-A77A4AE5F87A}" destId="{9F6F680C-CAAD-4B4B-886F-51606C5AE0C7}" srcOrd="20" destOrd="0" presId="urn:microsoft.com/office/officeart/2005/8/layout/cycle6"/>
    <dgm:cxn modelId="{5D0D7338-F174-4074-92FD-089DE19689A7}" type="presParOf" srcId="{F2D31203-C78E-46AD-B938-A77A4AE5F87A}" destId="{8BEDE244-F9C6-49C5-AFBD-8DD96AE9237C}" srcOrd="21" destOrd="0" presId="urn:microsoft.com/office/officeart/2005/8/layout/cycle6"/>
    <dgm:cxn modelId="{154FBE12-E777-4387-9114-A12547317331}" type="presParOf" srcId="{F2D31203-C78E-46AD-B938-A77A4AE5F87A}" destId="{3D58A52C-9440-4D51-B703-AD3F499A0FB4}" srcOrd="22" destOrd="0" presId="urn:microsoft.com/office/officeart/2005/8/layout/cycle6"/>
    <dgm:cxn modelId="{1A225494-13C6-45A1-A471-2A9DF8F8F3B7}" type="presParOf" srcId="{F2D31203-C78E-46AD-B938-A77A4AE5F87A}" destId="{826BF52A-4947-4370-ACFD-887528B02A5F}" srcOrd="23" destOrd="0" presId="urn:microsoft.com/office/officeart/2005/8/layout/cycle6"/>
    <dgm:cxn modelId="{77F69AC8-9966-4F96-BE77-4F42FC3D2486}" type="presParOf" srcId="{F2D31203-C78E-46AD-B938-A77A4AE5F87A}" destId="{232869F6-F384-4867-AB3B-4CA8E0EE7216}" srcOrd="24" destOrd="0" presId="urn:microsoft.com/office/officeart/2005/8/layout/cycle6"/>
    <dgm:cxn modelId="{966E2C7B-4C60-475A-AD5D-EE61D5482666}" type="presParOf" srcId="{F2D31203-C78E-46AD-B938-A77A4AE5F87A}" destId="{0D2D4D25-0F6F-4535-8133-266E4EC62E41}" srcOrd="25" destOrd="0" presId="urn:microsoft.com/office/officeart/2005/8/layout/cycle6"/>
    <dgm:cxn modelId="{C76A6452-AC8C-4B6D-950B-205D70451BCC}" type="presParOf" srcId="{F2D31203-C78E-46AD-B938-A77A4AE5F87A}" destId="{43091BBC-22CB-4F7C-A65C-1E720384E706}" srcOrd="26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6AACB-B55C-4AC5-B545-6B023AA51AD6}">
      <dsp:nvSpPr>
        <dsp:cNvPr id="0" name=""/>
        <dsp:cNvSpPr/>
      </dsp:nvSpPr>
      <dsp:spPr>
        <a:xfrm>
          <a:off x="3099706" y="165147"/>
          <a:ext cx="2137263" cy="7097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法源依據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2000" kern="1200" dirty="0">
              <a:latin typeface="標楷體"/>
              <a:ea typeface="標楷體"/>
            </a:rPr>
            <a:t>§1</a:t>
          </a:r>
          <a:endParaRPr lang="zh-TW" altLang="en-US" sz="2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134351" y="199792"/>
        <a:ext cx="2067973" cy="640420"/>
      </dsp:txXfrm>
    </dsp:sp>
    <dsp:sp modelId="{0B5B8709-9518-44DE-ABBF-AF9B9B1A8B8D}">
      <dsp:nvSpPr>
        <dsp:cNvPr id="0" name=""/>
        <dsp:cNvSpPr/>
      </dsp:nvSpPr>
      <dsp:spPr>
        <a:xfrm>
          <a:off x="2003413" y="667250"/>
          <a:ext cx="5162386" cy="5162386"/>
        </a:xfrm>
        <a:custGeom>
          <a:avLst/>
          <a:gdLst/>
          <a:ahLst/>
          <a:cxnLst/>
          <a:rect l="0" t="0" r="0" b="0"/>
          <a:pathLst>
            <a:path>
              <a:moveTo>
                <a:pt x="3242624" y="86184"/>
              </a:moveTo>
              <a:arcTo wR="2581193" hR="2581193" stAng="17090861" swAng="1230778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E8405E-F7F6-456C-916C-A1353BF97353}">
      <dsp:nvSpPr>
        <dsp:cNvPr id="0" name=""/>
        <dsp:cNvSpPr/>
      </dsp:nvSpPr>
      <dsp:spPr>
        <a:xfrm>
          <a:off x="5167683" y="1148854"/>
          <a:ext cx="2375614" cy="6724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任職後資格之維持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zh-TW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9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200508" y="1181679"/>
        <a:ext cx="2309964" cy="606780"/>
      </dsp:txXfrm>
    </dsp:sp>
    <dsp:sp modelId="{0FB28EB4-E7EB-48B5-ADFB-DA2CC34FDE23}">
      <dsp:nvSpPr>
        <dsp:cNvPr id="0" name=""/>
        <dsp:cNvSpPr/>
      </dsp:nvSpPr>
      <dsp:spPr>
        <a:xfrm>
          <a:off x="1785834" y="622326"/>
          <a:ext cx="5162386" cy="5162386"/>
        </a:xfrm>
        <a:custGeom>
          <a:avLst/>
          <a:gdLst/>
          <a:ahLst/>
          <a:cxnLst/>
          <a:rect l="0" t="0" r="0" b="0"/>
          <a:pathLst>
            <a:path>
              <a:moveTo>
                <a:pt x="4764678" y="1204620"/>
              </a:moveTo>
              <a:arcTo wR="2581193" hR="2581193" stAng="19666243" swAng="876763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2FDC0-2EE2-453F-9112-D7EA24172C6C}">
      <dsp:nvSpPr>
        <dsp:cNvPr id="0" name=""/>
        <dsp:cNvSpPr/>
      </dsp:nvSpPr>
      <dsp:spPr>
        <a:xfrm>
          <a:off x="5821812" y="2428719"/>
          <a:ext cx="2099855" cy="6724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複審、合格名冊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zh-TW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8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854637" y="2461544"/>
        <a:ext cx="2034205" cy="606780"/>
      </dsp:txXfrm>
    </dsp:sp>
    <dsp:sp modelId="{FB3E0F6F-8BA4-4517-99A1-DB9A8F9E3C3D}">
      <dsp:nvSpPr>
        <dsp:cNvPr id="0" name=""/>
        <dsp:cNvSpPr/>
      </dsp:nvSpPr>
      <dsp:spPr>
        <a:xfrm>
          <a:off x="1791287" y="1165906"/>
          <a:ext cx="5162386" cy="5162386"/>
        </a:xfrm>
        <a:custGeom>
          <a:avLst/>
          <a:gdLst/>
          <a:ahLst/>
          <a:cxnLst/>
          <a:rect l="0" t="0" r="0" b="0"/>
          <a:pathLst>
            <a:path>
              <a:moveTo>
                <a:pt x="5081700" y="1940864"/>
              </a:moveTo>
              <a:arcTo wR="2581193" hR="2581193" stAng="20738184" swAng="759218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B38EDA-527D-4E04-BD7C-7709F5B7D731}">
      <dsp:nvSpPr>
        <dsp:cNvPr id="0" name=""/>
        <dsp:cNvSpPr/>
      </dsp:nvSpPr>
      <dsp:spPr>
        <a:xfrm>
          <a:off x="5982349" y="3675878"/>
          <a:ext cx="1712525" cy="6724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現場查證</a:t>
          </a:r>
          <a:endParaRPr lang="en-US" altLang="zh-TW" sz="22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zh-TW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7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015174" y="3708703"/>
        <a:ext cx="1646875" cy="606780"/>
      </dsp:txXfrm>
    </dsp:sp>
    <dsp:sp modelId="{A274B8E9-1947-4779-86CA-DA70D74B5736}">
      <dsp:nvSpPr>
        <dsp:cNvPr id="0" name=""/>
        <dsp:cNvSpPr/>
      </dsp:nvSpPr>
      <dsp:spPr>
        <a:xfrm>
          <a:off x="1529298" y="1465228"/>
          <a:ext cx="5162386" cy="5162386"/>
        </a:xfrm>
        <a:custGeom>
          <a:avLst/>
          <a:gdLst/>
          <a:ahLst/>
          <a:cxnLst/>
          <a:rect l="0" t="0" r="0" b="0"/>
          <a:pathLst>
            <a:path>
              <a:moveTo>
                <a:pt x="5144147" y="2887502"/>
              </a:moveTo>
              <a:arcTo wR="2581193" hR="2581193" stAng="408920" swAng="582015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D6F77-FA3C-4B1F-8AFB-425BD1939D91}">
      <dsp:nvSpPr>
        <dsp:cNvPr id="0" name=""/>
        <dsp:cNvSpPr/>
      </dsp:nvSpPr>
      <dsp:spPr>
        <a:xfrm>
          <a:off x="5358793" y="4784462"/>
          <a:ext cx="1844673" cy="6674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36000" rIns="0" bIns="3600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資格審查流程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zh-TW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6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391376" y="4817045"/>
        <a:ext cx="1779507" cy="602301"/>
      </dsp:txXfrm>
    </dsp:sp>
    <dsp:sp modelId="{31C72092-12D5-469E-89BD-AB873C7905A2}">
      <dsp:nvSpPr>
        <dsp:cNvPr id="0" name=""/>
        <dsp:cNvSpPr/>
      </dsp:nvSpPr>
      <dsp:spPr>
        <a:xfrm>
          <a:off x="1962230" y="650431"/>
          <a:ext cx="5162386" cy="5162386"/>
        </a:xfrm>
        <a:custGeom>
          <a:avLst/>
          <a:gdLst/>
          <a:ahLst/>
          <a:cxnLst/>
          <a:rect l="0" t="0" r="0" b="0"/>
          <a:pathLst>
            <a:path>
              <a:moveTo>
                <a:pt x="3874202" y="4815177"/>
              </a:moveTo>
              <a:arcTo wR="2581193" hR="2581193" stAng="3596288" swAng="3721780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7953FF-6243-4E1F-B7B0-5918AA68024A}">
      <dsp:nvSpPr>
        <dsp:cNvPr id="0" name=""/>
        <dsp:cNvSpPr/>
      </dsp:nvSpPr>
      <dsp:spPr>
        <a:xfrm>
          <a:off x="1299488" y="4734490"/>
          <a:ext cx="2552318" cy="6724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資格審查小組成員</a:t>
          </a: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zh-TW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5</a:t>
          </a:r>
        </a:p>
      </dsp:txBody>
      <dsp:txXfrm>
        <a:off x="1332313" y="4767315"/>
        <a:ext cx="2486668" cy="606780"/>
      </dsp:txXfrm>
    </dsp:sp>
    <dsp:sp modelId="{25BD1B1C-C04D-4272-B98B-624221854607}">
      <dsp:nvSpPr>
        <dsp:cNvPr id="0" name=""/>
        <dsp:cNvSpPr/>
      </dsp:nvSpPr>
      <dsp:spPr>
        <a:xfrm>
          <a:off x="1932932" y="989520"/>
          <a:ext cx="5162386" cy="5162386"/>
        </a:xfrm>
        <a:custGeom>
          <a:avLst/>
          <a:gdLst/>
          <a:ahLst/>
          <a:cxnLst/>
          <a:rect l="0" t="0" r="0" b="0"/>
          <a:pathLst>
            <a:path>
              <a:moveTo>
                <a:pt x="275092" y="3740700"/>
              </a:moveTo>
              <a:arcTo wR="2581193" hR="2581193" stAng="9198404" swAng="624924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B62B52-578C-4EDB-9503-7B1976233EFD}">
      <dsp:nvSpPr>
        <dsp:cNvPr id="0" name=""/>
        <dsp:cNvSpPr/>
      </dsp:nvSpPr>
      <dsp:spPr>
        <a:xfrm>
          <a:off x="975060" y="3603533"/>
          <a:ext cx="1759967" cy="68608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登記應備證件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2000" b="1" kern="1200" dirty="0">
              <a:latin typeface="標楷體"/>
              <a:ea typeface="標楷體"/>
            </a:rPr>
            <a:t>§4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008552" y="3637025"/>
        <a:ext cx="1692983" cy="619103"/>
      </dsp:txXfrm>
    </dsp:sp>
    <dsp:sp modelId="{9F6F680C-CAAD-4B4B-886F-51606C5AE0C7}">
      <dsp:nvSpPr>
        <dsp:cNvPr id="0" name=""/>
        <dsp:cNvSpPr/>
      </dsp:nvSpPr>
      <dsp:spPr>
        <a:xfrm>
          <a:off x="1725091" y="796073"/>
          <a:ext cx="5162386" cy="5162386"/>
        </a:xfrm>
        <a:custGeom>
          <a:avLst/>
          <a:gdLst/>
          <a:ahLst/>
          <a:cxnLst/>
          <a:rect l="0" t="0" r="0" b="0"/>
          <a:pathLst>
            <a:path>
              <a:moveTo>
                <a:pt x="9679" y="2804523"/>
              </a:moveTo>
              <a:arcTo wR="2581193" hR="2581193" stAng="10502186" swAng="384908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EDE244-F9C6-49C5-AFBD-8DD96AE9237C}">
      <dsp:nvSpPr>
        <dsp:cNvPr id="0" name=""/>
        <dsp:cNvSpPr/>
      </dsp:nvSpPr>
      <dsp:spPr>
        <a:xfrm>
          <a:off x="809486" y="2220940"/>
          <a:ext cx="1786968" cy="10879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農地農用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面積計算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2000" b="1" kern="1200" dirty="0">
              <a:solidFill>
                <a:srgbClr val="FF0000"/>
              </a:solidFill>
              <a:latin typeface="標楷體"/>
              <a:ea typeface="標楷體"/>
            </a:rPr>
            <a:t>§2-1</a:t>
          </a:r>
          <a:r>
            <a:rPr lang="en-US" altLang="zh-TW" sz="2800" b="1" kern="1200" baseline="30000" dirty="0">
              <a:solidFill>
                <a:srgbClr val="FF0000"/>
              </a:solidFill>
              <a:latin typeface="標楷體"/>
              <a:ea typeface="標楷體"/>
            </a:rPr>
            <a:t>*</a:t>
          </a:r>
          <a:endParaRPr lang="zh-TW" altLang="en-US" sz="2000" b="1" kern="1200" baseline="30000" dirty="0">
            <a:solidFill>
              <a:srgbClr val="FF0000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862597" y="2274051"/>
        <a:ext cx="1680746" cy="981770"/>
      </dsp:txXfrm>
    </dsp:sp>
    <dsp:sp modelId="{826BF52A-4947-4370-ACFD-887528B02A5F}">
      <dsp:nvSpPr>
        <dsp:cNvPr id="0" name=""/>
        <dsp:cNvSpPr/>
      </dsp:nvSpPr>
      <dsp:spPr>
        <a:xfrm>
          <a:off x="1770899" y="27269"/>
          <a:ext cx="5162386" cy="5162386"/>
        </a:xfrm>
        <a:custGeom>
          <a:avLst/>
          <a:gdLst/>
          <a:ahLst/>
          <a:cxnLst/>
          <a:rect l="0" t="0" r="0" b="0"/>
          <a:pathLst>
            <a:path>
              <a:moveTo>
                <a:pt x="29745" y="2190458"/>
              </a:moveTo>
              <a:arcTo wR="2581193" hR="2581193" stAng="11322406" swAng="424445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2869F6-F384-4867-AB3B-4CA8E0EE7216}">
      <dsp:nvSpPr>
        <dsp:cNvPr id="0" name=""/>
        <dsp:cNvSpPr/>
      </dsp:nvSpPr>
      <dsp:spPr>
        <a:xfrm>
          <a:off x="1254583" y="1230927"/>
          <a:ext cx="1586842" cy="6724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資   格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2000" b="1" kern="1200" dirty="0">
              <a:latin typeface="標楷體"/>
              <a:ea typeface="標楷體"/>
            </a:rPr>
            <a:t>§2</a:t>
          </a:r>
          <a:r>
            <a:rPr lang="zh-TW" altLang="en-US" sz="2000" b="1" kern="1200" dirty="0">
              <a:latin typeface="標楷體"/>
              <a:ea typeface="標楷體"/>
            </a:rPr>
            <a:t>、</a:t>
          </a:r>
          <a:r>
            <a:rPr lang="en-US" altLang="zh-TW" sz="2000" b="1" kern="1200" dirty="0">
              <a:latin typeface="標楷體"/>
              <a:ea typeface="標楷體"/>
            </a:rPr>
            <a:t>§3</a:t>
          </a:r>
          <a:endParaRPr lang="zh-TW" altLang="en-US" sz="20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287408" y="1263752"/>
        <a:ext cx="1521192" cy="606780"/>
      </dsp:txXfrm>
    </dsp:sp>
    <dsp:sp modelId="{43091BBC-22CB-4F7C-A65C-1E720384E706}">
      <dsp:nvSpPr>
        <dsp:cNvPr id="0" name=""/>
        <dsp:cNvSpPr/>
      </dsp:nvSpPr>
      <dsp:spPr>
        <a:xfrm>
          <a:off x="1351183" y="650542"/>
          <a:ext cx="5162386" cy="5162386"/>
        </a:xfrm>
        <a:custGeom>
          <a:avLst/>
          <a:gdLst/>
          <a:ahLst/>
          <a:cxnLst/>
          <a:rect l="0" t="0" r="0" b="0"/>
          <a:pathLst>
            <a:path>
              <a:moveTo>
                <a:pt x="957531" y="574633"/>
              </a:moveTo>
              <a:arcTo wR="2581193" hR="2581193" stAng="13861262" swAng="1197404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6AACB-B55C-4AC5-B545-6B023AA51AD6}">
      <dsp:nvSpPr>
        <dsp:cNvPr id="0" name=""/>
        <dsp:cNvSpPr/>
      </dsp:nvSpPr>
      <dsp:spPr>
        <a:xfrm>
          <a:off x="2898512" y="167791"/>
          <a:ext cx="2222052" cy="7378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法源依據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2000" kern="1200" dirty="0">
              <a:latin typeface="標楷體"/>
              <a:ea typeface="標楷體"/>
            </a:rPr>
            <a:t>§1</a:t>
          </a:r>
          <a:endParaRPr lang="zh-TW" altLang="en-US" sz="2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934532" y="203811"/>
        <a:ext cx="2150012" cy="665825"/>
      </dsp:txXfrm>
    </dsp:sp>
    <dsp:sp modelId="{0B5B8709-9518-44DE-ABBF-AF9B9B1A8B8D}">
      <dsp:nvSpPr>
        <dsp:cNvPr id="0" name=""/>
        <dsp:cNvSpPr/>
      </dsp:nvSpPr>
      <dsp:spPr>
        <a:xfrm>
          <a:off x="1759870" y="689920"/>
          <a:ext cx="5365153" cy="5365153"/>
        </a:xfrm>
        <a:custGeom>
          <a:avLst/>
          <a:gdLst/>
          <a:ahLst/>
          <a:cxnLst/>
          <a:rect l="0" t="0" r="0" b="0"/>
          <a:pathLst>
            <a:path>
              <a:moveTo>
                <a:pt x="3370111" y="89602"/>
              </a:moveTo>
              <a:arcTo wR="2682576" hR="2682576" stAng="17091025" swAng="1229966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E8405E-F7F6-456C-916C-A1353BF97353}">
      <dsp:nvSpPr>
        <dsp:cNvPr id="0" name=""/>
        <dsp:cNvSpPr/>
      </dsp:nvSpPr>
      <dsp:spPr>
        <a:xfrm>
          <a:off x="5493294" y="1190144"/>
          <a:ext cx="1578605" cy="6991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附  則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21-22</a:t>
          </a:r>
          <a:endParaRPr lang="zh-TW" altLang="en-US" sz="2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527422" y="1224272"/>
        <a:ext cx="1510349" cy="630850"/>
      </dsp:txXfrm>
    </dsp:sp>
    <dsp:sp modelId="{0FB28EB4-E7EB-48B5-ADFB-DA2CC34FDE23}">
      <dsp:nvSpPr>
        <dsp:cNvPr id="0" name=""/>
        <dsp:cNvSpPr/>
      </dsp:nvSpPr>
      <dsp:spPr>
        <a:xfrm>
          <a:off x="1452735" y="507076"/>
          <a:ext cx="5365153" cy="5365153"/>
        </a:xfrm>
        <a:custGeom>
          <a:avLst/>
          <a:gdLst/>
          <a:ahLst/>
          <a:cxnLst/>
          <a:rect l="0" t="0" r="0" b="0"/>
          <a:pathLst>
            <a:path>
              <a:moveTo>
                <a:pt x="5032526" y="1388763"/>
              </a:moveTo>
              <a:arcTo wR="2682576" hR="2682576" stAng="19869846" swAng="948508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2FDC0-2EE2-453F-9112-D7EA24172C6C}">
      <dsp:nvSpPr>
        <dsp:cNvPr id="0" name=""/>
        <dsp:cNvSpPr/>
      </dsp:nvSpPr>
      <dsp:spPr>
        <a:xfrm>
          <a:off x="5616636" y="2592289"/>
          <a:ext cx="2338706" cy="6991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重新遴選流程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20</a:t>
          </a:r>
          <a:endParaRPr lang="zh-TW" altLang="en-US" sz="20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650764" y="2626417"/>
        <a:ext cx="2270450" cy="630850"/>
      </dsp:txXfrm>
    </dsp:sp>
    <dsp:sp modelId="{FB3E0F6F-8BA4-4517-99A1-DB9A8F9E3C3D}">
      <dsp:nvSpPr>
        <dsp:cNvPr id="0" name=""/>
        <dsp:cNvSpPr/>
      </dsp:nvSpPr>
      <dsp:spPr>
        <a:xfrm>
          <a:off x="1465655" y="1145581"/>
          <a:ext cx="5365153" cy="5365153"/>
        </a:xfrm>
        <a:custGeom>
          <a:avLst/>
          <a:gdLst/>
          <a:ahLst/>
          <a:cxnLst/>
          <a:rect l="0" t="0" r="0" b="0"/>
          <a:pathLst>
            <a:path>
              <a:moveTo>
                <a:pt x="5311996" y="2151192"/>
              </a:moveTo>
              <a:arcTo wR="2682576" hR="2682576" stAng="20914492" swAng="690322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B38EDA-527D-4E04-BD7C-7709F5B7D731}">
      <dsp:nvSpPr>
        <dsp:cNvPr id="0" name=""/>
        <dsp:cNvSpPr/>
      </dsp:nvSpPr>
      <dsp:spPr>
        <a:xfrm>
          <a:off x="5544616" y="3837401"/>
          <a:ext cx="2323186" cy="6991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中途出缺遴選流程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19</a:t>
          </a:r>
          <a:endParaRPr lang="zh-TW" altLang="en-US" sz="20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578744" y="3871529"/>
        <a:ext cx="2254930" cy="630850"/>
      </dsp:txXfrm>
    </dsp:sp>
    <dsp:sp modelId="{A274B8E9-1947-4779-86CA-DA70D74B5736}">
      <dsp:nvSpPr>
        <dsp:cNvPr id="0" name=""/>
        <dsp:cNvSpPr/>
      </dsp:nvSpPr>
      <dsp:spPr>
        <a:xfrm>
          <a:off x="1192134" y="1449701"/>
          <a:ext cx="5365153" cy="5365153"/>
        </a:xfrm>
        <a:custGeom>
          <a:avLst/>
          <a:gdLst/>
          <a:ahLst/>
          <a:cxnLst/>
          <a:rect l="0" t="0" r="0" b="0"/>
          <a:pathLst>
            <a:path>
              <a:moveTo>
                <a:pt x="5333849" y="3091197"/>
              </a:moveTo>
              <a:arcTo wR="2682576" hR="2682576" stAng="525698" swAng="558465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D6F77-FA3C-4B1F-8AFB-425BD1939D91}">
      <dsp:nvSpPr>
        <dsp:cNvPr id="0" name=""/>
        <dsp:cNvSpPr/>
      </dsp:nvSpPr>
      <dsp:spPr>
        <a:xfrm>
          <a:off x="4964714" y="4968549"/>
          <a:ext cx="2258610" cy="69394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36000" rIns="0" bIns="3600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聘任程序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10</a:t>
          </a:r>
          <a:r>
            <a:rPr lang="zh-TW" altLang="en-US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18</a:t>
          </a:r>
          <a:endParaRPr lang="zh-TW" altLang="en-US" sz="20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998590" y="5002425"/>
        <a:ext cx="2190858" cy="626195"/>
      </dsp:txXfrm>
    </dsp:sp>
    <dsp:sp modelId="{31C72092-12D5-469E-89BD-AB873C7905A2}">
      <dsp:nvSpPr>
        <dsp:cNvPr id="0" name=""/>
        <dsp:cNvSpPr/>
      </dsp:nvSpPr>
      <dsp:spPr>
        <a:xfrm>
          <a:off x="1648637" y="630115"/>
          <a:ext cx="5365153" cy="5365153"/>
        </a:xfrm>
        <a:custGeom>
          <a:avLst/>
          <a:gdLst/>
          <a:ahLst/>
          <a:cxnLst/>
          <a:rect l="0" t="0" r="0" b="0"/>
          <a:pathLst>
            <a:path>
              <a:moveTo>
                <a:pt x="3953201" y="5045145"/>
              </a:moveTo>
              <a:arcTo wR="2682576" hR="2682576" stAng="3703679" swAng="3513092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7953FF-6243-4E1F-B7B0-5918AA68024A}">
      <dsp:nvSpPr>
        <dsp:cNvPr id="0" name=""/>
        <dsp:cNvSpPr/>
      </dsp:nvSpPr>
      <dsp:spPr>
        <a:xfrm>
          <a:off x="1027503" y="4916615"/>
          <a:ext cx="2653573" cy="6991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現任總幹事應聘條件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12</a:t>
          </a:r>
          <a:r>
            <a:rPr lang="zh-TW" altLang="en-US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13</a:t>
          </a:r>
          <a:r>
            <a:rPr lang="zh-TW" altLang="en-US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、</a:t>
          </a:r>
          <a:r>
            <a:rPr lang="zh-TW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§</a:t>
          </a:r>
          <a:r>
            <a:rPr lang="en-US" altLang="zh-TW" sz="2000" b="0" kern="1200" dirty="0">
              <a:latin typeface="標楷體" panose="03000509000000000000" pitchFamily="65" charset="-120"/>
              <a:ea typeface="標楷體" panose="03000509000000000000" pitchFamily="65" charset="-120"/>
            </a:rPr>
            <a:t>15</a:t>
          </a:r>
        </a:p>
      </dsp:txBody>
      <dsp:txXfrm>
        <a:off x="1061631" y="4950743"/>
        <a:ext cx="2585317" cy="630850"/>
      </dsp:txXfrm>
    </dsp:sp>
    <dsp:sp modelId="{25BD1B1C-C04D-4272-B98B-624221854607}">
      <dsp:nvSpPr>
        <dsp:cNvPr id="0" name=""/>
        <dsp:cNvSpPr/>
      </dsp:nvSpPr>
      <dsp:spPr>
        <a:xfrm>
          <a:off x="1686508" y="1025139"/>
          <a:ext cx="5365153" cy="5365153"/>
        </a:xfrm>
        <a:custGeom>
          <a:avLst/>
          <a:gdLst/>
          <a:ahLst/>
          <a:cxnLst/>
          <a:rect l="0" t="0" r="0" b="0"/>
          <a:pathLst>
            <a:path>
              <a:moveTo>
                <a:pt x="285602" y="3887041"/>
              </a:moveTo>
              <a:arcTo wR="2682576" hR="2682576" stAng="9199245" swAng="624516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B62B52-578C-4EDB-9503-7B1976233EFD}">
      <dsp:nvSpPr>
        <dsp:cNvPr id="0" name=""/>
        <dsp:cNvSpPr/>
      </dsp:nvSpPr>
      <dsp:spPr>
        <a:xfrm>
          <a:off x="300420" y="3741233"/>
          <a:ext cx="2609927" cy="7133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遴選流程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2000" kern="1200" dirty="0">
              <a:latin typeface="標楷體"/>
              <a:ea typeface="標楷體"/>
            </a:rPr>
            <a:t>§4-9</a:t>
          </a:r>
          <a:r>
            <a:rPr lang="zh-TW" altLang="en-US" sz="2000" kern="1200" dirty="0">
              <a:latin typeface="標楷體"/>
              <a:ea typeface="標楷體"/>
            </a:rPr>
            <a:t>、</a:t>
          </a:r>
          <a:r>
            <a:rPr lang="en-US" altLang="zh-TW" sz="2000" kern="1200" dirty="0">
              <a:latin typeface="標楷體"/>
              <a:ea typeface="標楷體"/>
            </a:rPr>
            <a:t>§11</a:t>
          </a:r>
          <a:r>
            <a:rPr lang="zh-TW" altLang="en-US" sz="2000" kern="1200" dirty="0">
              <a:latin typeface="標楷體"/>
              <a:ea typeface="標楷體"/>
            </a:rPr>
            <a:t>、</a:t>
          </a:r>
          <a:r>
            <a:rPr lang="en-US" altLang="zh-TW" sz="2000" kern="1200" dirty="0">
              <a:latin typeface="標楷體"/>
              <a:ea typeface="標楷體"/>
            </a:rPr>
            <a:t>§16-17</a:t>
          </a:r>
          <a:endParaRPr lang="zh-TW" altLang="en-US" sz="2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35241" y="3776054"/>
        <a:ext cx="2540285" cy="643663"/>
      </dsp:txXfrm>
    </dsp:sp>
    <dsp:sp modelId="{9F6F680C-CAAD-4B4B-886F-51606C5AE0C7}">
      <dsp:nvSpPr>
        <dsp:cNvPr id="0" name=""/>
        <dsp:cNvSpPr/>
      </dsp:nvSpPr>
      <dsp:spPr>
        <a:xfrm>
          <a:off x="1457122" y="704401"/>
          <a:ext cx="5365153" cy="5365153"/>
        </a:xfrm>
        <a:custGeom>
          <a:avLst/>
          <a:gdLst/>
          <a:ahLst/>
          <a:cxnLst/>
          <a:rect l="0" t="0" r="0" b="0"/>
          <a:pathLst>
            <a:path>
              <a:moveTo>
                <a:pt x="22841" y="3031898"/>
              </a:moveTo>
              <a:arcTo wR="2682576" hR="2682576" stAng="10351066" swAng="626008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EDE244-F9C6-49C5-AFBD-8DD96AE9237C}">
      <dsp:nvSpPr>
        <dsp:cNvPr id="0" name=""/>
        <dsp:cNvSpPr/>
      </dsp:nvSpPr>
      <dsp:spPr>
        <a:xfrm>
          <a:off x="514130" y="2544785"/>
          <a:ext cx="1886545" cy="6991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資   格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2000" kern="1200" dirty="0">
              <a:latin typeface="標楷體"/>
              <a:ea typeface="標楷體"/>
            </a:rPr>
            <a:t>§3</a:t>
          </a:r>
          <a:r>
            <a:rPr lang="zh-TW" altLang="en-US" sz="2000" kern="1200" dirty="0">
              <a:latin typeface="標楷體"/>
              <a:ea typeface="標楷體"/>
            </a:rPr>
            <a:t>、</a:t>
          </a:r>
          <a:r>
            <a:rPr lang="en-US" altLang="zh-TW" sz="2000" kern="1200" dirty="0">
              <a:latin typeface="標楷體"/>
              <a:ea typeface="標楷體"/>
            </a:rPr>
            <a:t>§14</a:t>
          </a:r>
          <a:endParaRPr lang="zh-TW" altLang="en-US" sz="2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48258" y="2578913"/>
        <a:ext cx="1818289" cy="630850"/>
      </dsp:txXfrm>
    </dsp:sp>
    <dsp:sp modelId="{826BF52A-4947-4370-ACFD-887528B02A5F}">
      <dsp:nvSpPr>
        <dsp:cNvPr id="0" name=""/>
        <dsp:cNvSpPr/>
      </dsp:nvSpPr>
      <dsp:spPr>
        <a:xfrm>
          <a:off x="1489001" y="119731"/>
          <a:ext cx="5365153" cy="5365153"/>
        </a:xfrm>
        <a:custGeom>
          <a:avLst/>
          <a:gdLst/>
          <a:ahLst/>
          <a:cxnLst/>
          <a:rect l="0" t="0" r="0" b="0"/>
          <a:pathLst>
            <a:path>
              <a:moveTo>
                <a:pt x="12954" y="2419257"/>
              </a:moveTo>
              <a:arcTo wR="2682576" hR="2682576" stAng="11137990" swAng="732927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2869F6-F384-4867-AB3B-4CA8E0EE7216}">
      <dsp:nvSpPr>
        <dsp:cNvPr id="0" name=""/>
        <dsp:cNvSpPr/>
      </dsp:nvSpPr>
      <dsp:spPr>
        <a:xfrm>
          <a:off x="981025" y="1275440"/>
          <a:ext cx="1649795" cy="6991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3820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2200" b="1" kern="1200" dirty="0">
              <a:latin typeface="標楷體" panose="03000509000000000000" pitchFamily="65" charset="-120"/>
              <a:ea typeface="標楷體" panose="03000509000000000000" pitchFamily="65" charset="-120"/>
            </a:rPr>
            <a:t>定   義</a:t>
          </a:r>
          <a:endParaRPr lang="en-US" altLang="zh-TW" sz="22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2000" kern="1200" dirty="0">
              <a:latin typeface="標楷體"/>
              <a:ea typeface="標楷體"/>
            </a:rPr>
            <a:t>§2</a:t>
          </a:r>
          <a:endParaRPr lang="zh-TW" altLang="en-US" sz="2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015153" y="1309568"/>
        <a:ext cx="1581539" cy="630850"/>
      </dsp:txXfrm>
    </dsp:sp>
    <dsp:sp modelId="{43091BBC-22CB-4F7C-A65C-1E720384E706}">
      <dsp:nvSpPr>
        <dsp:cNvPr id="0" name=""/>
        <dsp:cNvSpPr/>
      </dsp:nvSpPr>
      <dsp:spPr>
        <a:xfrm>
          <a:off x="1081500" y="672544"/>
          <a:ext cx="5365153" cy="5365153"/>
        </a:xfrm>
        <a:custGeom>
          <a:avLst/>
          <a:gdLst/>
          <a:ahLst/>
          <a:cxnLst/>
          <a:rect l="0" t="0" r="0" b="0"/>
          <a:pathLst>
            <a:path>
              <a:moveTo>
                <a:pt x="995487" y="596923"/>
              </a:moveTo>
              <a:arcTo wR="2682576" hR="2682576" stAng="13861832" swAng="1196585"/>
            </a:path>
          </a:pathLst>
        </a:custGeom>
        <a:noFill/>
        <a:ln w="952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0C57AB16-C591-4F76-8731-B6E14E8245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4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75571C86-E325-4359-BB18-F319EDF2DC4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643" y="0"/>
            <a:ext cx="294544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9184CFE3-EC93-4991-99D4-958F496AF33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8"/>
            <a:ext cx="2945448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E0D3E182-F38C-4F66-82C9-84A2249821F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643" y="9430308"/>
            <a:ext cx="2945448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2AD5CEB-6743-48C8-8423-6B0DD5C4332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002F5B9-9E5A-4C99-821F-2C01C35EB7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4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E478513-428B-4B62-8C4A-0AF2A0322F5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0643" y="0"/>
            <a:ext cx="294544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AD3055C-65DB-4027-B3B8-9A070033AED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E2E4603-2D0E-487D-A5AE-7A7CC97C88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085" y="4715946"/>
            <a:ext cx="5437506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E6123F24-A73B-4949-8308-859CE02DF24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8"/>
            <a:ext cx="2945448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CCF7B62-C189-40FB-930B-211821E7DA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643" y="9430308"/>
            <a:ext cx="2945448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2FE8D85-20B8-4BAA-AC4E-061FAC04AD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69D9A54-BFED-4841-A431-D56249A4DF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1984" indent="-2853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1514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598120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4725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1331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67937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4542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1148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E58F192-0E8B-4F18-A42E-98D218BE644F}" type="slidenum">
              <a:rPr lang="en-US" altLang="zh-TW" smtClean="0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0F670F0-C390-4665-BDC1-2ED66B74E1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1363"/>
            <a:ext cx="4965700" cy="37258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8B41614D-336F-40C0-AF90-3B127B9324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780" y="4715947"/>
            <a:ext cx="4984116" cy="447015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02" tIns="46251" rIns="92502" bIns="46251"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0">
            <a:extLst>
              <a:ext uri="{FF2B5EF4-FFF2-40B4-BE49-F238E27FC236}">
                <a16:creationId xmlns:a16="http://schemas.microsoft.com/office/drawing/2014/main" id="{4ACD3467-E88F-4F87-A580-C0AE685F9C5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8066" indent="-228006" defTabSz="4480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4079" indent="-228006" defTabSz="4480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0090" indent="-228006" defTabSz="4480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76103" indent="-228006" defTabSz="4480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D0CB4F1D-72BF-48F4-9DEB-36CE4AA8CAC8}" type="slidenum">
              <a:rPr lang="en-US" altLang="zh-TW"/>
              <a:pPr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TW"/>
          </a:p>
        </p:txBody>
      </p:sp>
      <p:sp>
        <p:nvSpPr>
          <p:cNvPr id="100355" name="Text Box 1">
            <a:extLst>
              <a:ext uri="{FF2B5EF4-FFF2-40B4-BE49-F238E27FC236}">
                <a16:creationId xmlns:a16="http://schemas.microsoft.com/office/drawing/2014/main" id="{4CEAB647-D56C-4489-894A-BC38A57E3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5256" y="9419765"/>
            <a:ext cx="2936576" cy="4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766" tIns="46678" rIns="89766" bIns="46678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407BF74-08CD-48FE-A9CC-392C9388AFEA}" type="slidenum">
              <a:rPr kumimoji="0" lang="en-US" altLang="zh-TW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kumimoji="0" lang="en-US" altLang="zh-TW"/>
          </a:p>
        </p:txBody>
      </p:sp>
      <p:sp>
        <p:nvSpPr>
          <p:cNvPr id="100356" name="Rectangle 2">
            <a:extLst>
              <a:ext uri="{FF2B5EF4-FFF2-40B4-BE49-F238E27FC236}">
                <a16:creationId xmlns:a16="http://schemas.microsoft.com/office/drawing/2014/main" id="{93144B21-39CB-461C-8954-4C65E9B53B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4400" y="742950"/>
            <a:ext cx="4959350" cy="3719513"/>
          </a:xfrm>
          <a:solidFill>
            <a:srgbClr val="FFFFFF"/>
          </a:solidFill>
          <a:ln/>
        </p:spPr>
      </p:sp>
      <p:sp>
        <p:nvSpPr>
          <p:cNvPr id="100357" name="Rectangle 3">
            <a:extLst>
              <a:ext uri="{FF2B5EF4-FFF2-40B4-BE49-F238E27FC236}">
                <a16:creationId xmlns:a16="http://schemas.microsoft.com/office/drawing/2014/main" id="{72DA7E5B-2105-4E15-8185-35D6E6B666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133" y="4710673"/>
            <a:ext cx="5429898" cy="446199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48"/>
              </a:spcBef>
              <a:tabLst>
                <a:tab pos="0" algn="l"/>
                <a:tab pos="446512" algn="l"/>
                <a:tab pos="894607" algn="l"/>
                <a:tab pos="1342702" algn="l"/>
                <a:tab pos="1790798" algn="l"/>
                <a:tab pos="2238893" algn="l"/>
                <a:tab pos="2686988" algn="l"/>
                <a:tab pos="3135083" algn="l"/>
                <a:tab pos="3583179" algn="l"/>
                <a:tab pos="4031274" algn="l"/>
                <a:tab pos="4479369" algn="l"/>
                <a:tab pos="4927464" algn="l"/>
                <a:tab pos="5375560" algn="l"/>
                <a:tab pos="5823654" algn="l"/>
                <a:tab pos="6271749" algn="l"/>
                <a:tab pos="6719844" algn="l"/>
                <a:tab pos="7167940" algn="l"/>
                <a:tab pos="7616034" algn="l"/>
                <a:tab pos="8064130" algn="l"/>
                <a:tab pos="8512225" algn="l"/>
                <a:tab pos="8960320" algn="l"/>
              </a:tabLst>
            </a:pPr>
            <a:endParaRPr lang="en-GB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">
            <a:extLst>
              <a:ext uri="{FF2B5EF4-FFF2-40B4-BE49-F238E27FC236}">
                <a16:creationId xmlns:a16="http://schemas.microsoft.com/office/drawing/2014/main" id="{1AB639DB-3C0D-4D9C-A21F-A6B04F547D0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8066" indent="-228006" defTabSz="4480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4079" indent="-228006" defTabSz="4480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0090" indent="-228006" defTabSz="4480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76103" indent="-228006" defTabSz="44809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019" algn="l"/>
                <a:tab pos="1444038" algn="l"/>
                <a:tab pos="2166057" algn="l"/>
                <a:tab pos="288807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CBB0F3DB-14C0-427D-944E-AB5D76AEF64A}" type="slidenum">
              <a:rPr lang="en-US" altLang="zh-TW"/>
              <a:pPr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TW"/>
          </a:p>
        </p:txBody>
      </p:sp>
      <p:sp>
        <p:nvSpPr>
          <p:cNvPr id="101379" name="Text Box 1">
            <a:extLst>
              <a:ext uri="{FF2B5EF4-FFF2-40B4-BE49-F238E27FC236}">
                <a16:creationId xmlns:a16="http://schemas.microsoft.com/office/drawing/2014/main" id="{AD776663-3604-4AC7-B37D-EF6025205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5256" y="9419765"/>
            <a:ext cx="2936576" cy="4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766" tIns="46678" rIns="89766" bIns="46678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318BBAF-375E-418E-AAC4-8A7A8B0D150C}" type="slidenum">
              <a:rPr kumimoji="0" lang="en-US" altLang="zh-TW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kumimoji="0" lang="en-US" altLang="zh-TW"/>
          </a:p>
        </p:txBody>
      </p:sp>
      <p:sp>
        <p:nvSpPr>
          <p:cNvPr id="101380" name="Rectangle 2">
            <a:extLst>
              <a:ext uri="{FF2B5EF4-FFF2-40B4-BE49-F238E27FC236}">
                <a16:creationId xmlns:a16="http://schemas.microsoft.com/office/drawing/2014/main" id="{7A45EC06-BE56-400F-9C10-67926C343B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4400" y="742950"/>
            <a:ext cx="4959350" cy="3719513"/>
          </a:xfrm>
          <a:solidFill>
            <a:srgbClr val="FFFFFF"/>
          </a:solidFill>
          <a:ln/>
        </p:spPr>
      </p:sp>
      <p:sp>
        <p:nvSpPr>
          <p:cNvPr id="101381" name="Rectangle 3">
            <a:extLst>
              <a:ext uri="{FF2B5EF4-FFF2-40B4-BE49-F238E27FC236}">
                <a16:creationId xmlns:a16="http://schemas.microsoft.com/office/drawing/2014/main" id="{3B62D916-3ED6-43FE-8306-1EBB15C511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133" y="4710673"/>
            <a:ext cx="5429898" cy="446199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48"/>
              </a:spcBef>
              <a:tabLst>
                <a:tab pos="0" algn="l"/>
                <a:tab pos="446512" algn="l"/>
                <a:tab pos="894607" algn="l"/>
                <a:tab pos="1342702" algn="l"/>
                <a:tab pos="1790798" algn="l"/>
                <a:tab pos="2238893" algn="l"/>
                <a:tab pos="2686988" algn="l"/>
                <a:tab pos="3135083" algn="l"/>
                <a:tab pos="3583179" algn="l"/>
                <a:tab pos="4031274" algn="l"/>
                <a:tab pos="4479369" algn="l"/>
                <a:tab pos="4927464" algn="l"/>
                <a:tab pos="5375560" algn="l"/>
                <a:tab pos="5823654" algn="l"/>
                <a:tab pos="6271749" algn="l"/>
                <a:tab pos="6719844" algn="l"/>
                <a:tab pos="7167940" algn="l"/>
                <a:tab pos="7616034" algn="l"/>
                <a:tab pos="8064130" algn="l"/>
                <a:tab pos="8512225" algn="l"/>
                <a:tab pos="8960320" algn="l"/>
              </a:tabLst>
            </a:pPr>
            <a:endParaRPr lang="en-GB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94663E-BFD5-4A23-BFB0-A1185BE4F8EC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0840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2FE8D85-20B8-4BAA-AC4E-061FAC04ADA2}" type="slidenum">
              <a:rPr lang="en-US" altLang="zh-TW" smtClean="0"/>
              <a:pPr>
                <a:defRPr/>
              </a:pPr>
              <a:t>20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8927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">
            <a:extLst>
              <a:ext uri="{FF2B5EF4-FFF2-40B4-BE49-F238E27FC236}">
                <a16:creationId xmlns:a16="http://schemas.microsoft.com/office/drawing/2014/main" id="{51D10F06-550E-4D6E-B276-A6273F524A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1984" indent="-2853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1514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598120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4725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1331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67937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4542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1148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F6BB11-26F0-4FC0-B971-13FF4F5ED53D}" type="slidenum">
              <a:rPr lang="en-US" altLang="zh-TW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29</a:t>
            </a:fld>
            <a:endParaRPr lang="en-US" altLang="zh-TW">
              <a:latin typeface="Times New Roman" panose="02020603050405020304" pitchFamily="18" charset="0"/>
            </a:endParaRPr>
          </a:p>
        </p:txBody>
      </p:sp>
      <p:sp>
        <p:nvSpPr>
          <p:cNvPr id="18435" name="Text Box 1">
            <a:extLst>
              <a:ext uri="{FF2B5EF4-FFF2-40B4-BE49-F238E27FC236}">
                <a16:creationId xmlns:a16="http://schemas.microsoft.com/office/drawing/2014/main" id="{F7DA353D-89A3-4277-A010-59F226EDF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0643" y="9430308"/>
            <a:ext cx="2940691" cy="49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883" tIns="46739" rIns="89883" bIns="46739" anchor="b"/>
          <a:lstStyle>
            <a:lvl1pPr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8EB3A0B-17E8-4EEB-A804-0F2E13A6CA5E}" type="slidenum">
              <a:rPr kumimoji="0"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29</a:t>
            </a:fld>
            <a:endParaRPr kumimoji="0"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03A1033F-8540-4ED9-9431-08849BFFF9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03F1DE1C-257A-40FC-B7AB-5F7E6E21F2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49"/>
              </a:spcBef>
              <a:tabLst>
                <a:tab pos="0" algn="l"/>
                <a:tab pos="447093" algn="l"/>
                <a:tab pos="895772" algn="l"/>
                <a:tab pos="1344450" algn="l"/>
                <a:tab pos="1793129" algn="l"/>
                <a:tab pos="2241807" algn="l"/>
                <a:tab pos="2690486" algn="l"/>
                <a:tab pos="3139164" algn="l"/>
                <a:tab pos="3587843" algn="l"/>
                <a:tab pos="4036521" algn="l"/>
                <a:tab pos="4485200" algn="l"/>
                <a:tab pos="4933878" algn="l"/>
                <a:tab pos="5382557" algn="l"/>
                <a:tab pos="5831235" algn="l"/>
                <a:tab pos="6279913" algn="l"/>
                <a:tab pos="6728591" algn="l"/>
                <a:tab pos="7177270" algn="l"/>
                <a:tab pos="7625948" algn="l"/>
                <a:tab pos="8074627" algn="l"/>
                <a:tab pos="8523305" algn="l"/>
                <a:tab pos="8971984" algn="l"/>
              </a:tabLst>
            </a:pPr>
            <a:endParaRPr lang="en-GB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">
            <a:extLst>
              <a:ext uri="{FF2B5EF4-FFF2-40B4-BE49-F238E27FC236}">
                <a16:creationId xmlns:a16="http://schemas.microsoft.com/office/drawing/2014/main" id="{51D10F06-550E-4D6E-B276-A6273F524A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1984" indent="-2853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1514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598120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4725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1331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67937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4542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1148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F6BB11-26F0-4FC0-B971-13FF4F5ED53D}" type="slidenum">
              <a:rPr lang="en-US" altLang="zh-TW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30</a:t>
            </a:fld>
            <a:endParaRPr lang="en-US" altLang="zh-TW">
              <a:latin typeface="Times New Roman" panose="02020603050405020304" pitchFamily="18" charset="0"/>
            </a:endParaRPr>
          </a:p>
        </p:txBody>
      </p:sp>
      <p:sp>
        <p:nvSpPr>
          <p:cNvPr id="18435" name="Text Box 1">
            <a:extLst>
              <a:ext uri="{FF2B5EF4-FFF2-40B4-BE49-F238E27FC236}">
                <a16:creationId xmlns:a16="http://schemas.microsoft.com/office/drawing/2014/main" id="{F7DA353D-89A3-4277-A010-59F226EDF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0643" y="9430308"/>
            <a:ext cx="2940691" cy="49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883" tIns="46739" rIns="89883" bIns="46739" anchor="b"/>
          <a:lstStyle>
            <a:lvl1pPr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8EB3A0B-17E8-4EEB-A804-0F2E13A6CA5E}" type="slidenum">
              <a:rPr kumimoji="0"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30</a:t>
            </a:fld>
            <a:endParaRPr kumimoji="0"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03A1033F-8540-4ED9-9431-08849BFFF9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03F1DE1C-257A-40FC-B7AB-5F7E6E21F2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49"/>
              </a:spcBef>
              <a:tabLst>
                <a:tab pos="0" algn="l"/>
                <a:tab pos="447093" algn="l"/>
                <a:tab pos="895772" algn="l"/>
                <a:tab pos="1344450" algn="l"/>
                <a:tab pos="1793129" algn="l"/>
                <a:tab pos="2241807" algn="l"/>
                <a:tab pos="2690486" algn="l"/>
                <a:tab pos="3139164" algn="l"/>
                <a:tab pos="3587843" algn="l"/>
                <a:tab pos="4036521" algn="l"/>
                <a:tab pos="4485200" algn="l"/>
                <a:tab pos="4933878" algn="l"/>
                <a:tab pos="5382557" algn="l"/>
                <a:tab pos="5831235" algn="l"/>
                <a:tab pos="6279913" algn="l"/>
                <a:tab pos="6728591" algn="l"/>
                <a:tab pos="7177270" algn="l"/>
                <a:tab pos="7625948" algn="l"/>
                <a:tab pos="8074627" algn="l"/>
                <a:tab pos="8523305" algn="l"/>
                <a:tab pos="8971984" algn="l"/>
              </a:tabLst>
            </a:pPr>
            <a:endParaRPr lang="en-GB" altLang="zh-TW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1079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圖像版面配置區 1">
            <a:extLst>
              <a:ext uri="{FF2B5EF4-FFF2-40B4-BE49-F238E27FC236}">
                <a16:creationId xmlns:a16="http://schemas.microsoft.com/office/drawing/2014/main" id="{B7A532DE-9269-486D-A78C-9ABDD3940E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54587" cy="3717925"/>
          </a:xfrm>
          <a:ln/>
        </p:spPr>
      </p:sp>
      <p:sp>
        <p:nvSpPr>
          <p:cNvPr id="12291" name="備忘稿版面配置區 2">
            <a:extLst>
              <a:ext uri="{FF2B5EF4-FFF2-40B4-BE49-F238E27FC236}">
                <a16:creationId xmlns:a16="http://schemas.microsoft.com/office/drawing/2014/main" id="{920F77A3-6667-40FF-86A1-2B528A239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>
                <a:latin typeface="Arial" panose="020B0604020202020204" pitchFamily="34" charset="0"/>
              </a:rPr>
              <a:t>1</a:t>
            </a:r>
            <a:r>
              <a:rPr lang="zh-TW" altLang="en-US">
                <a:latin typeface="Arial" panose="020B0604020202020204" pitchFamily="34" charset="0"/>
              </a:rPr>
              <a:t>農訓</a:t>
            </a:r>
          </a:p>
        </p:txBody>
      </p:sp>
      <p:sp>
        <p:nvSpPr>
          <p:cNvPr id="12292" name="投影片編號版面配置區 3">
            <a:extLst>
              <a:ext uri="{FF2B5EF4-FFF2-40B4-BE49-F238E27FC236}">
                <a16:creationId xmlns:a16="http://schemas.microsoft.com/office/drawing/2014/main" id="{D5C26A88-0FB0-4153-9F79-13C9556671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1984" indent="-2853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1514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598120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4725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1331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67937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4542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1148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DF9426D-F6FC-4558-BB46-5FC3D9D94EA9}" type="slidenum">
              <a:rPr lang="en-US" altLang="zh-TW" smtClean="0"/>
              <a:pPr>
                <a:spcBef>
                  <a:spcPct val="0"/>
                </a:spcBef>
              </a:pPr>
              <a:t>31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9103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">
            <a:extLst>
              <a:ext uri="{FF2B5EF4-FFF2-40B4-BE49-F238E27FC236}">
                <a16:creationId xmlns:a16="http://schemas.microsoft.com/office/drawing/2014/main" id="{51D10F06-550E-4D6E-B276-A6273F524A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1984" indent="-2853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1514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598120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4725" indent="-22830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1331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67937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4542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1148" indent="-22830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F6BB11-26F0-4FC0-B971-13FF4F5ED53D}" type="slidenum">
              <a:rPr lang="en-US" altLang="zh-TW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32</a:t>
            </a:fld>
            <a:endParaRPr lang="en-US" altLang="zh-TW">
              <a:latin typeface="Times New Roman" panose="02020603050405020304" pitchFamily="18" charset="0"/>
            </a:endParaRPr>
          </a:p>
        </p:txBody>
      </p:sp>
      <p:sp>
        <p:nvSpPr>
          <p:cNvPr id="18435" name="Text Box 1">
            <a:extLst>
              <a:ext uri="{FF2B5EF4-FFF2-40B4-BE49-F238E27FC236}">
                <a16:creationId xmlns:a16="http://schemas.microsoft.com/office/drawing/2014/main" id="{F7DA353D-89A3-4277-A010-59F226EDF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0643" y="9430308"/>
            <a:ext cx="2940691" cy="49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883" tIns="46739" rIns="89883" bIns="46739" anchor="b"/>
          <a:lstStyle>
            <a:lvl1pPr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8EB3A0B-17E8-4EEB-A804-0F2E13A6CA5E}" type="slidenum">
              <a:rPr kumimoji="0"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32</a:t>
            </a:fld>
            <a:endParaRPr kumimoji="0"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03A1033F-8540-4ED9-9431-08849BFFF9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03F1DE1C-257A-40FC-B7AB-5F7E6E21F2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49"/>
              </a:spcBef>
              <a:tabLst>
                <a:tab pos="0" algn="l"/>
                <a:tab pos="447093" algn="l"/>
                <a:tab pos="895772" algn="l"/>
                <a:tab pos="1344450" algn="l"/>
                <a:tab pos="1793129" algn="l"/>
                <a:tab pos="2241807" algn="l"/>
                <a:tab pos="2690486" algn="l"/>
                <a:tab pos="3139164" algn="l"/>
                <a:tab pos="3587843" algn="l"/>
                <a:tab pos="4036521" algn="l"/>
                <a:tab pos="4485200" algn="l"/>
                <a:tab pos="4933878" algn="l"/>
                <a:tab pos="5382557" algn="l"/>
                <a:tab pos="5831235" algn="l"/>
                <a:tab pos="6279913" algn="l"/>
                <a:tab pos="6728591" algn="l"/>
                <a:tab pos="7177270" algn="l"/>
                <a:tab pos="7625948" algn="l"/>
                <a:tab pos="8074627" algn="l"/>
                <a:tab pos="8523305" algn="l"/>
                <a:tab pos="8971984" algn="l"/>
              </a:tabLst>
            </a:pPr>
            <a:endParaRPr lang="en-GB" altLang="zh-TW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285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332C1B-2A3B-4D17-9C3C-EA7C301A58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B16D1B-1547-4B61-AE12-9922D6B837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E69824-EBB7-497A-B7CE-C0214D3F19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FD372-3D31-447F-AD13-E526B4A9325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6355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C8B67C-DABD-4722-9F08-ACF5683700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155DBA-4482-4C00-B91A-2DD9BCB7F3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46DAE4-AB87-434C-AB19-65F7BA5FC7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020F3-E503-495D-80DA-D512E02738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0149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E13DDE-D190-4EB4-AE67-79E6660062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A0419F-F46E-431A-A8F0-9431D3C319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F9F914-454A-44A0-B2D8-2A20A5D559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E442F-69DF-4860-AC65-FB0AF98FB0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625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A4EC8AE-2992-47E2-B230-033CC385B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162E-2332-4612-A6F6-4E454D0D4D5A}" type="datetimeFigureOut">
              <a:rPr lang="zh-TW" altLang="en-US" smtClean="0"/>
              <a:t>2024/10/14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B14C7CB-5BF6-4A4F-BB45-B1BC8F361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1BE83F7-4292-44EA-8654-AD5A95827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7FE-76DF-4CEC-A7E9-41477FC440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8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剪去對角角落 5">
            <a:extLst>
              <a:ext uri="{FF2B5EF4-FFF2-40B4-BE49-F238E27FC236}">
                <a16:creationId xmlns:a16="http://schemas.microsoft.com/office/drawing/2014/main" id="{857A8856-A6C7-42A9-A7C8-BE26BD23805E}"/>
              </a:ext>
            </a:extLst>
          </p:cNvPr>
          <p:cNvSpPr/>
          <p:nvPr userDrawn="1"/>
        </p:nvSpPr>
        <p:spPr>
          <a:xfrm flipH="1">
            <a:off x="0" y="181164"/>
            <a:ext cx="8184311" cy="730340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3B6B99DE-E47E-4DA4-AC7E-075604BC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094" y="1"/>
            <a:ext cx="7692606" cy="1069675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EC49855-FA64-4950-8FB7-97EFA73E1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F31E-4F1E-4866-BA5F-5822A2CF331E}" type="datetimeFigureOut">
              <a:rPr lang="zh-TW" altLang="en-US" smtClean="0"/>
              <a:t>2024/10/14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682F293-581A-4F7B-8716-94099182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774D9DF-E2BE-49D2-97F5-C2CDDFF65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1350" y="6356162"/>
            <a:ext cx="2057400" cy="365125"/>
          </a:xfrm>
        </p:spPr>
        <p:txBody>
          <a:bodyPr/>
          <a:lstStyle/>
          <a:p>
            <a:fld id="{19EBB935-562C-4FA7-B277-2924BAA88DE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矩形: 剪去對角角落 12">
            <a:extLst>
              <a:ext uri="{FF2B5EF4-FFF2-40B4-BE49-F238E27FC236}">
                <a16:creationId xmlns:a16="http://schemas.microsoft.com/office/drawing/2014/main" id="{751F60BB-A52F-44E7-997C-E7566F8A5CFD}"/>
              </a:ext>
            </a:extLst>
          </p:cNvPr>
          <p:cNvSpPr/>
          <p:nvPr userDrawn="1"/>
        </p:nvSpPr>
        <p:spPr>
          <a:xfrm flipH="1">
            <a:off x="-2" y="746760"/>
            <a:ext cx="7886702" cy="164744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197297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F62517-CFA8-4ECF-827E-F3B08682B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65AC59-99A6-4977-9537-BA8662961D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35E393-825B-4AB2-9683-F211FE8CA5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848E2-AF8A-48DA-A6D4-351A548B43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040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AADB6E-D44F-492F-93F9-A3DCD0B0DF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AE8907-D0A7-4F3A-A4AD-ED3B34817F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E69353-B678-4C68-B481-6407163FE6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45604-4346-4E73-BB41-6962992EE3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190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02E3DA-7EAE-441D-829B-872C4F4AA4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135BC9-8012-45C9-AA59-DE34AFFE01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398A72-581E-4D88-81F5-DE6E6CB9DD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C8C6-F68D-4771-A039-F1BD1402B84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4605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E008175-7C07-4D3D-AEB9-7C7721D2AB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08312BF-384E-4E05-9BC4-397DE8FAB6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60ECD9E-96BB-400A-B80D-1A9934466F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05FC5-4ACF-47F7-B20D-594D3B223A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6761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35E4A7C-6982-4882-BEC3-90240D2725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6FF8317-2CF4-4645-AA09-1BC72721DB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3058B3C-5046-42D9-8ADD-34EBFB1640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FA630-8925-4EFC-9609-74034D5CBBC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7423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7243153-0C39-4E53-92B3-AAAC666E3C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C31BEE8-321D-4781-B093-F8C32AA6B4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AE4DB00-029B-4DE2-AEDC-F1CF86A99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ECFA7-1881-46C3-B909-3FAFCBE212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537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1766E2-B85D-4028-AAE0-5824B12200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A8A215-EB0E-4135-B702-618EE8CE1B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73D148-BEA2-4EFB-8B57-AFB1D2D93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D9BC8-565E-4658-A50A-2A28FF8087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8584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FC7FD1-B9AB-4807-9E08-EE36596C57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7DDF25-4700-4067-8599-D68C509947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1613F9-6D28-4859-A2D7-6C27332686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74CE9-F1E9-453B-87FB-3A7206E2E38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107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571807A-D617-4B50-A878-CD2032DB32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FDDC97C-84D5-4AF3-ABB1-45F775FC9A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752CB9C-6DF6-4AA7-A38F-F8550E6E28B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73B8227-D89F-4677-BDC7-742F77AB5AB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29C0D91-0F31-4DD7-995B-87D1360335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4FF8BA7-9FEF-42D6-B162-DE6D838790A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26B05DDD-D65C-45C1-A0E0-4684513D18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260350"/>
            <a:ext cx="720725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F90D87A-BB63-4847-A478-1DEBBA2E4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3023F30-0BA6-457C-8126-E68BA67CC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392E1E-491F-49C3-BA6E-2CE62E765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0162E-2332-4612-A6F6-4E454D0D4D5A}" type="datetimeFigureOut">
              <a:rPr lang="zh-TW" altLang="en-US" smtClean="0"/>
              <a:t>2024/10/14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3DDD804-D056-42FB-AEB4-0FE2CF50D5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94BF3E-EF25-42A3-8295-9E4959205C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AD7FE-76DF-4CEC-A7E9-41477FC440C6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625A567D-83FA-46A0-8926-AB5D8C7C65A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8873" y="88518"/>
            <a:ext cx="780352" cy="28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94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投影片編號版面配置區 5">
            <a:extLst>
              <a:ext uri="{FF2B5EF4-FFF2-40B4-BE49-F238E27FC236}">
                <a16:creationId xmlns:a16="http://schemas.microsoft.com/office/drawing/2014/main" id="{67520552-3BE8-4811-A565-887034C0F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2D0B7F-3AE6-4397-A3EC-1AADEDD6D59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zh-TW" sz="140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740203E-1F0C-42E5-9C0A-9F18192AC40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92275" y="4149079"/>
            <a:ext cx="6096000" cy="1956445"/>
          </a:xfrm>
          <a:noFill/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農業部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05000"/>
              </a:lnSpc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農民輔導司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05000"/>
              </a:lnSpc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農民組織科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BB03556-1272-4930-B71E-ABA548455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557338"/>
            <a:ext cx="7086600" cy="1615379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4000" b="1" dirty="0">
                <a:solidFill>
                  <a:srgbClr val="060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</a:t>
            </a:r>
            <a:r>
              <a:rPr lang="zh-TW" altLang="en-US" sz="4000" b="1" dirty="0">
                <a:solidFill>
                  <a:srgbClr val="060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會改選工作計畫及</a:t>
            </a:r>
            <a:endParaRPr lang="en-US" altLang="zh-TW" sz="4000" b="1" dirty="0">
              <a:solidFill>
                <a:srgbClr val="06016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TW" altLang="en-US" sz="4000" b="1" dirty="0">
                <a:solidFill>
                  <a:srgbClr val="060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進度流程說明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>
            <a:extLst>
              <a:ext uri="{FF2B5EF4-FFF2-40B4-BE49-F238E27FC236}">
                <a16:creationId xmlns:a16="http://schemas.microsoft.com/office/drawing/2014/main" id="{7F0B666B-C50E-40C3-9388-F117A2A4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81010-6B86-42EE-B5D9-3B474A4251CB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zh-TW" sz="1400" dirty="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6D24929-9E8A-4E2D-A414-7A45A2E58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9592" y="0"/>
            <a:ext cx="6913562" cy="733425"/>
          </a:xfrm>
          <a:noFill/>
        </p:spPr>
        <p:txBody>
          <a:bodyPr/>
          <a:lstStyle/>
          <a:p>
            <a:pPr eaLnBrk="1" hangingPunct="1"/>
            <a:r>
              <a:rPr lang="zh-TW" altLang="en-US" sz="36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貳、農會選舉之相關法規</a:t>
            </a:r>
            <a:r>
              <a:rPr lang="en-US" altLang="zh-TW" sz="20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(5/13)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2" name="Picture 3" descr="BD14718_">
            <a:extLst>
              <a:ext uri="{FF2B5EF4-FFF2-40B4-BE49-F238E27FC236}">
                <a16:creationId xmlns:a16="http://schemas.microsoft.com/office/drawing/2014/main" id="{D928382D-E8D6-43CF-BBF1-61E4D39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13" y="65087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>
            <a:extLst>
              <a:ext uri="{FF2B5EF4-FFF2-40B4-BE49-F238E27FC236}">
                <a16:creationId xmlns:a16="http://schemas.microsoft.com/office/drawing/2014/main" id="{4EAB4613-E3C8-4294-8B64-DB9B76E4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688824"/>
            <a:ext cx="8187459" cy="604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26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農會法施行細則</a:t>
            </a:r>
            <a:endParaRPr lang="en-US" altLang="zh-TW" sz="26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18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：下級農會參加上級農會會員代表應選名額。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20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：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(1)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理監事出缺之遞補及補選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1612900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(2)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理事長出缺後之產生方式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(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常務監事亦同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)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1612900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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先遞補或補選理事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再選出理事長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22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：總幹事屆期未產生之定義及後續作業方式：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612900" indent="-630238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(1)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屆期：理事會成立後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60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天內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693988" indent="-1711325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未產生：理事會合法決議聘任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發給聘任通知書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總幹事報到就職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693988" indent="-1711325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續行公告：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700213" indent="-265113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首輪：理事會成立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60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天後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700213" indent="-265113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第二輪：農會總幹事遴選辦法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§18(III)</a:t>
            </a:r>
          </a:p>
          <a:p>
            <a:pPr marL="2065338" indent="-276225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理事會全體理事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2/3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以上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決議不聘任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693988" indent="-1711325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(4)(</a:t>
            </a:r>
            <a:r>
              <a:rPr lang="zh-TW" altLang="en-US" sz="2400" b="1" dirty="0">
                <a:solidFill>
                  <a:srgbClr val="CC3CBE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中途出缺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時總幹事代理順序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6591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>
            <a:extLst>
              <a:ext uri="{FF2B5EF4-FFF2-40B4-BE49-F238E27FC236}">
                <a16:creationId xmlns:a16="http://schemas.microsoft.com/office/drawing/2014/main" id="{7F0B666B-C50E-40C3-9388-F117A2A4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81010-6B86-42EE-B5D9-3B474A4251CB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zh-TW" sz="1400" dirty="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6D24929-9E8A-4E2D-A414-7A45A2E58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9592" y="0"/>
            <a:ext cx="6913562" cy="733425"/>
          </a:xfrm>
          <a:noFill/>
        </p:spPr>
        <p:txBody>
          <a:bodyPr/>
          <a:lstStyle/>
          <a:p>
            <a:pPr eaLnBrk="1" hangingPunct="1"/>
            <a:r>
              <a:rPr lang="zh-TW" altLang="en-US" sz="36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貳、農會選舉之相關法規</a:t>
            </a:r>
            <a:r>
              <a:rPr lang="en-US" altLang="zh-TW" sz="20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(6/13)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2" name="Picture 3" descr="BD14718_">
            <a:extLst>
              <a:ext uri="{FF2B5EF4-FFF2-40B4-BE49-F238E27FC236}">
                <a16:creationId xmlns:a16="http://schemas.microsoft.com/office/drawing/2014/main" id="{D928382D-E8D6-43CF-BBF1-61E4D39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13" y="65087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>
            <a:extLst>
              <a:ext uri="{FF2B5EF4-FFF2-40B4-BE49-F238E27FC236}">
                <a16:creationId xmlns:a16="http://schemas.microsoft.com/office/drawing/2014/main" id="{4EAB4613-E3C8-4294-8B64-DB9B76E4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199" y="1196752"/>
            <a:ext cx="8053787" cy="5534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ts val="1200"/>
              </a:spcBef>
              <a:buFontTx/>
              <a:buNone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26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農會法施行細則</a:t>
            </a:r>
            <a:r>
              <a:rPr lang="en-US" altLang="zh-TW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4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24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：會員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代表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大會具選舉罷免理監事及出席上級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612900" indent="0" eaLnBrk="1" hangingPunct="1">
              <a:lnSpc>
                <a:spcPct val="115000"/>
              </a:lnSpc>
              <a:spcBef>
                <a:spcPts val="1200"/>
              </a:spcBef>
              <a:buNone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農會會員代表之職權。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25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：理事會具聘任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/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解聘幹事之職權。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indent="-365125" algn="just" eaLnBrk="1" hangingPunct="1">
              <a:lnSpc>
                <a:spcPct val="115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32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：辦理改組、改選、補選等事項由理事長簽署、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612900" indent="0" algn="just" eaLnBrk="1" hangingPunct="1">
              <a:lnSpc>
                <a:spcPct val="115000"/>
              </a:lnSpc>
              <a:spcBef>
                <a:spcPts val="1200"/>
              </a:spcBef>
              <a:buNone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總幹事副署。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33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：基層農會會員代表名額人數。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36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：法定會議開會通知、會議紀錄之法定期程。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3513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>
            <a:extLst>
              <a:ext uri="{FF2B5EF4-FFF2-40B4-BE49-F238E27FC236}">
                <a16:creationId xmlns:a16="http://schemas.microsoft.com/office/drawing/2014/main" id="{7F0B666B-C50E-40C3-9388-F117A2A4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81010-6B86-42EE-B5D9-3B474A4251CB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zh-TW" sz="1400" dirty="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6D24929-9E8A-4E2D-A414-7A45A2E58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151724"/>
            <a:ext cx="6913562" cy="733425"/>
          </a:xfrm>
          <a:noFill/>
        </p:spPr>
        <p:txBody>
          <a:bodyPr/>
          <a:lstStyle/>
          <a:p>
            <a:pPr eaLnBrk="1" hangingPunct="1"/>
            <a:r>
              <a:rPr lang="zh-TW" altLang="en-US" sz="36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貳、農會選舉之相關法規</a:t>
            </a:r>
            <a:r>
              <a:rPr lang="en-US" altLang="zh-TW" sz="20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(7/13)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2" name="Picture 3" descr="BD14718_">
            <a:extLst>
              <a:ext uri="{FF2B5EF4-FFF2-40B4-BE49-F238E27FC236}">
                <a16:creationId xmlns:a16="http://schemas.microsoft.com/office/drawing/2014/main" id="{D928382D-E8D6-43CF-BBF1-61E4D39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9" y="802599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>
            <a:extLst>
              <a:ext uri="{FF2B5EF4-FFF2-40B4-BE49-F238E27FC236}">
                <a16:creationId xmlns:a16="http://schemas.microsoft.com/office/drawing/2014/main" id="{4EAB4613-E3C8-4294-8B64-DB9B76E4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030" y="948719"/>
            <a:ext cx="7928770" cy="55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26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農會選舉罷免辦法</a:t>
            </a:r>
            <a:endParaRPr lang="en-US" altLang="zh-TW" sz="26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66700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3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：對象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</a:t>
            </a:r>
            <a:r>
              <a:rPr lang="zh-TW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理事長、常務監事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、理事、監事、會員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330450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代表、小組長、副組長。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6828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4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：選、罷事務，由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農會辦理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，主管機關指導。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6828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5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：起迄日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258888" indent="-342900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Ä"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選任人員任期屆滿前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90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日開始，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日前完成。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258888" indent="-342900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Ä"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主管機關指定之日期開始辦理及完成。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6828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6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：中央主管機關公告農事小組選舉投票日及改選計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47788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畫之授權。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6828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8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：投票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辦理方式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06450" indent="0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Ä"/>
            </a:pP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分區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：農事小組選舉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806450" indent="0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Ä"/>
            </a:pP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集會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：理事長、常務監事、理事、監事、出席上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2065338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級農會會員代表之選舉及罷免。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82432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>
            <a:extLst>
              <a:ext uri="{FF2B5EF4-FFF2-40B4-BE49-F238E27FC236}">
                <a16:creationId xmlns:a16="http://schemas.microsoft.com/office/drawing/2014/main" id="{7F0B666B-C50E-40C3-9388-F117A2A4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81010-6B86-42EE-B5D9-3B474A4251CB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zh-TW" sz="1400" dirty="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6D24929-9E8A-4E2D-A414-7A45A2E58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151724"/>
            <a:ext cx="6913562" cy="733425"/>
          </a:xfrm>
          <a:noFill/>
        </p:spPr>
        <p:txBody>
          <a:bodyPr/>
          <a:lstStyle/>
          <a:p>
            <a:pPr eaLnBrk="1" hangingPunct="1"/>
            <a:r>
              <a:rPr lang="zh-TW" altLang="en-US" sz="36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貳、農會選舉之相關法規</a:t>
            </a:r>
            <a:r>
              <a:rPr lang="en-US" altLang="zh-TW" sz="20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(8/13)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2" name="Picture 3" descr="BD14718_">
            <a:extLst>
              <a:ext uri="{FF2B5EF4-FFF2-40B4-BE49-F238E27FC236}">
                <a16:creationId xmlns:a16="http://schemas.microsoft.com/office/drawing/2014/main" id="{D928382D-E8D6-43CF-BBF1-61E4D39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9" y="802599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>
            <a:extLst>
              <a:ext uri="{FF2B5EF4-FFF2-40B4-BE49-F238E27FC236}">
                <a16:creationId xmlns:a16="http://schemas.microsoft.com/office/drawing/2014/main" id="{4EAB4613-E3C8-4294-8B64-DB9B76E4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22" y="908720"/>
            <a:ext cx="8123041" cy="565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26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農會選舉罷免辦法</a:t>
            </a:r>
            <a:r>
              <a:rPr lang="en-US" altLang="zh-TW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4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10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：投票前之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通知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公告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方式；指導員列席之授權。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11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選舉人名冊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之編造、公開陳列、閱覽、更正。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250950" indent="-34925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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閱覽方式之修正。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13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：候選人登記、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撤回、委託辦理。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15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：候選人資格審查、復審；名冊確認。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330450" indent="-27463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Ä"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查證事項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18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：投票圈選方式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982663" indent="-36353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Ä"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無記名單記：農事小組、理事長、常務監事。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2663" indent="-36353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Ä"/>
            </a:pPr>
            <a:r>
              <a:rPr lang="zh-TW" altLang="en-US" sz="2400" b="1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無記名連記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：理事、監事、出席上級農會會員代表。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258888" indent="-342900" eaLnBrk="1" hangingPunct="1">
              <a:lnSpc>
                <a:spcPct val="115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無記名限制連記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524000" indent="-265113" eaLnBrk="1" hangingPunct="1">
              <a:lnSpc>
                <a:spcPct val="115000"/>
              </a:lnSpc>
              <a:spcBef>
                <a:spcPts val="0"/>
              </a:spcBef>
              <a:buClr>
                <a:srgbClr val="FF0000"/>
              </a:buClr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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應出席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人數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1/3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以上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出具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同意書</a:t>
            </a:r>
            <a:endParaRPr lang="en-US" altLang="zh-TW" sz="2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Webdings" panose="05030102010509060703" pitchFamily="18" charset="2"/>
            </a:endParaRPr>
          </a:p>
          <a:p>
            <a:pPr marL="1524000" indent="-265113" eaLnBrk="1" hangingPunct="1">
              <a:lnSpc>
                <a:spcPct val="115000"/>
              </a:lnSpc>
              <a:spcBef>
                <a:spcPts val="0"/>
              </a:spcBef>
              <a:buClr>
                <a:srgbClr val="FF0000"/>
              </a:buClr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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連記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人數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不超過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應選名額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1/2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ebdings" panose="05030102010509060703" pitchFamily="18" charset="2"/>
              </a:rPr>
              <a:t>  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動作按鈕: 往後或下一項 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CECF2A4-FB09-192E-3544-163A5ED7E7AA}"/>
              </a:ext>
            </a:extLst>
          </p:cNvPr>
          <p:cNvSpPr/>
          <p:nvPr/>
        </p:nvSpPr>
        <p:spPr>
          <a:xfrm>
            <a:off x="7957170" y="6245225"/>
            <a:ext cx="359246" cy="352127"/>
          </a:xfrm>
          <a:prstGeom prst="actionButtonForwardNex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9449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>
            <a:extLst>
              <a:ext uri="{FF2B5EF4-FFF2-40B4-BE49-F238E27FC236}">
                <a16:creationId xmlns:a16="http://schemas.microsoft.com/office/drawing/2014/main" id="{7F0B666B-C50E-40C3-9388-F117A2A4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81010-6B86-42EE-B5D9-3B474A4251CB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zh-TW" sz="1400" dirty="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6D24929-9E8A-4E2D-A414-7A45A2E58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151724"/>
            <a:ext cx="6913562" cy="733425"/>
          </a:xfrm>
          <a:noFill/>
        </p:spPr>
        <p:txBody>
          <a:bodyPr/>
          <a:lstStyle/>
          <a:p>
            <a:pPr eaLnBrk="1" hangingPunct="1"/>
            <a:r>
              <a:rPr lang="zh-TW" altLang="en-US" sz="36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貳、農會選舉之相關法規</a:t>
            </a:r>
            <a:r>
              <a:rPr lang="en-US" altLang="zh-TW" sz="20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(9/13)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2" name="Picture 3" descr="BD14718_">
            <a:extLst>
              <a:ext uri="{FF2B5EF4-FFF2-40B4-BE49-F238E27FC236}">
                <a16:creationId xmlns:a16="http://schemas.microsoft.com/office/drawing/2014/main" id="{D928382D-E8D6-43CF-BBF1-61E4D39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9" y="802599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>
            <a:extLst>
              <a:ext uri="{FF2B5EF4-FFF2-40B4-BE49-F238E27FC236}">
                <a16:creationId xmlns:a16="http://schemas.microsoft.com/office/drawing/2014/main" id="{4EAB4613-E3C8-4294-8B64-DB9B76E4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22" y="908720"/>
            <a:ext cx="8123041" cy="565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26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農會選舉罷免辦法</a:t>
            </a:r>
            <a:r>
              <a:rPr lang="en-US" altLang="zh-TW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4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19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：投票日選務人員。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20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選票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之印製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21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§ 30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：選舉投票日各相關事項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31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：開票結果之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異議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申請。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32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34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：投票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紀錄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、當選人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簡歷冊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。當選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證書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33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：雙重身分之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選擇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35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36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：代表大會、理監事會首次會議之召開。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37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：辭職。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38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§ 47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：罷免篇。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41338" indent="-276225" eaLnBrk="1" hangingPunct="1">
              <a:lnSpc>
                <a:spcPct val="115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48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§ 50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：其他。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76189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034581"/>
              </p:ext>
            </p:extLst>
          </p:nvPr>
        </p:nvGraphicFramePr>
        <p:xfrm>
          <a:off x="117848" y="908720"/>
          <a:ext cx="8568952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8455968" cy="692696"/>
          </a:xfrm>
        </p:spPr>
        <p:txBody>
          <a:bodyPr/>
          <a:lstStyle/>
          <a:p>
            <a:r>
              <a:rPr lang="zh-TW" altLang="en-US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農會理監事候選人實際從事農業資格及審查認定辦法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FFABF9-E5F5-48F7-954B-FCB5D6CF06B2}" type="slidenum">
              <a:rPr lang="en-US" altLang="zh-TW" smtClean="0"/>
              <a:pPr>
                <a:defRPr/>
              </a:pPr>
              <a:t>15</a:t>
            </a:fld>
            <a:r>
              <a:rPr lang="en-US" altLang="zh-TW"/>
              <a:t>   </a:t>
            </a:r>
          </a:p>
        </p:txBody>
      </p:sp>
      <p:sp>
        <p:nvSpPr>
          <p:cNvPr id="6" name="流程圖: 替代處理程序 5"/>
          <p:cNvSpPr/>
          <p:nvPr/>
        </p:nvSpPr>
        <p:spPr>
          <a:xfrm>
            <a:off x="3848084" y="2996952"/>
            <a:ext cx="1584176" cy="108012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2400" b="1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總條文數</a:t>
            </a:r>
          </a:p>
          <a:p>
            <a:pPr algn="ctr">
              <a:lnSpc>
                <a:spcPct val="150000"/>
              </a:lnSpc>
            </a:pPr>
            <a:r>
              <a:rPr lang="en-US" altLang="zh-TW" sz="2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sz="2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</a:p>
        </p:txBody>
      </p:sp>
    </p:spTree>
    <p:extLst>
      <p:ext uri="{BB962C8B-B14F-4D97-AF65-F5344CB8AC3E}">
        <p14:creationId xmlns:p14="http://schemas.microsoft.com/office/powerpoint/2010/main" val="4245152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B27CD2C4-C4EB-453C-9569-5D0F90901EA5}"/>
              </a:ext>
            </a:extLst>
          </p:cNvPr>
          <p:cNvSpPr txBox="1"/>
          <p:nvPr/>
        </p:nvSpPr>
        <p:spPr>
          <a:xfrm>
            <a:off x="61082" y="0"/>
            <a:ext cx="7704856" cy="540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txBody>
          <a:bodyPr spcFirstLastPara="0" vert="horz" wrap="square" lIns="91440" tIns="91440" rIns="91440" bIns="91440" numCol="1" spcCol="1270" anchor="ctr" anchorCtr="0">
            <a:noAutofit/>
          </a:bodyPr>
          <a:lstStyle>
            <a:lvl1pPr algn="ctr">
              <a:defRPr sz="24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農會理監事候選人農業用地作農業使用認定原則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4D76DBBA-78B9-411E-AB7E-47B5D86D9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31" y="540000"/>
            <a:ext cx="8833249" cy="648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676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467544" y="692696"/>
          <a:ext cx="828092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0"/>
            <a:ext cx="7772400" cy="692696"/>
          </a:xfrm>
        </p:spPr>
        <p:txBody>
          <a:bodyPr/>
          <a:lstStyle/>
          <a:p>
            <a:r>
              <a:rPr lang="zh-TW" altLang="en-US" sz="3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農會總幹事遴選辦法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FFABF9-E5F5-48F7-954B-FCB5D6CF06B2}" type="slidenum">
              <a:rPr lang="en-US" altLang="zh-TW" smtClean="0"/>
              <a:pPr>
                <a:defRPr/>
              </a:pPr>
              <a:t>17</a:t>
            </a:fld>
            <a:r>
              <a:rPr lang="en-US" altLang="zh-TW"/>
              <a:t>   </a:t>
            </a:r>
          </a:p>
        </p:txBody>
      </p:sp>
      <p:sp>
        <p:nvSpPr>
          <p:cNvPr id="6" name="流程圖: 替代處理程序 5"/>
          <p:cNvSpPr/>
          <p:nvPr/>
        </p:nvSpPr>
        <p:spPr>
          <a:xfrm>
            <a:off x="3848084" y="2996952"/>
            <a:ext cx="1584176" cy="108012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2400" b="1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總條文數</a:t>
            </a:r>
          </a:p>
          <a:p>
            <a:pPr algn="ctr">
              <a:lnSpc>
                <a:spcPct val="150000"/>
              </a:lnSpc>
            </a:pPr>
            <a:r>
              <a:rPr lang="en-US" altLang="zh-TW" sz="2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</a:t>
            </a:r>
            <a:r>
              <a:rPr lang="zh-TW" altLang="en-US" sz="2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</a:p>
        </p:txBody>
      </p:sp>
    </p:spTree>
    <p:extLst>
      <p:ext uri="{BB962C8B-B14F-4D97-AF65-F5344CB8AC3E}">
        <p14:creationId xmlns:p14="http://schemas.microsoft.com/office/powerpoint/2010/main" val="3268559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編號版面配置區 3">
            <a:extLst>
              <a:ext uri="{FF2B5EF4-FFF2-40B4-BE49-F238E27FC236}">
                <a16:creationId xmlns:a16="http://schemas.microsoft.com/office/drawing/2014/main" id="{0346D75E-1F19-4293-849A-1A6475769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FEB889-342A-4E66-A643-4691CD83298F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zh-TW" sz="1400"/>
          </a:p>
        </p:txBody>
      </p:sp>
      <p:sp>
        <p:nvSpPr>
          <p:cNvPr id="10243" name="Rectangle 4">
            <a:extLst>
              <a:ext uri="{FF2B5EF4-FFF2-40B4-BE49-F238E27FC236}">
                <a16:creationId xmlns:a16="http://schemas.microsoft.com/office/drawing/2014/main" id="{6A5C2F72-2EA5-42ED-BB4A-CD9D3ABF5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2225" y="0"/>
            <a:ext cx="8820150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參、農會選舉方式 </a:t>
            </a:r>
          </a:p>
        </p:txBody>
      </p:sp>
      <p:grpSp>
        <p:nvGrpSpPr>
          <p:cNvPr id="10244" name="群組 46">
            <a:extLst>
              <a:ext uri="{FF2B5EF4-FFF2-40B4-BE49-F238E27FC236}">
                <a16:creationId xmlns:a16="http://schemas.microsoft.com/office/drawing/2014/main" id="{73B8D149-FADF-4451-9A20-CADD27ED098F}"/>
              </a:ext>
            </a:extLst>
          </p:cNvPr>
          <p:cNvGrpSpPr>
            <a:grpSpLocks/>
          </p:cNvGrpSpPr>
          <p:nvPr/>
        </p:nvGrpSpPr>
        <p:grpSpPr bwMode="auto">
          <a:xfrm>
            <a:off x="2601913" y="3756025"/>
            <a:ext cx="3208337" cy="1438275"/>
            <a:chOff x="3251161" y="1484313"/>
            <a:chExt cx="4871923" cy="1438697"/>
          </a:xfrm>
        </p:grpSpPr>
        <p:sp>
          <p:nvSpPr>
            <p:cNvPr id="10307" name="Text Box 15">
              <a:extLst>
                <a:ext uri="{FF2B5EF4-FFF2-40B4-BE49-F238E27FC236}">
                  <a16:creationId xmlns:a16="http://schemas.microsoft.com/office/drawing/2014/main" id="{C542A684-9EF3-422F-BFC4-AC4FB33FB4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6463" y="1773238"/>
              <a:ext cx="717279" cy="6465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1">
                  <a:ea typeface="標楷體" panose="03000509000000000000" pitchFamily="65" charset="-120"/>
                </a:rPr>
                <a:t>理事</a:t>
              </a:r>
            </a:p>
          </p:txBody>
        </p:sp>
        <p:sp>
          <p:nvSpPr>
            <p:cNvPr id="10308" name="Text Box 17">
              <a:extLst>
                <a:ext uri="{FF2B5EF4-FFF2-40B4-BE49-F238E27FC236}">
                  <a16:creationId xmlns:a16="http://schemas.microsoft.com/office/drawing/2014/main" id="{3D13303F-EA83-4F3B-95C1-4B9B668B71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38566" y="1484313"/>
              <a:ext cx="588523" cy="6465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>
                  <a:ea typeface="標楷體" panose="03000509000000000000" pitchFamily="65" charset="-120"/>
                </a:rPr>
                <a:t>互選</a:t>
              </a:r>
            </a:p>
          </p:txBody>
        </p:sp>
        <p:sp>
          <p:nvSpPr>
            <p:cNvPr id="10309" name="Text Box 18">
              <a:extLst>
                <a:ext uri="{FF2B5EF4-FFF2-40B4-BE49-F238E27FC236}">
                  <a16:creationId xmlns:a16="http://schemas.microsoft.com/office/drawing/2014/main" id="{CE098C13-6E7F-40DD-8612-2AFCB1E2FC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38566" y="2276475"/>
              <a:ext cx="588523" cy="6465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>
                  <a:ea typeface="標楷體" panose="03000509000000000000" pitchFamily="65" charset="-120"/>
                </a:rPr>
                <a:t>聘任</a:t>
              </a:r>
            </a:p>
          </p:txBody>
        </p:sp>
        <p:sp>
          <p:nvSpPr>
            <p:cNvPr id="10310" name="Text Box 20">
              <a:extLst>
                <a:ext uri="{FF2B5EF4-FFF2-40B4-BE49-F238E27FC236}">
                  <a16:creationId xmlns:a16="http://schemas.microsoft.com/office/drawing/2014/main" id="{1EC9FC7B-7542-4BB1-AC2E-C29DD631FF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12953" y="1639752"/>
              <a:ext cx="1310130" cy="3498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1">
                  <a:ea typeface="標楷體" panose="03000509000000000000" pitchFamily="65" charset="-120"/>
                </a:rPr>
                <a:t>理事長</a:t>
              </a:r>
            </a:p>
          </p:txBody>
        </p:sp>
        <p:sp>
          <p:nvSpPr>
            <p:cNvPr id="10311" name="Text Box 21">
              <a:extLst>
                <a:ext uri="{FF2B5EF4-FFF2-40B4-BE49-F238E27FC236}">
                  <a16:creationId xmlns:a16="http://schemas.microsoft.com/office/drawing/2014/main" id="{D76F9711-4F72-4269-9939-C2A9D91234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14897" y="2379429"/>
              <a:ext cx="1308187" cy="3498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1">
                  <a:ea typeface="標楷體" panose="03000509000000000000" pitchFamily="65" charset="-120"/>
                </a:rPr>
                <a:t>總幹事</a:t>
              </a:r>
            </a:p>
          </p:txBody>
        </p:sp>
        <p:sp>
          <p:nvSpPr>
            <p:cNvPr id="10312" name="Line 29">
              <a:extLst>
                <a:ext uri="{FF2B5EF4-FFF2-40B4-BE49-F238E27FC236}">
                  <a16:creationId xmlns:a16="http://schemas.microsoft.com/office/drawing/2014/main" id="{402F4B99-0B1A-4F59-8948-2C7F84DB9E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51161" y="2096505"/>
              <a:ext cx="1440607" cy="7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13" name="Line 31">
              <a:extLst>
                <a:ext uri="{FF2B5EF4-FFF2-40B4-BE49-F238E27FC236}">
                  <a16:creationId xmlns:a16="http://schemas.microsoft.com/office/drawing/2014/main" id="{893DECB0-1C2A-4342-A155-6AE89896E5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33742" y="1733769"/>
              <a:ext cx="504826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14" name="Line 32">
              <a:extLst>
                <a:ext uri="{FF2B5EF4-FFF2-40B4-BE49-F238E27FC236}">
                  <a16:creationId xmlns:a16="http://schemas.microsoft.com/office/drawing/2014/main" id="{3ECBE3A1-A7AC-465C-83F6-1132B7748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3742" y="2094132"/>
              <a:ext cx="504826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15" name="Line 34">
              <a:extLst>
                <a:ext uri="{FF2B5EF4-FFF2-40B4-BE49-F238E27FC236}">
                  <a16:creationId xmlns:a16="http://schemas.microsoft.com/office/drawing/2014/main" id="{7A3FF15C-FD98-43DD-95CC-1F7E899DB6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27090" y="1803049"/>
              <a:ext cx="287808" cy="5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16" name="Line 35">
              <a:extLst>
                <a:ext uri="{FF2B5EF4-FFF2-40B4-BE49-F238E27FC236}">
                  <a16:creationId xmlns:a16="http://schemas.microsoft.com/office/drawing/2014/main" id="{227ABC69-C88C-4EE6-87D2-C4B54264E2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27088" y="2565741"/>
              <a:ext cx="287808" cy="5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17" name="Text Box 10">
              <a:extLst>
                <a:ext uri="{FF2B5EF4-FFF2-40B4-BE49-F238E27FC236}">
                  <a16:creationId xmlns:a16="http://schemas.microsoft.com/office/drawing/2014/main" id="{9BB77B6E-EA83-4658-B692-B90B012370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6792" y="1670022"/>
              <a:ext cx="1049603" cy="369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1">
                  <a:solidFill>
                    <a:srgbClr val="002060"/>
                  </a:solidFill>
                  <a:ea typeface="標楷體" panose="03000509000000000000" pitchFamily="65" charset="-120"/>
                </a:rPr>
                <a:t>選舉</a:t>
              </a:r>
            </a:p>
          </p:txBody>
        </p:sp>
      </p:grpSp>
      <p:grpSp>
        <p:nvGrpSpPr>
          <p:cNvPr id="10245" name="群組 47">
            <a:extLst>
              <a:ext uri="{FF2B5EF4-FFF2-40B4-BE49-F238E27FC236}">
                <a16:creationId xmlns:a16="http://schemas.microsoft.com/office/drawing/2014/main" id="{B648F8E1-D5B2-47CC-9E9D-00CCB8AF94BE}"/>
              </a:ext>
            </a:extLst>
          </p:cNvPr>
          <p:cNvGrpSpPr>
            <a:grpSpLocks/>
          </p:cNvGrpSpPr>
          <p:nvPr/>
        </p:nvGrpSpPr>
        <p:grpSpPr bwMode="auto">
          <a:xfrm>
            <a:off x="2630488" y="2578100"/>
            <a:ext cx="3208337" cy="646113"/>
            <a:chOff x="3275408" y="3140770"/>
            <a:chExt cx="5057687" cy="645590"/>
          </a:xfrm>
        </p:grpSpPr>
        <p:sp>
          <p:nvSpPr>
            <p:cNvPr id="10301" name="Text Box 16">
              <a:extLst>
                <a:ext uri="{FF2B5EF4-FFF2-40B4-BE49-F238E27FC236}">
                  <a16:creationId xmlns:a16="http://schemas.microsoft.com/office/drawing/2014/main" id="{BA0DE762-695D-4466-AAFB-199AC6BB1B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6017" y="3140968"/>
              <a:ext cx="717686" cy="6453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1">
                  <a:ea typeface="標楷體" panose="03000509000000000000" pitchFamily="65" charset="-120"/>
                </a:rPr>
                <a:t>監事</a:t>
              </a:r>
            </a:p>
          </p:txBody>
        </p:sp>
        <p:sp>
          <p:nvSpPr>
            <p:cNvPr id="10302" name="Text Box 19">
              <a:extLst>
                <a:ext uri="{FF2B5EF4-FFF2-40B4-BE49-F238E27FC236}">
                  <a16:creationId xmlns:a16="http://schemas.microsoft.com/office/drawing/2014/main" id="{3C77973C-7ECB-4D7B-8BED-470F42AC8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38977" y="3140770"/>
              <a:ext cx="588053" cy="6453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>
                  <a:ea typeface="標楷體" panose="03000509000000000000" pitchFamily="65" charset="-120"/>
                </a:rPr>
                <a:t>互選</a:t>
              </a:r>
            </a:p>
          </p:txBody>
        </p:sp>
        <p:sp>
          <p:nvSpPr>
            <p:cNvPr id="10303" name="Text Box 22">
              <a:extLst>
                <a:ext uri="{FF2B5EF4-FFF2-40B4-BE49-F238E27FC236}">
                  <a16:creationId xmlns:a16="http://schemas.microsoft.com/office/drawing/2014/main" id="{8B45E6FD-BAB2-4648-B27E-26FA306A64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82642" y="3314009"/>
              <a:ext cx="1550453" cy="3338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1700" b="1">
                  <a:ea typeface="標楷體" panose="03000509000000000000" pitchFamily="65" charset="-120"/>
                </a:rPr>
                <a:t>常務監事</a:t>
              </a:r>
            </a:p>
          </p:txBody>
        </p:sp>
        <p:sp>
          <p:nvSpPr>
            <p:cNvPr id="10304" name="Line 30">
              <a:extLst>
                <a:ext uri="{FF2B5EF4-FFF2-40B4-BE49-F238E27FC236}">
                  <a16:creationId xmlns:a16="http://schemas.microsoft.com/office/drawing/2014/main" id="{5DEBF74E-27F4-48BD-A780-81BBAEE4BD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5408" y="3473215"/>
              <a:ext cx="144060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05" name="Line 33">
              <a:extLst>
                <a:ext uri="{FF2B5EF4-FFF2-40B4-BE49-F238E27FC236}">
                  <a16:creationId xmlns:a16="http://schemas.microsoft.com/office/drawing/2014/main" id="{4E4B62FD-A216-4B19-AE84-B3EE013A32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3702" y="3475470"/>
              <a:ext cx="5048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06" name="Line 36">
              <a:extLst>
                <a:ext uri="{FF2B5EF4-FFF2-40B4-BE49-F238E27FC236}">
                  <a16:creationId xmlns:a16="http://schemas.microsoft.com/office/drawing/2014/main" id="{817BC95E-3779-4596-A137-874151B6A9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27028" y="3475746"/>
              <a:ext cx="287808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6" name="Group 41">
            <a:extLst>
              <a:ext uri="{FF2B5EF4-FFF2-40B4-BE49-F238E27FC236}">
                <a16:creationId xmlns:a16="http://schemas.microsoft.com/office/drawing/2014/main" id="{63F2DF59-9548-400D-85D9-61A4FCA00391}"/>
              </a:ext>
            </a:extLst>
          </p:cNvPr>
          <p:cNvGrpSpPr>
            <a:grpSpLocks/>
          </p:cNvGrpSpPr>
          <p:nvPr/>
        </p:nvGrpSpPr>
        <p:grpSpPr bwMode="auto">
          <a:xfrm>
            <a:off x="2770188" y="1138238"/>
            <a:ext cx="6264275" cy="5708650"/>
            <a:chOff x="2153" y="710"/>
            <a:chExt cx="3357" cy="3596"/>
          </a:xfrm>
        </p:grpSpPr>
        <p:sp>
          <p:nvSpPr>
            <p:cNvPr id="55" name="五邊形 54">
              <a:extLst>
                <a:ext uri="{FF2B5EF4-FFF2-40B4-BE49-F238E27FC236}">
                  <a16:creationId xmlns:a16="http://schemas.microsoft.com/office/drawing/2014/main" id="{25A34DE7-B90B-4CC3-BE01-779F629C47AE}"/>
                </a:ext>
              </a:extLst>
            </p:cNvPr>
            <p:cNvSpPr/>
            <p:nvPr/>
          </p:nvSpPr>
          <p:spPr>
            <a:xfrm rot="5400000">
              <a:off x="2248" y="615"/>
              <a:ext cx="3167" cy="3357"/>
            </a:xfrm>
            <a:prstGeom prst="homePlate">
              <a:avLst>
                <a:gd name="adj" fmla="val 7876"/>
              </a:avLst>
            </a:prstGeom>
            <a:noFill/>
            <a:ln>
              <a:solidFill>
                <a:srgbClr val="3C45F4"/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zh-TW" altLang="en-US" b="1"/>
            </a:p>
          </p:txBody>
        </p:sp>
        <p:sp>
          <p:nvSpPr>
            <p:cNvPr id="56" name="圓角矩形 55">
              <a:extLst>
                <a:ext uri="{FF2B5EF4-FFF2-40B4-BE49-F238E27FC236}">
                  <a16:creationId xmlns:a16="http://schemas.microsoft.com/office/drawing/2014/main" id="{A2ADD5A9-AA98-49EA-8A18-1C100B31C7B4}"/>
                </a:ext>
              </a:extLst>
            </p:cNvPr>
            <p:cNvSpPr/>
            <p:nvPr/>
          </p:nvSpPr>
          <p:spPr>
            <a:xfrm>
              <a:off x="2914" y="3943"/>
              <a:ext cx="1905" cy="363"/>
            </a:xfrm>
            <a:prstGeom prst="roundRect">
              <a:avLst/>
            </a:prstGeom>
            <a:gradFill flip="none" rotWithShape="1">
              <a:gsLst>
                <a:gs pos="0">
                  <a:srgbClr val="F4F84A">
                    <a:shade val="30000"/>
                    <a:satMod val="115000"/>
                  </a:srgbClr>
                </a:gs>
                <a:gs pos="50000">
                  <a:srgbClr val="F4F84A">
                    <a:shade val="67500"/>
                    <a:satMod val="115000"/>
                  </a:srgbClr>
                </a:gs>
                <a:gs pos="100000">
                  <a:srgbClr val="F4F84A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zh-TW" altLang="en-US" sz="2400" b="1" dirty="0">
                  <a:solidFill>
                    <a:srgbClr val="000066"/>
                  </a:solidFill>
                  <a:latin typeface="標楷體" pitchFamily="65" charset="-120"/>
                  <a:ea typeface="標楷體" pitchFamily="65" charset="-120"/>
                </a:rPr>
                <a:t>間接選舉，集會投票</a:t>
              </a:r>
            </a:p>
          </p:txBody>
        </p:sp>
      </p:grpSp>
      <p:grpSp>
        <p:nvGrpSpPr>
          <p:cNvPr id="10247" name="群組 2">
            <a:extLst>
              <a:ext uri="{FF2B5EF4-FFF2-40B4-BE49-F238E27FC236}">
                <a16:creationId xmlns:a16="http://schemas.microsoft.com/office/drawing/2014/main" id="{444CB27E-E0CD-4E96-9DA3-F77758B36315}"/>
              </a:ext>
            </a:extLst>
          </p:cNvPr>
          <p:cNvGrpSpPr>
            <a:grpSpLocks/>
          </p:cNvGrpSpPr>
          <p:nvPr/>
        </p:nvGrpSpPr>
        <p:grpSpPr bwMode="auto">
          <a:xfrm>
            <a:off x="157163" y="1136650"/>
            <a:ext cx="2519362" cy="5616575"/>
            <a:chOff x="179388" y="1125538"/>
            <a:chExt cx="3168650" cy="5616575"/>
          </a:xfrm>
        </p:grpSpPr>
        <p:sp>
          <p:nvSpPr>
            <p:cNvPr id="10288" name="Rectangle 5">
              <a:extLst>
                <a:ext uri="{FF2B5EF4-FFF2-40B4-BE49-F238E27FC236}">
                  <a16:creationId xmlns:a16="http://schemas.microsoft.com/office/drawing/2014/main" id="{5179FB90-A219-4A20-B1C9-9BE0F945F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825" y="4797425"/>
              <a:ext cx="2952750" cy="6477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1800" b="1">
                  <a:ea typeface="標楷體" panose="03000509000000000000" pitchFamily="65" charset="-120"/>
                </a:rPr>
                <a:t>農事小組組長、副組長</a:t>
              </a:r>
            </a:p>
          </p:txBody>
        </p:sp>
        <p:sp>
          <p:nvSpPr>
            <p:cNvPr id="10289" name="Text Box 7">
              <a:extLst>
                <a:ext uri="{FF2B5EF4-FFF2-40B4-BE49-F238E27FC236}">
                  <a16:creationId xmlns:a16="http://schemas.microsoft.com/office/drawing/2014/main" id="{1004AEC3-2769-4797-B66F-2E74FBCF4E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689" y="1268413"/>
              <a:ext cx="619099" cy="10795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2000" b="1">
                  <a:ea typeface="標楷體" panose="03000509000000000000" pitchFamily="65" charset="-120"/>
                </a:rPr>
                <a:t>會　員</a:t>
              </a:r>
            </a:p>
          </p:txBody>
        </p:sp>
        <p:sp>
          <p:nvSpPr>
            <p:cNvPr id="10290" name="Text Box 8">
              <a:extLst>
                <a:ext uri="{FF2B5EF4-FFF2-40B4-BE49-F238E27FC236}">
                  <a16:creationId xmlns:a16="http://schemas.microsoft.com/office/drawing/2014/main" id="{92C596A7-7095-453F-9CA4-D5812E30E3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031" y="1268413"/>
              <a:ext cx="471332" cy="32416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lIns="18000" tIns="18000" rIns="18000" bIns="18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110000"/>
                </a:lnSpc>
                <a:spcBef>
                  <a:spcPct val="0"/>
                </a:spcBef>
                <a:buFontTx/>
                <a:buNone/>
              </a:pPr>
              <a:r>
                <a:rPr lang="zh-TW" altLang="en-US" sz="2000" b="1">
                  <a:ea typeface="標楷體" panose="03000509000000000000" pitchFamily="65" charset="-120"/>
                </a:rPr>
                <a:t>會　員　代　表</a:t>
              </a:r>
            </a:p>
          </p:txBody>
        </p:sp>
        <p:sp>
          <p:nvSpPr>
            <p:cNvPr id="10291" name="Text Box 9">
              <a:extLst>
                <a:ext uri="{FF2B5EF4-FFF2-40B4-BE49-F238E27FC236}">
                  <a16:creationId xmlns:a16="http://schemas.microsoft.com/office/drawing/2014/main" id="{856F6BDC-3ADA-4AF5-A29D-EFEC30CA3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5052" y="3422244"/>
              <a:ext cx="431800" cy="101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2000" b="1">
                  <a:solidFill>
                    <a:srgbClr val="002060"/>
                  </a:solidFill>
                  <a:ea typeface="標楷體" panose="03000509000000000000" pitchFamily="65" charset="-120"/>
                </a:rPr>
                <a:t>選　舉</a:t>
              </a:r>
            </a:p>
          </p:txBody>
        </p:sp>
        <p:sp>
          <p:nvSpPr>
            <p:cNvPr id="10292" name="Text Box 10">
              <a:extLst>
                <a:ext uri="{FF2B5EF4-FFF2-40B4-BE49-F238E27FC236}">
                  <a16:creationId xmlns:a16="http://schemas.microsoft.com/office/drawing/2014/main" id="{BADC828D-C3B1-4D7B-ACCD-CDAC3CB186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7945" y="1463878"/>
              <a:ext cx="1291898" cy="349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1">
                  <a:solidFill>
                    <a:srgbClr val="002060"/>
                  </a:solidFill>
                  <a:ea typeface="標楷體" panose="03000509000000000000" pitchFamily="65" charset="-120"/>
                </a:rPr>
                <a:t>選　舉</a:t>
              </a:r>
            </a:p>
          </p:txBody>
        </p:sp>
        <p:sp>
          <p:nvSpPr>
            <p:cNvPr id="10293" name="Line 23">
              <a:extLst>
                <a:ext uri="{FF2B5EF4-FFF2-40B4-BE49-F238E27FC236}">
                  <a16:creationId xmlns:a16="http://schemas.microsoft.com/office/drawing/2014/main" id="{BF5C3BD8-ABB5-44EF-81DD-AAE73D5E47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7088" y="2349500"/>
              <a:ext cx="1587" cy="24479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94" name="Line 25">
              <a:extLst>
                <a:ext uri="{FF2B5EF4-FFF2-40B4-BE49-F238E27FC236}">
                  <a16:creationId xmlns:a16="http://schemas.microsoft.com/office/drawing/2014/main" id="{B9021F30-832E-430E-AB89-DCCB9ACA1B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16013" y="1844675"/>
              <a:ext cx="1655762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295" name="Group 40">
              <a:extLst>
                <a:ext uri="{FF2B5EF4-FFF2-40B4-BE49-F238E27FC236}">
                  <a16:creationId xmlns:a16="http://schemas.microsoft.com/office/drawing/2014/main" id="{B4AB1188-D2A6-4395-B7C6-D472236407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388" y="1125538"/>
              <a:ext cx="3168650" cy="5616575"/>
              <a:chOff x="113" y="709"/>
              <a:chExt cx="1996" cy="3538"/>
            </a:xfrm>
          </p:grpSpPr>
          <p:sp>
            <p:nvSpPr>
              <p:cNvPr id="53" name="五邊形 52">
                <a:extLst>
                  <a:ext uri="{FF2B5EF4-FFF2-40B4-BE49-F238E27FC236}">
                    <a16:creationId xmlns:a16="http://schemas.microsoft.com/office/drawing/2014/main" id="{425174D0-742E-42EF-B3B7-C19246FF0B5A}"/>
                  </a:ext>
                </a:extLst>
              </p:cNvPr>
              <p:cNvSpPr/>
              <p:nvPr/>
            </p:nvSpPr>
            <p:spPr>
              <a:xfrm rot="5400000">
                <a:off x="-431" y="1253"/>
                <a:ext cx="3084" cy="1996"/>
              </a:xfrm>
              <a:prstGeom prst="homePlate">
                <a:avLst>
                  <a:gd name="adj" fmla="val 10637"/>
                </a:avLst>
              </a:prstGeom>
              <a:noFill/>
              <a:ln>
                <a:solidFill>
                  <a:srgbClr val="F73959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zh-TW" altLang="en-US" b="1"/>
              </a:p>
            </p:txBody>
          </p:sp>
          <p:sp>
            <p:nvSpPr>
              <p:cNvPr id="54" name="圓角矩形 53">
                <a:extLst>
                  <a:ext uri="{FF2B5EF4-FFF2-40B4-BE49-F238E27FC236}">
                    <a16:creationId xmlns:a16="http://schemas.microsoft.com/office/drawing/2014/main" id="{BE425864-FB86-4830-9986-4035C0215ECF}"/>
                  </a:ext>
                </a:extLst>
              </p:cNvPr>
              <p:cNvSpPr/>
              <p:nvPr/>
            </p:nvSpPr>
            <p:spPr>
              <a:xfrm>
                <a:off x="204" y="3838"/>
                <a:ext cx="1905" cy="409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zh-TW" altLang="en-US" sz="2400" b="1" dirty="0">
                    <a:solidFill>
                      <a:srgbClr val="F73959"/>
                    </a:solidFill>
                    <a:latin typeface="標楷體" pitchFamily="65" charset="-120"/>
                    <a:ea typeface="標楷體" pitchFamily="65" charset="-120"/>
                  </a:rPr>
                  <a:t>直接選舉</a:t>
                </a:r>
                <a:endParaRPr lang="en-US" altLang="zh-TW" sz="2400" b="1" dirty="0">
                  <a:solidFill>
                    <a:srgbClr val="F73959"/>
                  </a:solidFill>
                  <a:latin typeface="標楷體" pitchFamily="65" charset="-120"/>
                  <a:ea typeface="標楷體" pitchFamily="65" charset="-120"/>
                </a:endParaRPr>
              </a:p>
              <a:p>
                <a:pPr algn="ctr" eaLnBrk="1" hangingPunct="1">
                  <a:defRPr/>
                </a:pPr>
                <a:r>
                  <a:rPr lang="zh-TW" altLang="en-US" sz="2400" b="1" dirty="0">
                    <a:solidFill>
                      <a:srgbClr val="F73959"/>
                    </a:solidFill>
                    <a:latin typeface="標楷體" pitchFamily="65" charset="-120"/>
                    <a:ea typeface="標楷體" pitchFamily="65" charset="-120"/>
                  </a:rPr>
                  <a:t>分區投票</a:t>
                </a:r>
              </a:p>
            </p:txBody>
          </p:sp>
        </p:grpSp>
        <p:sp>
          <p:nvSpPr>
            <p:cNvPr id="41" name="十角星形 40">
              <a:extLst>
                <a:ext uri="{FF2B5EF4-FFF2-40B4-BE49-F238E27FC236}">
                  <a16:creationId xmlns:a16="http://schemas.microsoft.com/office/drawing/2014/main" id="{93E9B6F3-8345-4F22-8E77-26F1FD740E43}"/>
                </a:ext>
              </a:extLst>
            </p:cNvPr>
            <p:cNvSpPr/>
            <p:nvPr/>
          </p:nvSpPr>
          <p:spPr>
            <a:xfrm>
              <a:off x="468899" y="2127251"/>
              <a:ext cx="1475510" cy="787400"/>
            </a:xfrm>
            <a:prstGeom prst="star10">
              <a:avLst/>
            </a:prstGeom>
            <a:solidFill>
              <a:schemeClr val="accent2">
                <a:lumMod val="40000"/>
                <a:lumOff val="60000"/>
                <a:alpha val="8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anchor="ctr"/>
            <a:lstStyle/>
            <a:p>
              <a:pPr algn="ctr" eaLnBrk="1" hangingPunct="1">
                <a:defRPr/>
              </a:pPr>
              <a:r>
                <a:rPr lang="zh-TW" altLang="en-US" b="1" dirty="0">
                  <a:latin typeface="+mj-ea"/>
                  <a:ea typeface="+mj-ea"/>
                </a:rPr>
                <a:t>入會滿</a:t>
              </a:r>
              <a:r>
                <a:rPr lang="en-US" altLang="zh-TW" b="1" dirty="0">
                  <a:latin typeface="+mj-ea"/>
                  <a:ea typeface="+mj-ea"/>
                </a:rPr>
                <a:t>6</a:t>
              </a:r>
              <a:r>
                <a:rPr lang="zh-TW" altLang="en-US" b="1" dirty="0">
                  <a:latin typeface="+mj-ea"/>
                  <a:ea typeface="+mj-ea"/>
                </a:rPr>
                <a:t>個月</a:t>
              </a:r>
            </a:p>
          </p:txBody>
        </p:sp>
      </p:grpSp>
      <p:sp>
        <p:nvSpPr>
          <p:cNvPr id="10248" name="Text Box 10">
            <a:extLst>
              <a:ext uri="{FF2B5EF4-FFF2-40B4-BE49-F238E27FC236}">
                <a16:creationId xmlns:a16="http://schemas.microsoft.com/office/drawing/2014/main" id="{5AE8486F-8AEF-4394-9A94-22E7B39BB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7813" y="2540000"/>
            <a:ext cx="701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 b="1">
                <a:solidFill>
                  <a:srgbClr val="002060"/>
                </a:solidFill>
                <a:ea typeface="標楷體" panose="03000509000000000000" pitchFamily="65" charset="-120"/>
              </a:rPr>
              <a:t>選舉</a:t>
            </a:r>
          </a:p>
        </p:txBody>
      </p:sp>
      <p:grpSp>
        <p:nvGrpSpPr>
          <p:cNvPr id="10249" name="群組 3">
            <a:extLst>
              <a:ext uri="{FF2B5EF4-FFF2-40B4-BE49-F238E27FC236}">
                <a16:creationId xmlns:a16="http://schemas.microsoft.com/office/drawing/2014/main" id="{158527AF-27C8-4998-B4E6-5F56805031D8}"/>
              </a:ext>
            </a:extLst>
          </p:cNvPr>
          <p:cNvGrpSpPr>
            <a:grpSpLocks/>
          </p:cNvGrpSpPr>
          <p:nvPr/>
        </p:nvGrpSpPr>
        <p:grpSpPr bwMode="auto">
          <a:xfrm>
            <a:off x="2630488" y="1531938"/>
            <a:ext cx="3208337" cy="539750"/>
            <a:chOff x="2646758" y="3835970"/>
            <a:chExt cx="3208656" cy="539129"/>
          </a:xfrm>
        </p:grpSpPr>
        <p:grpSp>
          <p:nvGrpSpPr>
            <p:cNvPr id="10284" name="群組 44">
              <a:extLst>
                <a:ext uri="{FF2B5EF4-FFF2-40B4-BE49-F238E27FC236}">
                  <a16:creationId xmlns:a16="http://schemas.microsoft.com/office/drawing/2014/main" id="{CE24FA20-D44F-4E98-BBE3-52CE21BBA3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6758" y="4005767"/>
              <a:ext cx="3208656" cy="369332"/>
              <a:chOff x="3275856" y="4005064"/>
              <a:chExt cx="5081949" cy="369494"/>
            </a:xfrm>
          </p:grpSpPr>
          <p:sp>
            <p:nvSpPr>
              <p:cNvPr id="10286" name="Text Box 14">
                <a:extLst>
                  <a:ext uri="{FF2B5EF4-FFF2-40B4-BE49-F238E27FC236}">
                    <a16:creationId xmlns:a16="http://schemas.microsoft.com/office/drawing/2014/main" id="{3221F3C2-EE7C-4F58-A97C-96B97EEA92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16017" y="4005064"/>
                <a:ext cx="3641788" cy="3694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zh-TW" altLang="en-US" sz="1800" b="1">
                    <a:ea typeface="標楷體" panose="03000509000000000000" pitchFamily="65" charset="-120"/>
                  </a:rPr>
                  <a:t>出席上級農會代表</a:t>
                </a:r>
              </a:p>
            </p:txBody>
          </p:sp>
          <p:sp>
            <p:nvSpPr>
              <p:cNvPr id="10287" name="Line 30">
                <a:extLst>
                  <a:ext uri="{FF2B5EF4-FFF2-40B4-BE49-F238E27FC236}">
                    <a16:creationId xmlns:a16="http://schemas.microsoft.com/office/drawing/2014/main" id="{0F75A38A-6009-482F-A83E-739952DB6D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5856" y="4220617"/>
                <a:ext cx="1440160" cy="4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285" name="Text Box 10">
              <a:extLst>
                <a:ext uri="{FF2B5EF4-FFF2-40B4-BE49-F238E27FC236}">
                  <a16:creationId xmlns:a16="http://schemas.microsoft.com/office/drawing/2014/main" id="{9C5AB5FE-BBD6-4F4D-B44C-7C930FC95E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3996" y="3835970"/>
              <a:ext cx="701158" cy="399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2000" b="1">
                  <a:solidFill>
                    <a:srgbClr val="002060"/>
                  </a:solidFill>
                  <a:ea typeface="標楷體" panose="03000509000000000000" pitchFamily="65" charset="-120"/>
                </a:rPr>
                <a:t>選舉</a:t>
              </a:r>
            </a:p>
          </p:txBody>
        </p:sp>
      </p:grpSp>
      <p:grpSp>
        <p:nvGrpSpPr>
          <p:cNvPr id="10250" name="群組 46">
            <a:extLst>
              <a:ext uri="{FF2B5EF4-FFF2-40B4-BE49-F238E27FC236}">
                <a16:creationId xmlns:a16="http://schemas.microsoft.com/office/drawing/2014/main" id="{E2B34B02-71BC-4A57-A64B-9FE9650514A2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1270000"/>
            <a:ext cx="2952750" cy="1438275"/>
            <a:chOff x="3218387" y="1580451"/>
            <a:chExt cx="4745214" cy="1438697"/>
          </a:xfrm>
        </p:grpSpPr>
        <p:sp>
          <p:nvSpPr>
            <p:cNvPr id="10273" name="Text Box 15">
              <a:extLst>
                <a:ext uri="{FF2B5EF4-FFF2-40B4-BE49-F238E27FC236}">
                  <a16:creationId xmlns:a16="http://schemas.microsoft.com/office/drawing/2014/main" id="{91F21354-9F8B-4302-996B-F9A77726BA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0168" y="1793827"/>
              <a:ext cx="562307" cy="6465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1">
                  <a:ea typeface="標楷體" panose="03000509000000000000" pitchFamily="65" charset="-120"/>
                </a:rPr>
                <a:t>理事</a:t>
              </a:r>
            </a:p>
          </p:txBody>
        </p:sp>
        <p:sp>
          <p:nvSpPr>
            <p:cNvPr id="10274" name="Text Box 17">
              <a:extLst>
                <a:ext uri="{FF2B5EF4-FFF2-40B4-BE49-F238E27FC236}">
                  <a16:creationId xmlns:a16="http://schemas.microsoft.com/office/drawing/2014/main" id="{43B28138-0A15-4C41-A085-976191E263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4051" y="1580451"/>
              <a:ext cx="588523" cy="6465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>
                  <a:ea typeface="標楷體" panose="03000509000000000000" pitchFamily="65" charset="-120"/>
                </a:rPr>
                <a:t>互選</a:t>
              </a:r>
            </a:p>
          </p:txBody>
        </p:sp>
        <p:sp>
          <p:nvSpPr>
            <p:cNvPr id="10275" name="Text Box 18">
              <a:extLst>
                <a:ext uri="{FF2B5EF4-FFF2-40B4-BE49-F238E27FC236}">
                  <a16:creationId xmlns:a16="http://schemas.microsoft.com/office/drawing/2014/main" id="{90B5DFD7-46B6-42F9-8F3A-A6203B0FA4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4051" y="2372613"/>
              <a:ext cx="588523" cy="6465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>
                  <a:ea typeface="標楷體" panose="03000509000000000000" pitchFamily="65" charset="-120"/>
                </a:rPr>
                <a:t>聘任</a:t>
              </a:r>
            </a:p>
          </p:txBody>
        </p:sp>
        <p:sp>
          <p:nvSpPr>
            <p:cNvPr id="10276" name="Text Box 20">
              <a:extLst>
                <a:ext uri="{FF2B5EF4-FFF2-40B4-BE49-F238E27FC236}">
                  <a16:creationId xmlns:a16="http://schemas.microsoft.com/office/drawing/2014/main" id="{E338312C-F32E-4061-A424-93ED7DEB91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60382" y="1751371"/>
              <a:ext cx="1503219" cy="3498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1">
                  <a:ea typeface="標楷體" panose="03000509000000000000" pitchFamily="65" charset="-120"/>
                </a:rPr>
                <a:t>理事長</a:t>
              </a:r>
            </a:p>
          </p:txBody>
        </p:sp>
        <p:sp>
          <p:nvSpPr>
            <p:cNvPr id="10277" name="Text Box 21">
              <a:extLst>
                <a:ext uri="{FF2B5EF4-FFF2-40B4-BE49-F238E27FC236}">
                  <a16:creationId xmlns:a16="http://schemas.microsoft.com/office/drawing/2014/main" id="{2F1AE26F-B355-4860-8DF9-697A246F85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60382" y="2511880"/>
              <a:ext cx="1503219" cy="3498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1">
                  <a:ea typeface="標楷體" panose="03000509000000000000" pitchFamily="65" charset="-120"/>
                </a:rPr>
                <a:t>總幹事</a:t>
              </a:r>
            </a:p>
          </p:txBody>
        </p:sp>
        <p:sp>
          <p:nvSpPr>
            <p:cNvPr id="10278" name="Line 29">
              <a:extLst>
                <a:ext uri="{FF2B5EF4-FFF2-40B4-BE49-F238E27FC236}">
                  <a16:creationId xmlns:a16="http://schemas.microsoft.com/office/drawing/2014/main" id="{123D4365-1946-4315-AF5A-E2F8270336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8387" y="2196586"/>
              <a:ext cx="1221781" cy="10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79" name="Line 31">
              <a:extLst>
                <a:ext uri="{FF2B5EF4-FFF2-40B4-BE49-F238E27FC236}">
                  <a16:creationId xmlns:a16="http://schemas.microsoft.com/office/drawing/2014/main" id="{E0A78B14-F18F-46BB-A3AA-32558F5836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79227" y="1724911"/>
              <a:ext cx="504826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80" name="Line 32">
              <a:extLst>
                <a:ext uri="{FF2B5EF4-FFF2-40B4-BE49-F238E27FC236}">
                  <a16:creationId xmlns:a16="http://schemas.microsoft.com/office/drawing/2014/main" id="{2962AF4D-E60C-40EC-8754-577F4C0B83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79227" y="2085276"/>
              <a:ext cx="504826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81" name="Line 34">
              <a:extLst>
                <a:ext uri="{FF2B5EF4-FFF2-40B4-BE49-F238E27FC236}">
                  <a16:creationId xmlns:a16="http://schemas.microsoft.com/office/drawing/2014/main" id="{E40002AA-29EE-4065-B749-843D8F37F2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72576" y="1935500"/>
              <a:ext cx="287808" cy="5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82" name="Line 35">
              <a:extLst>
                <a:ext uri="{FF2B5EF4-FFF2-40B4-BE49-F238E27FC236}">
                  <a16:creationId xmlns:a16="http://schemas.microsoft.com/office/drawing/2014/main" id="{022D60B1-94B6-4717-8A3B-CD64F2443C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72574" y="2661877"/>
              <a:ext cx="287808" cy="5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83" name="Text Box 10">
              <a:extLst>
                <a:ext uri="{FF2B5EF4-FFF2-40B4-BE49-F238E27FC236}">
                  <a16:creationId xmlns:a16="http://schemas.microsoft.com/office/drawing/2014/main" id="{09ACF80F-F192-4E62-BF25-59B8132D3E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9863" y="1784009"/>
              <a:ext cx="1049603" cy="369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1">
                  <a:solidFill>
                    <a:srgbClr val="002060"/>
                  </a:solidFill>
                  <a:ea typeface="標楷體" panose="03000509000000000000" pitchFamily="65" charset="-120"/>
                </a:rPr>
                <a:t>選舉</a:t>
              </a:r>
            </a:p>
          </p:txBody>
        </p:sp>
      </p:grpSp>
      <p:grpSp>
        <p:nvGrpSpPr>
          <p:cNvPr id="10251" name="群組 47">
            <a:extLst>
              <a:ext uri="{FF2B5EF4-FFF2-40B4-BE49-F238E27FC236}">
                <a16:creationId xmlns:a16="http://schemas.microsoft.com/office/drawing/2014/main" id="{154FABC9-604C-46AB-B2CE-98864CCE476B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2855913"/>
            <a:ext cx="2109788" cy="647700"/>
            <a:chOff x="4716017" y="3140770"/>
            <a:chExt cx="3536770" cy="645590"/>
          </a:xfrm>
        </p:grpSpPr>
        <p:sp>
          <p:nvSpPr>
            <p:cNvPr id="10268" name="Text Box 16">
              <a:extLst>
                <a:ext uri="{FF2B5EF4-FFF2-40B4-BE49-F238E27FC236}">
                  <a16:creationId xmlns:a16="http://schemas.microsoft.com/office/drawing/2014/main" id="{A2150B83-1309-4E2C-8E62-4F3943242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6017" y="3140968"/>
              <a:ext cx="519546" cy="6453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 b="1">
                  <a:ea typeface="標楷體" panose="03000509000000000000" pitchFamily="65" charset="-120"/>
                </a:rPr>
                <a:t>監事</a:t>
              </a:r>
            </a:p>
          </p:txBody>
        </p:sp>
        <p:sp>
          <p:nvSpPr>
            <p:cNvPr id="10269" name="Text Box 19">
              <a:extLst>
                <a:ext uri="{FF2B5EF4-FFF2-40B4-BE49-F238E27FC236}">
                  <a16:creationId xmlns:a16="http://schemas.microsoft.com/office/drawing/2014/main" id="{59BC485A-0AB7-4813-B90B-A2AF67976F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8636" y="3140770"/>
              <a:ext cx="588053" cy="6453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>
                  <a:ea typeface="標楷體" panose="03000509000000000000" pitchFamily="65" charset="-120"/>
                </a:rPr>
                <a:t>互選</a:t>
              </a:r>
            </a:p>
          </p:txBody>
        </p:sp>
        <p:sp>
          <p:nvSpPr>
            <p:cNvPr id="10270" name="Text Box 22">
              <a:extLst>
                <a:ext uri="{FF2B5EF4-FFF2-40B4-BE49-F238E27FC236}">
                  <a16:creationId xmlns:a16="http://schemas.microsoft.com/office/drawing/2014/main" id="{67232F74-AAB7-4603-A51F-5556F75EAE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4494" y="3279068"/>
              <a:ext cx="1628293" cy="3338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000" tIns="36000" rIns="36000" bIns="360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700" b="1">
                  <a:ea typeface="標楷體" panose="03000509000000000000" pitchFamily="65" charset="-120"/>
                </a:rPr>
                <a:t>常務監事</a:t>
              </a:r>
            </a:p>
          </p:txBody>
        </p:sp>
        <p:sp>
          <p:nvSpPr>
            <p:cNvPr id="10271" name="Line 33">
              <a:extLst>
                <a:ext uri="{FF2B5EF4-FFF2-40B4-BE49-F238E27FC236}">
                  <a16:creationId xmlns:a16="http://schemas.microsoft.com/office/drawing/2014/main" id="{430B768C-6923-4C9A-AB74-46F39B20FA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43362" y="3475470"/>
              <a:ext cx="5048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72" name="Line 36">
              <a:extLst>
                <a:ext uri="{FF2B5EF4-FFF2-40B4-BE49-F238E27FC236}">
                  <a16:creationId xmlns:a16="http://schemas.microsoft.com/office/drawing/2014/main" id="{0918F4AB-689C-4696-B7BB-73748372BC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36687" y="3475746"/>
              <a:ext cx="287809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cxnSp>
        <p:nvCxnSpPr>
          <p:cNvPr id="8" name="肘形接點 7">
            <a:extLst>
              <a:ext uri="{FF2B5EF4-FFF2-40B4-BE49-F238E27FC236}">
                <a16:creationId xmlns:a16="http://schemas.microsoft.com/office/drawing/2014/main" id="{3794F369-3D17-4C22-A5BC-6E899FFC35B0}"/>
              </a:ext>
            </a:extLst>
          </p:cNvPr>
          <p:cNvCxnSpPr>
            <a:endCxn id="10268" idx="1"/>
          </p:cNvCxnSpPr>
          <p:nvPr/>
        </p:nvCxnSpPr>
        <p:spPr>
          <a:xfrm rot="16200000" flipH="1">
            <a:off x="5778500" y="2252663"/>
            <a:ext cx="1293813" cy="560387"/>
          </a:xfrm>
          <a:prstGeom prst="bentConnector2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53" name="Text Box 14">
            <a:extLst>
              <a:ext uri="{FF2B5EF4-FFF2-40B4-BE49-F238E27FC236}">
                <a16:creationId xmlns:a16="http://schemas.microsoft.com/office/drawing/2014/main" id="{0D767F9F-A243-4477-8659-1B1A0048A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3063" y="3683000"/>
            <a:ext cx="2092325" cy="596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1700" b="1">
                <a:ea typeface="標楷體" panose="03000509000000000000" pitchFamily="65" charset="-120"/>
              </a:rPr>
              <a:t>出席</a:t>
            </a:r>
            <a:endParaRPr lang="en-US" altLang="zh-TW" sz="1700" b="1">
              <a:ea typeface="標楷體" panose="03000509000000000000" pitchFamily="65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1700" b="1">
                <a:ea typeface="標楷體" panose="03000509000000000000" pitchFamily="65" charset="-120"/>
              </a:rPr>
              <a:t>上級</a:t>
            </a:r>
            <a:r>
              <a:rPr lang="en-US" altLang="zh-TW" sz="1700" b="1">
                <a:ea typeface="標楷體" panose="03000509000000000000" pitchFamily="65" charset="-120"/>
              </a:rPr>
              <a:t>(</a:t>
            </a:r>
            <a:r>
              <a:rPr lang="zh-TW" altLang="en-US" sz="1700" b="1">
                <a:ea typeface="標楷體" panose="03000509000000000000" pitchFamily="65" charset="-120"/>
              </a:rPr>
              <a:t>全國</a:t>
            </a:r>
            <a:r>
              <a:rPr lang="en-US" altLang="zh-TW" sz="1700" b="1">
                <a:ea typeface="標楷體" panose="03000509000000000000" pitchFamily="65" charset="-120"/>
              </a:rPr>
              <a:t>)</a:t>
            </a:r>
            <a:r>
              <a:rPr lang="zh-TW" altLang="en-US" sz="1700" b="1">
                <a:ea typeface="標楷體" panose="03000509000000000000" pitchFamily="65" charset="-120"/>
              </a:rPr>
              <a:t>農會代表</a:t>
            </a:r>
          </a:p>
        </p:txBody>
      </p:sp>
      <p:cxnSp>
        <p:nvCxnSpPr>
          <p:cNvPr id="75" name="肘形接點 74">
            <a:extLst>
              <a:ext uri="{FF2B5EF4-FFF2-40B4-BE49-F238E27FC236}">
                <a16:creationId xmlns:a16="http://schemas.microsoft.com/office/drawing/2014/main" id="{58551F6C-9C22-4ACF-BFC5-E3DE0D1FB616}"/>
              </a:ext>
            </a:extLst>
          </p:cNvPr>
          <p:cNvCxnSpPr>
            <a:endCxn id="10253" idx="1"/>
          </p:cNvCxnSpPr>
          <p:nvPr/>
        </p:nvCxnSpPr>
        <p:spPr>
          <a:xfrm rot="16200000" flipH="1">
            <a:off x="5910263" y="3168650"/>
            <a:ext cx="1047750" cy="577850"/>
          </a:xfrm>
          <a:prstGeom prst="bentConnector2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55" name="Text Box 15">
            <a:extLst>
              <a:ext uri="{FF2B5EF4-FFF2-40B4-BE49-F238E27FC236}">
                <a16:creationId xmlns:a16="http://schemas.microsoft.com/office/drawing/2014/main" id="{733D11AE-BC27-4F72-A193-5FC687603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7188" y="4670425"/>
            <a:ext cx="636587" cy="350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 b="1">
                <a:ea typeface="標楷體" panose="03000509000000000000" pitchFamily="65" charset="-120"/>
              </a:rPr>
              <a:t>理事</a:t>
            </a:r>
          </a:p>
        </p:txBody>
      </p:sp>
      <p:sp>
        <p:nvSpPr>
          <p:cNvPr id="10256" name="Text Box 16">
            <a:extLst>
              <a:ext uri="{FF2B5EF4-FFF2-40B4-BE49-F238E27FC236}">
                <a16:creationId xmlns:a16="http://schemas.microsoft.com/office/drawing/2014/main" id="{E9E1FD95-F8AF-414F-B9FF-A27F28A1F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665663"/>
            <a:ext cx="566737" cy="349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800" b="1">
                <a:ea typeface="標楷體" panose="03000509000000000000" pitchFamily="65" charset="-120"/>
              </a:rPr>
              <a:t>監事</a:t>
            </a:r>
          </a:p>
        </p:txBody>
      </p:sp>
      <p:sp>
        <p:nvSpPr>
          <p:cNvPr id="10257" name="Text Box 22">
            <a:extLst>
              <a:ext uri="{FF2B5EF4-FFF2-40B4-BE49-F238E27FC236}">
                <a16:creationId xmlns:a16="http://schemas.microsoft.com/office/drawing/2014/main" id="{606C51A7-A576-435C-9D57-DE8E2183E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0" y="5300663"/>
            <a:ext cx="900113" cy="334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36000" rIns="0" bIns="36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700" b="1">
                <a:ea typeface="標楷體" panose="03000509000000000000" pitchFamily="65" charset="-120"/>
              </a:rPr>
              <a:t>常務監事</a:t>
            </a:r>
          </a:p>
        </p:txBody>
      </p:sp>
      <p:sp>
        <p:nvSpPr>
          <p:cNvPr id="10258" name="Text Box 20">
            <a:extLst>
              <a:ext uri="{FF2B5EF4-FFF2-40B4-BE49-F238E27FC236}">
                <a16:creationId xmlns:a16="http://schemas.microsoft.com/office/drawing/2014/main" id="{85A3BEB7-0450-49A1-93C3-1B635C4BD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0" y="5289550"/>
            <a:ext cx="744538" cy="333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700" b="1">
                <a:ea typeface="標楷體" panose="03000509000000000000" pitchFamily="65" charset="-120"/>
              </a:rPr>
              <a:t>理事長</a:t>
            </a:r>
          </a:p>
        </p:txBody>
      </p:sp>
      <p:sp>
        <p:nvSpPr>
          <p:cNvPr id="10259" name="Text Box 21">
            <a:extLst>
              <a:ext uri="{FF2B5EF4-FFF2-40B4-BE49-F238E27FC236}">
                <a16:creationId xmlns:a16="http://schemas.microsoft.com/office/drawing/2014/main" id="{CAE957FB-BB2C-41E2-8A8F-80D38E9C6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2150" y="5286375"/>
            <a:ext cx="769938" cy="333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1700" b="1">
                <a:ea typeface="標楷體" panose="03000509000000000000" pitchFamily="65" charset="-120"/>
              </a:rPr>
              <a:t>總幹事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8A42AF6D-2EFC-478A-806B-A5E3FFF37764}"/>
              </a:ext>
            </a:extLst>
          </p:cNvPr>
          <p:cNvCxnSpPr>
            <a:endCxn id="10255" idx="0"/>
          </p:cNvCxnSpPr>
          <p:nvPr/>
        </p:nvCxnSpPr>
        <p:spPr>
          <a:xfrm>
            <a:off x="7026275" y="4279900"/>
            <a:ext cx="0" cy="390525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直線單箭頭接點 84">
            <a:extLst>
              <a:ext uri="{FF2B5EF4-FFF2-40B4-BE49-F238E27FC236}">
                <a16:creationId xmlns:a16="http://schemas.microsoft.com/office/drawing/2014/main" id="{7FEC579E-82BD-4D3A-BBB7-077A8A7B30A6}"/>
              </a:ext>
            </a:extLst>
          </p:cNvPr>
          <p:cNvCxnSpPr/>
          <p:nvPr/>
        </p:nvCxnSpPr>
        <p:spPr>
          <a:xfrm>
            <a:off x="8509000" y="4291013"/>
            <a:ext cx="0" cy="39211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直線單箭頭接點 85">
            <a:extLst>
              <a:ext uri="{FF2B5EF4-FFF2-40B4-BE49-F238E27FC236}">
                <a16:creationId xmlns:a16="http://schemas.microsoft.com/office/drawing/2014/main" id="{DEA7442D-54CB-4E5F-A582-176CA94959F0}"/>
              </a:ext>
            </a:extLst>
          </p:cNvPr>
          <p:cNvCxnSpPr>
            <a:endCxn id="10257" idx="0"/>
          </p:cNvCxnSpPr>
          <p:nvPr/>
        </p:nvCxnSpPr>
        <p:spPr>
          <a:xfrm>
            <a:off x="8513763" y="5021263"/>
            <a:ext cx="0" cy="2794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單箭頭接點 87">
            <a:extLst>
              <a:ext uri="{FF2B5EF4-FFF2-40B4-BE49-F238E27FC236}">
                <a16:creationId xmlns:a16="http://schemas.microsoft.com/office/drawing/2014/main" id="{C4D0A0FB-3F84-43A6-A29F-25A2D7C13EA5}"/>
              </a:ext>
            </a:extLst>
          </p:cNvPr>
          <p:cNvCxnSpPr/>
          <p:nvPr/>
        </p:nvCxnSpPr>
        <p:spPr>
          <a:xfrm flipH="1">
            <a:off x="6623050" y="5032375"/>
            <a:ext cx="360363" cy="257175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3B485B7C-A0DE-421F-8412-B9F48967D430}"/>
              </a:ext>
            </a:extLst>
          </p:cNvPr>
          <p:cNvCxnSpPr>
            <a:stCxn id="10255" idx="2"/>
            <a:endCxn id="10259" idx="0"/>
          </p:cNvCxnSpPr>
          <p:nvPr/>
        </p:nvCxnSpPr>
        <p:spPr>
          <a:xfrm>
            <a:off x="7026275" y="5021263"/>
            <a:ext cx="401638" cy="26511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B65D3540-4E30-4C1C-8E6E-E84A1239F063}"/>
              </a:ext>
            </a:extLst>
          </p:cNvPr>
          <p:cNvCxnSpPr>
            <a:endCxn id="56" idx="0"/>
          </p:cNvCxnSpPr>
          <p:nvPr/>
        </p:nvCxnSpPr>
        <p:spPr>
          <a:xfrm>
            <a:off x="5967413" y="277813"/>
            <a:ext cx="0" cy="5992812"/>
          </a:xfrm>
          <a:prstGeom prst="line">
            <a:avLst/>
          </a:prstGeom>
          <a:ln w="28575">
            <a:solidFill>
              <a:srgbClr val="FF66CC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向右箭號 26">
            <a:extLst>
              <a:ext uri="{FF2B5EF4-FFF2-40B4-BE49-F238E27FC236}">
                <a16:creationId xmlns:a16="http://schemas.microsoft.com/office/drawing/2014/main" id="{4C82804B-0A23-40D6-AC17-1DC2FBF6E89C}"/>
              </a:ext>
            </a:extLst>
          </p:cNvPr>
          <p:cNvSpPr/>
          <p:nvPr/>
        </p:nvSpPr>
        <p:spPr>
          <a:xfrm>
            <a:off x="212725" y="476250"/>
            <a:ext cx="5754688" cy="660400"/>
          </a:xfrm>
          <a:prstGeom prst="rightArrow">
            <a:avLst/>
          </a:prstGeom>
          <a:solidFill>
            <a:schemeClr val="accent5">
              <a:lumMod val="90000"/>
              <a:alpha val="42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zh-TW" altLang="en-US" sz="2000" b="1" dirty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　　　層　　　農　　　會</a:t>
            </a:r>
          </a:p>
        </p:txBody>
      </p:sp>
      <p:sp>
        <p:nvSpPr>
          <p:cNvPr id="101" name="向右箭號 100">
            <a:extLst>
              <a:ext uri="{FF2B5EF4-FFF2-40B4-BE49-F238E27FC236}">
                <a16:creationId xmlns:a16="http://schemas.microsoft.com/office/drawing/2014/main" id="{1050676C-7E6E-47BD-8299-B4B778F541A3}"/>
              </a:ext>
            </a:extLst>
          </p:cNvPr>
          <p:cNvSpPr/>
          <p:nvPr/>
        </p:nvSpPr>
        <p:spPr>
          <a:xfrm>
            <a:off x="6027738" y="476250"/>
            <a:ext cx="3081337" cy="660400"/>
          </a:xfrm>
          <a:prstGeom prst="rightArrow">
            <a:avLst/>
          </a:prstGeom>
          <a:solidFill>
            <a:srgbClr val="99FF66">
              <a:alpha val="41961"/>
            </a:srgb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zh-TW" altLang="en-US" sz="2000" b="1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 　級 　農 　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42420D9B-4831-449A-8602-785031301E86}"/>
              </a:ext>
            </a:extLst>
          </p:cNvPr>
          <p:cNvSpPr/>
          <p:nvPr/>
        </p:nvSpPr>
        <p:spPr>
          <a:xfrm>
            <a:off x="0" y="1664394"/>
            <a:ext cx="9144000" cy="45729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標題 3">
            <a:extLst>
              <a:ext uri="{FF2B5EF4-FFF2-40B4-BE49-F238E27FC236}">
                <a16:creationId xmlns:a16="http://schemas.microsoft.com/office/drawing/2014/main" id="{0FC5B406-2D20-4FC9-B757-62976F666927}"/>
              </a:ext>
            </a:extLst>
          </p:cNvPr>
          <p:cNvSpPr txBox="1">
            <a:spLocks/>
          </p:cNvSpPr>
          <p:nvPr/>
        </p:nvSpPr>
        <p:spPr>
          <a:xfrm>
            <a:off x="0" y="755779"/>
            <a:ext cx="5004048" cy="58375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u"/>
            </a:pPr>
            <a:r>
              <a:rPr lang="en-US" altLang="zh-TW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年農會屆次改選工作計畫</a:t>
            </a:r>
          </a:p>
        </p:txBody>
      </p:sp>
      <p:sp>
        <p:nvSpPr>
          <p:cNvPr id="99" name="文字方塊 98">
            <a:extLst>
              <a:ext uri="{FF2B5EF4-FFF2-40B4-BE49-F238E27FC236}">
                <a16:creationId xmlns:a16="http://schemas.microsoft.com/office/drawing/2014/main" id="{32C2AAC4-EBB8-459D-978F-4525504ED15B}"/>
              </a:ext>
            </a:extLst>
          </p:cNvPr>
          <p:cNvSpPr txBox="1"/>
          <p:nvPr/>
        </p:nvSpPr>
        <p:spPr>
          <a:xfrm>
            <a:off x="3142910" y="1230650"/>
            <a:ext cx="51116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-113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年下半年即啟動籌備作業及總幹事遴選面談作業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741EE6DF-67AC-47D0-AC59-F290452EF4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54774"/>
            <a:ext cx="8928992" cy="4204631"/>
          </a:xfrm>
          <a:prstGeom prst="rect">
            <a:avLst/>
          </a:prstGeom>
        </p:spPr>
      </p:pic>
      <p:sp>
        <p:nvSpPr>
          <p:cNvPr id="16" name="Rectangle 2">
            <a:extLst>
              <a:ext uri="{FF2B5EF4-FFF2-40B4-BE49-F238E27FC236}">
                <a16:creationId xmlns:a16="http://schemas.microsoft.com/office/drawing/2014/main" id="{0C283C5F-0CA4-49AE-92F1-70D4DC20A8C2}"/>
              </a:ext>
            </a:extLst>
          </p:cNvPr>
          <p:cNvSpPr txBox="1">
            <a:spLocks noChangeArrowheads="1"/>
          </p:cNvSpPr>
          <p:nvPr/>
        </p:nvSpPr>
        <p:spPr>
          <a:xfrm>
            <a:off x="261696" y="2689"/>
            <a:ext cx="7992888" cy="555519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36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肆、農會改選工作計畫</a:t>
            </a:r>
            <a:endParaRPr lang="zh-TW" altLang="en-US" sz="3600" kern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7" name="Picture 3" descr="BD14718_">
            <a:extLst>
              <a:ext uri="{FF2B5EF4-FFF2-40B4-BE49-F238E27FC236}">
                <a16:creationId xmlns:a16="http://schemas.microsoft.com/office/drawing/2014/main" id="{56F84E31-1B9E-4570-AD90-B0F5D8B2D9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71" y="606108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257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>
            <a:extLst>
              <a:ext uri="{FF2B5EF4-FFF2-40B4-BE49-F238E27FC236}">
                <a16:creationId xmlns:a16="http://schemas.microsoft.com/office/drawing/2014/main" id="{326707E7-3513-4D49-BA1C-FDEEBEE06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D83DB4-D064-4494-92A6-4D273EA2200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4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2F00FAE-16BB-4D0E-BD20-B3EBBCFA05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1103313"/>
            <a:ext cx="6913563" cy="733425"/>
          </a:xfrm>
          <a:noFill/>
        </p:spPr>
        <p:txBody>
          <a:bodyPr/>
          <a:lstStyle/>
          <a:p>
            <a:pPr eaLnBrk="1" hangingPunct="1"/>
            <a:r>
              <a:rPr lang="zh-TW" altLang="en-US" sz="42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　綱</a:t>
            </a:r>
            <a:endParaRPr lang="zh-TW" altLang="en-US" sz="4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148" name="Picture 3" descr="BD14718_">
            <a:extLst>
              <a:ext uri="{FF2B5EF4-FFF2-40B4-BE49-F238E27FC236}">
                <a16:creationId xmlns:a16="http://schemas.microsoft.com/office/drawing/2014/main" id="{721974E3-0F56-4468-9F05-37B135689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895475"/>
            <a:ext cx="7627937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4">
            <a:extLst>
              <a:ext uri="{FF2B5EF4-FFF2-40B4-BE49-F238E27FC236}">
                <a16:creationId xmlns:a16="http://schemas.microsoft.com/office/drawing/2014/main" id="{EFBA4AFE-1127-4041-93D6-9A52D3B0F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5738" y="2133600"/>
            <a:ext cx="6696075" cy="38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989013" indent="-98901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5000"/>
              </a:spcBef>
              <a:buFontTx/>
              <a:buNone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壹、前言</a:t>
            </a:r>
            <a:endParaRPr lang="zh-TW" altLang="en-US" sz="2800" b="1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zh-TW" altLang="en-US" sz="2800" b="1" dirty="0">
                <a:ea typeface="標楷體" panose="03000509000000000000" pitchFamily="65" charset="-120"/>
              </a:rPr>
              <a:t>貳、農會選舉相關法規</a:t>
            </a:r>
            <a:endParaRPr lang="en-US" altLang="zh-TW" sz="2800" b="1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zh-TW" altLang="en-US" sz="2800" b="1" dirty="0">
                <a:ea typeface="標楷體" panose="03000509000000000000" pitchFamily="65" charset="-120"/>
              </a:rPr>
              <a:t>参、農會選舉方式</a:t>
            </a: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zh-TW" altLang="en-US" sz="2800" b="1" dirty="0">
                <a:ea typeface="標楷體" panose="03000509000000000000" pitchFamily="65" charset="-120"/>
              </a:rPr>
              <a:t>肆、</a:t>
            </a:r>
            <a:r>
              <a:rPr kumimoji="0" lang="zh-TW" altLang="en-US" sz="2800" b="1" dirty="0">
                <a:ea typeface="標楷體" panose="03000509000000000000" pitchFamily="65" charset="-120"/>
              </a:rPr>
              <a:t>農會改選工作計畫</a:t>
            </a:r>
            <a:endParaRPr kumimoji="0" lang="en-US" altLang="zh-TW" sz="2800" b="1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zh-TW" altLang="en-US" sz="2800" b="1" dirty="0">
                <a:ea typeface="標楷體" panose="03000509000000000000" pitchFamily="65" charset="-120"/>
              </a:rPr>
              <a:t>伍、</a:t>
            </a:r>
            <a:r>
              <a:rPr kumimoji="0" lang="zh-TW" altLang="en-US" sz="2800" b="1" dirty="0">
                <a:ea typeface="標楷體" panose="03000509000000000000" pitchFamily="65" charset="-120"/>
              </a:rPr>
              <a:t>農會改選流程</a:t>
            </a:r>
            <a:endParaRPr lang="zh-TW" altLang="en-US" sz="2800" b="1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zh-TW" altLang="en-US" sz="2800" b="1" dirty="0">
                <a:ea typeface="標楷體" panose="03000509000000000000" pitchFamily="65" charset="-120"/>
              </a:rPr>
              <a:t>陸、</a:t>
            </a:r>
            <a:r>
              <a:rPr kumimoji="0" lang="zh-TW" altLang="en-US" sz="2800" b="1" dirty="0">
                <a:ea typeface="標楷體" panose="03000509000000000000" pitchFamily="65" charset="-120"/>
              </a:rPr>
              <a:t>農會屆次改選危機管理</a:t>
            </a:r>
            <a:endParaRPr kumimoji="0" lang="en-US" altLang="zh-TW" sz="2800" b="1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kumimoji="0" lang="zh-TW" altLang="en-US" sz="2800" b="1" dirty="0">
                <a:ea typeface="標楷體" panose="03000509000000000000" pitchFamily="65" charset="-120"/>
              </a:rPr>
              <a:t>柒、結論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矩形 145">
            <a:extLst>
              <a:ext uri="{FF2B5EF4-FFF2-40B4-BE49-F238E27FC236}">
                <a16:creationId xmlns:a16="http://schemas.microsoft.com/office/drawing/2014/main" id="{566A7B21-EA84-4D4C-8A9F-339443F0E4CC}"/>
              </a:ext>
            </a:extLst>
          </p:cNvPr>
          <p:cNvSpPr/>
          <p:nvPr/>
        </p:nvSpPr>
        <p:spPr>
          <a:xfrm>
            <a:off x="-23179" y="4525903"/>
            <a:ext cx="9144000" cy="23320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2A5B827-34E1-4714-8A3F-19B4204DB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EECFA7-1881-46C3-B909-3FAFCBE2129E}" type="slidenum">
              <a:rPr lang="en-US" altLang="zh-TW" smtClean="0"/>
              <a:pPr>
                <a:defRPr/>
              </a:pPr>
              <a:t>20</a:t>
            </a:fld>
            <a:endParaRPr lang="en-US" altLang="zh-TW"/>
          </a:p>
        </p:txBody>
      </p:sp>
      <p:grpSp>
        <p:nvGrpSpPr>
          <p:cNvPr id="145" name="群組 144">
            <a:extLst>
              <a:ext uri="{FF2B5EF4-FFF2-40B4-BE49-F238E27FC236}">
                <a16:creationId xmlns:a16="http://schemas.microsoft.com/office/drawing/2014/main" id="{28F320FB-DEA8-45F6-A8AB-69365098728A}"/>
              </a:ext>
            </a:extLst>
          </p:cNvPr>
          <p:cNvGrpSpPr/>
          <p:nvPr/>
        </p:nvGrpSpPr>
        <p:grpSpPr>
          <a:xfrm>
            <a:off x="870398" y="65544"/>
            <a:ext cx="8022082" cy="4305912"/>
            <a:chOff x="153963" y="161247"/>
            <a:chExt cx="8022082" cy="4305912"/>
          </a:xfrm>
        </p:grpSpPr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id="{BC0DB0B7-D7A7-4AC6-A3FF-EB32DC6B0884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6832"/>
              <a:ext cx="2883965" cy="0"/>
            </a:xfrm>
            <a:prstGeom prst="line">
              <a:avLst/>
            </a:prstGeom>
            <a:ln w="53975">
              <a:solidFill>
                <a:srgbClr val="FFCCFF"/>
              </a:solidFill>
              <a:headEnd type="diamond"/>
              <a:tailEnd type="stealt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643DBD1E-F87F-469E-B4FB-FE66A4D9A682}"/>
                </a:ext>
              </a:extLst>
            </p:cNvPr>
            <p:cNvCxnSpPr>
              <a:cxnSpLocks/>
            </p:cNvCxnSpPr>
            <p:nvPr/>
          </p:nvCxnSpPr>
          <p:spPr>
            <a:xfrm>
              <a:off x="153963" y="1916832"/>
              <a:ext cx="5138117" cy="0"/>
            </a:xfrm>
            <a:prstGeom prst="line">
              <a:avLst/>
            </a:prstGeom>
            <a:ln w="50800">
              <a:tailEnd type="diamon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5A3648D2-10C0-476E-80B8-72183CAF5238}"/>
                </a:ext>
              </a:extLst>
            </p:cNvPr>
            <p:cNvSpPr/>
            <p:nvPr/>
          </p:nvSpPr>
          <p:spPr>
            <a:xfrm>
              <a:off x="288248" y="2159908"/>
              <a:ext cx="432048" cy="165618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選舉人名冊公告</a:t>
              </a:r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6B78C4CE-AC0A-4068-842B-5FD7E04E11AB}"/>
                </a:ext>
              </a:extLst>
            </p:cNvPr>
            <p:cNvSpPr/>
            <p:nvPr/>
          </p:nvSpPr>
          <p:spPr>
            <a:xfrm>
              <a:off x="1043608" y="2159908"/>
              <a:ext cx="432048" cy="165618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名冊更正截止</a:t>
              </a: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3A5BDDDA-0819-4175-9559-0F5CEDEEB224}"/>
                </a:ext>
              </a:extLst>
            </p:cNvPr>
            <p:cNvSpPr/>
            <p:nvPr/>
          </p:nvSpPr>
          <p:spPr>
            <a:xfrm>
              <a:off x="1619672" y="2159907"/>
              <a:ext cx="432048" cy="165618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更正結果通知</a:t>
              </a: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78EC2FAC-4117-48BA-AD6D-D78EF8DD6B77}"/>
                </a:ext>
              </a:extLst>
            </p:cNvPr>
            <p:cNvSpPr/>
            <p:nvPr/>
          </p:nvSpPr>
          <p:spPr>
            <a:xfrm>
              <a:off x="2699792" y="2159906"/>
              <a:ext cx="432048" cy="1788368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投票日公告、通知</a:t>
              </a: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B33B2B4-8DBD-4E66-A521-734EFF6E3AFC}"/>
                </a:ext>
              </a:extLst>
            </p:cNvPr>
            <p:cNvSpPr/>
            <p:nvPr/>
          </p:nvSpPr>
          <p:spPr>
            <a:xfrm>
              <a:off x="3467210" y="2164670"/>
              <a:ext cx="562413" cy="952233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農事小組投票日</a:t>
              </a: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AB83A377-0791-470D-AA4B-FFD55B0EC4BC}"/>
                </a:ext>
              </a:extLst>
            </p:cNvPr>
            <p:cNvSpPr/>
            <p:nvPr/>
          </p:nvSpPr>
          <p:spPr>
            <a:xfrm>
              <a:off x="3487940" y="3573016"/>
              <a:ext cx="525016" cy="89414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zh-TW" altLang="en-US" sz="1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投票結果申請異議</a:t>
              </a: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D772DE88-F5CA-4468-8DEA-6892073C5D03}"/>
                </a:ext>
              </a:extLst>
            </p:cNvPr>
            <p:cNvSpPr/>
            <p:nvPr/>
          </p:nvSpPr>
          <p:spPr>
            <a:xfrm>
              <a:off x="5528870" y="3645623"/>
              <a:ext cx="525016" cy="74892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zh-TW" altLang="en-US" sz="1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異議結果核復</a:t>
              </a: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CF9BA1CA-BDB6-4140-946B-F73106269746}"/>
                </a:ext>
              </a:extLst>
            </p:cNvPr>
            <p:cNvSpPr/>
            <p:nvPr/>
          </p:nvSpPr>
          <p:spPr>
            <a:xfrm>
              <a:off x="3383144" y="3146908"/>
              <a:ext cx="824103" cy="338148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ctr"/>
            <a:lstStyle/>
            <a:p>
              <a:pPr algn="ctr"/>
              <a:r>
                <a:rPr lang="zh-TW" altLang="en-US" sz="1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投票紀錄</a:t>
              </a:r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F9AB67AA-E10A-4340-8717-6B198E5F373C}"/>
                </a:ext>
              </a:extLst>
            </p:cNvPr>
            <p:cNvSpPr/>
            <p:nvPr/>
          </p:nvSpPr>
          <p:spPr>
            <a:xfrm>
              <a:off x="4306347" y="2186872"/>
              <a:ext cx="525017" cy="968827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zh-TW" altLang="en-US" sz="1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當選人簡歷冊</a:t>
              </a:r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97F661EE-D4D1-4995-9746-A2D528F5121D}"/>
                </a:ext>
              </a:extLst>
            </p:cNvPr>
            <p:cNvSpPr/>
            <p:nvPr/>
          </p:nvSpPr>
          <p:spPr>
            <a:xfrm>
              <a:off x="5364088" y="2167986"/>
              <a:ext cx="432048" cy="1333022"/>
            </a:xfrm>
            <a:prstGeom prst="rect">
              <a:avLst/>
            </a:prstGeom>
            <a:solidFill>
              <a:srgbClr val="FF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召開代表大會</a:t>
              </a:r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566A05D8-C22E-4F2C-8E79-B23200A67D4A}"/>
                </a:ext>
              </a:extLst>
            </p:cNvPr>
            <p:cNvSpPr/>
            <p:nvPr/>
          </p:nvSpPr>
          <p:spPr>
            <a:xfrm>
              <a:off x="6696120" y="2159906"/>
              <a:ext cx="432048" cy="1470917"/>
            </a:xfrm>
            <a:prstGeom prst="rect">
              <a:avLst/>
            </a:prstGeom>
            <a:solidFill>
              <a:srgbClr val="FF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召開理、監事會</a:t>
              </a:r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2C093D22-FCF4-4C51-A427-F0D8C20DE451}"/>
                </a:ext>
              </a:extLst>
            </p:cNvPr>
            <p:cNvSpPr/>
            <p:nvPr/>
          </p:nvSpPr>
          <p:spPr>
            <a:xfrm>
              <a:off x="5364088" y="161247"/>
              <a:ext cx="1224748" cy="339120"/>
            </a:xfrm>
            <a:prstGeom prst="rect">
              <a:avLst/>
            </a:prstGeom>
            <a:solidFill>
              <a:srgbClr val="FF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集會投票</a:t>
              </a:r>
              <a:endParaRPr lang="en-US" altLang="zh-TW" sz="1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30" name="直線接點 29">
              <a:extLst>
                <a:ext uri="{FF2B5EF4-FFF2-40B4-BE49-F238E27FC236}">
                  <a16:creationId xmlns:a16="http://schemas.microsoft.com/office/drawing/2014/main" id="{C597D387-37F4-4E51-9512-A3FCF7CE1686}"/>
                </a:ext>
              </a:extLst>
            </p:cNvPr>
            <p:cNvCxnSpPr>
              <a:cxnSpLocks/>
              <a:endCxn id="10" idx="0"/>
            </p:cNvCxnSpPr>
            <p:nvPr/>
          </p:nvCxnSpPr>
          <p:spPr>
            <a:xfrm flipH="1">
              <a:off x="3748417" y="574247"/>
              <a:ext cx="6826" cy="1590423"/>
            </a:xfrm>
            <a:prstGeom prst="line">
              <a:avLst/>
            </a:prstGeom>
            <a:ln w="25400"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直線單箭頭接點 33">
              <a:extLst>
                <a:ext uri="{FF2B5EF4-FFF2-40B4-BE49-F238E27FC236}">
                  <a16:creationId xmlns:a16="http://schemas.microsoft.com/office/drawing/2014/main" id="{9CC0E35D-9E97-4D18-BBF1-06760991E4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9553" y="836712"/>
              <a:ext cx="2808311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接點 34">
              <a:extLst>
                <a:ext uri="{FF2B5EF4-FFF2-40B4-BE49-F238E27FC236}">
                  <a16:creationId xmlns:a16="http://schemas.microsoft.com/office/drawing/2014/main" id="{87B0F7D2-BF90-4247-9A7F-19C25A55A0BB}"/>
                </a:ext>
              </a:extLst>
            </p:cNvPr>
            <p:cNvCxnSpPr>
              <a:cxnSpLocks/>
            </p:cNvCxnSpPr>
            <p:nvPr/>
          </p:nvCxnSpPr>
          <p:spPr>
            <a:xfrm>
              <a:off x="522978" y="574247"/>
              <a:ext cx="0" cy="1590422"/>
            </a:xfrm>
            <a:prstGeom prst="line">
              <a:avLst/>
            </a:prstGeom>
            <a:ln w="25400"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0D17B809-44D0-4404-90D3-A01D409E4254}"/>
                </a:ext>
              </a:extLst>
            </p:cNvPr>
            <p:cNvSpPr/>
            <p:nvPr/>
          </p:nvSpPr>
          <p:spPr>
            <a:xfrm>
              <a:off x="1475656" y="476672"/>
              <a:ext cx="1036578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b="1" dirty="0">
                  <a:solidFill>
                    <a:schemeClr val="tx1"/>
                  </a:solidFill>
                </a:rPr>
                <a:t>前</a:t>
              </a:r>
              <a:r>
                <a:rPr lang="en-US" altLang="zh-TW" b="1" dirty="0">
                  <a:solidFill>
                    <a:schemeClr val="tx1"/>
                  </a:solidFill>
                </a:rPr>
                <a:t>60</a:t>
              </a:r>
              <a:r>
                <a:rPr lang="zh-TW" altLang="en-US" b="1" dirty="0">
                  <a:solidFill>
                    <a:schemeClr val="tx1"/>
                  </a:solidFill>
                </a:rPr>
                <a:t>日</a:t>
              </a:r>
            </a:p>
          </p:txBody>
        </p:sp>
        <p:cxnSp>
          <p:nvCxnSpPr>
            <p:cNvPr id="37" name="直線單箭頭接點 36">
              <a:extLst>
                <a:ext uri="{FF2B5EF4-FFF2-40B4-BE49-F238E27FC236}">
                  <a16:creationId xmlns:a16="http://schemas.microsoft.com/office/drawing/2014/main" id="{CF7A921A-0C7A-48A8-AA52-89A6063FC0D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15816" y="1763848"/>
              <a:ext cx="792000" cy="0"/>
            </a:xfrm>
            <a:prstGeom prst="straightConnector1">
              <a:avLst/>
            </a:prstGeom>
            <a:ln w="31750">
              <a:solidFill>
                <a:schemeClr val="accent2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id="{4CE5FEB9-3EBC-4E34-865B-A2CC11AFA5DB}"/>
                </a:ext>
              </a:extLst>
            </p:cNvPr>
            <p:cNvCxnSpPr>
              <a:cxnSpLocks/>
            </p:cNvCxnSpPr>
            <p:nvPr/>
          </p:nvCxnSpPr>
          <p:spPr>
            <a:xfrm>
              <a:off x="2915816" y="1529670"/>
              <a:ext cx="0" cy="630236"/>
            </a:xfrm>
            <a:prstGeom prst="line">
              <a:avLst/>
            </a:prstGeom>
            <a:ln w="25400">
              <a:solidFill>
                <a:schemeClr val="accent2">
                  <a:lumMod val="60000"/>
                  <a:lumOff val="40000"/>
                </a:schemeClr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09836298-64C0-4EF7-ACAF-C07BD6957E6C}"/>
                </a:ext>
              </a:extLst>
            </p:cNvPr>
            <p:cNvSpPr/>
            <p:nvPr/>
          </p:nvSpPr>
          <p:spPr>
            <a:xfrm>
              <a:off x="2907784" y="1430768"/>
              <a:ext cx="870599" cy="30630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US" altLang="zh-TW" b="1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7</a:t>
              </a:r>
              <a:r>
                <a:rPr lang="zh-TW" altLang="en-US" b="1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日前</a:t>
              </a:r>
            </a:p>
          </p:txBody>
        </p:sp>
        <p:sp>
          <p:nvSpPr>
            <p:cNvPr id="47" name="文字方塊 46">
              <a:extLst>
                <a:ext uri="{FF2B5EF4-FFF2-40B4-BE49-F238E27FC236}">
                  <a16:creationId xmlns:a16="http://schemas.microsoft.com/office/drawing/2014/main" id="{BBE50997-52FF-471E-9668-3BB90622D30B}"/>
                </a:ext>
              </a:extLst>
            </p:cNvPr>
            <p:cNvSpPr txBox="1"/>
            <p:nvPr/>
          </p:nvSpPr>
          <p:spPr>
            <a:xfrm>
              <a:off x="3134897" y="591071"/>
              <a:ext cx="5730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b="1" dirty="0">
                  <a:latin typeface="Walbaum Heading" panose="020B0604020202020204" pitchFamily="18" charset="0"/>
                </a:rPr>
                <a:t>《</a:t>
              </a:r>
              <a:endParaRPr lang="zh-TW" altLang="en-US" sz="2400" b="1" dirty="0"/>
            </a:p>
          </p:txBody>
        </p:sp>
        <p:cxnSp>
          <p:nvCxnSpPr>
            <p:cNvPr id="60" name="直線接點 59">
              <a:extLst>
                <a:ext uri="{FF2B5EF4-FFF2-40B4-BE49-F238E27FC236}">
                  <a16:creationId xmlns:a16="http://schemas.microsoft.com/office/drawing/2014/main" id="{6106123B-FFC3-4BDB-8ABE-EA1902A0BB4B}"/>
                </a:ext>
              </a:extLst>
            </p:cNvPr>
            <p:cNvCxnSpPr>
              <a:cxnSpLocks/>
            </p:cNvCxnSpPr>
            <p:nvPr/>
          </p:nvCxnSpPr>
          <p:spPr>
            <a:xfrm>
              <a:off x="3419872" y="833511"/>
              <a:ext cx="28650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>
              <a:extLst>
                <a:ext uri="{FF2B5EF4-FFF2-40B4-BE49-F238E27FC236}">
                  <a16:creationId xmlns:a16="http://schemas.microsoft.com/office/drawing/2014/main" id="{819F20EC-3D1D-4809-A7F4-A6CB265722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31641" y="1127312"/>
              <a:ext cx="3142" cy="1077552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3" name="矩形 62">
              <a:extLst>
                <a:ext uri="{FF2B5EF4-FFF2-40B4-BE49-F238E27FC236}">
                  <a16:creationId xmlns:a16="http://schemas.microsoft.com/office/drawing/2014/main" id="{AE22623D-092B-4EE0-82DA-4FFE001AB165}"/>
                </a:ext>
              </a:extLst>
            </p:cNvPr>
            <p:cNvSpPr/>
            <p:nvPr/>
          </p:nvSpPr>
          <p:spPr>
            <a:xfrm>
              <a:off x="595169" y="934129"/>
              <a:ext cx="588039" cy="334631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US" altLang="zh-TW" b="1" dirty="0">
                  <a:solidFill>
                    <a:schemeClr val="accent1">
                      <a:lumMod val="75000"/>
                    </a:schemeClr>
                  </a:solidFill>
                </a:rPr>
                <a:t>7</a:t>
              </a:r>
              <a:r>
                <a:rPr lang="zh-TW" altLang="en-US" b="1" dirty="0">
                  <a:solidFill>
                    <a:schemeClr val="accent1">
                      <a:lumMod val="75000"/>
                    </a:schemeClr>
                  </a:solidFill>
                </a:rPr>
                <a:t>日</a:t>
              </a:r>
            </a:p>
          </p:txBody>
        </p:sp>
        <p:cxnSp>
          <p:nvCxnSpPr>
            <p:cNvPr id="68" name="直線單箭頭接點 67">
              <a:extLst>
                <a:ext uri="{FF2B5EF4-FFF2-40B4-BE49-F238E27FC236}">
                  <a16:creationId xmlns:a16="http://schemas.microsoft.com/office/drawing/2014/main" id="{4DBAF782-F37B-4B2B-80B4-4C45F737DC37}"/>
                </a:ext>
              </a:extLst>
            </p:cNvPr>
            <p:cNvCxnSpPr/>
            <p:nvPr/>
          </p:nvCxnSpPr>
          <p:spPr>
            <a:xfrm>
              <a:off x="539553" y="1255140"/>
              <a:ext cx="792087" cy="0"/>
            </a:xfrm>
            <a:prstGeom prst="straightConnector1">
              <a:avLst/>
            </a:prstGeom>
            <a:ln w="28575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矩形 69">
              <a:extLst>
                <a:ext uri="{FF2B5EF4-FFF2-40B4-BE49-F238E27FC236}">
                  <a16:creationId xmlns:a16="http://schemas.microsoft.com/office/drawing/2014/main" id="{14180BCE-134D-4536-B4A0-438CB83DD50F}"/>
                </a:ext>
              </a:extLst>
            </p:cNvPr>
            <p:cNvSpPr/>
            <p:nvPr/>
          </p:nvSpPr>
          <p:spPr>
            <a:xfrm>
              <a:off x="1291773" y="1268760"/>
              <a:ext cx="688426" cy="320212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US" altLang="zh-TW" b="1" dirty="0">
                  <a:solidFill>
                    <a:schemeClr val="accent1">
                      <a:lumMod val="75000"/>
                    </a:schemeClr>
                  </a:solidFill>
                </a:rPr>
                <a:t>3</a:t>
              </a:r>
              <a:r>
                <a:rPr lang="zh-TW" altLang="en-US" b="1" dirty="0">
                  <a:solidFill>
                    <a:schemeClr val="accent1">
                      <a:lumMod val="75000"/>
                    </a:schemeClr>
                  </a:solidFill>
                </a:rPr>
                <a:t>日</a:t>
              </a:r>
            </a:p>
          </p:txBody>
        </p:sp>
        <p:cxnSp>
          <p:nvCxnSpPr>
            <p:cNvPr id="71" name="直線單箭頭接點 70">
              <a:extLst>
                <a:ext uri="{FF2B5EF4-FFF2-40B4-BE49-F238E27FC236}">
                  <a16:creationId xmlns:a16="http://schemas.microsoft.com/office/drawing/2014/main" id="{3ACDC0FA-0772-4E42-82EE-055FD7446C83}"/>
                </a:ext>
              </a:extLst>
            </p:cNvPr>
            <p:cNvCxnSpPr>
              <a:cxnSpLocks/>
            </p:cNvCxnSpPr>
            <p:nvPr/>
          </p:nvCxnSpPr>
          <p:spPr>
            <a:xfrm>
              <a:off x="1343150" y="1619621"/>
              <a:ext cx="564554" cy="0"/>
            </a:xfrm>
            <a:prstGeom prst="straightConnector1">
              <a:avLst/>
            </a:prstGeom>
            <a:ln w="28575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接點 79">
              <a:extLst>
                <a:ext uri="{FF2B5EF4-FFF2-40B4-BE49-F238E27FC236}">
                  <a16:creationId xmlns:a16="http://schemas.microsoft.com/office/drawing/2014/main" id="{F86AF5AA-4A9E-46A8-8677-FC7EDC77A558}"/>
                </a:ext>
              </a:extLst>
            </p:cNvPr>
            <p:cNvCxnSpPr>
              <a:cxnSpLocks/>
            </p:cNvCxnSpPr>
            <p:nvPr/>
          </p:nvCxnSpPr>
          <p:spPr>
            <a:xfrm>
              <a:off x="1907704" y="1412776"/>
              <a:ext cx="0" cy="835406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3" name="矩形 92">
              <a:extLst>
                <a:ext uri="{FF2B5EF4-FFF2-40B4-BE49-F238E27FC236}">
                  <a16:creationId xmlns:a16="http://schemas.microsoft.com/office/drawing/2014/main" id="{13B057A8-1215-4ABF-8FEB-99B725C7F5F5}"/>
                </a:ext>
              </a:extLst>
            </p:cNvPr>
            <p:cNvSpPr/>
            <p:nvPr/>
          </p:nvSpPr>
          <p:spPr>
            <a:xfrm>
              <a:off x="3136042" y="161247"/>
              <a:ext cx="1075918" cy="339120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分區投票</a:t>
              </a:r>
              <a:endParaRPr lang="en-US" altLang="zh-TW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94" name="直線接點 93">
              <a:extLst>
                <a:ext uri="{FF2B5EF4-FFF2-40B4-BE49-F238E27FC236}">
                  <a16:creationId xmlns:a16="http://schemas.microsoft.com/office/drawing/2014/main" id="{D2A17421-6E5A-4593-B6BB-991D743EF525}"/>
                </a:ext>
              </a:extLst>
            </p:cNvPr>
            <p:cNvCxnSpPr>
              <a:cxnSpLocks/>
              <a:endCxn id="14" idx="0"/>
            </p:cNvCxnSpPr>
            <p:nvPr/>
          </p:nvCxnSpPr>
          <p:spPr>
            <a:xfrm flipH="1">
              <a:off x="4568856" y="1462425"/>
              <a:ext cx="6286" cy="724447"/>
            </a:xfrm>
            <a:prstGeom prst="line">
              <a:avLst/>
            </a:prstGeom>
            <a:ln w="25400">
              <a:solidFill>
                <a:schemeClr val="accent2">
                  <a:lumMod val="60000"/>
                  <a:lumOff val="40000"/>
                </a:schemeClr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矩形 94">
              <a:extLst>
                <a:ext uri="{FF2B5EF4-FFF2-40B4-BE49-F238E27FC236}">
                  <a16:creationId xmlns:a16="http://schemas.microsoft.com/office/drawing/2014/main" id="{4AE238C4-9E2A-4B67-9B59-A46D2F6B8F02}"/>
                </a:ext>
              </a:extLst>
            </p:cNvPr>
            <p:cNvSpPr/>
            <p:nvPr/>
          </p:nvSpPr>
          <p:spPr>
            <a:xfrm>
              <a:off x="3832386" y="1444537"/>
              <a:ext cx="665903" cy="334631"/>
            </a:xfrm>
            <a:prstGeom prst="rect">
              <a:avLst/>
            </a:prstGeom>
            <a:solidFill>
              <a:srgbClr val="FFFF00">
                <a:alpha val="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US" altLang="zh-TW" b="1" dirty="0">
                  <a:solidFill>
                    <a:srgbClr val="FF9900"/>
                  </a:solidFill>
                </a:rPr>
                <a:t>7</a:t>
              </a:r>
              <a:r>
                <a:rPr lang="zh-TW" altLang="en-US" b="1" dirty="0">
                  <a:solidFill>
                    <a:srgbClr val="FF9900"/>
                  </a:solidFill>
                </a:rPr>
                <a:t>日內</a:t>
              </a:r>
            </a:p>
          </p:txBody>
        </p:sp>
        <p:cxnSp>
          <p:nvCxnSpPr>
            <p:cNvPr id="96" name="直線單箭頭接點 95">
              <a:extLst>
                <a:ext uri="{FF2B5EF4-FFF2-40B4-BE49-F238E27FC236}">
                  <a16:creationId xmlns:a16="http://schemas.microsoft.com/office/drawing/2014/main" id="{86068028-E207-4628-95EE-ED4A22A957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76770" y="1763848"/>
              <a:ext cx="792085" cy="1700"/>
            </a:xfrm>
            <a:prstGeom prst="straightConnector1">
              <a:avLst/>
            </a:prstGeom>
            <a:ln w="28575">
              <a:solidFill>
                <a:schemeClr val="accent2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單箭頭接點 98">
              <a:extLst>
                <a:ext uri="{FF2B5EF4-FFF2-40B4-BE49-F238E27FC236}">
                  <a16:creationId xmlns:a16="http://schemas.microsoft.com/office/drawing/2014/main" id="{49779E7D-9C49-49EC-8ABF-B6DCE6135672}"/>
                </a:ext>
              </a:extLst>
            </p:cNvPr>
            <p:cNvCxnSpPr>
              <a:cxnSpLocks/>
              <a:stCxn id="11" idx="3"/>
              <a:endCxn id="12" idx="1"/>
            </p:cNvCxnSpPr>
            <p:nvPr/>
          </p:nvCxnSpPr>
          <p:spPr>
            <a:xfrm flipV="1">
              <a:off x="4012956" y="4020087"/>
              <a:ext cx="1515914" cy="1"/>
            </a:xfrm>
            <a:prstGeom prst="straightConnector1">
              <a:avLst/>
            </a:prstGeom>
            <a:ln w="28575">
              <a:solidFill>
                <a:schemeClr val="accent4">
                  <a:lumMod val="75000"/>
                </a:schemeClr>
              </a:solidFill>
              <a:prstDash val="dash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矩形 102">
              <a:extLst>
                <a:ext uri="{FF2B5EF4-FFF2-40B4-BE49-F238E27FC236}">
                  <a16:creationId xmlns:a16="http://schemas.microsoft.com/office/drawing/2014/main" id="{E2DFCEB5-53DA-4035-9149-9040451B7B1A}"/>
                </a:ext>
              </a:extLst>
            </p:cNvPr>
            <p:cNvSpPr/>
            <p:nvPr/>
          </p:nvSpPr>
          <p:spPr>
            <a:xfrm>
              <a:off x="4211960" y="3672181"/>
              <a:ext cx="969970" cy="334631"/>
            </a:xfrm>
            <a:prstGeom prst="rect">
              <a:avLst/>
            </a:prstGeom>
            <a:solidFill>
              <a:schemeClr val="accent4">
                <a:lumMod val="75000"/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US" altLang="zh-TW" b="1">
                  <a:solidFill>
                    <a:srgbClr val="FF9900"/>
                  </a:solidFill>
                </a:rPr>
                <a:t>15</a:t>
              </a:r>
              <a:r>
                <a:rPr lang="zh-TW" altLang="en-US" b="1" dirty="0">
                  <a:solidFill>
                    <a:srgbClr val="FF9900"/>
                  </a:solidFill>
                </a:rPr>
                <a:t>日內</a:t>
              </a:r>
            </a:p>
          </p:txBody>
        </p:sp>
        <p:cxnSp>
          <p:nvCxnSpPr>
            <p:cNvPr id="122" name="直線接點 121">
              <a:extLst>
                <a:ext uri="{FF2B5EF4-FFF2-40B4-BE49-F238E27FC236}">
                  <a16:creationId xmlns:a16="http://schemas.microsoft.com/office/drawing/2014/main" id="{485FE48C-0043-4A38-9412-A4DB7694FE33}"/>
                </a:ext>
              </a:extLst>
            </p:cNvPr>
            <p:cNvCxnSpPr>
              <a:cxnSpLocks/>
            </p:cNvCxnSpPr>
            <p:nvPr/>
          </p:nvCxnSpPr>
          <p:spPr>
            <a:xfrm>
              <a:off x="5580112" y="1089614"/>
              <a:ext cx="0" cy="1115250"/>
            </a:xfrm>
            <a:prstGeom prst="line">
              <a:avLst/>
            </a:prstGeom>
            <a:ln w="25400">
              <a:solidFill>
                <a:srgbClr val="FF33CC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3" name="矩形 122">
              <a:extLst>
                <a:ext uri="{FF2B5EF4-FFF2-40B4-BE49-F238E27FC236}">
                  <a16:creationId xmlns:a16="http://schemas.microsoft.com/office/drawing/2014/main" id="{592BA60B-9C96-4B10-847C-A740403FBE1A}"/>
                </a:ext>
              </a:extLst>
            </p:cNvPr>
            <p:cNvSpPr/>
            <p:nvPr/>
          </p:nvSpPr>
          <p:spPr>
            <a:xfrm>
              <a:off x="4207247" y="915694"/>
              <a:ext cx="918137" cy="334631"/>
            </a:xfrm>
            <a:prstGeom prst="rect">
              <a:avLst/>
            </a:prstGeom>
            <a:solidFill>
              <a:srgbClr val="FFFF00">
                <a:alpha val="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US" altLang="zh-TW" b="1" dirty="0">
                  <a:solidFill>
                    <a:srgbClr val="FF33CC"/>
                  </a:solidFill>
                </a:rPr>
                <a:t>15</a:t>
              </a:r>
              <a:r>
                <a:rPr lang="zh-TW" altLang="en-US" b="1" dirty="0">
                  <a:solidFill>
                    <a:srgbClr val="FF33CC"/>
                  </a:solidFill>
                </a:rPr>
                <a:t>日內</a:t>
              </a:r>
            </a:p>
          </p:txBody>
        </p:sp>
        <p:cxnSp>
          <p:nvCxnSpPr>
            <p:cNvPr id="124" name="直線單箭頭接點 123">
              <a:extLst>
                <a:ext uri="{FF2B5EF4-FFF2-40B4-BE49-F238E27FC236}">
                  <a16:creationId xmlns:a16="http://schemas.microsoft.com/office/drawing/2014/main" id="{56A1BB90-B236-459B-814C-A2DBB0C89880}"/>
                </a:ext>
              </a:extLst>
            </p:cNvPr>
            <p:cNvCxnSpPr>
              <a:cxnSpLocks/>
            </p:cNvCxnSpPr>
            <p:nvPr/>
          </p:nvCxnSpPr>
          <p:spPr>
            <a:xfrm>
              <a:off x="3780112" y="1284988"/>
              <a:ext cx="1800000" cy="3690"/>
            </a:xfrm>
            <a:prstGeom prst="straightConnector1">
              <a:avLst/>
            </a:prstGeom>
            <a:ln w="28575">
              <a:solidFill>
                <a:srgbClr val="FF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直線接點 141">
              <a:extLst>
                <a:ext uri="{FF2B5EF4-FFF2-40B4-BE49-F238E27FC236}">
                  <a16:creationId xmlns:a16="http://schemas.microsoft.com/office/drawing/2014/main" id="{4AEA6CEA-D5F6-40A2-B776-161BFB8EA66E}"/>
                </a:ext>
              </a:extLst>
            </p:cNvPr>
            <p:cNvCxnSpPr>
              <a:cxnSpLocks/>
            </p:cNvCxnSpPr>
            <p:nvPr/>
          </p:nvCxnSpPr>
          <p:spPr>
            <a:xfrm>
              <a:off x="6948264" y="1124744"/>
              <a:ext cx="0" cy="1115250"/>
            </a:xfrm>
            <a:prstGeom prst="line">
              <a:avLst/>
            </a:prstGeom>
            <a:ln w="25400">
              <a:solidFill>
                <a:srgbClr val="FF33CC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3" name="矩形 142">
              <a:extLst>
                <a:ext uri="{FF2B5EF4-FFF2-40B4-BE49-F238E27FC236}">
                  <a16:creationId xmlns:a16="http://schemas.microsoft.com/office/drawing/2014/main" id="{34F6F282-A335-4C67-8CD8-3C5BBD7D6FC1}"/>
                </a:ext>
              </a:extLst>
            </p:cNvPr>
            <p:cNvSpPr/>
            <p:nvPr/>
          </p:nvSpPr>
          <p:spPr>
            <a:xfrm>
              <a:off x="5856932" y="932415"/>
              <a:ext cx="803300" cy="334631"/>
            </a:xfrm>
            <a:prstGeom prst="rect">
              <a:avLst/>
            </a:prstGeom>
            <a:solidFill>
              <a:srgbClr val="FFFF00">
                <a:alpha val="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US" altLang="zh-TW" b="1" dirty="0">
                  <a:solidFill>
                    <a:srgbClr val="FF33CC"/>
                  </a:solidFill>
                </a:rPr>
                <a:t>10</a:t>
              </a:r>
              <a:r>
                <a:rPr lang="zh-TW" altLang="en-US" b="1" dirty="0">
                  <a:solidFill>
                    <a:srgbClr val="FF33CC"/>
                  </a:solidFill>
                </a:rPr>
                <a:t>日內</a:t>
              </a:r>
            </a:p>
          </p:txBody>
        </p:sp>
        <p:cxnSp>
          <p:nvCxnSpPr>
            <p:cNvPr id="144" name="直線單箭頭接點 143">
              <a:extLst>
                <a:ext uri="{FF2B5EF4-FFF2-40B4-BE49-F238E27FC236}">
                  <a16:creationId xmlns:a16="http://schemas.microsoft.com/office/drawing/2014/main" id="{5A733271-2AFE-4732-96F2-61454E40978E}"/>
                </a:ext>
              </a:extLst>
            </p:cNvPr>
            <p:cNvCxnSpPr>
              <a:cxnSpLocks/>
            </p:cNvCxnSpPr>
            <p:nvPr/>
          </p:nvCxnSpPr>
          <p:spPr>
            <a:xfrm>
              <a:off x="5616144" y="1279768"/>
              <a:ext cx="1296000" cy="3690"/>
            </a:xfrm>
            <a:prstGeom prst="straightConnector1">
              <a:avLst/>
            </a:prstGeom>
            <a:ln w="28575">
              <a:solidFill>
                <a:srgbClr val="FF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矩形: 圓角 146">
            <a:extLst>
              <a:ext uri="{FF2B5EF4-FFF2-40B4-BE49-F238E27FC236}">
                <a16:creationId xmlns:a16="http://schemas.microsoft.com/office/drawing/2014/main" id="{89426793-89CE-4922-8202-99EC05C586E7}"/>
              </a:ext>
            </a:extLst>
          </p:cNvPr>
          <p:cNvSpPr/>
          <p:nvPr/>
        </p:nvSpPr>
        <p:spPr>
          <a:xfrm>
            <a:off x="107504" y="4815255"/>
            <a:ext cx="36004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候選登記</a:t>
            </a:r>
          </a:p>
        </p:txBody>
      </p:sp>
      <p:cxnSp>
        <p:nvCxnSpPr>
          <p:cNvPr id="148" name="直線接點 147">
            <a:extLst>
              <a:ext uri="{FF2B5EF4-FFF2-40B4-BE49-F238E27FC236}">
                <a16:creationId xmlns:a16="http://schemas.microsoft.com/office/drawing/2014/main" id="{98C587C5-14D4-4912-9356-5AD9A8E1AB40}"/>
              </a:ext>
            </a:extLst>
          </p:cNvPr>
          <p:cNvCxnSpPr>
            <a:cxnSpLocks/>
          </p:cNvCxnSpPr>
          <p:nvPr/>
        </p:nvCxnSpPr>
        <p:spPr>
          <a:xfrm>
            <a:off x="1330503" y="5301208"/>
            <a:ext cx="6298076" cy="0"/>
          </a:xfrm>
          <a:prstGeom prst="line">
            <a:avLst/>
          </a:prstGeom>
          <a:ln w="50800">
            <a:solidFill>
              <a:schemeClr val="accent1">
                <a:lumMod val="50000"/>
              </a:schemeClr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9" name="矩形 148">
            <a:extLst>
              <a:ext uri="{FF2B5EF4-FFF2-40B4-BE49-F238E27FC236}">
                <a16:creationId xmlns:a16="http://schemas.microsoft.com/office/drawing/2014/main" id="{59BDF082-1B16-4ACF-B04F-94BF1325A3A8}"/>
              </a:ext>
            </a:extLst>
          </p:cNvPr>
          <p:cNvSpPr/>
          <p:nvPr/>
        </p:nvSpPr>
        <p:spPr>
          <a:xfrm>
            <a:off x="3123148" y="5450262"/>
            <a:ext cx="364034" cy="9348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登記截止</a:t>
            </a:r>
          </a:p>
        </p:txBody>
      </p:sp>
      <p:sp>
        <p:nvSpPr>
          <p:cNvPr id="150" name="矩形 149">
            <a:extLst>
              <a:ext uri="{FF2B5EF4-FFF2-40B4-BE49-F238E27FC236}">
                <a16:creationId xmlns:a16="http://schemas.microsoft.com/office/drawing/2014/main" id="{ACE2DDE3-A622-499A-BE9C-B7C16644F08E}"/>
              </a:ext>
            </a:extLst>
          </p:cNvPr>
          <p:cNvSpPr/>
          <p:nvPr/>
        </p:nvSpPr>
        <p:spPr>
          <a:xfrm>
            <a:off x="7508041" y="5086683"/>
            <a:ext cx="432048" cy="79095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投票日</a:t>
            </a:r>
          </a:p>
        </p:txBody>
      </p:sp>
      <p:cxnSp>
        <p:nvCxnSpPr>
          <p:cNvPr id="155" name="直線單箭頭接點 154">
            <a:extLst>
              <a:ext uri="{FF2B5EF4-FFF2-40B4-BE49-F238E27FC236}">
                <a16:creationId xmlns:a16="http://schemas.microsoft.com/office/drawing/2014/main" id="{AB97FDF1-A595-4F82-BA4E-2877F5DBBF7A}"/>
              </a:ext>
            </a:extLst>
          </p:cNvPr>
          <p:cNvCxnSpPr>
            <a:cxnSpLocks/>
          </p:cNvCxnSpPr>
          <p:nvPr/>
        </p:nvCxnSpPr>
        <p:spPr>
          <a:xfrm flipH="1">
            <a:off x="6668781" y="4917561"/>
            <a:ext cx="1055284" cy="0"/>
          </a:xfrm>
          <a:prstGeom prst="straightConnector1">
            <a:avLst/>
          </a:prstGeom>
          <a:ln w="317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線接點 157">
            <a:extLst>
              <a:ext uri="{FF2B5EF4-FFF2-40B4-BE49-F238E27FC236}">
                <a16:creationId xmlns:a16="http://schemas.microsoft.com/office/drawing/2014/main" id="{649D97F2-56AA-4FB5-8467-D63405AD2230}"/>
              </a:ext>
            </a:extLst>
          </p:cNvPr>
          <p:cNvCxnSpPr>
            <a:cxnSpLocks/>
          </p:cNvCxnSpPr>
          <p:nvPr/>
        </p:nvCxnSpPr>
        <p:spPr>
          <a:xfrm>
            <a:off x="3348715" y="4788178"/>
            <a:ext cx="0" cy="64082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6" name="矩形 165">
            <a:extLst>
              <a:ext uri="{FF2B5EF4-FFF2-40B4-BE49-F238E27FC236}">
                <a16:creationId xmlns:a16="http://schemas.microsoft.com/office/drawing/2014/main" id="{B7ADB3C5-BF75-4EE0-A238-DABF549B36D3}"/>
              </a:ext>
            </a:extLst>
          </p:cNvPr>
          <p:cNvSpPr/>
          <p:nvPr/>
        </p:nvSpPr>
        <p:spPr>
          <a:xfrm>
            <a:off x="6379598" y="5661248"/>
            <a:ext cx="605812" cy="81903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投票日</a:t>
            </a:r>
            <a:endParaRPr lang="en-US" altLang="zh-TW" sz="1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公告</a:t>
            </a:r>
            <a:endParaRPr lang="en-US" altLang="zh-TW" sz="1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通知</a:t>
            </a:r>
          </a:p>
        </p:txBody>
      </p:sp>
      <p:cxnSp>
        <p:nvCxnSpPr>
          <p:cNvPr id="167" name="直線接點 166">
            <a:extLst>
              <a:ext uri="{FF2B5EF4-FFF2-40B4-BE49-F238E27FC236}">
                <a16:creationId xmlns:a16="http://schemas.microsoft.com/office/drawing/2014/main" id="{C4A42DB4-BA8E-4065-9EBE-0803D6CA9157}"/>
              </a:ext>
            </a:extLst>
          </p:cNvPr>
          <p:cNvCxnSpPr>
            <a:cxnSpLocks/>
          </p:cNvCxnSpPr>
          <p:nvPr/>
        </p:nvCxnSpPr>
        <p:spPr>
          <a:xfrm>
            <a:off x="7724065" y="4674033"/>
            <a:ext cx="0" cy="412649"/>
          </a:xfrm>
          <a:prstGeom prst="line">
            <a:avLst/>
          </a:prstGeom>
          <a:ln w="254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直線接點 167">
            <a:extLst>
              <a:ext uri="{FF2B5EF4-FFF2-40B4-BE49-F238E27FC236}">
                <a16:creationId xmlns:a16="http://schemas.microsoft.com/office/drawing/2014/main" id="{75503304-E0EA-497A-BA8B-B0AC37A03EAE}"/>
              </a:ext>
            </a:extLst>
          </p:cNvPr>
          <p:cNvCxnSpPr>
            <a:cxnSpLocks/>
            <a:endCxn id="166" idx="0"/>
          </p:cNvCxnSpPr>
          <p:nvPr/>
        </p:nvCxnSpPr>
        <p:spPr>
          <a:xfrm>
            <a:off x="6676116" y="4662263"/>
            <a:ext cx="6388" cy="998985"/>
          </a:xfrm>
          <a:prstGeom prst="line">
            <a:avLst/>
          </a:prstGeom>
          <a:ln w="25400">
            <a:solidFill>
              <a:schemeClr val="accent5">
                <a:lumMod val="7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9" name="矩形 168">
            <a:extLst>
              <a:ext uri="{FF2B5EF4-FFF2-40B4-BE49-F238E27FC236}">
                <a16:creationId xmlns:a16="http://schemas.microsoft.com/office/drawing/2014/main" id="{3701AB47-2A64-4BA8-BD86-60426726ED12}"/>
              </a:ext>
            </a:extLst>
          </p:cNvPr>
          <p:cNvSpPr/>
          <p:nvPr/>
        </p:nvSpPr>
        <p:spPr>
          <a:xfrm>
            <a:off x="6668781" y="4594065"/>
            <a:ext cx="870599" cy="3063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7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</a:rPr>
              <a:t>日前</a:t>
            </a:r>
          </a:p>
        </p:txBody>
      </p:sp>
      <p:cxnSp>
        <p:nvCxnSpPr>
          <p:cNvPr id="178" name="直線接點 177">
            <a:extLst>
              <a:ext uri="{FF2B5EF4-FFF2-40B4-BE49-F238E27FC236}">
                <a16:creationId xmlns:a16="http://schemas.microsoft.com/office/drawing/2014/main" id="{EFD58326-26FC-410D-917E-DFCE84820DEE}"/>
              </a:ext>
            </a:extLst>
          </p:cNvPr>
          <p:cNvCxnSpPr>
            <a:cxnSpLocks/>
          </p:cNvCxnSpPr>
          <p:nvPr/>
        </p:nvCxnSpPr>
        <p:spPr>
          <a:xfrm flipH="1">
            <a:off x="7116446" y="1442998"/>
            <a:ext cx="9023" cy="609244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9" name="矩形 178">
            <a:extLst>
              <a:ext uri="{FF2B5EF4-FFF2-40B4-BE49-F238E27FC236}">
                <a16:creationId xmlns:a16="http://schemas.microsoft.com/office/drawing/2014/main" id="{0D6DB7DE-8C82-4A21-B52B-CF99A23AACE9}"/>
              </a:ext>
            </a:extLst>
          </p:cNvPr>
          <p:cNvSpPr/>
          <p:nvPr/>
        </p:nvSpPr>
        <p:spPr>
          <a:xfrm>
            <a:off x="6373690" y="1340768"/>
            <a:ext cx="665903" cy="334631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b="1" dirty="0">
                <a:solidFill>
                  <a:srgbClr val="FF9900"/>
                </a:solidFill>
              </a:rPr>
              <a:t>7</a:t>
            </a:r>
            <a:r>
              <a:rPr lang="zh-TW" altLang="en-US" b="1" dirty="0">
                <a:solidFill>
                  <a:srgbClr val="FF9900"/>
                </a:solidFill>
              </a:rPr>
              <a:t>日內</a:t>
            </a:r>
          </a:p>
        </p:txBody>
      </p:sp>
      <p:cxnSp>
        <p:nvCxnSpPr>
          <p:cNvPr id="180" name="直線單箭頭接點 179">
            <a:extLst>
              <a:ext uri="{FF2B5EF4-FFF2-40B4-BE49-F238E27FC236}">
                <a16:creationId xmlns:a16="http://schemas.microsoft.com/office/drawing/2014/main" id="{9A6D3936-90A3-4295-8F94-A35E7D8C5F62}"/>
              </a:ext>
            </a:extLst>
          </p:cNvPr>
          <p:cNvCxnSpPr>
            <a:cxnSpLocks/>
          </p:cNvCxnSpPr>
          <p:nvPr/>
        </p:nvCxnSpPr>
        <p:spPr>
          <a:xfrm flipV="1">
            <a:off x="6300192" y="1700808"/>
            <a:ext cx="792085" cy="1700"/>
          </a:xfrm>
          <a:prstGeom prst="straightConnector1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矩形 180">
            <a:extLst>
              <a:ext uri="{FF2B5EF4-FFF2-40B4-BE49-F238E27FC236}">
                <a16:creationId xmlns:a16="http://schemas.microsoft.com/office/drawing/2014/main" id="{F84BEDE2-6878-48F0-AB7E-CD13118F282E}"/>
              </a:ext>
            </a:extLst>
          </p:cNvPr>
          <p:cNvSpPr/>
          <p:nvPr/>
        </p:nvSpPr>
        <p:spPr>
          <a:xfrm>
            <a:off x="6876255" y="2092351"/>
            <a:ext cx="432049" cy="81438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當選人簡歷冊</a:t>
            </a:r>
          </a:p>
        </p:txBody>
      </p:sp>
      <p:sp>
        <p:nvSpPr>
          <p:cNvPr id="191" name="矩形 190">
            <a:extLst>
              <a:ext uri="{FF2B5EF4-FFF2-40B4-BE49-F238E27FC236}">
                <a16:creationId xmlns:a16="http://schemas.microsoft.com/office/drawing/2014/main" id="{42256DB0-B049-4599-AF19-D1B61C0F4F86}"/>
              </a:ext>
            </a:extLst>
          </p:cNvPr>
          <p:cNvSpPr/>
          <p:nvPr/>
        </p:nvSpPr>
        <p:spPr>
          <a:xfrm>
            <a:off x="6869158" y="2996952"/>
            <a:ext cx="439146" cy="4318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投票紀錄</a:t>
            </a:r>
          </a:p>
        </p:txBody>
      </p:sp>
      <p:cxnSp>
        <p:nvCxnSpPr>
          <p:cNvPr id="193" name="直線接點 192">
            <a:extLst>
              <a:ext uri="{FF2B5EF4-FFF2-40B4-BE49-F238E27FC236}">
                <a16:creationId xmlns:a16="http://schemas.microsoft.com/office/drawing/2014/main" id="{898B9C00-F5BF-4C65-8FE2-C626B42C6587}"/>
              </a:ext>
            </a:extLst>
          </p:cNvPr>
          <p:cNvCxnSpPr>
            <a:cxnSpLocks/>
          </p:cNvCxnSpPr>
          <p:nvPr/>
        </p:nvCxnSpPr>
        <p:spPr>
          <a:xfrm flipH="1">
            <a:off x="8480079" y="1442998"/>
            <a:ext cx="9023" cy="609244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4" name="矩形 193">
            <a:extLst>
              <a:ext uri="{FF2B5EF4-FFF2-40B4-BE49-F238E27FC236}">
                <a16:creationId xmlns:a16="http://schemas.microsoft.com/office/drawing/2014/main" id="{9BF6F446-8D74-43DE-87B7-9EBBBE62EFB2}"/>
              </a:ext>
            </a:extLst>
          </p:cNvPr>
          <p:cNvSpPr/>
          <p:nvPr/>
        </p:nvSpPr>
        <p:spPr>
          <a:xfrm>
            <a:off x="7737323" y="1340768"/>
            <a:ext cx="665903" cy="334631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b="1" dirty="0">
                <a:solidFill>
                  <a:srgbClr val="FF9900"/>
                </a:solidFill>
              </a:rPr>
              <a:t>7</a:t>
            </a:r>
            <a:r>
              <a:rPr lang="zh-TW" altLang="en-US" b="1" dirty="0">
                <a:solidFill>
                  <a:srgbClr val="FF9900"/>
                </a:solidFill>
              </a:rPr>
              <a:t>日內</a:t>
            </a:r>
          </a:p>
        </p:txBody>
      </p:sp>
      <p:cxnSp>
        <p:nvCxnSpPr>
          <p:cNvPr id="195" name="直線單箭頭接點 194">
            <a:extLst>
              <a:ext uri="{FF2B5EF4-FFF2-40B4-BE49-F238E27FC236}">
                <a16:creationId xmlns:a16="http://schemas.microsoft.com/office/drawing/2014/main" id="{7245E6DC-8678-4595-AABB-367BC440107F}"/>
              </a:ext>
            </a:extLst>
          </p:cNvPr>
          <p:cNvCxnSpPr>
            <a:cxnSpLocks/>
          </p:cNvCxnSpPr>
          <p:nvPr/>
        </p:nvCxnSpPr>
        <p:spPr>
          <a:xfrm flipV="1">
            <a:off x="7715180" y="1700808"/>
            <a:ext cx="792085" cy="1700"/>
          </a:xfrm>
          <a:prstGeom prst="straightConnector1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矩形 195">
            <a:extLst>
              <a:ext uri="{FF2B5EF4-FFF2-40B4-BE49-F238E27FC236}">
                <a16:creationId xmlns:a16="http://schemas.microsoft.com/office/drawing/2014/main" id="{0C3C6FC0-88AC-4169-88FD-18D77E7AB475}"/>
              </a:ext>
            </a:extLst>
          </p:cNvPr>
          <p:cNvSpPr/>
          <p:nvPr/>
        </p:nvSpPr>
        <p:spPr>
          <a:xfrm>
            <a:off x="8244407" y="2092351"/>
            <a:ext cx="432049" cy="81438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當選人簡歷冊</a:t>
            </a:r>
          </a:p>
        </p:txBody>
      </p:sp>
      <p:sp>
        <p:nvSpPr>
          <p:cNvPr id="197" name="矩形 196">
            <a:extLst>
              <a:ext uri="{FF2B5EF4-FFF2-40B4-BE49-F238E27FC236}">
                <a16:creationId xmlns:a16="http://schemas.microsoft.com/office/drawing/2014/main" id="{DEA02332-74A7-451C-9526-2E53E70474F9}"/>
              </a:ext>
            </a:extLst>
          </p:cNvPr>
          <p:cNvSpPr/>
          <p:nvPr/>
        </p:nvSpPr>
        <p:spPr>
          <a:xfrm>
            <a:off x="8237310" y="2996952"/>
            <a:ext cx="439146" cy="4318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投票紀錄</a:t>
            </a:r>
          </a:p>
        </p:txBody>
      </p:sp>
      <p:sp>
        <p:nvSpPr>
          <p:cNvPr id="198" name="矩形 197">
            <a:extLst>
              <a:ext uri="{FF2B5EF4-FFF2-40B4-BE49-F238E27FC236}">
                <a16:creationId xmlns:a16="http://schemas.microsoft.com/office/drawing/2014/main" id="{C01C6C53-2419-4A27-82FA-90BC57BA1286}"/>
              </a:ext>
            </a:extLst>
          </p:cNvPr>
          <p:cNvSpPr/>
          <p:nvPr/>
        </p:nvSpPr>
        <p:spPr>
          <a:xfrm>
            <a:off x="4000536" y="5452990"/>
            <a:ext cx="364034" cy="9321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資格審查</a:t>
            </a:r>
            <a:endParaRPr lang="en-US" altLang="zh-TW" sz="1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99" name="直線接點 198">
            <a:extLst>
              <a:ext uri="{FF2B5EF4-FFF2-40B4-BE49-F238E27FC236}">
                <a16:creationId xmlns:a16="http://schemas.microsoft.com/office/drawing/2014/main" id="{D7D5F293-D5D8-4D59-9964-0B9649C7C40C}"/>
              </a:ext>
            </a:extLst>
          </p:cNvPr>
          <p:cNvCxnSpPr>
            <a:cxnSpLocks/>
          </p:cNvCxnSpPr>
          <p:nvPr/>
        </p:nvCxnSpPr>
        <p:spPr>
          <a:xfrm flipH="1">
            <a:off x="4201447" y="4747215"/>
            <a:ext cx="11364" cy="68179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4" name="矩形 203">
            <a:extLst>
              <a:ext uri="{FF2B5EF4-FFF2-40B4-BE49-F238E27FC236}">
                <a16:creationId xmlns:a16="http://schemas.microsoft.com/office/drawing/2014/main" id="{C035E321-FB86-4F65-84E7-CB91A5D233C7}"/>
              </a:ext>
            </a:extLst>
          </p:cNvPr>
          <p:cNvSpPr/>
          <p:nvPr/>
        </p:nvSpPr>
        <p:spPr>
          <a:xfrm>
            <a:off x="2528363" y="5448216"/>
            <a:ext cx="364034" cy="5911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登記</a:t>
            </a:r>
          </a:p>
        </p:txBody>
      </p:sp>
      <p:cxnSp>
        <p:nvCxnSpPr>
          <p:cNvPr id="205" name="直線接點 204">
            <a:extLst>
              <a:ext uri="{FF2B5EF4-FFF2-40B4-BE49-F238E27FC236}">
                <a16:creationId xmlns:a16="http://schemas.microsoft.com/office/drawing/2014/main" id="{6C8344BA-0A34-44A8-B886-D4016A1CEECB}"/>
              </a:ext>
            </a:extLst>
          </p:cNvPr>
          <p:cNvCxnSpPr>
            <a:cxnSpLocks/>
            <a:endCxn id="204" idx="0"/>
          </p:cNvCxnSpPr>
          <p:nvPr/>
        </p:nvCxnSpPr>
        <p:spPr>
          <a:xfrm flipH="1">
            <a:off x="2710380" y="4751919"/>
            <a:ext cx="16802" cy="69629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" name="矩形 205">
            <a:extLst>
              <a:ext uri="{FF2B5EF4-FFF2-40B4-BE49-F238E27FC236}">
                <a16:creationId xmlns:a16="http://schemas.microsoft.com/office/drawing/2014/main" id="{06AA5A17-3753-447E-83DB-EA51785B465C}"/>
              </a:ext>
            </a:extLst>
          </p:cNvPr>
          <p:cNvSpPr/>
          <p:nvPr/>
        </p:nvSpPr>
        <p:spPr>
          <a:xfrm>
            <a:off x="4614260" y="5554244"/>
            <a:ext cx="408522" cy="1043108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通知</a:t>
            </a:r>
            <a:endParaRPr lang="en-US" altLang="zh-TW" sz="1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不合格</a:t>
            </a:r>
          </a:p>
        </p:txBody>
      </p:sp>
      <p:cxnSp>
        <p:nvCxnSpPr>
          <p:cNvPr id="207" name="直線接點 206">
            <a:extLst>
              <a:ext uri="{FF2B5EF4-FFF2-40B4-BE49-F238E27FC236}">
                <a16:creationId xmlns:a16="http://schemas.microsoft.com/office/drawing/2014/main" id="{F683CB60-43F0-4A56-9BAB-10E6D522114C}"/>
              </a:ext>
            </a:extLst>
          </p:cNvPr>
          <p:cNvCxnSpPr>
            <a:cxnSpLocks/>
          </p:cNvCxnSpPr>
          <p:nvPr/>
        </p:nvCxnSpPr>
        <p:spPr>
          <a:xfrm>
            <a:off x="4788024" y="5034658"/>
            <a:ext cx="0" cy="519274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矩形 207">
            <a:extLst>
              <a:ext uri="{FF2B5EF4-FFF2-40B4-BE49-F238E27FC236}">
                <a16:creationId xmlns:a16="http://schemas.microsoft.com/office/drawing/2014/main" id="{FA4AB414-ABCB-4216-9E3F-8180D81830A6}"/>
              </a:ext>
            </a:extLst>
          </p:cNvPr>
          <p:cNvSpPr/>
          <p:nvPr/>
        </p:nvSpPr>
        <p:spPr>
          <a:xfrm>
            <a:off x="5283648" y="5554244"/>
            <a:ext cx="345076" cy="59118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申復</a:t>
            </a:r>
          </a:p>
        </p:txBody>
      </p:sp>
      <p:cxnSp>
        <p:nvCxnSpPr>
          <p:cNvPr id="209" name="直線接點 208">
            <a:extLst>
              <a:ext uri="{FF2B5EF4-FFF2-40B4-BE49-F238E27FC236}">
                <a16:creationId xmlns:a16="http://schemas.microsoft.com/office/drawing/2014/main" id="{3975A68F-1CA3-4243-A530-92CAA54D9419}"/>
              </a:ext>
            </a:extLst>
          </p:cNvPr>
          <p:cNvCxnSpPr>
            <a:cxnSpLocks/>
          </p:cNvCxnSpPr>
          <p:nvPr/>
        </p:nvCxnSpPr>
        <p:spPr>
          <a:xfrm>
            <a:off x="5436096" y="5034658"/>
            <a:ext cx="0" cy="519274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6" name="矩形 215">
            <a:extLst>
              <a:ext uri="{FF2B5EF4-FFF2-40B4-BE49-F238E27FC236}">
                <a16:creationId xmlns:a16="http://schemas.microsoft.com/office/drawing/2014/main" id="{06A09AD5-CCCF-4ABD-ADC7-AA54E7CA44DF}"/>
              </a:ext>
            </a:extLst>
          </p:cNvPr>
          <p:cNvSpPr/>
          <p:nvPr/>
        </p:nvSpPr>
        <p:spPr>
          <a:xfrm>
            <a:off x="4777950" y="4794820"/>
            <a:ext cx="665903" cy="334631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sz="1600" b="1" dirty="0">
                <a:solidFill>
                  <a:schemeClr val="bg1">
                    <a:lumMod val="65000"/>
                  </a:schemeClr>
                </a:solidFill>
              </a:rPr>
              <a:t>3</a:t>
            </a:r>
            <a:r>
              <a:rPr lang="zh-TW" altLang="en-US" sz="1600" b="1" dirty="0">
                <a:solidFill>
                  <a:schemeClr val="bg1">
                    <a:lumMod val="65000"/>
                  </a:schemeClr>
                </a:solidFill>
              </a:rPr>
              <a:t>日內</a:t>
            </a:r>
          </a:p>
        </p:txBody>
      </p:sp>
      <p:cxnSp>
        <p:nvCxnSpPr>
          <p:cNvPr id="217" name="直線單箭頭接點 216">
            <a:extLst>
              <a:ext uri="{FF2B5EF4-FFF2-40B4-BE49-F238E27FC236}">
                <a16:creationId xmlns:a16="http://schemas.microsoft.com/office/drawing/2014/main" id="{5D370D1E-825C-45A3-AF1F-71DE3706B2B1}"/>
              </a:ext>
            </a:extLst>
          </p:cNvPr>
          <p:cNvCxnSpPr>
            <a:cxnSpLocks/>
          </p:cNvCxnSpPr>
          <p:nvPr/>
        </p:nvCxnSpPr>
        <p:spPr>
          <a:xfrm>
            <a:off x="4825258" y="5096940"/>
            <a:ext cx="571289" cy="3506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矩形 217">
            <a:extLst>
              <a:ext uri="{FF2B5EF4-FFF2-40B4-BE49-F238E27FC236}">
                <a16:creationId xmlns:a16="http://schemas.microsoft.com/office/drawing/2014/main" id="{2202F2F1-8A39-411C-B56A-8A16BB13B6B7}"/>
              </a:ext>
            </a:extLst>
          </p:cNvPr>
          <p:cNvSpPr/>
          <p:nvPr/>
        </p:nvSpPr>
        <p:spPr>
          <a:xfrm>
            <a:off x="3429867" y="4647793"/>
            <a:ext cx="665903" cy="334631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b="1" dirty="0">
                <a:solidFill>
                  <a:srgbClr val="FF9900"/>
                </a:solidFill>
              </a:rPr>
              <a:t>7</a:t>
            </a:r>
            <a:r>
              <a:rPr lang="zh-TW" altLang="en-US" b="1" dirty="0">
                <a:solidFill>
                  <a:srgbClr val="FF9900"/>
                </a:solidFill>
              </a:rPr>
              <a:t>日內</a:t>
            </a:r>
          </a:p>
        </p:txBody>
      </p:sp>
      <p:cxnSp>
        <p:nvCxnSpPr>
          <p:cNvPr id="219" name="直線單箭頭接點 218">
            <a:extLst>
              <a:ext uri="{FF2B5EF4-FFF2-40B4-BE49-F238E27FC236}">
                <a16:creationId xmlns:a16="http://schemas.microsoft.com/office/drawing/2014/main" id="{5B6C4B1D-DE7E-4792-9096-E8386C18D69C}"/>
              </a:ext>
            </a:extLst>
          </p:cNvPr>
          <p:cNvCxnSpPr>
            <a:cxnSpLocks/>
          </p:cNvCxnSpPr>
          <p:nvPr/>
        </p:nvCxnSpPr>
        <p:spPr>
          <a:xfrm flipV="1">
            <a:off x="3409362" y="5025121"/>
            <a:ext cx="792085" cy="1700"/>
          </a:xfrm>
          <a:prstGeom prst="straightConnector1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矩形 219">
            <a:extLst>
              <a:ext uri="{FF2B5EF4-FFF2-40B4-BE49-F238E27FC236}">
                <a16:creationId xmlns:a16="http://schemas.microsoft.com/office/drawing/2014/main" id="{0E324918-5B02-4419-A6B7-922570135FE3}"/>
              </a:ext>
            </a:extLst>
          </p:cNvPr>
          <p:cNvSpPr/>
          <p:nvPr/>
        </p:nvSpPr>
        <p:spPr>
          <a:xfrm>
            <a:off x="2769902" y="4710758"/>
            <a:ext cx="495799" cy="334631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b="1" dirty="0">
                <a:solidFill>
                  <a:srgbClr val="FF9900"/>
                </a:solidFill>
              </a:rPr>
              <a:t>5</a:t>
            </a:r>
            <a:r>
              <a:rPr lang="zh-TW" altLang="en-US" b="1" dirty="0">
                <a:solidFill>
                  <a:srgbClr val="FF9900"/>
                </a:solidFill>
              </a:rPr>
              <a:t>日</a:t>
            </a:r>
          </a:p>
        </p:txBody>
      </p:sp>
      <p:cxnSp>
        <p:nvCxnSpPr>
          <p:cNvPr id="221" name="直線單箭頭接點 220">
            <a:extLst>
              <a:ext uri="{FF2B5EF4-FFF2-40B4-BE49-F238E27FC236}">
                <a16:creationId xmlns:a16="http://schemas.microsoft.com/office/drawing/2014/main" id="{F9E03FA2-72E3-49EA-B021-BC180AE0237A}"/>
              </a:ext>
            </a:extLst>
          </p:cNvPr>
          <p:cNvCxnSpPr>
            <a:cxnSpLocks/>
          </p:cNvCxnSpPr>
          <p:nvPr/>
        </p:nvCxnSpPr>
        <p:spPr>
          <a:xfrm>
            <a:off x="2728033" y="5011413"/>
            <a:ext cx="620682" cy="0"/>
          </a:xfrm>
          <a:prstGeom prst="straightConnector1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單箭頭接點 81">
            <a:extLst>
              <a:ext uri="{FF2B5EF4-FFF2-40B4-BE49-F238E27FC236}">
                <a16:creationId xmlns:a16="http://schemas.microsoft.com/office/drawing/2014/main" id="{B8EBA28D-B0B9-4E37-8875-BD11EC089DB7}"/>
              </a:ext>
            </a:extLst>
          </p:cNvPr>
          <p:cNvCxnSpPr>
            <a:cxnSpLocks/>
          </p:cNvCxnSpPr>
          <p:nvPr/>
        </p:nvCxnSpPr>
        <p:spPr>
          <a:xfrm flipH="1">
            <a:off x="2200123" y="5045389"/>
            <a:ext cx="517727" cy="0"/>
          </a:xfrm>
          <a:prstGeom prst="straightConnector1">
            <a:avLst/>
          </a:prstGeom>
          <a:ln w="317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接點 82">
            <a:extLst>
              <a:ext uri="{FF2B5EF4-FFF2-40B4-BE49-F238E27FC236}">
                <a16:creationId xmlns:a16="http://schemas.microsoft.com/office/drawing/2014/main" id="{B09F661F-0834-4B4E-81E7-900ABF092F8F}"/>
              </a:ext>
            </a:extLst>
          </p:cNvPr>
          <p:cNvCxnSpPr>
            <a:cxnSpLocks/>
            <a:endCxn id="85" idx="0"/>
          </p:cNvCxnSpPr>
          <p:nvPr/>
        </p:nvCxnSpPr>
        <p:spPr>
          <a:xfrm flipH="1">
            <a:off x="2192091" y="4619697"/>
            <a:ext cx="8032" cy="828519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矩形 83">
            <a:extLst>
              <a:ext uri="{FF2B5EF4-FFF2-40B4-BE49-F238E27FC236}">
                <a16:creationId xmlns:a16="http://schemas.microsoft.com/office/drawing/2014/main" id="{A24E43BB-13D7-4061-897E-729FB34E0E4A}"/>
              </a:ext>
            </a:extLst>
          </p:cNvPr>
          <p:cNvSpPr/>
          <p:nvPr/>
        </p:nvSpPr>
        <p:spPr>
          <a:xfrm>
            <a:off x="2341654" y="4566650"/>
            <a:ext cx="272543" cy="70182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b="1" u="heavy" dirty="0">
                <a:solidFill>
                  <a:schemeClr val="bg2">
                    <a:lumMod val="50000"/>
                  </a:schemeClr>
                </a:solidFill>
              </a:rPr>
              <a:t>3</a:t>
            </a:r>
            <a:r>
              <a:rPr lang="zh-TW" alt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日前</a:t>
            </a:r>
          </a:p>
        </p:txBody>
      </p:sp>
      <p:sp>
        <p:nvSpPr>
          <p:cNvPr id="85" name="矩形 84">
            <a:extLst>
              <a:ext uri="{FF2B5EF4-FFF2-40B4-BE49-F238E27FC236}">
                <a16:creationId xmlns:a16="http://schemas.microsoft.com/office/drawing/2014/main" id="{8532E4D3-9C96-4F65-B6DF-EDC87A1F28F8}"/>
              </a:ext>
            </a:extLst>
          </p:cNvPr>
          <p:cNvSpPr/>
          <p:nvPr/>
        </p:nvSpPr>
        <p:spPr>
          <a:xfrm>
            <a:off x="2010074" y="5448216"/>
            <a:ext cx="364034" cy="5911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公告</a:t>
            </a:r>
          </a:p>
        </p:txBody>
      </p:sp>
    </p:spTree>
    <p:extLst>
      <p:ext uri="{BB962C8B-B14F-4D97-AF65-F5344CB8AC3E}">
        <p14:creationId xmlns:p14="http://schemas.microsoft.com/office/powerpoint/2010/main" val="15369364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標題 1">
            <a:extLst>
              <a:ext uri="{FF2B5EF4-FFF2-40B4-BE49-F238E27FC236}">
                <a16:creationId xmlns:a16="http://schemas.microsoft.com/office/drawing/2014/main" id="{8F7D62CC-7D06-40EC-B600-C0AFD09ED99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1174" y="707351"/>
            <a:ext cx="4467868" cy="557644"/>
          </a:xfr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農會</a:t>
            </a:r>
            <a:r>
              <a:rPr lang="zh-TW" altLang="en-US" sz="3200" b="1" kern="1200" dirty="0">
                <a:solidFill>
                  <a:schemeClr val="l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改選期程</a:t>
            </a:r>
            <a:endParaRPr lang="en-US" altLang="zh-TW" sz="3200" b="1" kern="1200" dirty="0">
              <a:solidFill>
                <a:schemeClr val="lt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9D8AB906-DC82-4B20-8AD2-FD5F4A39277D}"/>
              </a:ext>
            </a:extLst>
          </p:cNvPr>
          <p:cNvGrpSpPr/>
          <p:nvPr/>
        </p:nvGrpSpPr>
        <p:grpSpPr>
          <a:xfrm>
            <a:off x="-12784" y="1507347"/>
            <a:ext cx="9093200" cy="5237334"/>
            <a:chOff x="1" y="1394392"/>
            <a:chExt cx="9093200" cy="5237334"/>
          </a:xfrm>
        </p:grpSpPr>
        <p:sp>
          <p:nvSpPr>
            <p:cNvPr id="8" name="＞形箭號 7">
              <a:extLst>
                <a:ext uri="{FF2B5EF4-FFF2-40B4-BE49-F238E27FC236}">
                  <a16:creationId xmlns:a16="http://schemas.microsoft.com/office/drawing/2014/main" id="{E0FE1E7C-D6B8-477A-9017-CF95B8BC70C1}"/>
                </a:ext>
              </a:extLst>
            </p:cNvPr>
            <p:cNvSpPr/>
            <p:nvPr/>
          </p:nvSpPr>
          <p:spPr>
            <a:xfrm>
              <a:off x="1" y="3557465"/>
              <a:ext cx="9093200" cy="935038"/>
            </a:xfrm>
            <a:prstGeom prst="chevron">
              <a:avLst>
                <a:gd name="adj" fmla="val 4304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srgbClr val="000000"/>
                </a:solidFill>
              </a:endParaRPr>
            </a:p>
          </p:txBody>
        </p:sp>
        <p:grpSp>
          <p:nvGrpSpPr>
            <p:cNvPr id="8197" name="群組 23">
              <a:extLst>
                <a:ext uri="{FF2B5EF4-FFF2-40B4-BE49-F238E27FC236}">
                  <a16:creationId xmlns:a16="http://schemas.microsoft.com/office/drawing/2014/main" id="{C06B7C62-3871-45EA-AB2A-90AF049596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1035" y="1436803"/>
              <a:ext cx="1223963" cy="3007293"/>
              <a:chOff x="251520" y="1412776"/>
              <a:chExt cx="1223963" cy="3006845"/>
            </a:xfrm>
          </p:grpSpPr>
          <p:sp>
            <p:nvSpPr>
              <p:cNvPr id="6" name="橢圓 5">
                <a:extLst>
                  <a:ext uri="{FF2B5EF4-FFF2-40B4-BE49-F238E27FC236}">
                    <a16:creationId xmlns:a16="http://schemas.microsoft.com/office/drawing/2014/main" id="{E791A781-5165-4618-B20A-FD7AABA3FF36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384693" y="3562499"/>
                <a:ext cx="949925" cy="857122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sz="1600" dirty="0">
                    <a:solidFill>
                      <a:schemeClr val="bg1"/>
                    </a:solidFill>
                  </a:rPr>
                  <a:t>113</a:t>
                </a:r>
              </a:p>
              <a:p>
                <a:pPr algn="ctr">
                  <a:defRPr/>
                </a:pPr>
                <a:r>
                  <a:rPr lang="en-US" altLang="zh-TW" sz="1600" dirty="0">
                    <a:solidFill>
                      <a:schemeClr val="bg1"/>
                    </a:solidFill>
                  </a:rPr>
                  <a:t>12</a:t>
                </a:r>
              </a:p>
              <a:p>
                <a:pPr algn="ctr">
                  <a:defRPr/>
                </a:pPr>
                <a:r>
                  <a:rPr lang="en-US" altLang="zh-TW" sz="1600" dirty="0">
                    <a:solidFill>
                      <a:schemeClr val="bg1"/>
                    </a:solidFill>
                  </a:rPr>
                  <a:t>16~22</a:t>
                </a:r>
                <a:endParaRPr lang="zh-TW" alt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向下箭號圖說文字 14">
                <a:extLst>
                  <a:ext uri="{FF2B5EF4-FFF2-40B4-BE49-F238E27FC236}">
                    <a16:creationId xmlns:a16="http://schemas.microsoft.com/office/drawing/2014/main" id="{20E32AE2-618D-4A47-95E0-43915958A434}"/>
                  </a:ext>
                </a:extLst>
              </p:cNvPr>
              <p:cNvSpPr/>
              <p:nvPr/>
            </p:nvSpPr>
            <p:spPr bwMode="auto">
              <a:xfrm>
                <a:off x="251520" y="1412776"/>
                <a:ext cx="1223963" cy="2088838"/>
              </a:xfrm>
              <a:prstGeom prst="downArrowCallout">
                <a:avLst>
                  <a:gd name="adj1" fmla="val 32348"/>
                  <a:gd name="adj2" fmla="val 28674"/>
                  <a:gd name="adj3" fmla="val 25000"/>
                  <a:gd name="adj4" fmla="val 79406"/>
                </a:avLst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marL="179387" indent="-179387">
                  <a:defRPr/>
                </a:pPr>
                <a:r>
                  <a:rPr lang="en-US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1.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公告選舉</a:t>
                </a:r>
                <a:r>
                  <a:rPr lang="en-US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 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人名冊</a:t>
                </a:r>
              </a:p>
              <a:p>
                <a:pPr marL="179387" indent="-179387">
                  <a:defRPr/>
                </a:pPr>
                <a:r>
                  <a:rPr lang="en-US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2.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接受申請人更正選舉人名冊</a:t>
                </a:r>
              </a:p>
            </p:txBody>
          </p:sp>
        </p:grpSp>
        <p:sp>
          <p:nvSpPr>
            <p:cNvPr id="17" name="橢圓 16">
              <a:extLst>
                <a:ext uri="{FF2B5EF4-FFF2-40B4-BE49-F238E27FC236}">
                  <a16:creationId xmlns:a16="http://schemas.microsoft.com/office/drawing/2014/main" id="{D5B4A612-4B46-44FD-8C85-BC84CA04306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10108" y="3586846"/>
              <a:ext cx="649288" cy="85725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marL="179387" indent="-179387" algn="ctr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113</a:t>
              </a:r>
            </a:p>
            <a:p>
              <a:pPr marL="179387" indent="-179387" algn="ctr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12</a:t>
              </a:r>
            </a:p>
            <a:p>
              <a:pPr marL="179387" indent="-179387" algn="ctr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24</a:t>
              </a:r>
              <a:endParaRPr lang="zh-TW" altLang="en-US" b="1" dirty="0">
                <a:solidFill>
                  <a:schemeClr val="bg1"/>
                </a:solidFill>
                <a:ea typeface="標楷體" pitchFamily="65" charset="-120"/>
              </a:endParaRPr>
            </a:p>
          </p:txBody>
        </p:sp>
        <p:sp>
          <p:nvSpPr>
            <p:cNvPr id="32" name="橢圓 31">
              <a:extLst>
                <a:ext uri="{FF2B5EF4-FFF2-40B4-BE49-F238E27FC236}">
                  <a16:creationId xmlns:a16="http://schemas.microsoft.com/office/drawing/2014/main" id="{E9D5A670-E6C1-4CCC-8B5D-FC10B8C6D4B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372594" y="3586846"/>
              <a:ext cx="974822" cy="85724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114</a:t>
              </a:r>
            </a:p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01</a:t>
              </a:r>
            </a:p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13~17</a:t>
              </a:r>
              <a:endParaRPr lang="zh-TW" altLang="en-US" dirty="0">
                <a:solidFill>
                  <a:srgbClr val="FFFFFF"/>
                </a:solidFill>
              </a:endParaRPr>
            </a:p>
          </p:txBody>
        </p:sp>
        <p:sp>
          <p:nvSpPr>
            <p:cNvPr id="33" name="向下箭號圖說文字 32">
              <a:extLst>
                <a:ext uri="{FF2B5EF4-FFF2-40B4-BE49-F238E27FC236}">
                  <a16:creationId xmlns:a16="http://schemas.microsoft.com/office/drawing/2014/main" id="{0772A032-8B20-4B5B-84AD-CF8FFE5C86E6}"/>
                </a:ext>
              </a:extLst>
            </p:cNvPr>
            <p:cNvSpPr/>
            <p:nvPr/>
          </p:nvSpPr>
          <p:spPr bwMode="auto">
            <a:xfrm>
              <a:off x="3324427" y="1394392"/>
              <a:ext cx="1034793" cy="2089150"/>
            </a:xfrm>
            <a:prstGeom prst="downArrowCallout">
              <a:avLst>
                <a:gd name="adj1" fmla="val 39870"/>
                <a:gd name="adj2" fmla="val 39083"/>
                <a:gd name="adj3" fmla="val 20539"/>
                <a:gd name="adj4" fmla="val 84429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>
                <a:defRPr/>
              </a:pPr>
              <a:r>
                <a:rPr lang="zh-TW" altLang="en-US" b="1" dirty="0">
                  <a:solidFill>
                    <a:srgbClr val="000000"/>
                  </a:solidFill>
                  <a:ea typeface="標楷體" pitchFamily="65" charset="-120"/>
                </a:rPr>
                <a:t>會員代表及農事小組組長候選人</a:t>
              </a:r>
              <a:r>
                <a:rPr lang="zh-TW" altLang="zh-TW" b="1" dirty="0">
                  <a:solidFill>
                    <a:srgbClr val="FF0000"/>
                  </a:solidFill>
                  <a:ea typeface="標楷體" pitchFamily="65" charset="-120"/>
                </a:rPr>
                <a:t>資格審查</a:t>
              </a:r>
            </a:p>
          </p:txBody>
        </p:sp>
        <p:grpSp>
          <p:nvGrpSpPr>
            <p:cNvPr id="8202" name="群組 51">
              <a:extLst>
                <a:ext uri="{FF2B5EF4-FFF2-40B4-BE49-F238E27FC236}">
                  <a16:creationId xmlns:a16="http://schemas.microsoft.com/office/drawing/2014/main" id="{E261A4D9-766E-4AE3-B8F0-61B6867F94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80183" y="1434932"/>
              <a:ext cx="798574" cy="3009164"/>
              <a:chOff x="6480150" y="1434839"/>
              <a:chExt cx="798573" cy="3009952"/>
            </a:xfrm>
          </p:grpSpPr>
          <p:sp>
            <p:nvSpPr>
              <p:cNvPr id="40" name="橢圓 39">
                <a:extLst>
                  <a:ext uri="{FF2B5EF4-FFF2-40B4-BE49-F238E27FC236}">
                    <a16:creationId xmlns:a16="http://schemas.microsoft.com/office/drawing/2014/main" id="{C3F91DB5-8CB1-4FD9-8E54-C4EA6F05EBC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480150" y="3587316"/>
                <a:ext cx="647700" cy="857475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marL="179387" indent="-179387">
                  <a:defRPr/>
                </a:pPr>
                <a:r>
                  <a:rPr lang="en-US" altLang="zh-TW" b="1" dirty="0">
                    <a:solidFill>
                      <a:srgbClr val="FF0000"/>
                    </a:solidFill>
                    <a:ea typeface="標楷體" pitchFamily="65" charset="-120"/>
                  </a:rPr>
                  <a:t>114</a:t>
                </a:r>
              </a:p>
              <a:p>
                <a:pPr marL="179387" indent="-179387" algn="ctr">
                  <a:defRPr/>
                </a:pPr>
                <a:r>
                  <a:rPr lang="en-US" altLang="zh-TW" b="1" dirty="0">
                    <a:solidFill>
                      <a:srgbClr val="FF0000"/>
                    </a:solidFill>
                    <a:ea typeface="標楷體" pitchFamily="65" charset="-120"/>
                  </a:rPr>
                  <a:t>02</a:t>
                </a:r>
              </a:p>
              <a:p>
                <a:pPr marL="179387" indent="-179387" algn="ctr">
                  <a:defRPr/>
                </a:pPr>
                <a:r>
                  <a:rPr lang="en-US" altLang="zh-TW" b="1" dirty="0">
                    <a:solidFill>
                      <a:srgbClr val="FF0000"/>
                    </a:solidFill>
                    <a:ea typeface="標楷體" pitchFamily="65" charset="-120"/>
                  </a:rPr>
                  <a:t>15</a:t>
                </a:r>
                <a:endParaRPr lang="zh-TW" altLang="en-US" b="1" dirty="0">
                  <a:solidFill>
                    <a:srgbClr val="FF0000"/>
                  </a:solidFill>
                  <a:ea typeface="標楷體" pitchFamily="65" charset="-120"/>
                </a:endParaRPr>
              </a:p>
            </p:txBody>
          </p:sp>
          <p:sp>
            <p:nvSpPr>
              <p:cNvPr id="41" name="向下箭號圖說文字 40">
                <a:extLst>
                  <a:ext uri="{FF2B5EF4-FFF2-40B4-BE49-F238E27FC236}">
                    <a16:creationId xmlns:a16="http://schemas.microsoft.com/office/drawing/2014/main" id="{A8174953-9195-4522-A1FE-45D9FDC20F64}"/>
                  </a:ext>
                </a:extLst>
              </p:cNvPr>
              <p:cNvSpPr/>
              <p:nvPr/>
            </p:nvSpPr>
            <p:spPr bwMode="auto">
              <a:xfrm>
                <a:off x="6492120" y="1434839"/>
                <a:ext cx="786603" cy="2089697"/>
              </a:xfrm>
              <a:prstGeom prst="downArrowCallout">
                <a:avLst>
                  <a:gd name="adj1" fmla="val 48792"/>
                  <a:gd name="adj2" fmla="val 37596"/>
                  <a:gd name="adj3" fmla="val 25000"/>
                  <a:gd name="adj4" fmla="val 83766"/>
                </a:avLst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marL="179387" indent="-179387">
                  <a:defRPr/>
                </a:pPr>
                <a:endParaRPr lang="en-US" altLang="zh-TW" b="1" dirty="0">
                  <a:solidFill>
                    <a:srgbClr val="FFFFFF"/>
                  </a:solidFill>
                  <a:ea typeface="標楷體" pitchFamily="65" charset="-120"/>
                </a:endParaRPr>
              </a:p>
              <a:p>
                <a:pPr>
                  <a:defRPr/>
                </a:pPr>
                <a:r>
                  <a:rPr lang="zh-TW" altLang="zh-TW" sz="1846" b="1" dirty="0">
                    <a:solidFill>
                      <a:srgbClr val="FF0000"/>
                    </a:solidFill>
                    <a:ea typeface="標楷體" pitchFamily="65" charset="-120"/>
                  </a:rPr>
                  <a:t>農事小組選舉投票日</a:t>
                </a:r>
              </a:p>
            </p:txBody>
          </p:sp>
        </p:grpSp>
        <p:grpSp>
          <p:nvGrpSpPr>
            <p:cNvPr id="3" name="群組 2">
              <a:extLst>
                <a:ext uri="{FF2B5EF4-FFF2-40B4-BE49-F238E27FC236}">
                  <a16:creationId xmlns:a16="http://schemas.microsoft.com/office/drawing/2014/main" id="{AA8413A1-72AF-4DA9-B3B3-846FE3E9F044}"/>
                </a:ext>
              </a:extLst>
            </p:cNvPr>
            <p:cNvGrpSpPr/>
            <p:nvPr/>
          </p:nvGrpSpPr>
          <p:grpSpPr>
            <a:xfrm>
              <a:off x="7025809" y="3586845"/>
              <a:ext cx="1290607" cy="3044881"/>
              <a:chOff x="7011373" y="3551573"/>
              <a:chExt cx="1290607" cy="3044881"/>
            </a:xfrm>
          </p:grpSpPr>
          <p:sp>
            <p:nvSpPr>
              <p:cNvPr id="43" name="橢圓 42">
                <a:extLst>
                  <a:ext uri="{FF2B5EF4-FFF2-40B4-BE49-F238E27FC236}">
                    <a16:creationId xmlns:a16="http://schemas.microsoft.com/office/drawing/2014/main" id="{EC72A422-81A9-4E0D-B3B2-B1195820C339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7275516" y="3551573"/>
                <a:ext cx="649287" cy="85725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01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4" name="向上箭號圖說文字 43">
                <a:extLst>
                  <a:ext uri="{FF2B5EF4-FFF2-40B4-BE49-F238E27FC236}">
                    <a16:creationId xmlns:a16="http://schemas.microsoft.com/office/drawing/2014/main" id="{94ADE854-BF8A-4DCF-8BFA-84B64A5229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11373" y="4456016"/>
                <a:ext cx="1290607" cy="2140438"/>
              </a:xfrm>
              <a:prstGeom prst="upArrowCallout">
                <a:avLst>
                  <a:gd name="adj1" fmla="val 43784"/>
                  <a:gd name="adj2" fmla="val 40736"/>
                  <a:gd name="adj3" fmla="val 22891"/>
                  <a:gd name="adj4" fmla="val 81195"/>
                </a:avLst>
              </a:prstGeom>
              <a:solidFill>
                <a:srgbClr val="99FFCC"/>
              </a:solidFill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</p:spPr>
            <p:txBody>
              <a:bodyPr lIns="36000" tIns="36000" rIns="36000" bIns="36000" anchor="ctr"/>
              <a:lstStyle/>
              <a:p>
                <a:pPr>
                  <a:spcBef>
                    <a:spcPts val="0"/>
                  </a:spcBef>
                  <a:defRPr/>
                </a:pPr>
                <a:r>
                  <a:rPr lang="zh-TW" altLang="zh-TW" b="1" dirty="0">
                    <a:latin typeface="Arial"/>
                    <a:ea typeface="標楷體" pitchFamily="65" charset="-120"/>
                  </a:rPr>
                  <a:t>完成召開</a:t>
                </a:r>
                <a:r>
                  <a:rPr lang="zh-TW" altLang="zh-TW" b="1" dirty="0">
                    <a:solidFill>
                      <a:srgbClr val="000000"/>
                    </a:solidFill>
                    <a:latin typeface="Arial"/>
                    <a:ea typeface="標楷體" pitchFamily="65" charset="-120"/>
                  </a:rPr>
                  <a:t>會員代表大會</a:t>
                </a:r>
                <a:r>
                  <a:rPr lang="zh-TW" altLang="en-US" b="1" dirty="0">
                    <a:solidFill>
                      <a:srgbClr val="000000"/>
                    </a:solidFill>
                    <a:latin typeface="Arial"/>
                    <a:ea typeface="標楷體" pitchFamily="65" charset="-120"/>
                  </a:rPr>
                  <a:t>，</a:t>
                </a:r>
                <a:r>
                  <a:rPr lang="zh-TW" altLang="en-US" b="1" dirty="0">
                    <a:solidFill>
                      <a:srgbClr val="FF0000"/>
                    </a:solidFill>
                    <a:latin typeface="Arial"/>
                    <a:ea typeface="標楷體" pitchFamily="65" charset="-120"/>
                  </a:rPr>
                  <a:t>選出理監事</a:t>
                </a:r>
                <a:r>
                  <a:rPr lang="zh-TW" altLang="en-US" b="1" dirty="0">
                    <a:latin typeface="Arial"/>
                    <a:ea typeface="標楷體" pitchFamily="65" charset="-120"/>
                  </a:rPr>
                  <a:t>及出席上級農會會員代表</a:t>
                </a:r>
                <a:endParaRPr lang="zh-TW" altLang="zh-TW" b="1" dirty="0">
                  <a:latin typeface="Arial"/>
                  <a:ea typeface="標楷體" pitchFamily="65" charset="-120"/>
                </a:endParaRPr>
              </a:p>
            </p:txBody>
          </p:sp>
        </p:grpSp>
        <p:sp>
          <p:nvSpPr>
            <p:cNvPr id="20" name="橢圓 19">
              <a:extLst>
                <a:ext uri="{FF2B5EF4-FFF2-40B4-BE49-F238E27FC236}">
                  <a16:creationId xmlns:a16="http://schemas.microsoft.com/office/drawing/2014/main" id="{E80B0A86-D0EF-4CE8-9A54-AB7B8FBD7AB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123729" y="3586846"/>
              <a:ext cx="1078167" cy="85724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114</a:t>
              </a:r>
            </a:p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01</a:t>
              </a:r>
            </a:p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06~10</a:t>
              </a:r>
              <a:endParaRPr lang="zh-TW" altLang="en-US" dirty="0">
                <a:solidFill>
                  <a:srgbClr val="FFFFFF"/>
                </a:solidFill>
              </a:endParaRPr>
            </a:p>
          </p:txBody>
        </p:sp>
        <p:sp>
          <p:nvSpPr>
            <p:cNvPr id="46" name="橢圓 45">
              <a:extLst>
                <a:ext uri="{FF2B5EF4-FFF2-40B4-BE49-F238E27FC236}">
                  <a16:creationId xmlns:a16="http://schemas.microsoft.com/office/drawing/2014/main" id="{FF9575B7-7A87-4BD2-B66F-29B545BF487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046170" y="3586846"/>
              <a:ext cx="647701" cy="87896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114</a:t>
              </a:r>
            </a:p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03</a:t>
              </a:r>
            </a:p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10</a:t>
              </a:r>
              <a:endParaRPr lang="zh-TW" altLang="en-US" dirty="0">
                <a:solidFill>
                  <a:srgbClr val="FFFFFF"/>
                </a:solidFill>
              </a:endParaRPr>
            </a:p>
          </p:txBody>
        </p:sp>
        <p:sp>
          <p:nvSpPr>
            <p:cNvPr id="8210" name="向下箭號圖說文字 11">
              <a:extLst>
                <a:ext uri="{FF2B5EF4-FFF2-40B4-BE49-F238E27FC236}">
                  <a16:creationId xmlns:a16="http://schemas.microsoft.com/office/drawing/2014/main" id="{7E5DFD75-5A35-490C-8B02-8BF38C052B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9011" y="1434932"/>
              <a:ext cx="1034794" cy="2095841"/>
            </a:xfrm>
            <a:prstGeom prst="downArrowCallout">
              <a:avLst>
                <a:gd name="adj1" fmla="val 50306"/>
                <a:gd name="adj2" fmla="val 41236"/>
                <a:gd name="adj3" fmla="val 16935"/>
                <a:gd name="adj4" fmla="val 83505"/>
              </a:avLst>
            </a:prstGeom>
            <a:solidFill>
              <a:srgbClr val="99FFCC"/>
            </a:solidFill>
            <a:ln w="25400" algn="ctr">
              <a:solidFill>
                <a:srgbClr val="89A4A7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 marL="179388" indent="-179388"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zh-TW" sz="1600" b="1" dirty="0">
                  <a:solidFill>
                    <a:srgbClr val="000000"/>
                  </a:solidFill>
                  <a:ea typeface="標楷體" panose="03000509000000000000" pitchFamily="65" charset="-120"/>
                </a:rPr>
                <a:t>完成召開理</a:t>
              </a:r>
              <a:r>
                <a:rPr lang="zh-TW" altLang="en-US" sz="1600" b="1" dirty="0">
                  <a:solidFill>
                    <a:srgbClr val="000000"/>
                  </a:solidFill>
                  <a:ea typeface="標楷體" panose="03000509000000000000" pitchFamily="65" charset="-120"/>
                </a:rPr>
                <a:t>監事會</a:t>
              </a:r>
              <a:endParaRPr lang="en-US" altLang="zh-TW" sz="1600" b="1" dirty="0">
                <a:solidFill>
                  <a:srgbClr val="000000"/>
                </a:solidFill>
                <a:ea typeface="標楷體" panose="03000509000000000000" pitchFamily="65" charset="-12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zh-TW" sz="1600" b="1" dirty="0">
                  <a:solidFill>
                    <a:srgbClr val="C00000"/>
                  </a:solidFill>
                  <a:ea typeface="標楷體" panose="03000509000000000000" pitchFamily="65" charset="-120"/>
                </a:rPr>
                <a:t>互選理事長</a:t>
              </a:r>
              <a:r>
                <a:rPr lang="zh-TW" altLang="en-US" sz="1600" b="1" dirty="0">
                  <a:solidFill>
                    <a:srgbClr val="C00000"/>
                  </a:solidFill>
                  <a:ea typeface="標楷體" panose="03000509000000000000" pitchFamily="65" charset="-120"/>
                </a:rPr>
                <a:t>、常務監事</a:t>
              </a:r>
              <a:endParaRPr lang="en-US" altLang="zh-TW" sz="1600" b="1" dirty="0">
                <a:solidFill>
                  <a:srgbClr val="C00000"/>
                </a:solidFill>
                <a:ea typeface="標楷體" panose="03000509000000000000" pitchFamily="65" charset="-12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zh-TW" sz="1600" b="1" dirty="0">
                  <a:solidFill>
                    <a:srgbClr val="151ED1"/>
                  </a:solidFill>
                  <a:ea typeface="標楷體" panose="03000509000000000000" pitchFamily="65" charset="-120"/>
                </a:rPr>
                <a:t>聘任總幹事</a:t>
              </a:r>
              <a:endParaRPr lang="en-US" altLang="zh-TW" sz="1600" b="1" dirty="0">
                <a:solidFill>
                  <a:srgbClr val="151ED1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27" name="向上箭號圖說文字 6">
              <a:extLst>
                <a:ext uri="{FF2B5EF4-FFF2-40B4-BE49-F238E27FC236}">
                  <a16:creationId xmlns:a16="http://schemas.microsoft.com/office/drawing/2014/main" id="{BE39594A-2FE4-42E7-9CFE-6C7A87936D29}"/>
                </a:ext>
              </a:extLst>
            </p:cNvPr>
            <p:cNvSpPr/>
            <p:nvPr/>
          </p:nvSpPr>
          <p:spPr bwMode="auto">
            <a:xfrm>
              <a:off x="4359220" y="4503991"/>
              <a:ext cx="1004869" cy="1916111"/>
            </a:xfrm>
            <a:prstGeom prst="upArrowCallout">
              <a:avLst>
                <a:gd name="adj1" fmla="val 31003"/>
                <a:gd name="adj2" fmla="val 33707"/>
                <a:gd name="adj3" fmla="val 25000"/>
                <a:gd name="adj4" fmla="val 79694"/>
              </a:avLst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>
                <a:defRPr/>
              </a:pP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理監事及出席上級農會會員代表</a:t>
              </a:r>
              <a:r>
                <a:rPr lang="zh-TW" altLang="en-US" b="1" dirty="0">
                  <a:solidFill>
                    <a:schemeClr val="tx1"/>
                  </a:solidFill>
                  <a:ea typeface="標楷體" pitchFamily="65" charset="-120"/>
                </a:rPr>
                <a:t>候選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人登記</a:t>
              </a:r>
              <a:endParaRPr lang="zh-TW" altLang="en-US" b="1" dirty="0">
                <a:solidFill>
                  <a:schemeClr val="tx1"/>
                </a:solidFill>
                <a:ea typeface="標楷體" pitchFamily="65" charset="-120"/>
              </a:endParaRPr>
            </a:p>
          </p:txBody>
        </p:sp>
        <p:sp>
          <p:nvSpPr>
            <p:cNvPr id="28" name="橢圓 27">
              <a:extLst>
                <a:ext uri="{FF2B5EF4-FFF2-40B4-BE49-F238E27FC236}">
                  <a16:creationId xmlns:a16="http://schemas.microsoft.com/office/drawing/2014/main" id="{423B3B65-E445-4DE2-B850-C36BD4DBBC8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28587" y="3586846"/>
              <a:ext cx="962785" cy="85724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114</a:t>
              </a:r>
            </a:p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01</a:t>
              </a:r>
            </a:p>
            <a:p>
              <a:pPr algn="ctr">
                <a:defRPr/>
              </a:pPr>
              <a:r>
                <a:rPr lang="en-US" altLang="zh-TW" dirty="0">
                  <a:solidFill>
                    <a:schemeClr val="bg1"/>
                  </a:solidFill>
                </a:rPr>
                <a:t>10~16</a:t>
              </a:r>
            </a:p>
          </p:txBody>
        </p:sp>
        <p:sp>
          <p:nvSpPr>
            <p:cNvPr id="29" name="向下箭號圖說文字 32">
              <a:extLst>
                <a:ext uri="{FF2B5EF4-FFF2-40B4-BE49-F238E27FC236}">
                  <a16:creationId xmlns:a16="http://schemas.microsoft.com/office/drawing/2014/main" id="{C65F693C-1064-407F-B6F9-8742935546CB}"/>
                </a:ext>
              </a:extLst>
            </p:cNvPr>
            <p:cNvSpPr/>
            <p:nvPr/>
          </p:nvSpPr>
          <p:spPr bwMode="auto">
            <a:xfrm>
              <a:off x="2156069" y="1427856"/>
              <a:ext cx="1008063" cy="2072341"/>
            </a:xfrm>
            <a:prstGeom prst="downArrowCallout">
              <a:avLst>
                <a:gd name="adj1" fmla="val 39870"/>
                <a:gd name="adj2" fmla="val 39083"/>
                <a:gd name="adj3" fmla="val 20539"/>
                <a:gd name="adj4" fmla="val 84429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>
                <a:defRPr/>
              </a:pPr>
              <a:r>
                <a:rPr lang="zh-TW" altLang="zh-TW" b="1" dirty="0">
                  <a:solidFill>
                    <a:srgbClr val="C00000"/>
                  </a:solidFill>
                  <a:ea typeface="標楷體" pitchFamily="65" charset="-120"/>
                </a:rPr>
                <a:t>會員代表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及農事</a:t>
              </a:r>
              <a:r>
                <a:rPr lang="zh-TW" altLang="zh-TW" b="1" dirty="0">
                  <a:solidFill>
                    <a:srgbClr val="C00000"/>
                  </a:solidFill>
                  <a:ea typeface="標楷體" pitchFamily="65" charset="-120"/>
                </a:rPr>
                <a:t>小組組長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候選人</a:t>
              </a:r>
              <a:r>
                <a:rPr lang="zh-TW" altLang="zh-TW" b="1" dirty="0">
                  <a:solidFill>
                    <a:srgbClr val="FF0000"/>
                  </a:solidFill>
                  <a:ea typeface="標楷體" pitchFamily="65" charset="-120"/>
                </a:rPr>
                <a:t>登記</a:t>
              </a:r>
            </a:p>
          </p:txBody>
        </p:sp>
        <p:sp>
          <p:nvSpPr>
            <p:cNvPr id="30" name="向上箭號圖說文字 6">
              <a:extLst>
                <a:ext uri="{FF2B5EF4-FFF2-40B4-BE49-F238E27FC236}">
                  <a16:creationId xmlns:a16="http://schemas.microsoft.com/office/drawing/2014/main" id="{24F5A196-87A6-452E-982C-A221FA5E7E81}"/>
                </a:ext>
              </a:extLst>
            </p:cNvPr>
            <p:cNvSpPr/>
            <p:nvPr/>
          </p:nvSpPr>
          <p:spPr bwMode="auto">
            <a:xfrm>
              <a:off x="5494730" y="4503991"/>
              <a:ext cx="1004869" cy="1916111"/>
            </a:xfrm>
            <a:prstGeom prst="upArrowCallout">
              <a:avLst>
                <a:gd name="adj1" fmla="val 31003"/>
                <a:gd name="adj2" fmla="val 33707"/>
                <a:gd name="adj3" fmla="val 25000"/>
                <a:gd name="adj4" fmla="val 79694"/>
              </a:avLst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>
                <a:defRPr/>
              </a:pP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理監事及出席上級農會會員代表</a:t>
              </a:r>
              <a:r>
                <a:rPr lang="zh-TW" altLang="en-US" b="1" dirty="0">
                  <a:solidFill>
                    <a:srgbClr val="FF0000"/>
                  </a:solidFill>
                  <a:ea typeface="標楷體" pitchFamily="65" charset="-120"/>
                </a:rPr>
                <a:t>資格審查</a:t>
              </a:r>
            </a:p>
          </p:txBody>
        </p:sp>
        <p:sp>
          <p:nvSpPr>
            <p:cNvPr id="31" name="向上箭號圖說文字 6">
              <a:extLst>
                <a:ext uri="{FF2B5EF4-FFF2-40B4-BE49-F238E27FC236}">
                  <a16:creationId xmlns:a16="http://schemas.microsoft.com/office/drawing/2014/main" id="{89E905CB-DED6-4B6E-BE7A-AD5B46CDB099}"/>
                </a:ext>
              </a:extLst>
            </p:cNvPr>
            <p:cNvSpPr/>
            <p:nvPr/>
          </p:nvSpPr>
          <p:spPr bwMode="auto">
            <a:xfrm>
              <a:off x="1134193" y="4503991"/>
              <a:ext cx="1004869" cy="1916111"/>
            </a:xfrm>
            <a:prstGeom prst="upArrowCallout">
              <a:avLst>
                <a:gd name="adj1" fmla="val 31003"/>
                <a:gd name="adj2" fmla="val 33707"/>
                <a:gd name="adj3" fmla="val 25000"/>
                <a:gd name="adj4" fmla="val 79694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>
                <a:defRPr/>
              </a:pP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確定選舉人名冊報主管機關備查及送上級農會</a:t>
              </a:r>
              <a:endParaRPr lang="zh-TW" altLang="en-US" b="1" dirty="0">
                <a:solidFill>
                  <a:schemeClr val="tx1"/>
                </a:solidFill>
                <a:ea typeface="標楷體" pitchFamily="65" charset="-120"/>
              </a:endParaRPr>
            </a:p>
          </p:txBody>
        </p:sp>
        <p:sp>
          <p:nvSpPr>
            <p:cNvPr id="34" name="橢圓 33">
              <a:extLst>
                <a:ext uri="{FF2B5EF4-FFF2-40B4-BE49-F238E27FC236}">
                  <a16:creationId xmlns:a16="http://schemas.microsoft.com/office/drawing/2014/main" id="{CA3FBCBD-455D-41DD-A2E7-C045409967B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469386" y="3586846"/>
              <a:ext cx="974822" cy="85724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114</a:t>
              </a:r>
            </a:p>
            <a:p>
              <a:pPr algn="ctr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01</a:t>
              </a:r>
            </a:p>
            <a:p>
              <a:pPr algn="ctr">
                <a:defRPr/>
              </a:pPr>
              <a:r>
                <a:rPr lang="en-US" altLang="zh-TW" dirty="0">
                  <a:solidFill>
                    <a:schemeClr val="bg1"/>
                  </a:solidFill>
                </a:rPr>
                <a:t>17~23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文字方塊 1">
            <a:extLst>
              <a:ext uri="{FF2B5EF4-FFF2-40B4-BE49-F238E27FC236}">
                <a16:creationId xmlns:a16="http://schemas.microsoft.com/office/drawing/2014/main" id="{D92A73A1-2B4C-42AB-BD00-C33E1D58FCBB}"/>
              </a:ext>
            </a:extLst>
          </p:cNvPr>
          <p:cNvSpPr txBox="1"/>
          <p:nvPr/>
        </p:nvSpPr>
        <p:spPr>
          <a:xfrm>
            <a:off x="4752853" y="688658"/>
            <a:ext cx="3701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26" name="Rectangle 2">
            <a:extLst>
              <a:ext uri="{FF2B5EF4-FFF2-40B4-BE49-F238E27FC236}">
                <a16:creationId xmlns:a16="http://schemas.microsoft.com/office/drawing/2014/main" id="{100557AD-8CF8-4D1B-8AEC-F62AB1DA0280}"/>
              </a:ext>
            </a:extLst>
          </p:cNvPr>
          <p:cNvSpPr txBox="1">
            <a:spLocks noChangeArrowheads="1"/>
          </p:cNvSpPr>
          <p:nvPr/>
        </p:nvSpPr>
        <p:spPr>
          <a:xfrm>
            <a:off x="261696" y="22355"/>
            <a:ext cx="7992888" cy="51693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32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肆、農會改選工作計畫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pic>
        <p:nvPicPr>
          <p:cNvPr id="35" name="Picture 3" descr="BD14718_">
            <a:extLst>
              <a:ext uri="{FF2B5EF4-FFF2-40B4-BE49-F238E27FC236}">
                <a16:creationId xmlns:a16="http://schemas.microsoft.com/office/drawing/2014/main" id="{C03BDA3E-64B7-4F12-8109-7C5C0EB29E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71" y="606108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84799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標題 1">
            <a:extLst>
              <a:ext uri="{FF2B5EF4-FFF2-40B4-BE49-F238E27FC236}">
                <a16:creationId xmlns:a16="http://schemas.microsoft.com/office/drawing/2014/main" id="{B7B6D135-8190-49BD-B679-70CA44244F0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027" y="767882"/>
            <a:ext cx="5336546" cy="601353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z="3200" b="1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直轄市、縣級</a:t>
            </a:r>
            <a:r>
              <a:rPr lang="zh-TW" altLang="en-US" sz="3200" b="1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農會改選期程</a:t>
            </a: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DD854F7E-CDB5-429A-9C1B-35069CEED59A}"/>
              </a:ext>
            </a:extLst>
          </p:cNvPr>
          <p:cNvGrpSpPr/>
          <p:nvPr/>
        </p:nvGrpSpPr>
        <p:grpSpPr>
          <a:xfrm>
            <a:off x="261696" y="1601158"/>
            <a:ext cx="8713787" cy="5180715"/>
            <a:chOff x="179389" y="1268413"/>
            <a:chExt cx="8713787" cy="5180715"/>
          </a:xfrm>
        </p:grpSpPr>
        <p:sp>
          <p:nvSpPr>
            <p:cNvPr id="8" name="＞形箭號 7">
              <a:extLst>
                <a:ext uri="{FF2B5EF4-FFF2-40B4-BE49-F238E27FC236}">
                  <a16:creationId xmlns:a16="http://schemas.microsoft.com/office/drawing/2014/main" id="{6702824A-7092-43C3-8ADA-B58FC1CA08CA}"/>
                </a:ext>
              </a:extLst>
            </p:cNvPr>
            <p:cNvSpPr/>
            <p:nvPr/>
          </p:nvSpPr>
          <p:spPr>
            <a:xfrm>
              <a:off x="179389" y="3357564"/>
              <a:ext cx="8713787" cy="935037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srgbClr val="000000"/>
                </a:solidFill>
              </a:endParaRPr>
            </a:p>
          </p:txBody>
        </p:sp>
        <p:grpSp>
          <p:nvGrpSpPr>
            <p:cNvPr id="2" name="群組 23">
              <a:extLst>
                <a:ext uri="{FF2B5EF4-FFF2-40B4-BE49-F238E27FC236}">
                  <a16:creationId xmlns:a16="http://schemas.microsoft.com/office/drawing/2014/main" id="{177F4E0D-E936-4985-B1CB-259F411697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0355" y="3411415"/>
              <a:ext cx="1197651" cy="3037218"/>
              <a:chOff x="1367483" y="3411411"/>
              <a:chExt cx="931996" cy="3037923"/>
            </a:xfrm>
          </p:grpSpPr>
          <p:sp>
            <p:nvSpPr>
              <p:cNvPr id="13" name="橢圓 12">
                <a:extLst>
                  <a:ext uri="{FF2B5EF4-FFF2-40B4-BE49-F238E27FC236}">
                    <a16:creationId xmlns:a16="http://schemas.microsoft.com/office/drawing/2014/main" id="{54CF5775-583A-47E2-8727-E1D2463CDCCF}"/>
                  </a:ext>
                </a:extLst>
              </p:cNvPr>
              <p:cNvSpPr/>
              <p:nvPr/>
            </p:nvSpPr>
            <p:spPr>
              <a:xfrm>
                <a:off x="1471597" y="3411411"/>
                <a:ext cx="827882" cy="792347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chemeClr val="bg1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chemeClr val="bg1"/>
                    </a:solidFill>
                  </a:rPr>
                  <a:t>02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chemeClr val="bg1"/>
                    </a:solidFill>
                  </a:rPr>
                  <a:t>17~21</a:t>
                </a:r>
                <a:endParaRPr lang="zh-TW" alt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向上箭號圖說文字 13">
                <a:extLst>
                  <a:ext uri="{FF2B5EF4-FFF2-40B4-BE49-F238E27FC236}">
                    <a16:creationId xmlns:a16="http://schemas.microsoft.com/office/drawing/2014/main" id="{EB408552-2FAC-40F3-A361-62C61345DDE3}"/>
                  </a:ext>
                </a:extLst>
              </p:cNvPr>
              <p:cNvSpPr/>
              <p:nvPr/>
            </p:nvSpPr>
            <p:spPr>
              <a:xfrm>
                <a:off x="1367483" y="4292800"/>
                <a:ext cx="827882" cy="2156534"/>
              </a:xfrm>
              <a:prstGeom prst="upArrowCallout">
                <a:avLst>
                  <a:gd name="adj1" fmla="val 45817"/>
                  <a:gd name="adj2" fmla="val 35409"/>
                  <a:gd name="adj3" fmla="val 29461"/>
                  <a:gd name="adj4" fmla="val 78913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>
                  <a:defRPr/>
                </a:pPr>
                <a:r>
                  <a:rPr lang="zh-TW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理監事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及出席</a:t>
                </a:r>
                <a:r>
                  <a:rPr lang="zh-TW" altLang="en-US" b="1" dirty="0">
                    <a:solidFill>
                      <a:srgbClr val="C00000"/>
                    </a:solidFill>
                    <a:ea typeface="標楷體" pitchFamily="65" charset="-120"/>
                  </a:rPr>
                  <a:t>全國</a:t>
                </a:r>
                <a:r>
                  <a:rPr lang="zh-TW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農會會員代表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候選人</a:t>
                </a:r>
                <a:r>
                  <a:rPr lang="zh-TW" altLang="zh-TW" b="1" dirty="0">
                    <a:solidFill>
                      <a:srgbClr val="FF0000"/>
                    </a:solidFill>
                    <a:ea typeface="標楷體" pitchFamily="65" charset="-120"/>
                  </a:rPr>
                  <a:t>登記</a:t>
                </a:r>
              </a:p>
              <a:p>
                <a:pPr marL="179387" indent="-179387">
                  <a:defRPr/>
                </a:pPr>
                <a:endParaRPr lang="zh-TW" altLang="en-US" b="1" dirty="0">
                  <a:solidFill>
                    <a:srgbClr val="000000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3" name="群組 15">
              <a:extLst>
                <a:ext uri="{FF2B5EF4-FFF2-40B4-BE49-F238E27FC236}">
                  <a16:creationId xmlns:a16="http://schemas.microsoft.com/office/drawing/2014/main" id="{FF4BA735-3D04-4F5D-84DA-E1CE397CC3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5820" y="1268413"/>
              <a:ext cx="1048947" cy="2952751"/>
              <a:chOff x="555051" y="1268759"/>
              <a:chExt cx="1048948" cy="2952751"/>
            </a:xfrm>
          </p:grpSpPr>
          <p:sp>
            <p:nvSpPr>
              <p:cNvPr id="6" name="橢圓 5">
                <a:extLst>
                  <a:ext uri="{FF2B5EF4-FFF2-40B4-BE49-F238E27FC236}">
                    <a16:creationId xmlns:a16="http://schemas.microsoft.com/office/drawing/2014/main" id="{FCEB16DA-AFE3-4BA7-9502-DE6C7BD257B1}"/>
                  </a:ext>
                </a:extLst>
              </p:cNvPr>
              <p:cNvSpPr/>
              <p:nvPr/>
            </p:nvSpPr>
            <p:spPr>
              <a:xfrm>
                <a:off x="754881" y="3429347"/>
                <a:ext cx="649289" cy="792163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02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14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向下箭號圖說文字 14">
                <a:extLst>
                  <a:ext uri="{FF2B5EF4-FFF2-40B4-BE49-F238E27FC236}">
                    <a16:creationId xmlns:a16="http://schemas.microsoft.com/office/drawing/2014/main" id="{AAE54452-50ED-4C8E-B8DC-66027BBC6AE5}"/>
                  </a:ext>
                </a:extLst>
              </p:cNvPr>
              <p:cNvSpPr/>
              <p:nvPr/>
            </p:nvSpPr>
            <p:spPr>
              <a:xfrm>
                <a:off x="555051" y="1268759"/>
                <a:ext cx="1048948" cy="2089150"/>
              </a:xfrm>
              <a:prstGeom prst="downArrowCallout">
                <a:avLst>
                  <a:gd name="adj1" fmla="val 32348"/>
                  <a:gd name="adj2" fmla="val 28674"/>
                  <a:gd name="adj3" fmla="val 25000"/>
                  <a:gd name="adj4" fmla="val 79406"/>
                </a:avLst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>
                  <a:defRPr/>
                </a:pPr>
                <a:r>
                  <a:rPr lang="zh-TW" altLang="zh-TW" b="1" dirty="0">
                    <a:solidFill>
                      <a:srgbClr val="FF0000"/>
                    </a:solidFill>
                    <a:ea typeface="標楷體" pitchFamily="65" charset="-120"/>
                  </a:rPr>
                  <a:t>公告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理監事及出席上級農會會員代表候選人</a:t>
                </a:r>
                <a:r>
                  <a:rPr lang="zh-TW" altLang="zh-TW" b="1" dirty="0">
                    <a:solidFill>
                      <a:srgbClr val="FF0000"/>
                    </a:solidFill>
                    <a:ea typeface="標楷體" pitchFamily="65" charset="-120"/>
                  </a:rPr>
                  <a:t>登記</a:t>
                </a:r>
              </a:p>
            </p:txBody>
          </p:sp>
        </p:grpSp>
        <p:grpSp>
          <p:nvGrpSpPr>
            <p:cNvPr id="5" name="Group 34">
              <a:extLst>
                <a:ext uri="{FF2B5EF4-FFF2-40B4-BE49-F238E27FC236}">
                  <a16:creationId xmlns:a16="http://schemas.microsoft.com/office/drawing/2014/main" id="{ACAE483A-E398-484A-99FF-1D0381A372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20506" y="3428999"/>
              <a:ext cx="1152524" cy="3020129"/>
              <a:chOff x="1746" y="2160"/>
              <a:chExt cx="726" cy="1769"/>
            </a:xfrm>
          </p:grpSpPr>
          <p:sp>
            <p:nvSpPr>
              <p:cNvPr id="19" name="橢圓 18">
                <a:extLst>
                  <a:ext uri="{FF2B5EF4-FFF2-40B4-BE49-F238E27FC236}">
                    <a16:creationId xmlns:a16="http://schemas.microsoft.com/office/drawing/2014/main" id="{E34C79BB-C241-420A-BD00-E076BA568A55}"/>
                  </a:ext>
                </a:extLst>
              </p:cNvPr>
              <p:cNvSpPr/>
              <p:nvPr/>
            </p:nvSpPr>
            <p:spPr>
              <a:xfrm>
                <a:off x="1746" y="2160"/>
                <a:ext cx="726" cy="49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02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21~27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向上箭號圖說文字 25">
                <a:extLst>
                  <a:ext uri="{FF2B5EF4-FFF2-40B4-BE49-F238E27FC236}">
                    <a16:creationId xmlns:a16="http://schemas.microsoft.com/office/drawing/2014/main" id="{4AA4DA1B-42CD-4A99-820E-CFE492820ECC}"/>
                  </a:ext>
                </a:extLst>
              </p:cNvPr>
              <p:cNvSpPr/>
              <p:nvPr/>
            </p:nvSpPr>
            <p:spPr>
              <a:xfrm>
                <a:off x="1791" y="2704"/>
                <a:ext cx="600" cy="1225"/>
              </a:xfrm>
              <a:prstGeom prst="upArrowCallout">
                <a:avLst>
                  <a:gd name="adj1" fmla="val 40136"/>
                  <a:gd name="adj2" fmla="val 35409"/>
                  <a:gd name="adj3" fmla="val 27974"/>
                  <a:gd name="adj4" fmla="val 78207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>
                  <a:defRPr/>
                </a:pP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理監事及出席</a:t>
                </a:r>
                <a:r>
                  <a:rPr lang="zh-TW" altLang="en-US" b="1" dirty="0">
                    <a:solidFill>
                      <a:srgbClr val="000000"/>
                    </a:solidFill>
                    <a:ea typeface="標楷體" pitchFamily="65" charset="-120"/>
                  </a:rPr>
                  <a:t>全國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農會會員代表</a:t>
                </a:r>
                <a:r>
                  <a:rPr lang="zh-TW" altLang="zh-TW" b="1" dirty="0">
                    <a:solidFill>
                      <a:srgbClr val="FF0000"/>
                    </a:solidFill>
                    <a:ea typeface="標楷體" pitchFamily="65" charset="-120"/>
                  </a:rPr>
                  <a:t>資格審查</a:t>
                </a:r>
              </a:p>
              <a:p>
                <a:pPr marL="179387" indent="-179387">
                  <a:defRPr/>
                </a:pPr>
                <a:endParaRPr lang="zh-TW" altLang="en-US" b="1" dirty="0">
                  <a:solidFill>
                    <a:srgbClr val="000000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7" name="群組 31">
              <a:extLst>
                <a:ext uri="{FF2B5EF4-FFF2-40B4-BE49-F238E27FC236}">
                  <a16:creationId xmlns:a16="http://schemas.microsoft.com/office/drawing/2014/main" id="{032E4824-0F65-457E-849D-5203AC584E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3030" y="3396458"/>
              <a:ext cx="985799" cy="3052175"/>
              <a:chOff x="3780541" y="3396454"/>
              <a:chExt cx="986003" cy="3052430"/>
            </a:xfrm>
          </p:grpSpPr>
          <p:sp>
            <p:nvSpPr>
              <p:cNvPr id="21" name="橢圓 20">
                <a:extLst>
                  <a:ext uri="{FF2B5EF4-FFF2-40B4-BE49-F238E27FC236}">
                    <a16:creationId xmlns:a16="http://schemas.microsoft.com/office/drawing/2014/main" id="{84006901-02A3-4C31-8BED-E02373303C3F}"/>
                  </a:ext>
                </a:extLst>
              </p:cNvPr>
              <p:cNvSpPr/>
              <p:nvPr/>
            </p:nvSpPr>
            <p:spPr>
              <a:xfrm>
                <a:off x="3924561" y="3396454"/>
                <a:ext cx="647834" cy="79223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10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向上箭號圖說文字 26">
                <a:extLst>
                  <a:ext uri="{FF2B5EF4-FFF2-40B4-BE49-F238E27FC236}">
                    <a16:creationId xmlns:a16="http://schemas.microsoft.com/office/drawing/2014/main" id="{8B0CD1F5-57F2-4A81-A7D3-DEB14845F77E}"/>
                  </a:ext>
                </a:extLst>
              </p:cNvPr>
              <p:cNvSpPr/>
              <p:nvPr/>
            </p:nvSpPr>
            <p:spPr>
              <a:xfrm>
                <a:off x="3780541" y="4292671"/>
                <a:ext cx="986003" cy="2156213"/>
              </a:xfrm>
              <a:prstGeom prst="upArrowCallout">
                <a:avLst>
                  <a:gd name="adj1" fmla="val 43701"/>
                  <a:gd name="adj2" fmla="val 35409"/>
                  <a:gd name="adj3" fmla="val 24686"/>
                  <a:gd name="adj4" fmla="val 78865"/>
                </a:avLst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/>
              <a:lstStyle/>
              <a:p>
                <a:pPr>
                  <a:defRPr/>
                </a:pPr>
                <a:r>
                  <a:rPr lang="zh-TW" altLang="en-US" b="1" dirty="0">
                    <a:solidFill>
                      <a:srgbClr val="000000"/>
                    </a:solidFill>
                    <a:ea typeface="標楷體" pitchFamily="65" charset="-120"/>
                  </a:rPr>
                  <a:t>公告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理、監事及出席上級農會會員代表候選人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名冊</a:t>
                </a:r>
                <a:endParaRPr lang="en-US" altLang="zh-TW" sz="1600" b="1" dirty="0">
                  <a:solidFill>
                    <a:srgbClr val="151ED1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11" name="群組 36">
              <a:extLst>
                <a:ext uri="{FF2B5EF4-FFF2-40B4-BE49-F238E27FC236}">
                  <a16:creationId xmlns:a16="http://schemas.microsoft.com/office/drawing/2014/main" id="{E02A2989-2EB4-44B0-9467-6C7B6B54A3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14758" y="1284151"/>
              <a:ext cx="1244307" cy="2944575"/>
              <a:chOff x="4922517" y="1284497"/>
              <a:chExt cx="1243880" cy="2944229"/>
            </a:xfrm>
          </p:grpSpPr>
          <p:sp>
            <p:nvSpPr>
              <p:cNvPr id="22" name="橢圓 21">
                <a:extLst>
                  <a:ext uri="{FF2B5EF4-FFF2-40B4-BE49-F238E27FC236}">
                    <a16:creationId xmlns:a16="http://schemas.microsoft.com/office/drawing/2014/main" id="{ED83764F-B84E-41A5-8146-65DFE4CA5A23}"/>
                  </a:ext>
                </a:extLst>
              </p:cNvPr>
              <p:cNvSpPr/>
              <p:nvPr/>
            </p:nvSpPr>
            <p:spPr>
              <a:xfrm>
                <a:off x="5220720" y="3436656"/>
                <a:ext cx="647477" cy="79207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18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向下箭號圖說文字 29">
                <a:extLst>
                  <a:ext uri="{FF2B5EF4-FFF2-40B4-BE49-F238E27FC236}">
                    <a16:creationId xmlns:a16="http://schemas.microsoft.com/office/drawing/2014/main" id="{C3370F35-C43A-489C-9A8F-EE76007FA648}"/>
                  </a:ext>
                </a:extLst>
              </p:cNvPr>
              <p:cNvSpPr/>
              <p:nvPr/>
            </p:nvSpPr>
            <p:spPr>
              <a:xfrm>
                <a:off x="4922517" y="1284497"/>
                <a:ext cx="1243880" cy="2068415"/>
              </a:xfrm>
              <a:prstGeom prst="downArrowCallout">
                <a:avLst>
                  <a:gd name="adj1" fmla="val 39870"/>
                  <a:gd name="adj2" fmla="val 31421"/>
                  <a:gd name="adj3" fmla="val 20539"/>
                  <a:gd name="adj4" fmla="val 78934"/>
                </a:avLst>
              </a:prstGeom>
              <a:solidFill>
                <a:srgbClr val="E6B8D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36000" rIns="18000" bIns="36000" anchor="ctr"/>
              <a:lstStyle/>
              <a:p>
                <a:pPr>
                  <a:spcBef>
                    <a:spcPts val="0"/>
                  </a:spcBef>
                  <a:defRPr/>
                </a:pP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完成召開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會員代表大會</a:t>
                </a:r>
                <a:r>
                  <a:rPr lang="zh-TW" altLang="en-US" b="1" dirty="0">
                    <a:solidFill>
                      <a:srgbClr val="000000"/>
                    </a:solidFill>
                    <a:ea typeface="標楷體" pitchFamily="65" charset="-120"/>
                  </a:rPr>
                  <a:t>，</a:t>
                </a:r>
                <a:r>
                  <a:rPr lang="zh-TW" altLang="en-US" b="1" dirty="0">
                    <a:solidFill>
                      <a:srgbClr val="FF0000"/>
                    </a:solidFill>
                    <a:ea typeface="標楷體" pitchFamily="65" charset="-120"/>
                  </a:rPr>
                  <a:t>選出理監事</a:t>
                </a:r>
                <a:r>
                  <a:rPr lang="zh-TW" altLang="en-US" b="1" dirty="0">
                    <a:solidFill>
                      <a:schemeClr val="tx1"/>
                    </a:solidFill>
                    <a:ea typeface="標楷體" pitchFamily="65" charset="-120"/>
                  </a:rPr>
                  <a:t>及出席全國農會會員代表</a:t>
                </a:r>
                <a:endParaRPr lang="zh-TW" altLang="zh-TW" b="1" dirty="0">
                  <a:solidFill>
                    <a:schemeClr val="tx1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12" name="群組 38">
              <a:extLst>
                <a:ext uri="{FF2B5EF4-FFF2-40B4-BE49-F238E27FC236}">
                  <a16:creationId xmlns:a16="http://schemas.microsoft.com/office/drawing/2014/main" id="{59920E7D-6F95-494F-BFF8-04CAF9FC68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36174" y="1288093"/>
              <a:ext cx="1223962" cy="2933070"/>
              <a:chOff x="6228407" y="1288437"/>
              <a:chExt cx="1112692" cy="2932725"/>
            </a:xfrm>
          </p:grpSpPr>
          <p:sp>
            <p:nvSpPr>
              <p:cNvPr id="31" name="向下箭號圖說文字 30">
                <a:extLst>
                  <a:ext uri="{FF2B5EF4-FFF2-40B4-BE49-F238E27FC236}">
                    <a16:creationId xmlns:a16="http://schemas.microsoft.com/office/drawing/2014/main" id="{B93E1886-4D8F-4C66-8C92-69EB18506A4B}"/>
                  </a:ext>
                </a:extLst>
              </p:cNvPr>
              <p:cNvSpPr/>
              <p:nvPr/>
            </p:nvSpPr>
            <p:spPr>
              <a:xfrm>
                <a:off x="6228407" y="1288437"/>
                <a:ext cx="1112692" cy="2068414"/>
              </a:xfrm>
              <a:prstGeom prst="downArrowCallout">
                <a:avLst>
                  <a:gd name="adj1" fmla="val 34481"/>
                  <a:gd name="adj2" fmla="val 32908"/>
                  <a:gd name="adj3" fmla="val 20539"/>
                  <a:gd name="adj4" fmla="val 77927"/>
                </a:avLst>
              </a:prstGeom>
              <a:solidFill>
                <a:srgbClr val="E6B8D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>
                  <a:spcBef>
                    <a:spcPts val="600"/>
                  </a:spcBef>
                  <a:defRPr/>
                </a:pPr>
                <a:endParaRPr lang="en-US" altLang="zh-TW" b="1" dirty="0">
                  <a:solidFill>
                    <a:srgbClr val="000000"/>
                  </a:solidFill>
                  <a:ea typeface="標楷體" pitchFamily="65" charset="-120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完成召開理、監事會</a:t>
                </a:r>
                <a:r>
                  <a:rPr lang="zh-TW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互選理事長</a:t>
                </a:r>
                <a:r>
                  <a:rPr lang="zh-TW" altLang="en-US" b="1" dirty="0">
                    <a:solidFill>
                      <a:srgbClr val="C00000"/>
                    </a:solidFill>
                    <a:ea typeface="標楷體" pitchFamily="65" charset="-120"/>
                  </a:rPr>
                  <a:t>、</a:t>
                </a:r>
                <a:r>
                  <a:rPr lang="zh-TW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常務監事</a:t>
                </a:r>
                <a:r>
                  <a:rPr lang="zh-TW" altLang="en-US" b="1" dirty="0">
                    <a:solidFill>
                      <a:srgbClr val="C00000"/>
                    </a:solidFill>
                    <a:ea typeface="標楷體" pitchFamily="65" charset="-120"/>
                  </a:rPr>
                  <a:t>、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聘任總幹事</a:t>
                </a:r>
              </a:p>
              <a:p>
                <a:pPr>
                  <a:defRPr/>
                </a:pPr>
                <a:endParaRPr lang="zh-TW" altLang="zh-TW" b="1" dirty="0">
                  <a:solidFill>
                    <a:srgbClr val="151ED1"/>
                  </a:solidFill>
                  <a:ea typeface="標楷體" pitchFamily="65" charset="-120"/>
                </a:endParaRPr>
              </a:p>
            </p:txBody>
          </p:sp>
          <p:sp>
            <p:nvSpPr>
              <p:cNvPr id="34" name="橢圓 33">
                <a:extLst>
                  <a:ext uri="{FF2B5EF4-FFF2-40B4-BE49-F238E27FC236}">
                    <a16:creationId xmlns:a16="http://schemas.microsoft.com/office/drawing/2014/main" id="{C5133F41-5CB0-458C-A0CD-915E3185AE15}"/>
                  </a:ext>
                </a:extLst>
              </p:cNvPr>
              <p:cNvSpPr/>
              <p:nvPr/>
            </p:nvSpPr>
            <p:spPr>
              <a:xfrm>
                <a:off x="6460903" y="3429092"/>
                <a:ext cx="647699" cy="79207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27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3" name="橢圓 22">
              <a:extLst>
                <a:ext uri="{FF2B5EF4-FFF2-40B4-BE49-F238E27FC236}">
                  <a16:creationId xmlns:a16="http://schemas.microsoft.com/office/drawing/2014/main" id="{C70CD357-BD27-479F-A785-565D7CDE583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43646" y="3408242"/>
              <a:ext cx="647701" cy="848842"/>
            </a:xfrm>
            <a:prstGeom prst="ellipse">
              <a:avLst/>
            </a:prstGeom>
            <a:solidFill>
              <a:srgbClr val="FFFFCC"/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marL="179387" indent="-179387">
                <a:defRPr/>
              </a:pPr>
              <a:r>
                <a:rPr lang="en-US" altLang="zh-TW" b="1" dirty="0">
                  <a:solidFill>
                    <a:srgbClr val="FF6600"/>
                  </a:solidFill>
                  <a:ea typeface="標楷體" pitchFamily="65" charset="-120"/>
                </a:rPr>
                <a:t>114</a:t>
              </a:r>
            </a:p>
            <a:p>
              <a:pPr marL="179387" indent="-179387" algn="ctr">
                <a:defRPr/>
              </a:pPr>
              <a:r>
                <a:rPr lang="en-US" altLang="zh-TW" b="1" dirty="0">
                  <a:solidFill>
                    <a:srgbClr val="FF6600"/>
                  </a:solidFill>
                  <a:ea typeface="標楷體" pitchFamily="65" charset="-120"/>
                </a:rPr>
                <a:t>02</a:t>
              </a:r>
            </a:p>
            <a:p>
              <a:pPr marL="179387" indent="-179387" algn="ctr">
                <a:defRPr/>
              </a:pPr>
              <a:r>
                <a:rPr lang="en-US" altLang="zh-TW" b="1" dirty="0">
                  <a:solidFill>
                    <a:srgbClr val="FF6600"/>
                  </a:solidFill>
                  <a:ea typeface="標楷體" pitchFamily="65" charset="-120"/>
                </a:rPr>
                <a:t>15</a:t>
              </a:r>
              <a:endParaRPr lang="zh-TW" altLang="en-US" b="1" dirty="0">
                <a:solidFill>
                  <a:srgbClr val="FF6600"/>
                </a:solidFill>
                <a:ea typeface="標楷體" pitchFamily="65" charset="-120"/>
              </a:endParaRPr>
            </a:p>
          </p:txBody>
        </p:sp>
        <p:sp>
          <p:nvSpPr>
            <p:cNvPr id="24" name="向下箭號圖說文字 40">
              <a:extLst>
                <a:ext uri="{FF2B5EF4-FFF2-40B4-BE49-F238E27FC236}">
                  <a16:creationId xmlns:a16="http://schemas.microsoft.com/office/drawing/2014/main" id="{7FAF33A9-7AC5-4394-BE86-DFC4BD58FC81}"/>
                </a:ext>
              </a:extLst>
            </p:cNvPr>
            <p:cNvSpPr/>
            <p:nvPr/>
          </p:nvSpPr>
          <p:spPr bwMode="auto">
            <a:xfrm>
              <a:off x="1755616" y="1268413"/>
              <a:ext cx="786604" cy="2068658"/>
            </a:xfrm>
            <a:prstGeom prst="downArrowCallout">
              <a:avLst>
                <a:gd name="adj1" fmla="val 48792"/>
                <a:gd name="adj2" fmla="val 37596"/>
                <a:gd name="adj3" fmla="val 25000"/>
                <a:gd name="adj4" fmla="val 83766"/>
              </a:avLst>
            </a:prstGeom>
            <a:solidFill>
              <a:srgbClr val="FFFFCC">
                <a:alpha val="57000"/>
              </a:srgb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9387" indent="-179387">
                <a:defRPr/>
              </a:pPr>
              <a:endParaRPr lang="en-US" altLang="zh-TW" b="1" dirty="0">
                <a:solidFill>
                  <a:srgbClr val="FF6600"/>
                </a:solidFill>
                <a:ea typeface="標楷體" pitchFamily="65" charset="-120"/>
              </a:endParaRPr>
            </a:p>
            <a:p>
              <a:pPr>
                <a:defRPr/>
              </a:pPr>
              <a:r>
                <a:rPr lang="zh-TW" altLang="zh-TW" sz="1846" b="1" dirty="0">
                  <a:solidFill>
                    <a:srgbClr val="FF6600"/>
                  </a:solidFill>
                  <a:ea typeface="標楷體" pitchFamily="65" charset="-120"/>
                </a:rPr>
                <a:t>農事小組選舉投票日</a:t>
              </a:r>
            </a:p>
          </p:txBody>
        </p:sp>
      </p:grp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27C689CA-1235-44A0-9E88-47AADC61B8B1}"/>
              </a:ext>
            </a:extLst>
          </p:cNvPr>
          <p:cNvSpPr txBox="1"/>
          <p:nvPr/>
        </p:nvSpPr>
        <p:spPr>
          <a:xfrm>
            <a:off x="5763777" y="775963"/>
            <a:ext cx="2132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適用對象：直轄市及縣級農會</a:t>
            </a:r>
          </a:p>
        </p:txBody>
      </p:sp>
      <p:sp>
        <p:nvSpPr>
          <p:cNvPr id="28" name="Rectangle 2">
            <a:extLst>
              <a:ext uri="{FF2B5EF4-FFF2-40B4-BE49-F238E27FC236}">
                <a16:creationId xmlns:a16="http://schemas.microsoft.com/office/drawing/2014/main" id="{F20D6120-1B3A-47CE-A967-D33D415E1775}"/>
              </a:ext>
            </a:extLst>
          </p:cNvPr>
          <p:cNvSpPr txBox="1">
            <a:spLocks noChangeArrowheads="1"/>
          </p:cNvSpPr>
          <p:nvPr/>
        </p:nvSpPr>
        <p:spPr>
          <a:xfrm>
            <a:off x="261696" y="22355"/>
            <a:ext cx="7992888" cy="51693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32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肆、農會改選工作計畫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pic>
        <p:nvPicPr>
          <p:cNvPr id="29" name="Picture 3" descr="BD14718_">
            <a:extLst>
              <a:ext uri="{FF2B5EF4-FFF2-40B4-BE49-F238E27FC236}">
                <a16:creationId xmlns:a16="http://schemas.microsoft.com/office/drawing/2014/main" id="{136890C3-F552-4E34-B755-34BD211C9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71" y="606108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58086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標題 1">
            <a:extLst>
              <a:ext uri="{FF2B5EF4-FFF2-40B4-BE49-F238E27FC236}">
                <a16:creationId xmlns:a16="http://schemas.microsoft.com/office/drawing/2014/main" id="{ED8E308F-AC29-40E5-8265-E76BCEB5B1B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7511" y="934483"/>
            <a:ext cx="4257693" cy="516930"/>
          </a:xfr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z="36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全國</a:t>
            </a:r>
            <a:r>
              <a:rPr lang="zh-TW" altLang="en-US" sz="3600" b="1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農會改選期程</a:t>
            </a: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64E38966-60DB-4D21-8C25-180E5910C429}"/>
              </a:ext>
            </a:extLst>
          </p:cNvPr>
          <p:cNvGrpSpPr/>
          <p:nvPr/>
        </p:nvGrpSpPr>
        <p:grpSpPr>
          <a:xfrm>
            <a:off x="170128" y="1751011"/>
            <a:ext cx="8713787" cy="4773613"/>
            <a:chOff x="179389" y="1247775"/>
            <a:chExt cx="8713787" cy="4773613"/>
          </a:xfrm>
        </p:grpSpPr>
        <p:sp>
          <p:nvSpPr>
            <p:cNvPr id="8" name="＞形箭號 7">
              <a:extLst>
                <a:ext uri="{FF2B5EF4-FFF2-40B4-BE49-F238E27FC236}">
                  <a16:creationId xmlns:a16="http://schemas.microsoft.com/office/drawing/2014/main" id="{39E0554E-6A27-4540-AA00-FC27AF0F4191}"/>
                </a:ext>
              </a:extLst>
            </p:cNvPr>
            <p:cNvSpPr/>
            <p:nvPr/>
          </p:nvSpPr>
          <p:spPr>
            <a:xfrm>
              <a:off x="179389" y="3357564"/>
              <a:ext cx="8713787" cy="935037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srgbClr val="000000"/>
                </a:solidFill>
              </a:endParaRPr>
            </a:p>
          </p:txBody>
        </p:sp>
        <p:grpSp>
          <p:nvGrpSpPr>
            <p:cNvPr id="2" name="群組 23">
              <a:extLst>
                <a:ext uri="{FF2B5EF4-FFF2-40B4-BE49-F238E27FC236}">
                  <a16:creationId xmlns:a16="http://schemas.microsoft.com/office/drawing/2014/main" id="{53E87876-595B-4BA4-B6C3-C80D3B4C1A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09350" y="3429000"/>
              <a:ext cx="1017960" cy="2592388"/>
              <a:chOff x="1547390" y="3428999"/>
              <a:chExt cx="792164" cy="2933380"/>
            </a:xfrm>
          </p:grpSpPr>
          <p:sp>
            <p:nvSpPr>
              <p:cNvPr id="13" name="橢圓 12">
                <a:extLst>
                  <a:ext uri="{FF2B5EF4-FFF2-40B4-BE49-F238E27FC236}">
                    <a16:creationId xmlns:a16="http://schemas.microsoft.com/office/drawing/2014/main" id="{E1C12019-E95F-41F3-8C3D-269969172A1B}"/>
                  </a:ext>
                </a:extLst>
              </p:cNvPr>
              <p:cNvSpPr/>
              <p:nvPr/>
            </p:nvSpPr>
            <p:spPr>
              <a:xfrm>
                <a:off x="1547390" y="3428999"/>
                <a:ext cx="792163" cy="873008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10~14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向上箭號圖說文字 13">
                <a:extLst>
                  <a:ext uri="{FF2B5EF4-FFF2-40B4-BE49-F238E27FC236}">
                    <a16:creationId xmlns:a16="http://schemas.microsoft.com/office/drawing/2014/main" id="{9D059FE4-8066-45DC-BF22-711505EACF95}"/>
                  </a:ext>
                </a:extLst>
              </p:cNvPr>
              <p:cNvSpPr/>
              <p:nvPr/>
            </p:nvSpPr>
            <p:spPr>
              <a:xfrm>
                <a:off x="1547390" y="4406193"/>
                <a:ext cx="792164" cy="1956186"/>
              </a:xfrm>
              <a:prstGeom prst="upArrowCallout">
                <a:avLst>
                  <a:gd name="adj1" fmla="val 45817"/>
                  <a:gd name="adj2" fmla="val 35409"/>
                  <a:gd name="adj3" fmla="val 29461"/>
                  <a:gd name="adj4" fmla="val 72500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/>
              <a:lstStyle/>
              <a:p>
                <a:pPr>
                  <a:defRPr/>
                </a:pP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理</a:t>
                </a:r>
                <a:r>
                  <a:rPr lang="zh-TW" altLang="zh-TW" b="1" dirty="0">
                    <a:solidFill>
                      <a:srgbClr val="000000"/>
                    </a:solidFill>
                  </a:rPr>
                  <a:t>、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監事候選人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登記</a:t>
                </a:r>
              </a:p>
            </p:txBody>
          </p:sp>
        </p:grpSp>
        <p:grpSp>
          <p:nvGrpSpPr>
            <p:cNvPr id="3" name="群組 15">
              <a:extLst>
                <a:ext uri="{FF2B5EF4-FFF2-40B4-BE49-F238E27FC236}">
                  <a16:creationId xmlns:a16="http://schemas.microsoft.com/office/drawing/2014/main" id="{C0235259-492F-4DC9-ACA2-2348368C53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314" y="1368463"/>
              <a:ext cx="1223511" cy="2852700"/>
              <a:chOff x="467545" y="1368810"/>
              <a:chExt cx="1223512" cy="2852700"/>
            </a:xfrm>
          </p:grpSpPr>
          <p:sp>
            <p:nvSpPr>
              <p:cNvPr id="6" name="橢圓 5">
                <a:extLst>
                  <a:ext uri="{FF2B5EF4-FFF2-40B4-BE49-F238E27FC236}">
                    <a16:creationId xmlns:a16="http://schemas.microsoft.com/office/drawing/2014/main" id="{2C2453B9-8971-4355-9667-0CB6707A62F7}"/>
                  </a:ext>
                </a:extLst>
              </p:cNvPr>
              <p:cNvSpPr/>
              <p:nvPr/>
            </p:nvSpPr>
            <p:spPr>
              <a:xfrm>
                <a:off x="754881" y="3429347"/>
                <a:ext cx="649289" cy="792163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07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向下箭號圖說文字 14">
                <a:extLst>
                  <a:ext uri="{FF2B5EF4-FFF2-40B4-BE49-F238E27FC236}">
                    <a16:creationId xmlns:a16="http://schemas.microsoft.com/office/drawing/2014/main" id="{554B9260-8B2E-46D1-94EA-BEE49A341009}"/>
                  </a:ext>
                </a:extLst>
              </p:cNvPr>
              <p:cNvSpPr/>
              <p:nvPr/>
            </p:nvSpPr>
            <p:spPr>
              <a:xfrm>
                <a:off x="467545" y="1368810"/>
                <a:ext cx="1223512" cy="1989099"/>
              </a:xfrm>
              <a:prstGeom prst="downArrowCallout">
                <a:avLst>
                  <a:gd name="adj1" fmla="val 32348"/>
                  <a:gd name="adj2" fmla="val 28674"/>
                  <a:gd name="adj3" fmla="val 25000"/>
                  <a:gd name="adj4" fmla="val 79406"/>
                </a:avLst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>
                  <a:defRPr/>
                </a:pP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公告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理</a:t>
                </a:r>
                <a:r>
                  <a:rPr lang="zh-TW" altLang="zh-TW" b="1" dirty="0">
                    <a:solidFill>
                      <a:srgbClr val="000000"/>
                    </a:solidFill>
                  </a:rPr>
                  <a:t>、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監事候選人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登記</a:t>
                </a:r>
              </a:p>
            </p:txBody>
          </p:sp>
        </p:grpSp>
        <p:grpSp>
          <p:nvGrpSpPr>
            <p:cNvPr id="5" name="Group 34">
              <a:extLst>
                <a:ext uri="{FF2B5EF4-FFF2-40B4-BE49-F238E27FC236}">
                  <a16:creationId xmlns:a16="http://schemas.microsoft.com/office/drawing/2014/main" id="{418FF61B-10F7-4378-B5C5-CA55D93031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3214" y="3429001"/>
              <a:ext cx="1008062" cy="2592046"/>
              <a:chOff x="1791" y="2160"/>
              <a:chExt cx="635" cy="1676"/>
            </a:xfrm>
          </p:grpSpPr>
          <p:sp>
            <p:nvSpPr>
              <p:cNvPr id="19" name="橢圓 18">
                <a:extLst>
                  <a:ext uri="{FF2B5EF4-FFF2-40B4-BE49-F238E27FC236}">
                    <a16:creationId xmlns:a16="http://schemas.microsoft.com/office/drawing/2014/main" id="{92837E68-EAC3-4C27-95DF-1C0BCB0B9770}"/>
                  </a:ext>
                </a:extLst>
              </p:cNvPr>
              <p:cNvSpPr/>
              <p:nvPr/>
            </p:nvSpPr>
            <p:spPr>
              <a:xfrm>
                <a:off x="1882" y="2160"/>
                <a:ext cx="408" cy="49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20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向上箭號圖說文字 25">
                <a:extLst>
                  <a:ext uri="{FF2B5EF4-FFF2-40B4-BE49-F238E27FC236}">
                    <a16:creationId xmlns:a16="http://schemas.microsoft.com/office/drawing/2014/main" id="{866D6502-22BD-46DA-8A8A-0695F8A9BCEB}"/>
                  </a:ext>
                </a:extLst>
              </p:cNvPr>
              <p:cNvSpPr/>
              <p:nvPr/>
            </p:nvSpPr>
            <p:spPr>
              <a:xfrm>
                <a:off x="1791" y="2719"/>
                <a:ext cx="635" cy="1117"/>
              </a:xfrm>
              <a:prstGeom prst="upArrowCallout">
                <a:avLst>
                  <a:gd name="adj1" fmla="val 37214"/>
                  <a:gd name="adj2" fmla="val 35409"/>
                  <a:gd name="adj3" fmla="val 27974"/>
                  <a:gd name="adj4" fmla="val 72550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/>
              <a:lstStyle/>
              <a:p>
                <a:pPr>
                  <a:defRPr/>
                </a:pP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完成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理</a:t>
                </a:r>
                <a:r>
                  <a:rPr lang="zh-TW" altLang="zh-TW" b="1" dirty="0">
                    <a:solidFill>
                      <a:srgbClr val="000000"/>
                    </a:solidFill>
                  </a:rPr>
                  <a:t>、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監事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資格審查</a:t>
                </a:r>
                <a:endParaRPr lang="zh-TW" altLang="zh-TW" b="1" dirty="0">
                  <a:solidFill>
                    <a:srgbClr val="000000"/>
                  </a:solidFill>
                  <a:ea typeface="標楷體" pitchFamily="65" charset="-120"/>
                </a:endParaRPr>
              </a:p>
              <a:p>
                <a:pPr>
                  <a:defRPr/>
                </a:pPr>
                <a:endParaRPr lang="zh-TW" altLang="en-US" b="1" dirty="0">
                  <a:solidFill>
                    <a:srgbClr val="000000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7" name="群組 31">
              <a:extLst>
                <a:ext uri="{FF2B5EF4-FFF2-40B4-BE49-F238E27FC236}">
                  <a16:creationId xmlns:a16="http://schemas.microsoft.com/office/drawing/2014/main" id="{29035FB5-71CF-45DD-90BC-4D0945F0BF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91026" y="3429001"/>
              <a:ext cx="1152525" cy="2592047"/>
              <a:chOff x="4391383" y="3429000"/>
              <a:chExt cx="1152764" cy="3047439"/>
            </a:xfrm>
          </p:grpSpPr>
          <p:sp>
            <p:nvSpPr>
              <p:cNvPr id="21" name="橢圓 20">
                <a:extLst>
                  <a:ext uri="{FF2B5EF4-FFF2-40B4-BE49-F238E27FC236}">
                    <a16:creationId xmlns:a16="http://schemas.microsoft.com/office/drawing/2014/main" id="{3F2C505F-853E-46F7-B977-7F9930D1BBDC}"/>
                  </a:ext>
                </a:extLst>
              </p:cNvPr>
              <p:cNvSpPr/>
              <p:nvPr/>
            </p:nvSpPr>
            <p:spPr>
              <a:xfrm>
                <a:off x="4643849" y="3429000"/>
                <a:ext cx="647834" cy="907072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02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向上箭號圖說文字 26">
                <a:extLst>
                  <a:ext uri="{FF2B5EF4-FFF2-40B4-BE49-F238E27FC236}">
                    <a16:creationId xmlns:a16="http://schemas.microsoft.com/office/drawing/2014/main" id="{293883AE-273D-41E2-971D-3290787398C4}"/>
                  </a:ext>
                </a:extLst>
              </p:cNvPr>
              <p:cNvSpPr/>
              <p:nvPr/>
            </p:nvSpPr>
            <p:spPr>
              <a:xfrm>
                <a:off x="4391383" y="4476052"/>
                <a:ext cx="1152764" cy="2000387"/>
              </a:xfrm>
              <a:prstGeom prst="upArrowCallout">
                <a:avLst>
                  <a:gd name="adj1" fmla="val 37543"/>
                  <a:gd name="adj2" fmla="val 31340"/>
                  <a:gd name="adj3" fmla="val 21718"/>
                  <a:gd name="adj4" fmla="val 78184"/>
                </a:avLst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36000" rIns="18000" bIns="36000"/>
              <a:lstStyle/>
              <a:p>
                <a:pPr>
                  <a:defRPr/>
                </a:pPr>
                <a:r>
                  <a:rPr lang="zh-TW" altLang="zh-TW" sz="1600" b="1" dirty="0">
                    <a:solidFill>
                      <a:srgbClr val="151ED1"/>
                    </a:solidFill>
                    <a:ea typeface="標楷體" pitchFamily="65" charset="-120"/>
                  </a:rPr>
                  <a:t>完成公告</a:t>
                </a:r>
                <a:r>
                  <a:rPr lang="zh-TW" altLang="zh-TW" sz="1600" b="1" dirty="0">
                    <a:solidFill>
                      <a:srgbClr val="000000"/>
                    </a:solidFill>
                    <a:ea typeface="標楷體" pitchFamily="65" charset="-120"/>
                  </a:rPr>
                  <a:t>理、監事候選人</a:t>
                </a:r>
                <a:r>
                  <a:rPr lang="zh-TW" altLang="zh-TW" sz="1600" b="1" dirty="0">
                    <a:solidFill>
                      <a:srgbClr val="151ED1"/>
                    </a:solidFill>
                    <a:ea typeface="標楷體" pitchFamily="65" charset="-120"/>
                  </a:rPr>
                  <a:t>名冊</a:t>
                </a:r>
                <a:endParaRPr lang="en-US" altLang="zh-TW" sz="1600" b="1" dirty="0">
                  <a:solidFill>
                    <a:srgbClr val="151ED1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10" name="Group 35">
              <a:extLst>
                <a:ext uri="{FF2B5EF4-FFF2-40B4-BE49-F238E27FC236}">
                  <a16:creationId xmlns:a16="http://schemas.microsoft.com/office/drawing/2014/main" id="{2AC049D6-FFCC-4C9C-8C64-14277440EE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27425" y="1247775"/>
              <a:ext cx="1223963" cy="2952750"/>
              <a:chOff x="2199" y="799"/>
              <a:chExt cx="771" cy="1860"/>
            </a:xfrm>
          </p:grpSpPr>
          <p:sp>
            <p:nvSpPr>
              <p:cNvPr id="20" name="橢圓 19">
                <a:extLst>
                  <a:ext uri="{FF2B5EF4-FFF2-40B4-BE49-F238E27FC236}">
                    <a16:creationId xmlns:a16="http://schemas.microsoft.com/office/drawing/2014/main" id="{A0C157FB-7326-4B9B-BAA6-DDF101D0B49B}"/>
                  </a:ext>
                </a:extLst>
              </p:cNvPr>
              <p:cNvSpPr/>
              <p:nvPr/>
            </p:nvSpPr>
            <p:spPr>
              <a:xfrm>
                <a:off x="2381" y="2160"/>
                <a:ext cx="408" cy="49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28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向下箭號圖說文字 28">
                <a:extLst>
                  <a:ext uri="{FF2B5EF4-FFF2-40B4-BE49-F238E27FC236}">
                    <a16:creationId xmlns:a16="http://schemas.microsoft.com/office/drawing/2014/main" id="{F81E2236-99D8-40A0-94D7-82EA9780C9C7}"/>
                  </a:ext>
                </a:extLst>
              </p:cNvPr>
              <p:cNvSpPr/>
              <p:nvPr/>
            </p:nvSpPr>
            <p:spPr>
              <a:xfrm>
                <a:off x="2199" y="799"/>
                <a:ext cx="771" cy="1316"/>
              </a:xfrm>
              <a:prstGeom prst="downArrowCallout">
                <a:avLst>
                  <a:gd name="adj1" fmla="val 40227"/>
                  <a:gd name="adj2" fmla="val 31849"/>
                  <a:gd name="adj3" fmla="val 19416"/>
                  <a:gd name="adj4" fmla="val 81559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>
                  <a:defRPr/>
                </a:pP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理</a:t>
                </a:r>
                <a:r>
                  <a:rPr lang="zh-TW" altLang="zh-TW" b="1" dirty="0">
                    <a:solidFill>
                      <a:srgbClr val="000000"/>
                    </a:solidFill>
                  </a:rPr>
                  <a:t>、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監事候選人</a:t>
                </a:r>
                <a:r>
                  <a:rPr lang="zh-TW" altLang="en-US" b="1" dirty="0">
                    <a:solidFill>
                      <a:srgbClr val="000000"/>
                    </a:solidFill>
                    <a:ea typeface="標楷體" pitchFamily="65" charset="-120"/>
                  </a:rPr>
                  <a:t>資格複審完成</a:t>
                </a:r>
                <a:r>
                  <a:rPr lang="zh-TW" altLang="en-US" b="1" dirty="0">
                    <a:solidFill>
                      <a:srgbClr val="000000"/>
                    </a:solidFill>
                  </a:rPr>
                  <a:t>，</a:t>
                </a:r>
                <a:r>
                  <a:rPr lang="zh-TW" altLang="en-US" b="1" dirty="0">
                    <a:solidFill>
                      <a:srgbClr val="151ED1"/>
                    </a:solidFill>
                    <a:ea typeface="標楷體" pitchFamily="65" charset="-120"/>
                  </a:rPr>
                  <a:t>抽籤造冊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報</a:t>
                </a:r>
                <a:r>
                  <a:rPr lang="zh-TW" altLang="en-US" b="1" dirty="0">
                    <a:solidFill>
                      <a:srgbClr val="000000"/>
                    </a:solidFill>
                    <a:ea typeface="標楷體" pitchFamily="65" charset="-120"/>
                  </a:rPr>
                  <a:t>本部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備查</a:t>
                </a:r>
              </a:p>
            </p:txBody>
          </p:sp>
        </p:grpSp>
        <p:grpSp>
          <p:nvGrpSpPr>
            <p:cNvPr id="11" name="群組 36">
              <a:extLst>
                <a:ext uri="{FF2B5EF4-FFF2-40B4-BE49-F238E27FC236}">
                  <a16:creationId xmlns:a16="http://schemas.microsoft.com/office/drawing/2014/main" id="{6B80EC35-88AD-4A7D-832B-B1C6BBEE49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19701" y="1268414"/>
              <a:ext cx="1152525" cy="2952750"/>
              <a:chOff x="5220072" y="1268760"/>
              <a:chExt cx="1152128" cy="2952403"/>
            </a:xfrm>
          </p:grpSpPr>
          <p:sp>
            <p:nvSpPr>
              <p:cNvPr id="22" name="橢圓 21">
                <a:extLst>
                  <a:ext uri="{FF2B5EF4-FFF2-40B4-BE49-F238E27FC236}">
                    <a16:creationId xmlns:a16="http://schemas.microsoft.com/office/drawing/2014/main" id="{FB9296AC-9F12-4D75-A1B6-948A5C027E6F}"/>
                  </a:ext>
                </a:extLst>
              </p:cNvPr>
              <p:cNvSpPr/>
              <p:nvPr/>
            </p:nvSpPr>
            <p:spPr>
              <a:xfrm>
                <a:off x="5435898" y="3429093"/>
                <a:ext cx="647477" cy="79207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10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向下箭號圖說文字 29">
                <a:extLst>
                  <a:ext uri="{FF2B5EF4-FFF2-40B4-BE49-F238E27FC236}">
                    <a16:creationId xmlns:a16="http://schemas.microsoft.com/office/drawing/2014/main" id="{C3B1E391-09F0-49FF-8B5A-EF847F8455D3}"/>
                  </a:ext>
                </a:extLst>
              </p:cNvPr>
              <p:cNvSpPr/>
              <p:nvPr/>
            </p:nvSpPr>
            <p:spPr>
              <a:xfrm>
                <a:off x="5220072" y="1268760"/>
                <a:ext cx="1152128" cy="2088904"/>
              </a:xfrm>
              <a:prstGeom prst="downArrowCallout">
                <a:avLst>
                  <a:gd name="adj1" fmla="val 39870"/>
                  <a:gd name="adj2" fmla="val 39083"/>
                  <a:gd name="adj3" fmla="val 20539"/>
                  <a:gd name="adj4" fmla="val 84429"/>
                </a:avLst>
              </a:prstGeom>
              <a:solidFill>
                <a:srgbClr val="E6B8D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36000" rIns="18000" bIns="36000" anchor="ctr"/>
              <a:lstStyle/>
              <a:p>
                <a:pPr>
                  <a:spcBef>
                    <a:spcPts val="0"/>
                  </a:spcBef>
                  <a:defRPr/>
                </a:pP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完成召開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會員代表大會</a:t>
                </a:r>
                <a:r>
                  <a:rPr lang="zh-TW" altLang="en-US" b="1" dirty="0">
                    <a:solidFill>
                      <a:srgbClr val="000000"/>
                    </a:solidFill>
                    <a:ea typeface="標楷體" pitchFamily="65" charset="-120"/>
                  </a:rPr>
                  <a:t>，</a:t>
                </a:r>
                <a:r>
                  <a:rPr lang="zh-TW" altLang="en-US" b="1" dirty="0">
                    <a:solidFill>
                      <a:srgbClr val="C00000"/>
                    </a:solidFill>
                    <a:ea typeface="標楷體" pitchFamily="65" charset="-120"/>
                  </a:rPr>
                  <a:t>選出理、監事</a:t>
                </a:r>
                <a:endParaRPr lang="zh-TW" altLang="zh-TW" b="1" dirty="0">
                  <a:solidFill>
                    <a:srgbClr val="C00000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12" name="群組 38">
              <a:extLst>
                <a:ext uri="{FF2B5EF4-FFF2-40B4-BE49-F238E27FC236}">
                  <a16:creationId xmlns:a16="http://schemas.microsoft.com/office/drawing/2014/main" id="{DE237C04-FF92-4F98-96A2-91F74F0CA4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07303" y="1268414"/>
              <a:ext cx="1041346" cy="2952750"/>
              <a:chOff x="6823324" y="1268760"/>
              <a:chExt cx="1041345" cy="2952403"/>
            </a:xfrm>
          </p:grpSpPr>
          <p:sp>
            <p:nvSpPr>
              <p:cNvPr id="31" name="向下箭號圖說文字 30">
                <a:extLst>
                  <a:ext uri="{FF2B5EF4-FFF2-40B4-BE49-F238E27FC236}">
                    <a16:creationId xmlns:a16="http://schemas.microsoft.com/office/drawing/2014/main" id="{908612EE-38E1-46CB-969A-A37108178832}"/>
                  </a:ext>
                </a:extLst>
              </p:cNvPr>
              <p:cNvSpPr/>
              <p:nvPr/>
            </p:nvSpPr>
            <p:spPr>
              <a:xfrm>
                <a:off x="6823324" y="1268760"/>
                <a:ext cx="1041345" cy="2088904"/>
              </a:xfrm>
              <a:prstGeom prst="downArrowCallout">
                <a:avLst>
                  <a:gd name="adj1" fmla="val 48792"/>
                  <a:gd name="adj2" fmla="val 40570"/>
                  <a:gd name="adj3" fmla="val 20539"/>
                  <a:gd name="adj4" fmla="val 85864"/>
                </a:avLst>
              </a:prstGeom>
              <a:solidFill>
                <a:srgbClr val="E6B8D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>
                  <a:spcBef>
                    <a:spcPts val="600"/>
                  </a:spcBef>
                  <a:defRPr/>
                </a:pPr>
                <a:endParaRPr lang="en-US" altLang="zh-TW" b="1" dirty="0">
                  <a:solidFill>
                    <a:srgbClr val="000000"/>
                  </a:solidFill>
                  <a:ea typeface="標楷體" pitchFamily="65" charset="-120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完成召開理、監事會</a:t>
                </a:r>
                <a:r>
                  <a:rPr lang="zh-TW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互選理事長常務監事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並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聘任總幹事</a:t>
                </a:r>
              </a:p>
              <a:p>
                <a:pPr>
                  <a:defRPr/>
                </a:pPr>
                <a:endParaRPr lang="zh-TW" altLang="zh-TW" b="1" dirty="0">
                  <a:solidFill>
                    <a:srgbClr val="151ED1"/>
                  </a:solidFill>
                  <a:ea typeface="標楷體" pitchFamily="65" charset="-120"/>
                </a:endParaRPr>
              </a:p>
            </p:txBody>
          </p:sp>
          <p:sp>
            <p:nvSpPr>
              <p:cNvPr id="34" name="橢圓 33">
                <a:extLst>
                  <a:ext uri="{FF2B5EF4-FFF2-40B4-BE49-F238E27FC236}">
                    <a16:creationId xmlns:a16="http://schemas.microsoft.com/office/drawing/2014/main" id="{2C5B9118-484B-42EC-8EC6-56369EFADBDF}"/>
                  </a:ext>
                </a:extLst>
              </p:cNvPr>
              <p:cNvSpPr/>
              <p:nvPr/>
            </p:nvSpPr>
            <p:spPr>
              <a:xfrm>
                <a:off x="7020148" y="3429093"/>
                <a:ext cx="647699" cy="79207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18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6" name="群組 39">
              <a:extLst>
                <a:ext uri="{FF2B5EF4-FFF2-40B4-BE49-F238E27FC236}">
                  <a16:creationId xmlns:a16="http://schemas.microsoft.com/office/drawing/2014/main" id="{D4E6238D-79D2-403B-B2C0-410713EB0D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24750" y="3429001"/>
              <a:ext cx="1295400" cy="2592046"/>
              <a:chOff x="7524328" y="3429000"/>
              <a:chExt cx="1296144" cy="2592799"/>
            </a:xfrm>
          </p:grpSpPr>
          <p:sp>
            <p:nvSpPr>
              <p:cNvPr id="35" name="橢圓 34">
                <a:extLst>
                  <a:ext uri="{FF2B5EF4-FFF2-40B4-BE49-F238E27FC236}">
                    <a16:creationId xmlns:a16="http://schemas.microsoft.com/office/drawing/2014/main" id="{8BC54E93-8076-4010-99B3-970BDBB2DC53}"/>
                  </a:ext>
                </a:extLst>
              </p:cNvPr>
              <p:cNvSpPr/>
              <p:nvPr/>
            </p:nvSpPr>
            <p:spPr>
              <a:xfrm>
                <a:off x="7811831" y="3429000"/>
                <a:ext cx="648072" cy="792393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04</a:t>
                </a:r>
              </a:p>
              <a:p>
                <a:pPr algn="ctr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24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向上箭號圖說文字 35">
                <a:extLst>
                  <a:ext uri="{FF2B5EF4-FFF2-40B4-BE49-F238E27FC236}">
                    <a16:creationId xmlns:a16="http://schemas.microsoft.com/office/drawing/2014/main" id="{E63407CC-11F9-4A18-9749-6F5AF561AFFA}"/>
                  </a:ext>
                </a:extLst>
              </p:cNvPr>
              <p:cNvSpPr/>
              <p:nvPr/>
            </p:nvSpPr>
            <p:spPr>
              <a:xfrm>
                <a:off x="7524328" y="4292851"/>
                <a:ext cx="1296144" cy="1728948"/>
              </a:xfrm>
              <a:prstGeom prst="upArrowCallout">
                <a:avLst>
                  <a:gd name="adj1" fmla="val 36576"/>
                  <a:gd name="adj2" fmla="val 31789"/>
                  <a:gd name="adj3" fmla="val 15615"/>
                  <a:gd name="adj4" fmla="val 81353"/>
                </a:avLst>
              </a:prstGeom>
              <a:solidFill>
                <a:srgbClr val="E6B8D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36000" rIns="18000" bIns="36000"/>
              <a:lstStyle/>
              <a:p>
                <a:pPr>
                  <a:defRPr/>
                </a:pP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理事長、常務監事當選人簡歷冊報</a:t>
                </a:r>
                <a:r>
                  <a:rPr lang="zh-TW" altLang="en-US" b="1" dirty="0">
                    <a:solidFill>
                      <a:srgbClr val="000000"/>
                    </a:solidFill>
                    <a:ea typeface="標楷體" pitchFamily="65" charset="-120"/>
                  </a:rPr>
                  <a:t>中央</a:t>
                </a:r>
                <a:r>
                  <a:rPr lang="zh-TW" altLang="zh-TW" b="1" dirty="0">
                    <a:solidFill>
                      <a:srgbClr val="000000"/>
                    </a:solidFill>
                    <a:ea typeface="標楷體" pitchFamily="65" charset="-120"/>
                  </a:rPr>
                  <a:t>主管機關</a:t>
                </a:r>
                <a:endParaRPr lang="zh-TW" altLang="en-US" b="1" dirty="0">
                  <a:solidFill>
                    <a:srgbClr val="000000"/>
                  </a:solidFill>
                  <a:ea typeface="標楷體" pitchFamily="65" charset="-120"/>
                </a:endParaRPr>
              </a:p>
            </p:txBody>
          </p:sp>
        </p:grpSp>
      </p:grpSp>
      <p:sp>
        <p:nvSpPr>
          <p:cNvPr id="28" name="Rectangle 2">
            <a:extLst>
              <a:ext uri="{FF2B5EF4-FFF2-40B4-BE49-F238E27FC236}">
                <a16:creationId xmlns:a16="http://schemas.microsoft.com/office/drawing/2014/main" id="{B5C96D98-C9FF-40B7-98D0-62205072FABD}"/>
              </a:ext>
            </a:extLst>
          </p:cNvPr>
          <p:cNvSpPr txBox="1">
            <a:spLocks noChangeArrowheads="1"/>
          </p:cNvSpPr>
          <p:nvPr/>
        </p:nvSpPr>
        <p:spPr>
          <a:xfrm>
            <a:off x="261696" y="22355"/>
            <a:ext cx="7992888" cy="51693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32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肆、農會改選工作計畫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pic>
        <p:nvPicPr>
          <p:cNvPr id="32" name="Picture 3" descr="BD14718_">
            <a:extLst>
              <a:ext uri="{FF2B5EF4-FFF2-40B4-BE49-F238E27FC236}">
                <a16:creationId xmlns:a16="http://schemas.microsoft.com/office/drawing/2014/main" id="{AC722F4B-F9BE-4D05-A4C8-5154AF5892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71" y="606108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69395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＞形箭號 7">
            <a:extLst>
              <a:ext uri="{FF2B5EF4-FFF2-40B4-BE49-F238E27FC236}">
                <a16:creationId xmlns:a16="http://schemas.microsoft.com/office/drawing/2014/main" id="{324952A2-BBBA-450A-A3AE-7ED865ADDC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536" y="3429000"/>
            <a:ext cx="8540750" cy="927100"/>
          </a:xfrm>
          <a:prstGeom prst="chevron">
            <a:avLst>
              <a:gd name="adj" fmla="val 49431"/>
            </a:avLst>
          </a:prstGeom>
          <a:solidFill>
            <a:schemeClr val="accent1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zh-TW" altLang="en-US"/>
              <a:t>                                                                        </a:t>
            </a:r>
          </a:p>
          <a:p>
            <a:pPr>
              <a:buFont typeface="Wingdings" panose="05000000000000000000" pitchFamily="2" charset="2"/>
              <a:buNone/>
            </a:pPr>
            <a:endParaRPr lang="zh-TW" altLang="en-US"/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id="{28DA24BA-2140-427F-8EE4-01A9F27024E3}"/>
              </a:ext>
            </a:extLst>
          </p:cNvPr>
          <p:cNvGrpSpPr/>
          <p:nvPr/>
        </p:nvGrpSpPr>
        <p:grpSpPr>
          <a:xfrm>
            <a:off x="1278495" y="3476626"/>
            <a:ext cx="1231285" cy="2468562"/>
            <a:chOff x="1278495" y="3476626"/>
            <a:chExt cx="1231285" cy="2468562"/>
          </a:xfrm>
        </p:grpSpPr>
        <p:sp>
          <p:nvSpPr>
            <p:cNvPr id="13" name="橢圓 12">
              <a:extLst>
                <a:ext uri="{FF2B5EF4-FFF2-40B4-BE49-F238E27FC236}">
                  <a16:creationId xmlns:a16="http://schemas.microsoft.com/office/drawing/2014/main" id="{A76A1B3B-A225-4164-A3E6-EBD00DB21364}"/>
                </a:ext>
              </a:extLst>
            </p:cNvPr>
            <p:cNvSpPr/>
            <p:nvPr/>
          </p:nvSpPr>
          <p:spPr bwMode="auto">
            <a:xfrm>
              <a:off x="1570288" y="3476626"/>
              <a:ext cx="647701" cy="83185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113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08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25</a:t>
              </a:r>
              <a:endParaRPr lang="zh-TW" altLang="en-US" dirty="0">
                <a:solidFill>
                  <a:srgbClr val="FFFFFF"/>
                </a:solidFill>
              </a:endParaRPr>
            </a:p>
          </p:txBody>
        </p:sp>
        <p:sp>
          <p:nvSpPr>
            <p:cNvPr id="14" name="向上箭號圖說文字 13">
              <a:extLst>
                <a:ext uri="{FF2B5EF4-FFF2-40B4-BE49-F238E27FC236}">
                  <a16:creationId xmlns:a16="http://schemas.microsoft.com/office/drawing/2014/main" id="{1020719A-B51D-471F-9F75-46017295DA74}"/>
                </a:ext>
              </a:extLst>
            </p:cNvPr>
            <p:cNvSpPr/>
            <p:nvPr/>
          </p:nvSpPr>
          <p:spPr bwMode="auto">
            <a:xfrm>
              <a:off x="1278495" y="4362452"/>
              <a:ext cx="1231285" cy="1582736"/>
            </a:xfrm>
            <a:prstGeom prst="upArrowCallout">
              <a:avLst>
                <a:gd name="adj1" fmla="val 34156"/>
                <a:gd name="adj2" fmla="val 30649"/>
                <a:gd name="adj3" fmla="val 23631"/>
                <a:gd name="adj4" fmla="val 77949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t" anchorCtr="0"/>
            <a:lstStyle/>
            <a:p>
              <a:pPr>
                <a:lnSpc>
                  <a:spcPct val="90000"/>
                </a:lnSpc>
                <a:spcBef>
                  <a:spcPts val="2215"/>
                </a:spcBef>
                <a:defRPr/>
              </a:pPr>
              <a:r>
                <a:rPr lang="zh-TW" altLang="en-US" sz="1846" b="1" dirty="0">
                  <a:solidFill>
                    <a:schemeClr val="tx1"/>
                  </a:solidFill>
                  <a:ea typeface="標楷體" pitchFamily="65" charset="-120"/>
                </a:rPr>
                <a:t>縣市政府報送各級農會現任總幹事屆次考核成績</a:t>
              </a:r>
              <a:endParaRPr lang="zh-TW" altLang="zh-TW" sz="1846" b="1" dirty="0">
                <a:solidFill>
                  <a:srgbClr val="C00000"/>
                </a:solidFill>
                <a:ea typeface="標楷體" pitchFamily="65" charset="-120"/>
              </a:endParaRPr>
            </a:p>
          </p:txBody>
        </p:sp>
      </p:grp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541A82E0-7EDA-4E55-A5C5-9904584A91F2}"/>
              </a:ext>
            </a:extLst>
          </p:cNvPr>
          <p:cNvGrpSpPr/>
          <p:nvPr/>
        </p:nvGrpSpPr>
        <p:grpSpPr>
          <a:xfrm>
            <a:off x="705100" y="1425577"/>
            <a:ext cx="935037" cy="2882902"/>
            <a:chOff x="705100" y="1425577"/>
            <a:chExt cx="935037" cy="2882902"/>
          </a:xfrm>
        </p:grpSpPr>
        <p:sp>
          <p:nvSpPr>
            <p:cNvPr id="6" name="橢圓 5">
              <a:extLst>
                <a:ext uri="{FF2B5EF4-FFF2-40B4-BE49-F238E27FC236}">
                  <a16:creationId xmlns:a16="http://schemas.microsoft.com/office/drawing/2014/main" id="{67ADA6A6-6256-4A54-BE3C-C3A269A33118}"/>
                </a:ext>
              </a:extLst>
            </p:cNvPr>
            <p:cNvSpPr/>
            <p:nvPr/>
          </p:nvSpPr>
          <p:spPr bwMode="auto">
            <a:xfrm>
              <a:off x="849562" y="3476629"/>
              <a:ext cx="649288" cy="83185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113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08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23</a:t>
              </a:r>
            </a:p>
          </p:txBody>
        </p:sp>
        <p:sp>
          <p:nvSpPr>
            <p:cNvPr id="15" name="向下箭號圖說文字 14">
              <a:extLst>
                <a:ext uri="{FF2B5EF4-FFF2-40B4-BE49-F238E27FC236}">
                  <a16:creationId xmlns:a16="http://schemas.microsoft.com/office/drawing/2014/main" id="{D0A33ED9-8664-4012-BB7E-F149DB197F20}"/>
                </a:ext>
              </a:extLst>
            </p:cNvPr>
            <p:cNvSpPr/>
            <p:nvPr/>
          </p:nvSpPr>
          <p:spPr bwMode="auto">
            <a:xfrm>
              <a:off x="705100" y="1425577"/>
              <a:ext cx="935037" cy="1976438"/>
            </a:xfrm>
            <a:prstGeom prst="downArrowCallout">
              <a:avLst>
                <a:gd name="adj1" fmla="val 32348"/>
                <a:gd name="adj2" fmla="val 28674"/>
                <a:gd name="adj3" fmla="val 25000"/>
                <a:gd name="adj4" fmla="val 79406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en-US" sz="2000" b="1" dirty="0">
                  <a:solidFill>
                    <a:schemeClr val="tx1"/>
                  </a:solidFill>
                  <a:ea typeface="標楷體" pitchFamily="65" charset="-120"/>
                </a:rPr>
                <a:t>本部籌組農會總幹事遴選小組</a:t>
              </a:r>
              <a:endParaRPr lang="zh-TW" altLang="zh-TW" sz="2000" b="1" dirty="0">
                <a:solidFill>
                  <a:schemeClr val="tx1"/>
                </a:solidFill>
                <a:ea typeface="標楷體" pitchFamily="65" charset="-120"/>
              </a:endParaRPr>
            </a:p>
          </p:txBody>
        </p:sp>
      </p:grp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3C1260E6-5E1E-4B90-965B-BA09F7FFF525}"/>
              </a:ext>
            </a:extLst>
          </p:cNvPr>
          <p:cNvGrpSpPr/>
          <p:nvPr/>
        </p:nvGrpSpPr>
        <p:grpSpPr>
          <a:xfrm>
            <a:off x="2098131" y="1425576"/>
            <a:ext cx="1150938" cy="2882900"/>
            <a:chOff x="2098131" y="1425576"/>
            <a:chExt cx="1150938" cy="2882900"/>
          </a:xfrm>
        </p:grpSpPr>
        <p:sp>
          <p:nvSpPr>
            <p:cNvPr id="17" name="橢圓 16">
              <a:extLst>
                <a:ext uri="{FF2B5EF4-FFF2-40B4-BE49-F238E27FC236}">
                  <a16:creationId xmlns:a16="http://schemas.microsoft.com/office/drawing/2014/main" id="{65CCAAB8-83AA-47D2-BB28-AF4C4661B6B0}"/>
                </a:ext>
              </a:extLst>
            </p:cNvPr>
            <p:cNvSpPr/>
            <p:nvPr/>
          </p:nvSpPr>
          <p:spPr bwMode="auto">
            <a:xfrm>
              <a:off x="2289425" y="3476626"/>
              <a:ext cx="719137" cy="83185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113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09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30</a:t>
              </a:r>
            </a:p>
          </p:txBody>
        </p:sp>
        <p:sp>
          <p:nvSpPr>
            <p:cNvPr id="18" name="向下箭號圖說文字 17">
              <a:extLst>
                <a:ext uri="{FF2B5EF4-FFF2-40B4-BE49-F238E27FC236}">
                  <a16:creationId xmlns:a16="http://schemas.microsoft.com/office/drawing/2014/main" id="{5B7ECD9E-F248-42E9-8CB9-3072B0A2BD95}"/>
                </a:ext>
              </a:extLst>
            </p:cNvPr>
            <p:cNvSpPr/>
            <p:nvPr/>
          </p:nvSpPr>
          <p:spPr bwMode="auto">
            <a:xfrm>
              <a:off x="2098131" y="1425576"/>
              <a:ext cx="1150938" cy="1976437"/>
            </a:xfrm>
            <a:prstGeom prst="downArrowCallout">
              <a:avLst>
                <a:gd name="adj1" fmla="val 48792"/>
                <a:gd name="adj2" fmla="val 37596"/>
                <a:gd name="adj3" fmla="val 25000"/>
                <a:gd name="adj4" fmla="val 81559"/>
              </a:avLst>
            </a:prstGeom>
            <a:solidFill>
              <a:srgbClr val="F8FAA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zh-TW" sz="2000" b="1" dirty="0">
                  <a:solidFill>
                    <a:schemeClr val="tx1"/>
                  </a:solidFill>
                  <a:ea typeface="標楷體" pitchFamily="65" charset="-120"/>
                </a:rPr>
                <a:t>查核</a:t>
              </a:r>
              <a:r>
                <a:rPr lang="zh-TW" altLang="en-US" sz="2000" b="1" dirty="0">
                  <a:solidFill>
                    <a:schemeClr val="tx1"/>
                  </a:solidFill>
                  <a:ea typeface="標楷體" pitchFamily="65" charset="-120"/>
                </a:rPr>
                <a:t>現任總幹事</a:t>
              </a:r>
              <a:r>
                <a:rPr lang="zh-TW" altLang="zh-TW" sz="2000" b="1" dirty="0">
                  <a:solidFill>
                    <a:schemeClr val="tx1"/>
                  </a:solidFill>
                  <a:ea typeface="標楷體" pitchFamily="65" charset="-120"/>
                </a:rPr>
                <a:t>候聘資格條件及品德操守情形</a:t>
              </a:r>
            </a:p>
          </p:txBody>
        </p:sp>
      </p:grpSp>
      <p:grpSp>
        <p:nvGrpSpPr>
          <p:cNvPr id="10" name="群組 9">
            <a:extLst>
              <a:ext uri="{FF2B5EF4-FFF2-40B4-BE49-F238E27FC236}">
                <a16:creationId xmlns:a16="http://schemas.microsoft.com/office/drawing/2014/main" id="{831F5C4E-3CA8-4962-BE2A-2FEA3796D48C}"/>
              </a:ext>
            </a:extLst>
          </p:cNvPr>
          <p:cNvGrpSpPr/>
          <p:nvPr/>
        </p:nvGrpSpPr>
        <p:grpSpPr>
          <a:xfrm>
            <a:off x="2865687" y="3440115"/>
            <a:ext cx="1152525" cy="2505076"/>
            <a:chOff x="2865687" y="3440115"/>
            <a:chExt cx="1152525" cy="2505076"/>
          </a:xfrm>
        </p:grpSpPr>
        <p:sp>
          <p:nvSpPr>
            <p:cNvPr id="21" name="橢圓 20">
              <a:extLst>
                <a:ext uri="{FF2B5EF4-FFF2-40B4-BE49-F238E27FC236}">
                  <a16:creationId xmlns:a16="http://schemas.microsoft.com/office/drawing/2014/main" id="{E979FEF2-CEF9-4B52-8DFE-F60B5E6604D6}"/>
                </a:ext>
              </a:extLst>
            </p:cNvPr>
            <p:cNvSpPr/>
            <p:nvPr/>
          </p:nvSpPr>
          <p:spPr bwMode="auto">
            <a:xfrm>
              <a:off x="3081587" y="3440115"/>
              <a:ext cx="647700" cy="868363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113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10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16</a:t>
              </a:r>
            </a:p>
          </p:txBody>
        </p:sp>
        <p:sp>
          <p:nvSpPr>
            <p:cNvPr id="35864" name="向上箭號圖說文字 26">
              <a:extLst>
                <a:ext uri="{FF2B5EF4-FFF2-40B4-BE49-F238E27FC236}">
                  <a16:creationId xmlns:a16="http://schemas.microsoft.com/office/drawing/2014/main" id="{C67E2FBD-F985-407A-93B3-F0BBD68640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687" y="4413253"/>
              <a:ext cx="1152525" cy="1531938"/>
            </a:xfrm>
            <a:prstGeom prst="upArrowCallout">
              <a:avLst>
                <a:gd name="adj1" fmla="val 41613"/>
                <a:gd name="adj2" fmla="val 33372"/>
                <a:gd name="adj3" fmla="val 18948"/>
                <a:gd name="adj4" fmla="val 81634"/>
              </a:avLst>
            </a:prstGeom>
            <a:solidFill>
              <a:srgbClr val="E6B8D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lnSpc>
                  <a:spcPct val="80000"/>
                </a:lnSpc>
                <a:defRPr/>
              </a:pPr>
              <a:r>
                <a:rPr lang="zh-TW" altLang="en-US" sz="2000" b="1" dirty="0">
                  <a:solidFill>
                    <a:srgbClr val="151ED1"/>
                  </a:solidFill>
                  <a:ea typeface="標楷體" pitchFamily="65" charset="-120"/>
                </a:rPr>
                <a:t>本部</a:t>
              </a:r>
              <a:r>
                <a:rPr lang="zh-TW" altLang="zh-TW" sz="2000" b="1" dirty="0">
                  <a:solidFill>
                    <a:srgbClr val="151ED1"/>
                  </a:solidFill>
                  <a:ea typeface="標楷體" pitchFamily="65" charset="-120"/>
                </a:rPr>
                <a:t>按縣市別評定及公告績優總幹事</a:t>
              </a:r>
            </a:p>
            <a:p>
              <a:pPr eaLnBrk="1" hangingPunct="1">
                <a:lnSpc>
                  <a:spcPct val="80000"/>
                </a:lnSpc>
                <a:defRPr/>
              </a:pPr>
              <a:endParaRPr lang="en-US" altLang="zh-TW" sz="2000" b="1" dirty="0">
                <a:solidFill>
                  <a:srgbClr val="151ED1"/>
                </a:solidFill>
                <a:ea typeface="標楷體" pitchFamily="65" charset="-120"/>
              </a:endParaRPr>
            </a:p>
          </p:txBody>
        </p:sp>
      </p:grpSp>
      <p:grpSp>
        <p:nvGrpSpPr>
          <p:cNvPr id="9" name="群組 8">
            <a:extLst>
              <a:ext uri="{FF2B5EF4-FFF2-40B4-BE49-F238E27FC236}">
                <a16:creationId xmlns:a16="http://schemas.microsoft.com/office/drawing/2014/main" id="{8180E365-F4B3-4EDF-B45C-0136BDDC04D1}"/>
              </a:ext>
            </a:extLst>
          </p:cNvPr>
          <p:cNvGrpSpPr/>
          <p:nvPr/>
        </p:nvGrpSpPr>
        <p:grpSpPr>
          <a:xfrm>
            <a:off x="6178800" y="3476628"/>
            <a:ext cx="935037" cy="2474911"/>
            <a:chOff x="6178800" y="3476628"/>
            <a:chExt cx="935037" cy="2474911"/>
          </a:xfrm>
        </p:grpSpPr>
        <p:sp>
          <p:nvSpPr>
            <p:cNvPr id="23" name="橢圓 22">
              <a:extLst>
                <a:ext uri="{FF2B5EF4-FFF2-40B4-BE49-F238E27FC236}">
                  <a16:creationId xmlns:a16="http://schemas.microsoft.com/office/drawing/2014/main" id="{F90792F8-8A54-442D-B629-52E7E7D0640D}"/>
                </a:ext>
              </a:extLst>
            </p:cNvPr>
            <p:cNvSpPr/>
            <p:nvPr/>
          </p:nvSpPr>
          <p:spPr bwMode="auto">
            <a:xfrm>
              <a:off x="6323262" y="3476628"/>
              <a:ext cx="647700" cy="83185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02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10</a:t>
              </a:r>
            </a:p>
          </p:txBody>
        </p:sp>
        <p:sp>
          <p:nvSpPr>
            <p:cNvPr id="28" name="向上箭號圖說文字 27">
              <a:extLst>
                <a:ext uri="{FF2B5EF4-FFF2-40B4-BE49-F238E27FC236}">
                  <a16:creationId xmlns:a16="http://schemas.microsoft.com/office/drawing/2014/main" id="{AF9CC992-7902-4E41-96A2-27E320032854}"/>
                </a:ext>
              </a:extLst>
            </p:cNvPr>
            <p:cNvSpPr/>
            <p:nvPr/>
          </p:nvSpPr>
          <p:spPr bwMode="auto">
            <a:xfrm>
              <a:off x="6178800" y="4383089"/>
              <a:ext cx="935037" cy="1568450"/>
            </a:xfrm>
            <a:prstGeom prst="upArrowCallout">
              <a:avLst>
                <a:gd name="adj1" fmla="val 42843"/>
                <a:gd name="adj2" fmla="val 35409"/>
                <a:gd name="adj3" fmla="val 25000"/>
                <a:gd name="adj4" fmla="val 78570"/>
              </a:avLst>
            </a:prstGeom>
            <a:solidFill>
              <a:srgbClr val="C1FBE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lnSpc>
                  <a:spcPct val="80000"/>
                </a:lnSpc>
                <a:defRPr/>
              </a:pPr>
              <a:r>
                <a:rPr lang="zh-TW" altLang="zh-TW" sz="2000" b="1" dirty="0">
                  <a:solidFill>
                    <a:srgbClr val="151ED1"/>
                  </a:solidFill>
                  <a:ea typeface="標楷體" pitchFamily="65" charset="-120"/>
                </a:rPr>
                <a:t>完成總幹事候聘登記人面談</a:t>
              </a:r>
            </a:p>
          </p:txBody>
        </p:sp>
      </p:grpSp>
      <p:grpSp>
        <p:nvGrpSpPr>
          <p:cNvPr id="8" name="群組 7">
            <a:extLst>
              <a:ext uri="{FF2B5EF4-FFF2-40B4-BE49-F238E27FC236}">
                <a16:creationId xmlns:a16="http://schemas.microsoft.com/office/drawing/2014/main" id="{47DBD780-2C0F-4F01-835B-A7926A22303E}"/>
              </a:ext>
            </a:extLst>
          </p:cNvPr>
          <p:cNvGrpSpPr/>
          <p:nvPr/>
        </p:nvGrpSpPr>
        <p:grpSpPr>
          <a:xfrm>
            <a:off x="5350125" y="1425576"/>
            <a:ext cx="1152525" cy="2882900"/>
            <a:chOff x="5350125" y="1425576"/>
            <a:chExt cx="1152525" cy="2882900"/>
          </a:xfrm>
        </p:grpSpPr>
        <p:sp>
          <p:nvSpPr>
            <p:cNvPr id="22" name="橢圓 21">
              <a:extLst>
                <a:ext uri="{FF2B5EF4-FFF2-40B4-BE49-F238E27FC236}">
                  <a16:creationId xmlns:a16="http://schemas.microsoft.com/office/drawing/2014/main" id="{41852736-2B74-4DD0-AC2D-A17B30E9B633}"/>
                </a:ext>
              </a:extLst>
            </p:cNvPr>
            <p:cNvSpPr/>
            <p:nvPr/>
          </p:nvSpPr>
          <p:spPr bwMode="auto">
            <a:xfrm>
              <a:off x="5567612" y="3476626"/>
              <a:ext cx="647700" cy="83185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01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10</a:t>
              </a:r>
              <a:endParaRPr lang="zh-TW" altLang="en-US" dirty="0">
                <a:solidFill>
                  <a:srgbClr val="FFFFFF"/>
                </a:solidFill>
              </a:endParaRPr>
            </a:p>
          </p:txBody>
        </p:sp>
        <p:sp>
          <p:nvSpPr>
            <p:cNvPr id="30" name="向下箭號圖說文字 29">
              <a:extLst>
                <a:ext uri="{FF2B5EF4-FFF2-40B4-BE49-F238E27FC236}">
                  <a16:creationId xmlns:a16="http://schemas.microsoft.com/office/drawing/2014/main" id="{F22E65B0-38DA-463C-B9FC-70EC439769D4}"/>
                </a:ext>
              </a:extLst>
            </p:cNvPr>
            <p:cNvSpPr/>
            <p:nvPr/>
          </p:nvSpPr>
          <p:spPr bwMode="auto">
            <a:xfrm>
              <a:off x="5350125" y="1425576"/>
              <a:ext cx="1152525" cy="1976437"/>
            </a:xfrm>
            <a:prstGeom prst="downArrowCallout">
              <a:avLst>
                <a:gd name="adj1" fmla="val 39870"/>
                <a:gd name="adj2" fmla="val 39083"/>
                <a:gd name="adj3" fmla="val 20539"/>
                <a:gd name="adj4" fmla="val 84429"/>
              </a:avLst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lnSpc>
                  <a:spcPct val="80000"/>
                </a:lnSpc>
                <a:defRPr/>
              </a:pPr>
              <a:r>
                <a:rPr lang="zh-TW" altLang="en-US" sz="2000" b="1" dirty="0">
                  <a:solidFill>
                    <a:schemeClr val="tx1"/>
                  </a:solidFill>
                  <a:ea typeface="標楷體" pitchFamily="65" charset="-120"/>
                </a:rPr>
                <a:t>完成</a:t>
              </a:r>
              <a:r>
                <a:rPr lang="zh-TW" altLang="zh-TW" sz="2000" b="1" dirty="0">
                  <a:solidFill>
                    <a:schemeClr val="tx1"/>
                  </a:solidFill>
                  <a:ea typeface="標楷體" pitchFamily="65" charset="-120"/>
                </a:rPr>
                <a:t>各級農會總幹事候聘登記人</a:t>
              </a:r>
              <a:r>
                <a:rPr lang="zh-TW" altLang="zh-TW" sz="2000" b="1" dirty="0">
                  <a:solidFill>
                    <a:srgbClr val="FF0000"/>
                  </a:solidFill>
                  <a:ea typeface="標楷體" pitchFamily="65" charset="-120"/>
                </a:rPr>
                <a:t>資格審查及成績評定</a:t>
              </a:r>
            </a:p>
          </p:txBody>
        </p:sp>
      </p:grpSp>
      <p:grpSp>
        <p:nvGrpSpPr>
          <p:cNvPr id="7" name="群組 6">
            <a:extLst>
              <a:ext uri="{FF2B5EF4-FFF2-40B4-BE49-F238E27FC236}">
                <a16:creationId xmlns:a16="http://schemas.microsoft.com/office/drawing/2014/main" id="{22044971-01E0-40EE-A4A7-BF97957979E7}"/>
              </a:ext>
            </a:extLst>
          </p:cNvPr>
          <p:cNvGrpSpPr/>
          <p:nvPr/>
        </p:nvGrpSpPr>
        <p:grpSpPr>
          <a:xfrm>
            <a:off x="6970964" y="1425577"/>
            <a:ext cx="935038" cy="2882899"/>
            <a:chOff x="6970964" y="1425577"/>
            <a:chExt cx="935038" cy="2882899"/>
          </a:xfrm>
        </p:grpSpPr>
        <p:sp>
          <p:nvSpPr>
            <p:cNvPr id="31" name="向下箭號圖說文字 30">
              <a:extLst>
                <a:ext uri="{FF2B5EF4-FFF2-40B4-BE49-F238E27FC236}">
                  <a16:creationId xmlns:a16="http://schemas.microsoft.com/office/drawing/2014/main" id="{78F5AC81-C131-4E10-9191-A045D8B64B3C}"/>
                </a:ext>
              </a:extLst>
            </p:cNvPr>
            <p:cNvSpPr/>
            <p:nvPr/>
          </p:nvSpPr>
          <p:spPr bwMode="auto">
            <a:xfrm>
              <a:off x="6970964" y="1425577"/>
              <a:ext cx="935038" cy="1976437"/>
            </a:xfrm>
            <a:prstGeom prst="downArrowCallout">
              <a:avLst>
                <a:gd name="adj1" fmla="val 48792"/>
                <a:gd name="adj2" fmla="val 40570"/>
                <a:gd name="adj3" fmla="val 20539"/>
                <a:gd name="adj4" fmla="val 82994"/>
              </a:avLst>
            </a:prstGeom>
            <a:solidFill>
              <a:srgbClr val="E6B8D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zh-TW" sz="2000" b="1" dirty="0">
                  <a:solidFill>
                    <a:srgbClr val="151ED1"/>
                  </a:solidFill>
                  <a:ea typeface="標楷體" pitchFamily="65" charset="-120"/>
                </a:rPr>
                <a:t>總幹事合格人員名冊</a:t>
              </a:r>
              <a:r>
                <a:rPr lang="zh-TW" altLang="en-US" sz="2000" b="1" dirty="0">
                  <a:solidFill>
                    <a:srgbClr val="151ED1"/>
                  </a:solidFill>
                  <a:ea typeface="標楷體" pitchFamily="65" charset="-120"/>
                </a:rPr>
                <a:t>送達農會</a:t>
              </a:r>
              <a:endParaRPr lang="zh-TW" altLang="zh-TW" sz="2000" b="1" dirty="0">
                <a:solidFill>
                  <a:srgbClr val="151ED1"/>
                </a:solidFill>
                <a:ea typeface="標楷體" pitchFamily="65" charset="-120"/>
              </a:endParaRPr>
            </a:p>
          </p:txBody>
        </p:sp>
        <p:sp>
          <p:nvSpPr>
            <p:cNvPr id="34" name="橢圓 33">
              <a:extLst>
                <a:ext uri="{FF2B5EF4-FFF2-40B4-BE49-F238E27FC236}">
                  <a16:creationId xmlns:a16="http://schemas.microsoft.com/office/drawing/2014/main" id="{E23FE0E5-67BF-4C98-BB4A-30C9C719B198}"/>
                </a:ext>
              </a:extLst>
            </p:cNvPr>
            <p:cNvSpPr/>
            <p:nvPr/>
          </p:nvSpPr>
          <p:spPr bwMode="auto">
            <a:xfrm>
              <a:off x="7113836" y="3476626"/>
              <a:ext cx="647700" cy="83185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02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12</a:t>
              </a:r>
              <a:endParaRPr lang="zh-TW" alt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" name="群組 18">
            <a:extLst>
              <a:ext uri="{FF2B5EF4-FFF2-40B4-BE49-F238E27FC236}">
                <a16:creationId xmlns:a16="http://schemas.microsoft.com/office/drawing/2014/main" id="{70F78EED-566A-42AC-8E5E-DB4B7ED6A593}"/>
              </a:ext>
            </a:extLst>
          </p:cNvPr>
          <p:cNvGrpSpPr/>
          <p:nvPr/>
        </p:nvGrpSpPr>
        <p:grpSpPr>
          <a:xfrm>
            <a:off x="7601590" y="3459162"/>
            <a:ext cx="1125538" cy="2486026"/>
            <a:chOff x="7601590" y="3459162"/>
            <a:chExt cx="1125538" cy="2486026"/>
          </a:xfrm>
        </p:grpSpPr>
        <p:sp>
          <p:nvSpPr>
            <p:cNvPr id="35" name="橢圓 34">
              <a:extLst>
                <a:ext uri="{FF2B5EF4-FFF2-40B4-BE49-F238E27FC236}">
                  <a16:creationId xmlns:a16="http://schemas.microsoft.com/office/drawing/2014/main" id="{1E344E59-D0BF-4505-96CE-8CCEFFFD72B1}"/>
                </a:ext>
              </a:extLst>
            </p:cNvPr>
            <p:cNvSpPr/>
            <p:nvPr/>
          </p:nvSpPr>
          <p:spPr>
            <a:xfrm>
              <a:off x="7830043" y="3459162"/>
              <a:ext cx="647700" cy="86677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04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18</a:t>
              </a:r>
              <a:endParaRPr lang="zh-TW" altLang="en-US" dirty="0">
                <a:solidFill>
                  <a:srgbClr val="FFFFFF"/>
                </a:solidFill>
              </a:endParaRPr>
            </a:p>
          </p:txBody>
        </p:sp>
        <p:sp>
          <p:nvSpPr>
            <p:cNvPr id="43020" name="向上箭號圖說文字 35">
              <a:extLst>
                <a:ext uri="{FF2B5EF4-FFF2-40B4-BE49-F238E27FC236}">
                  <a16:creationId xmlns:a16="http://schemas.microsoft.com/office/drawing/2014/main" id="{981C2F0B-B040-4CE9-B989-025E204E87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1590" y="4376738"/>
              <a:ext cx="1125538" cy="1568450"/>
            </a:xfrm>
            <a:prstGeom prst="upArrowCallout">
              <a:avLst>
                <a:gd name="adj1" fmla="val 42088"/>
                <a:gd name="adj2" fmla="val 27745"/>
                <a:gd name="adj3" fmla="val 16844"/>
                <a:gd name="adj4" fmla="val 79714"/>
              </a:avLst>
            </a:prstGeom>
            <a:solidFill>
              <a:srgbClr val="E6B8D7"/>
            </a:solidFill>
            <a:ln w="25400" algn="ctr">
              <a:solidFill>
                <a:srgbClr val="89A4A7"/>
              </a:solidFill>
              <a:miter lim="800000"/>
              <a:headEnd/>
              <a:tailEnd/>
            </a:ln>
          </p:spPr>
          <p:txBody>
            <a:bodyPr lIns="0" tIns="36000" rIns="0" bIns="36000"/>
            <a:lstStyle>
              <a:lvl1pPr marL="9525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zh-TW" altLang="en-US" sz="2000" b="1" dirty="0">
                  <a:ea typeface="標楷體" panose="03000509000000000000" pitchFamily="65" charset="-120"/>
                </a:rPr>
                <a:t>各級農會召開理事會完成總幹事聘任</a:t>
              </a:r>
            </a:p>
          </p:txBody>
        </p:sp>
      </p:grpSp>
      <p:grpSp>
        <p:nvGrpSpPr>
          <p:cNvPr id="3" name="群組 2">
            <a:extLst>
              <a:ext uri="{FF2B5EF4-FFF2-40B4-BE49-F238E27FC236}">
                <a16:creationId xmlns:a16="http://schemas.microsoft.com/office/drawing/2014/main" id="{46AD9C98-F21E-4EA2-89A0-55EC566320F5}"/>
              </a:ext>
            </a:extLst>
          </p:cNvPr>
          <p:cNvGrpSpPr/>
          <p:nvPr/>
        </p:nvGrpSpPr>
        <p:grpSpPr>
          <a:xfrm>
            <a:off x="3648325" y="1425577"/>
            <a:ext cx="903287" cy="2882902"/>
            <a:chOff x="3648325" y="1425577"/>
            <a:chExt cx="903287" cy="2882902"/>
          </a:xfrm>
        </p:grpSpPr>
        <p:sp>
          <p:nvSpPr>
            <p:cNvPr id="36" name="橢圓 35">
              <a:extLst>
                <a:ext uri="{FF2B5EF4-FFF2-40B4-BE49-F238E27FC236}">
                  <a16:creationId xmlns:a16="http://schemas.microsoft.com/office/drawing/2014/main" id="{87A284D3-54DC-4901-86DC-0EAECDEB9E36}"/>
                </a:ext>
              </a:extLst>
            </p:cNvPr>
            <p:cNvSpPr/>
            <p:nvPr/>
          </p:nvSpPr>
          <p:spPr bwMode="auto">
            <a:xfrm>
              <a:off x="3792787" y="3476629"/>
              <a:ext cx="649288" cy="83185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113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11</a:t>
              </a:r>
            </a:p>
            <a:p>
              <a:pPr algn="ctr" eaLnBrk="1" hangingPunct="1">
                <a:defRPr/>
              </a:pPr>
              <a:r>
                <a:rPr lang="en-US" altLang="zh-TW" dirty="0">
                  <a:solidFill>
                    <a:srgbClr val="FFFFFF"/>
                  </a:solidFill>
                </a:rPr>
                <a:t>04</a:t>
              </a:r>
            </a:p>
          </p:txBody>
        </p:sp>
        <p:sp>
          <p:nvSpPr>
            <p:cNvPr id="37" name="向下箭號圖說文字 36">
              <a:extLst>
                <a:ext uri="{FF2B5EF4-FFF2-40B4-BE49-F238E27FC236}">
                  <a16:creationId xmlns:a16="http://schemas.microsoft.com/office/drawing/2014/main" id="{7153411A-3A8F-4359-B847-E723790DCF20}"/>
                </a:ext>
              </a:extLst>
            </p:cNvPr>
            <p:cNvSpPr/>
            <p:nvPr/>
          </p:nvSpPr>
          <p:spPr bwMode="auto">
            <a:xfrm>
              <a:off x="3648325" y="1425577"/>
              <a:ext cx="903287" cy="1976438"/>
            </a:xfrm>
            <a:prstGeom prst="downArrowCallout">
              <a:avLst>
                <a:gd name="adj1" fmla="val 32348"/>
                <a:gd name="adj2" fmla="val 28674"/>
                <a:gd name="adj3" fmla="val 25000"/>
                <a:gd name="adj4" fmla="val 79406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zh-TW" sz="2000" b="1" dirty="0">
                  <a:solidFill>
                    <a:srgbClr val="151ED1"/>
                  </a:solidFill>
                  <a:latin typeface="Verdana" pitchFamily="34" charset="0"/>
                  <a:ea typeface="標楷體" pitchFamily="65" charset="-120"/>
                </a:rPr>
                <a:t>公告各級農會總幹事候聘人登記</a:t>
              </a:r>
              <a:endParaRPr lang="zh-TW" altLang="zh-TW" sz="2000" b="1" dirty="0">
                <a:solidFill>
                  <a:schemeClr val="tx1"/>
                </a:solidFill>
                <a:ea typeface="標楷體" pitchFamily="65" charset="-120"/>
              </a:endParaRPr>
            </a:p>
          </p:txBody>
        </p:sp>
      </p:grpSp>
      <p:grpSp>
        <p:nvGrpSpPr>
          <p:cNvPr id="2" name="群組 1">
            <a:extLst>
              <a:ext uri="{FF2B5EF4-FFF2-40B4-BE49-F238E27FC236}">
                <a16:creationId xmlns:a16="http://schemas.microsoft.com/office/drawing/2014/main" id="{4B2665A4-C44D-45A3-A66E-CEA5397C44C8}"/>
              </a:ext>
            </a:extLst>
          </p:cNvPr>
          <p:cNvGrpSpPr/>
          <p:nvPr/>
        </p:nvGrpSpPr>
        <p:grpSpPr>
          <a:xfrm>
            <a:off x="4548438" y="3440115"/>
            <a:ext cx="1125538" cy="2505076"/>
            <a:chOff x="4548438" y="3440115"/>
            <a:chExt cx="1125538" cy="2505076"/>
          </a:xfrm>
        </p:grpSpPr>
        <p:sp>
          <p:nvSpPr>
            <p:cNvPr id="39" name="橢圓 38">
              <a:extLst>
                <a:ext uri="{FF2B5EF4-FFF2-40B4-BE49-F238E27FC236}">
                  <a16:creationId xmlns:a16="http://schemas.microsoft.com/office/drawing/2014/main" id="{D05CA4A5-5B96-47B8-A95B-2D2AB0B45B4C}"/>
                </a:ext>
              </a:extLst>
            </p:cNvPr>
            <p:cNvSpPr/>
            <p:nvPr/>
          </p:nvSpPr>
          <p:spPr bwMode="auto">
            <a:xfrm>
              <a:off x="4551613" y="3440115"/>
              <a:ext cx="979488" cy="868363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sz="1600" b="1" dirty="0">
                  <a:solidFill>
                    <a:srgbClr val="FFFFFF"/>
                  </a:solidFill>
                </a:rPr>
                <a:t>113</a:t>
              </a:r>
            </a:p>
            <a:p>
              <a:pPr algn="ctr" eaLnBrk="1" hangingPunct="1">
                <a:defRPr/>
              </a:pPr>
              <a:r>
                <a:rPr lang="en-US" altLang="zh-TW" sz="1600" b="1" dirty="0">
                  <a:solidFill>
                    <a:srgbClr val="FFFFFF"/>
                  </a:solidFill>
                </a:rPr>
                <a:t>11</a:t>
              </a:r>
            </a:p>
            <a:p>
              <a:pPr algn="ctr" eaLnBrk="1" hangingPunct="1">
                <a:defRPr/>
              </a:pPr>
              <a:r>
                <a:rPr lang="en-US" altLang="zh-TW" sz="1600" b="1" dirty="0">
                  <a:solidFill>
                    <a:srgbClr val="FF0000"/>
                  </a:solidFill>
                </a:rPr>
                <a:t>18~22</a:t>
              </a:r>
            </a:p>
          </p:txBody>
        </p:sp>
        <p:sp>
          <p:nvSpPr>
            <p:cNvPr id="43025" name="向上箭號圖說文字 26">
              <a:extLst>
                <a:ext uri="{FF2B5EF4-FFF2-40B4-BE49-F238E27FC236}">
                  <a16:creationId xmlns:a16="http://schemas.microsoft.com/office/drawing/2014/main" id="{30488EB3-039C-40A4-8969-7B6473BC8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8438" y="4403728"/>
              <a:ext cx="1125538" cy="1541463"/>
            </a:xfrm>
            <a:prstGeom prst="upArrowCallout">
              <a:avLst>
                <a:gd name="adj1" fmla="val 41612"/>
                <a:gd name="adj2" fmla="val 35407"/>
                <a:gd name="adj3" fmla="val 18923"/>
                <a:gd name="adj4" fmla="val 75368"/>
              </a:avLst>
            </a:prstGeom>
            <a:solidFill>
              <a:srgbClr val="C1FBED"/>
            </a:solidFill>
            <a:ln w="25400" algn="ctr">
              <a:solidFill>
                <a:srgbClr val="89A4A7"/>
              </a:solidFill>
              <a:miter lim="800000"/>
              <a:headEnd/>
              <a:tailEnd/>
            </a:ln>
          </p:spPr>
          <p:txBody>
            <a:bodyPr lIns="72000" tIns="72000" rIns="0" bIns="72000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000" b="1" dirty="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農會總幹事候聘人登記</a:t>
              </a:r>
              <a:endParaRPr lang="zh-TW" altLang="zh-TW" sz="2000" b="1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  <a:p>
              <a:pPr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en-US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38" name="Rectangle 2">
            <a:extLst>
              <a:ext uri="{FF2B5EF4-FFF2-40B4-BE49-F238E27FC236}">
                <a16:creationId xmlns:a16="http://schemas.microsoft.com/office/drawing/2014/main" id="{92C2070D-454A-4B49-8DEB-BD98FAFE17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6532" y="688658"/>
            <a:ext cx="3635376" cy="484912"/>
          </a:xfrm>
          <a:solidFill>
            <a:srgbClr val="0A93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defTabSz="457198" eaLnBrk="1" hangingPunct="1"/>
            <a:r>
              <a:rPr lang="zh-TW" altLang="en-US" sz="28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總幹事遴選作業期程</a:t>
            </a:r>
          </a:p>
        </p:txBody>
      </p:sp>
      <p:sp>
        <p:nvSpPr>
          <p:cNvPr id="4" name="雲朵形 3">
            <a:extLst>
              <a:ext uri="{FF2B5EF4-FFF2-40B4-BE49-F238E27FC236}">
                <a16:creationId xmlns:a16="http://schemas.microsoft.com/office/drawing/2014/main" id="{63AEC94B-2C8E-4094-BBC7-495D5F65AF90}"/>
              </a:ext>
            </a:extLst>
          </p:cNvPr>
          <p:cNvSpPr/>
          <p:nvPr/>
        </p:nvSpPr>
        <p:spPr bwMode="auto">
          <a:xfrm>
            <a:off x="5543489" y="5844861"/>
            <a:ext cx="2218048" cy="954087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/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3F29CFAF-E6EE-426A-9621-05171AA2C815}"/>
              </a:ext>
            </a:extLst>
          </p:cNvPr>
          <p:cNvSpPr txBox="1"/>
          <p:nvPr/>
        </p:nvSpPr>
        <p:spPr>
          <a:xfrm>
            <a:off x="5771491" y="5945189"/>
            <a:ext cx="1819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確定需辦理面談農會家數</a:t>
            </a:r>
            <a:r>
              <a:rPr lang="en-US" altLang="zh-TW" dirty="0">
                <a:solidFill>
                  <a:srgbClr val="FF0000"/>
                </a:solidFill>
              </a:rPr>
              <a:t>67</a:t>
            </a:r>
            <a:r>
              <a:rPr lang="zh-TW" altLang="en-US" dirty="0">
                <a:solidFill>
                  <a:srgbClr val="FF0000"/>
                </a:solidFill>
              </a:rPr>
              <a:t>家</a:t>
            </a:r>
          </a:p>
        </p:txBody>
      </p:sp>
      <p:sp>
        <p:nvSpPr>
          <p:cNvPr id="40" name="Rectangle 2">
            <a:extLst>
              <a:ext uri="{FF2B5EF4-FFF2-40B4-BE49-F238E27FC236}">
                <a16:creationId xmlns:a16="http://schemas.microsoft.com/office/drawing/2014/main" id="{6F9CE43C-9B08-4994-B256-5D2D992617DD}"/>
              </a:ext>
            </a:extLst>
          </p:cNvPr>
          <p:cNvSpPr txBox="1">
            <a:spLocks noChangeArrowheads="1"/>
          </p:cNvSpPr>
          <p:nvPr/>
        </p:nvSpPr>
        <p:spPr>
          <a:xfrm>
            <a:off x="261696" y="22355"/>
            <a:ext cx="7992888" cy="51693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32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肆、農會改選工作計畫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pic>
        <p:nvPicPr>
          <p:cNvPr id="41" name="Picture 3" descr="BD14718_">
            <a:extLst>
              <a:ext uri="{FF2B5EF4-FFF2-40B4-BE49-F238E27FC236}">
                <a16:creationId xmlns:a16="http://schemas.microsoft.com/office/drawing/2014/main" id="{031196E2-BD43-42F7-9EF6-3B88992B4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95" y="498877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66300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3">
            <a:extLst>
              <a:ext uri="{FF2B5EF4-FFF2-40B4-BE49-F238E27FC236}">
                <a16:creationId xmlns:a16="http://schemas.microsoft.com/office/drawing/2014/main" id="{72C7D7D9-3986-44F8-83CE-7041A660C2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817747"/>
              </p:ext>
            </p:extLst>
          </p:nvPr>
        </p:nvGraphicFramePr>
        <p:xfrm>
          <a:off x="731812" y="2163628"/>
          <a:ext cx="7524550" cy="36003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45620">
                  <a:extLst>
                    <a:ext uri="{9D8B030D-6E8A-4147-A177-3AD203B41FA5}">
                      <a16:colId xmlns:a16="http://schemas.microsoft.com/office/drawing/2014/main" val="2648431617"/>
                    </a:ext>
                  </a:extLst>
                </a:gridCol>
                <a:gridCol w="2489465">
                  <a:extLst>
                    <a:ext uri="{9D8B030D-6E8A-4147-A177-3AD203B41FA5}">
                      <a16:colId xmlns:a16="http://schemas.microsoft.com/office/drawing/2014/main" val="304271667"/>
                    </a:ext>
                  </a:extLst>
                </a:gridCol>
                <a:gridCol w="2489465">
                  <a:extLst>
                    <a:ext uri="{9D8B030D-6E8A-4147-A177-3AD203B41FA5}">
                      <a16:colId xmlns:a16="http://schemas.microsoft.com/office/drawing/2014/main" val="1114349716"/>
                    </a:ext>
                  </a:extLst>
                </a:gridCol>
              </a:tblGrid>
              <a:tr h="72351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參加對象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辦理梯次時間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協辦單位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9865462"/>
                  </a:ext>
                </a:extLst>
              </a:tr>
              <a:tr h="95896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各縣市政府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農會輔導人員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梯次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9-10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苗栗縣政府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臺南市政府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809823"/>
                  </a:ext>
                </a:extLst>
              </a:tr>
              <a:tr h="95896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各級農會總幹事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梯次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10-11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農訓協會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2715271"/>
                  </a:ext>
                </a:extLst>
              </a:tr>
              <a:tr h="95896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各級農會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選務工作辦理人員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梯次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10-11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農科院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1754396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0FBD70CB-12FC-4337-BCBD-277E4E2F3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504" y="1205465"/>
            <a:ext cx="4464496" cy="694664"/>
          </a:xfrm>
          <a:solidFill>
            <a:srgbClr val="0A93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defTabSz="457198" eaLnBrk="1" hangingPunct="1"/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選務相關人員工作講習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9AFC0DD-D838-4DF0-B6EC-CB06456AEB1C}"/>
              </a:ext>
            </a:extLst>
          </p:cNvPr>
          <p:cNvSpPr txBox="1">
            <a:spLocks noChangeArrowheads="1"/>
          </p:cNvSpPr>
          <p:nvPr/>
        </p:nvSpPr>
        <p:spPr>
          <a:xfrm>
            <a:off x="261696" y="170410"/>
            <a:ext cx="7992888" cy="51693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32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肆、農會改選工作計畫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pic>
        <p:nvPicPr>
          <p:cNvPr id="5" name="Picture 3" descr="BD14718_">
            <a:extLst>
              <a:ext uri="{FF2B5EF4-FFF2-40B4-BE49-F238E27FC236}">
                <a16:creationId xmlns:a16="http://schemas.microsoft.com/office/drawing/2014/main" id="{3D4CC07C-210B-4786-9D97-1465AF608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71" y="754163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61048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編號版面配置區 5">
            <a:extLst>
              <a:ext uri="{FF2B5EF4-FFF2-40B4-BE49-F238E27FC236}">
                <a16:creationId xmlns:a16="http://schemas.microsoft.com/office/drawing/2014/main" id="{768E438B-F857-4712-998A-B9B37FE12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55DC592-624E-4E90-A91B-814FA6B52413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zh-TW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42CA1381-ECAA-42A1-9673-B4C2762FF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556" y="1340768"/>
            <a:ext cx="7992888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54013" indent="-354013" eaLnBrk="1" hangingPunct="1">
              <a:spcBef>
                <a:spcPct val="25000"/>
              </a:spcBef>
              <a:buFont typeface="Wingdings" panose="05000000000000000000" pitchFamily="2" charset="2"/>
              <a:buChar char="l"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改選期間加強端正選風維持農會正常營運。</a:t>
            </a: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建立農會重大突發事件通報系統，各級政</a:t>
            </a:r>
            <a:b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府轉知農會填報突發事件通報表。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加強淨化選風宣導。</a:t>
            </a: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請法務部協助查察選舉不法情事。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A49D41D-97E0-4EE1-812A-2A66D9D9BFDF}"/>
              </a:ext>
            </a:extLst>
          </p:cNvPr>
          <p:cNvSpPr txBox="1">
            <a:spLocks noChangeArrowheads="1"/>
          </p:cNvSpPr>
          <p:nvPr/>
        </p:nvSpPr>
        <p:spPr>
          <a:xfrm>
            <a:off x="261696" y="375891"/>
            <a:ext cx="7992888" cy="516930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32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肆、農會改選工作計畫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pic>
        <p:nvPicPr>
          <p:cNvPr id="7" name="Picture 3" descr="BD14718_">
            <a:extLst>
              <a:ext uri="{FF2B5EF4-FFF2-40B4-BE49-F238E27FC236}">
                <a16:creationId xmlns:a16="http://schemas.microsoft.com/office/drawing/2014/main" id="{05FFD495-A3A0-4CDB-8E59-18C4A9AF59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71" y="959644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編號版面配置區 3">
            <a:extLst>
              <a:ext uri="{FF2B5EF4-FFF2-40B4-BE49-F238E27FC236}">
                <a16:creationId xmlns:a16="http://schemas.microsoft.com/office/drawing/2014/main" id="{D11178AC-6E1F-4277-AB52-206ECAE05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08F625-A08B-4E05-AC93-9717AB3A5503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zh-TW" sz="1400"/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6D3312FD-20F6-4298-A3D6-1535FEFE1C7C}"/>
              </a:ext>
            </a:extLst>
          </p:cNvPr>
          <p:cNvGrpSpPr/>
          <p:nvPr/>
        </p:nvGrpSpPr>
        <p:grpSpPr>
          <a:xfrm>
            <a:off x="179388" y="1700808"/>
            <a:ext cx="8713787" cy="4752975"/>
            <a:chOff x="179388" y="1412875"/>
            <a:chExt cx="8713787" cy="4752975"/>
          </a:xfrm>
        </p:grpSpPr>
        <p:sp>
          <p:nvSpPr>
            <p:cNvPr id="8" name="＞形箭號 7">
              <a:extLst>
                <a:ext uri="{FF2B5EF4-FFF2-40B4-BE49-F238E27FC236}">
                  <a16:creationId xmlns:a16="http://schemas.microsoft.com/office/drawing/2014/main" id="{FF4D55E5-55F8-459B-B79E-1C1294A9C221}"/>
                </a:ext>
              </a:extLst>
            </p:cNvPr>
            <p:cNvSpPr/>
            <p:nvPr/>
          </p:nvSpPr>
          <p:spPr>
            <a:xfrm>
              <a:off x="179388" y="3500438"/>
              <a:ext cx="8713787" cy="935037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zh-TW" altLang="en-US">
                <a:solidFill>
                  <a:schemeClr val="tx1"/>
                </a:solidFill>
              </a:endParaRPr>
            </a:p>
          </p:txBody>
        </p:sp>
        <p:grpSp>
          <p:nvGrpSpPr>
            <p:cNvPr id="15365" name="群組 23">
              <a:extLst>
                <a:ext uri="{FF2B5EF4-FFF2-40B4-BE49-F238E27FC236}">
                  <a16:creationId xmlns:a16="http://schemas.microsoft.com/office/drawing/2014/main" id="{7AF8F092-7D90-4B61-8524-9F2AD1396F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30325" y="3573463"/>
              <a:ext cx="1008063" cy="2592387"/>
              <a:chOff x="1331764" y="3429000"/>
              <a:chExt cx="1008063" cy="2592388"/>
            </a:xfrm>
          </p:grpSpPr>
          <p:sp>
            <p:nvSpPr>
              <p:cNvPr id="13" name="橢圓 12">
                <a:extLst>
                  <a:ext uri="{FF2B5EF4-FFF2-40B4-BE49-F238E27FC236}">
                    <a16:creationId xmlns:a16="http://schemas.microsoft.com/office/drawing/2014/main" id="{7E23C0A3-BCD6-4D97-945B-E266545B9E2F}"/>
                  </a:ext>
                </a:extLst>
              </p:cNvPr>
              <p:cNvSpPr/>
              <p:nvPr/>
            </p:nvSpPr>
            <p:spPr>
              <a:xfrm>
                <a:off x="1547664" y="3429000"/>
                <a:ext cx="647700" cy="792162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/>
                  <a:t>113</a:t>
                </a:r>
              </a:p>
              <a:p>
                <a:pPr algn="ctr" eaLnBrk="1" hangingPunct="1">
                  <a:defRPr/>
                </a:pPr>
                <a:r>
                  <a:rPr lang="en-US" altLang="zh-TW" b="1" dirty="0">
                    <a:solidFill>
                      <a:srgbClr val="FF0000"/>
                    </a:solidFill>
                  </a:rPr>
                  <a:t>12</a:t>
                </a:r>
              </a:p>
              <a:p>
                <a:pPr algn="ctr" eaLnBrk="1" hangingPunct="1">
                  <a:defRPr/>
                </a:pPr>
                <a:r>
                  <a:rPr lang="en-US" altLang="zh-TW" b="1" dirty="0">
                    <a:solidFill>
                      <a:srgbClr val="FF0000"/>
                    </a:solidFill>
                  </a:rPr>
                  <a:t>22</a:t>
                </a:r>
                <a:endParaRPr lang="zh-TW" alt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4" name="向上箭號圖說文字 13">
                <a:extLst>
                  <a:ext uri="{FF2B5EF4-FFF2-40B4-BE49-F238E27FC236}">
                    <a16:creationId xmlns:a16="http://schemas.microsoft.com/office/drawing/2014/main" id="{566001EC-0C3A-423F-B245-3055C7280A32}"/>
                  </a:ext>
                </a:extLst>
              </p:cNvPr>
              <p:cNvSpPr/>
              <p:nvPr/>
            </p:nvSpPr>
            <p:spPr>
              <a:xfrm>
                <a:off x="1331764" y="4292600"/>
                <a:ext cx="1008063" cy="1728788"/>
              </a:xfrm>
              <a:prstGeom prst="upArrowCallout">
                <a:avLst>
                  <a:gd name="adj1" fmla="val 39869"/>
                  <a:gd name="adj2" fmla="val 35409"/>
                  <a:gd name="adj3" fmla="val 26487"/>
                  <a:gd name="adj4" fmla="val 78570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/>
              <a:lstStyle/>
              <a:p>
                <a:pPr eaLnBrk="1" hangingPunct="1">
                  <a:defRPr/>
                </a:pPr>
                <a:r>
                  <a:rPr lang="zh-TW" altLang="en-US" b="1" dirty="0">
                    <a:solidFill>
                      <a:schemeClr val="tx1"/>
                    </a:solidFill>
                    <a:ea typeface="標楷體" pitchFamily="65" charset="-120"/>
                  </a:rPr>
                  <a:t>公告及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申請更正選舉人名冊</a:t>
                </a:r>
                <a:r>
                  <a:rPr lang="zh-TW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截止</a:t>
                </a:r>
              </a:p>
              <a:p>
                <a:pPr marL="179388" indent="-179388" eaLnBrk="1" hangingPunct="1">
                  <a:defRPr/>
                </a:pPr>
                <a:endParaRPr lang="zh-TW" altLang="en-US" b="1" dirty="0">
                  <a:solidFill>
                    <a:schemeClr val="tx1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15366" name="群組 15">
              <a:extLst>
                <a:ext uri="{FF2B5EF4-FFF2-40B4-BE49-F238E27FC236}">
                  <a16:creationId xmlns:a16="http://schemas.microsoft.com/office/drawing/2014/main" id="{301C3FCB-F04B-43DB-B0D6-D92A8F0F22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6725" y="1412875"/>
              <a:ext cx="1223963" cy="2952750"/>
              <a:chOff x="467544" y="1268760"/>
              <a:chExt cx="1223963" cy="2952750"/>
            </a:xfrm>
          </p:grpSpPr>
          <p:sp>
            <p:nvSpPr>
              <p:cNvPr id="6" name="橢圓 5">
                <a:extLst>
                  <a:ext uri="{FF2B5EF4-FFF2-40B4-BE49-F238E27FC236}">
                    <a16:creationId xmlns:a16="http://schemas.microsoft.com/office/drawing/2014/main" id="{9000575D-FF07-48F0-9054-3D7CF4C61F8A}"/>
                  </a:ext>
                </a:extLst>
              </p:cNvPr>
              <p:cNvSpPr/>
              <p:nvPr/>
            </p:nvSpPr>
            <p:spPr>
              <a:xfrm>
                <a:off x="754882" y="3429348"/>
                <a:ext cx="649287" cy="792162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/>
                  <a:t>113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12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16</a:t>
                </a:r>
                <a:endParaRPr lang="zh-TW" altLang="en-US" dirty="0"/>
              </a:p>
            </p:txBody>
          </p:sp>
          <p:sp>
            <p:nvSpPr>
              <p:cNvPr id="15" name="向下箭號圖說文字 14">
                <a:extLst>
                  <a:ext uri="{FF2B5EF4-FFF2-40B4-BE49-F238E27FC236}">
                    <a16:creationId xmlns:a16="http://schemas.microsoft.com/office/drawing/2014/main" id="{610FDE49-C4F2-4B33-9888-4966ED3DC2A2}"/>
                  </a:ext>
                </a:extLst>
              </p:cNvPr>
              <p:cNvSpPr/>
              <p:nvPr/>
            </p:nvSpPr>
            <p:spPr>
              <a:xfrm>
                <a:off x="467544" y="1268760"/>
                <a:ext cx="1223963" cy="2089150"/>
              </a:xfrm>
              <a:prstGeom prst="downArrowCallout">
                <a:avLst>
                  <a:gd name="adj1" fmla="val 32348"/>
                  <a:gd name="adj2" fmla="val 28674"/>
                  <a:gd name="adj3" fmla="val 25000"/>
                  <a:gd name="adj4" fmla="val 79406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marL="179388" indent="-179388" eaLnBrk="1" hangingPunct="1">
                  <a:defRPr/>
                </a:pPr>
                <a:r>
                  <a:rPr lang="en-US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1.</a:t>
                </a:r>
                <a:r>
                  <a:rPr lang="zh-TW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公告選舉</a:t>
                </a:r>
                <a:r>
                  <a:rPr lang="en-US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 </a:t>
                </a:r>
                <a:r>
                  <a:rPr lang="zh-TW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人名冊</a:t>
                </a:r>
              </a:p>
              <a:p>
                <a:pPr marL="179388" indent="-179388" eaLnBrk="1" hangingPunct="1">
                  <a:defRPr/>
                </a:pPr>
                <a:r>
                  <a:rPr lang="en-US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2.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接受申請人</a:t>
                </a:r>
                <a:r>
                  <a:rPr lang="zh-TW" altLang="zh-TW" b="1" dirty="0">
                    <a:solidFill>
                      <a:srgbClr val="FF0000"/>
                    </a:solidFill>
                    <a:ea typeface="標楷體" pitchFamily="65" charset="-120"/>
                  </a:rPr>
                  <a:t>更正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選舉人名冊</a:t>
                </a:r>
              </a:p>
            </p:txBody>
          </p:sp>
        </p:grpSp>
        <p:grpSp>
          <p:nvGrpSpPr>
            <p:cNvPr id="15367" name="群組 24">
              <a:extLst>
                <a:ext uri="{FF2B5EF4-FFF2-40B4-BE49-F238E27FC236}">
                  <a16:creationId xmlns:a16="http://schemas.microsoft.com/office/drawing/2014/main" id="{89FF1559-5B7B-466C-9739-5E89B7CDEC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1050" y="1412875"/>
              <a:ext cx="1008063" cy="2952750"/>
              <a:chOff x="2053977" y="1268760"/>
              <a:chExt cx="1008062" cy="2952750"/>
            </a:xfrm>
          </p:grpSpPr>
          <p:sp>
            <p:nvSpPr>
              <p:cNvPr id="17" name="橢圓 16">
                <a:extLst>
                  <a:ext uri="{FF2B5EF4-FFF2-40B4-BE49-F238E27FC236}">
                    <a16:creationId xmlns:a16="http://schemas.microsoft.com/office/drawing/2014/main" id="{16FF7C62-9496-4F2F-8258-69FF311A4035}"/>
                  </a:ext>
                </a:extLst>
              </p:cNvPr>
              <p:cNvSpPr/>
              <p:nvPr/>
            </p:nvSpPr>
            <p:spPr>
              <a:xfrm>
                <a:off x="2268290" y="3429348"/>
                <a:ext cx="647699" cy="792162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/>
                  <a:t>113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12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24</a:t>
                </a:r>
                <a:endParaRPr lang="zh-TW" altLang="en-US" dirty="0"/>
              </a:p>
            </p:txBody>
          </p:sp>
          <p:sp>
            <p:nvSpPr>
              <p:cNvPr id="18" name="向下箭號圖說文字 17">
                <a:extLst>
                  <a:ext uri="{FF2B5EF4-FFF2-40B4-BE49-F238E27FC236}">
                    <a16:creationId xmlns:a16="http://schemas.microsoft.com/office/drawing/2014/main" id="{E7D085C7-B333-49CA-BD99-413D4E221085}"/>
                  </a:ext>
                </a:extLst>
              </p:cNvPr>
              <p:cNvSpPr/>
              <p:nvPr/>
            </p:nvSpPr>
            <p:spPr>
              <a:xfrm>
                <a:off x="2053977" y="1268760"/>
                <a:ext cx="1008062" cy="2089150"/>
              </a:xfrm>
              <a:prstGeom prst="downArrowCallout">
                <a:avLst>
                  <a:gd name="adj1" fmla="val 48792"/>
                  <a:gd name="adj2" fmla="val 37596"/>
                  <a:gd name="adj3" fmla="val 25000"/>
                  <a:gd name="adj4" fmla="val 81559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eaLnBrk="1" hangingPunct="1">
                  <a:defRPr/>
                </a:pPr>
                <a:r>
                  <a:rPr lang="zh-TW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確定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選舉人</a:t>
                </a:r>
                <a:r>
                  <a:rPr lang="zh-TW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名冊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報主管機關備查及送上級農會</a:t>
                </a:r>
              </a:p>
            </p:txBody>
          </p:sp>
        </p:grpSp>
      </p:grpSp>
      <p:sp>
        <p:nvSpPr>
          <p:cNvPr id="37" name="Rectangle 2">
            <a:extLst>
              <a:ext uri="{FF2B5EF4-FFF2-40B4-BE49-F238E27FC236}">
                <a16:creationId xmlns:a16="http://schemas.microsoft.com/office/drawing/2014/main" id="{9B2178E2-5C9A-48B1-8A10-E7AAF1535993}"/>
              </a:ext>
            </a:extLst>
          </p:cNvPr>
          <p:cNvSpPr txBox="1">
            <a:spLocks noChangeArrowheads="1"/>
          </p:cNvSpPr>
          <p:nvPr/>
        </p:nvSpPr>
        <p:spPr>
          <a:xfrm>
            <a:off x="1042988" y="0"/>
            <a:ext cx="6913562" cy="733425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pic>
        <p:nvPicPr>
          <p:cNvPr id="15369" name="Picture 3" descr="BD14718_">
            <a:extLst>
              <a:ext uri="{FF2B5EF4-FFF2-40B4-BE49-F238E27FC236}">
                <a16:creationId xmlns:a16="http://schemas.microsoft.com/office/drawing/2014/main" id="{3E916318-2642-4AD2-816A-B647500CE7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620713"/>
            <a:ext cx="7627937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標題 1">
            <a:extLst>
              <a:ext uri="{FF2B5EF4-FFF2-40B4-BE49-F238E27FC236}">
                <a16:creationId xmlns:a16="http://schemas.microsoft.com/office/drawing/2014/main" id="{5D220C8B-B678-4E67-8561-A70E5B529DD3}"/>
              </a:ext>
            </a:extLst>
          </p:cNvPr>
          <p:cNvSpPr txBox="1">
            <a:spLocks/>
          </p:cNvSpPr>
          <p:nvPr/>
        </p:nvSpPr>
        <p:spPr bwMode="auto">
          <a:xfrm>
            <a:off x="101174" y="707351"/>
            <a:ext cx="4467868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r>
              <a:rPr lang="zh-TW" altLang="en-US" sz="3200" b="1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改選期程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45ED940C-4C20-44BF-92CD-E692BFEA2D14}"/>
              </a:ext>
            </a:extLst>
          </p:cNvPr>
          <p:cNvSpPr txBox="1"/>
          <p:nvPr/>
        </p:nvSpPr>
        <p:spPr>
          <a:xfrm>
            <a:off x="4784942" y="692950"/>
            <a:ext cx="36301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1394147"/>
            <a:ext cx="8091577" cy="5089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363538" indent="-363538" eaLnBrk="1" hangingPunct="1">
              <a:lnSpc>
                <a:spcPct val="110000"/>
              </a:lnSpc>
              <a:spcBef>
                <a:spcPct val="2500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重要工作：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714375" indent="-268288" eaLnBrk="1" hangingPunct="1">
              <a:lnSpc>
                <a:spcPct val="110000"/>
              </a:lnSpc>
              <a:spcBef>
                <a:spcPct val="250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選舉人名冊確定</a:t>
            </a:r>
          </a:p>
          <a:p>
            <a:pPr marL="1160463" indent="-350838" eaLnBrk="1" hangingPunct="1">
              <a:lnSpc>
                <a:spcPct val="110000"/>
              </a:lnSpc>
              <a:spcBef>
                <a:spcPct val="2500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法定選舉權門檻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1536700" indent="-457200" eaLnBrk="1" hangingPunct="1">
              <a:lnSpc>
                <a:spcPct val="110000"/>
              </a:lnSpc>
              <a:spcBef>
                <a:spcPts val="600"/>
              </a:spcBef>
              <a:buFont typeface="Webdings" panose="05030102010509060703" pitchFamily="18" charset="2"/>
              <a:buChar char="8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農事小組選舉投票日前六個月入會</a:t>
            </a:r>
            <a:r>
              <a:rPr lang="en-US" altLang="zh-TW" sz="1400" b="1" dirty="0">
                <a:solidFill>
                  <a:srgbClr val="9966F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400" b="1" dirty="0">
                <a:solidFill>
                  <a:srgbClr val="9966FF"/>
                </a:solidFill>
                <a:latin typeface="標楷體" pitchFamily="65" charset="-120"/>
                <a:ea typeface="標楷體" pitchFamily="65" charset="-120"/>
              </a:rPr>
              <a:t>農會法</a:t>
            </a:r>
            <a:r>
              <a:rPr lang="en-US" altLang="zh-TW" sz="1400" b="1" dirty="0">
                <a:solidFill>
                  <a:srgbClr val="9966FF"/>
                </a:solidFill>
                <a:latin typeface="標楷體" pitchFamily="65" charset="-120"/>
                <a:ea typeface="標楷體" pitchFamily="65" charset="-120"/>
              </a:rPr>
              <a:t>§12)</a:t>
            </a:r>
          </a:p>
          <a:p>
            <a:pPr marL="1536700" indent="-457200" eaLnBrk="1" hangingPunct="1">
              <a:lnSpc>
                <a:spcPct val="110000"/>
              </a:lnSpc>
              <a:spcBef>
                <a:spcPts val="600"/>
              </a:spcBef>
              <a:buFont typeface="Webdings" panose="05030102010509060703" pitchFamily="18" charset="2"/>
              <a:buChar char="8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以農事小組選舉投票日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(114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15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前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日為準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即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14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sz="2800" b="1" dirty="0">
                <a:solidFill>
                  <a:srgbClr val="9966FF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en-US" altLang="zh-TW" sz="1400" b="1" dirty="0">
                <a:solidFill>
                  <a:srgbClr val="9966FF"/>
                </a:solidFill>
                <a:latin typeface="標楷體" pitchFamily="65" charset="-120"/>
                <a:ea typeface="標楷體" pitchFamily="65" charset="-120"/>
              </a:rPr>
              <a:t> (</a:t>
            </a:r>
            <a:r>
              <a:rPr lang="zh-TW" altLang="en-US" sz="1400" b="1" dirty="0">
                <a:solidFill>
                  <a:srgbClr val="9966FF"/>
                </a:solidFill>
                <a:latin typeface="標楷體" pitchFamily="65" charset="-120"/>
                <a:ea typeface="標楷體" pitchFamily="65" charset="-120"/>
              </a:rPr>
              <a:t>選罷辦法</a:t>
            </a:r>
            <a:r>
              <a:rPr lang="en-US" altLang="zh-TW" sz="1400" b="1" dirty="0">
                <a:solidFill>
                  <a:srgbClr val="9966FF"/>
                </a:solidFill>
                <a:latin typeface="標楷體" pitchFamily="65" charset="-120"/>
                <a:ea typeface="標楷體" pitchFamily="65" charset="-120"/>
              </a:rPr>
              <a:t>§7)</a:t>
            </a:r>
            <a:endParaRPr lang="en-US" altLang="zh-TW" sz="2800" b="1" dirty="0">
              <a:solidFill>
                <a:srgbClr val="9966FF"/>
              </a:solidFill>
              <a:latin typeface="標楷體" pitchFamily="65" charset="-120"/>
              <a:ea typeface="標楷體" pitchFamily="65" charset="-120"/>
            </a:endParaRPr>
          </a:p>
          <a:p>
            <a:pPr marL="1700213" indent="-620713" eaLnBrk="1" hangingPunct="1">
              <a:lnSpc>
                <a:spcPct val="110000"/>
              </a:lnSpc>
              <a:spcBef>
                <a:spcPct val="25000"/>
              </a:spcBef>
              <a:buNone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sym typeface="Wingdings" panose="05000000000000000000" pitchFamily="2" charset="2"/>
              </a:rPr>
              <a:t>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入會最後申請日為</a:t>
            </a:r>
            <a:r>
              <a:rPr lang="en-US" altLang="zh-TW" sz="28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113</a:t>
            </a:r>
            <a:r>
              <a:rPr lang="zh-TW" altLang="en-US" sz="28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sz="28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14</a:t>
            </a:r>
            <a:r>
              <a:rPr lang="zh-TW" altLang="en-US" sz="28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</a:t>
            </a:r>
            <a:endParaRPr lang="en-US" altLang="zh-TW" sz="2800" b="1" u="sng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1079500" indent="0" eaLnBrk="1" hangingPunct="1">
              <a:lnSpc>
                <a:spcPct val="110000"/>
              </a:lnSpc>
              <a:spcBef>
                <a:spcPct val="25000"/>
              </a:spcBef>
              <a:buFontTx/>
              <a:buNone/>
              <a:defRPr/>
            </a:pP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1079500" indent="-1079500" eaLnBrk="1" hangingPunct="1">
              <a:lnSpc>
                <a:spcPct val="110000"/>
              </a:lnSpc>
              <a:spcBef>
                <a:spcPct val="25000"/>
              </a:spcBef>
              <a:buFontTx/>
              <a:buNone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  </a:t>
            </a:r>
            <a:endParaRPr lang="zh-TW" altLang="en-US" sz="1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99EC9D86-93EE-472C-8090-61C96C7FBFBF}"/>
              </a:ext>
            </a:extLst>
          </p:cNvPr>
          <p:cNvSpPr txBox="1">
            <a:spLocks/>
          </p:cNvSpPr>
          <p:nvPr/>
        </p:nvSpPr>
        <p:spPr bwMode="auto">
          <a:xfrm>
            <a:off x="101175" y="707351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7D68C72C-F2FD-41E4-B7B4-13C3E48CA3F8}"/>
              </a:ext>
            </a:extLst>
          </p:cNvPr>
          <p:cNvSpPr txBox="1"/>
          <p:nvPr/>
        </p:nvSpPr>
        <p:spPr>
          <a:xfrm>
            <a:off x="3773100" y="692950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0787A70A-BE63-44C9-9C2D-C257276A5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494" y="1618582"/>
            <a:ext cx="8355012" cy="4946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2900" indent="-336550">
              <a:spcBef>
                <a:spcPct val="20000"/>
              </a:spcBef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u"/>
            </a:pP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重要工作：</a:t>
            </a:r>
            <a:endParaRPr kumimoji="0" lang="en-US" altLang="zh-TW" sz="3000" b="1" dirty="0">
              <a:solidFill>
                <a:srgbClr val="000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09625" eaLnBrk="1" hangingPunct="1">
              <a:lnSpc>
                <a:spcPct val="90000"/>
              </a:lnSpc>
              <a:spcBef>
                <a:spcPts val="75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tabLst/>
            </a:pPr>
            <a:r>
              <a:rPr kumimoji="0" lang="zh-TW" altLang="en-US" sz="30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選舉人名冊</a:t>
            </a:r>
            <a:r>
              <a:rPr kumimoji="0" lang="zh-TW" altLang="zh-TW" sz="30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公告：</a:t>
            </a:r>
            <a:endParaRPr kumimoji="0" lang="en-US" altLang="zh-TW" sz="30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077913" eaLnBrk="1" hangingPunct="1">
              <a:lnSpc>
                <a:spcPts val="4000"/>
              </a:lnSpc>
              <a:spcBef>
                <a:spcPts val="70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tabLst/>
            </a:pPr>
            <a:r>
              <a:rPr kumimoji="0" lang="zh-TW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公告</a:t>
            </a:r>
            <a:r>
              <a:rPr kumimoji="0"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起始日</a:t>
            </a:r>
            <a:r>
              <a:rPr kumimoji="0" lang="zh-TW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kumimoji="0" lang="zh-TW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kumimoji="0"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kumimoji="0" lang="zh-TW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kumimoji="0"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kumimoji="0" lang="zh-TW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endParaRPr kumimoji="0" lang="en-US" altLang="zh-TW" sz="3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1363" indent="0" eaLnBrk="1" hangingPunct="1">
              <a:lnSpc>
                <a:spcPts val="4000"/>
              </a:lnSpc>
              <a:spcBef>
                <a:spcPts val="0"/>
              </a:spcBef>
              <a:buClr>
                <a:srgbClr val="FF0000"/>
              </a:buClr>
              <a:buNone/>
              <a:tabLst/>
            </a:pP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kumimoji="0"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投票日前</a:t>
            </a:r>
            <a:r>
              <a:rPr kumimoji="0"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60</a:t>
            </a:r>
            <a:r>
              <a:rPr kumimoji="0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日之前</a:t>
            </a:r>
            <a:r>
              <a:rPr kumimoji="0"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kumimoji="0" lang="en-US" altLang="zh-TW" sz="1800" b="1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選罷辦法第</a:t>
            </a:r>
            <a:r>
              <a:rPr kumimoji="0" lang="en-US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kumimoji="0" lang="zh-TW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kumimoji="0" lang="en-US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1077913" eaLnBrk="1" hangingPunct="1">
              <a:lnSpc>
                <a:spcPts val="4000"/>
              </a:lnSpc>
              <a:spcBef>
                <a:spcPts val="70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tabLst/>
            </a:pPr>
            <a:r>
              <a:rPr kumimoji="0" lang="zh-TW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公告地點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：張貼公告於農會與其辦事處、</a:t>
            </a:r>
            <a:endParaRPr kumimoji="0"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954338" indent="0" eaLnBrk="1" hangingPunct="1">
              <a:lnSpc>
                <a:spcPts val="4000"/>
              </a:lnSpc>
              <a:spcBef>
                <a:spcPts val="0"/>
              </a:spcBef>
              <a:buClr>
                <a:srgbClr val="FF0000"/>
              </a:buClr>
              <a:buNone/>
              <a:tabLst/>
            </a:pP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信用部分部及各農事小組。</a:t>
            </a:r>
            <a:endParaRPr kumimoji="0"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077913" eaLnBrk="1" hangingPunct="1">
              <a:lnSpc>
                <a:spcPts val="4000"/>
              </a:lnSpc>
              <a:spcBef>
                <a:spcPts val="70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tabLst/>
            </a:pPr>
            <a:r>
              <a:rPr kumimoji="0" lang="zh-TW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公告期限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en-US" altLang="zh-TW" sz="3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kumimoji="0" lang="zh-TW" altLang="zh-TW" sz="3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kumimoji="0"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至陳列期間截止</a:t>
            </a:r>
            <a:r>
              <a:rPr kumimoji="0"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kumimoji="0"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617663" indent="-457200" eaLnBrk="1" hangingPunct="1">
              <a:lnSpc>
                <a:spcPts val="4000"/>
              </a:lnSpc>
              <a:spcBef>
                <a:spcPts val="700"/>
              </a:spcBef>
              <a:buClr>
                <a:srgbClr val="FF0000"/>
              </a:buClr>
              <a:buFont typeface="Webdings" panose="05030102010509060703" pitchFamily="18" charset="2"/>
              <a:buChar char="8"/>
              <a:tabLst/>
            </a:pP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kumimoji="0"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22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1430338" indent="0" eaLnBrk="1" hangingPunct="1">
              <a:lnSpc>
                <a:spcPts val="4000"/>
              </a:lnSpc>
              <a:spcBef>
                <a:spcPts val="0"/>
              </a:spcBef>
              <a:buClr>
                <a:srgbClr val="FF0000"/>
              </a:buClr>
              <a:buNone/>
              <a:tabLst/>
            </a:pPr>
            <a:r>
              <a:rPr kumimoji="0"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kumimoji="0"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</a:t>
            </a:r>
            <a:r>
              <a:rPr kumimoji="0"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kumimoji="0"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kumimoji="0"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日、</a:t>
            </a: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22</a:t>
            </a:r>
            <a:r>
              <a:rPr kumimoji="0"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日為</a:t>
            </a:r>
            <a:r>
              <a:rPr kumimoji="0"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假日</a:t>
            </a:r>
            <a:endParaRPr kumimoji="0" lang="en-US" altLang="zh-TW" sz="3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Tx/>
              <a:buNone/>
            </a:pPr>
            <a:r>
              <a:rPr kumimoji="0" lang="zh-TW" altLang="en-US" sz="2800" dirty="0">
                <a:solidFill>
                  <a:srgbClr val="000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kumimoji="0" lang="en-US" altLang="zh-TW" sz="2800" dirty="0">
              <a:solidFill>
                <a:srgbClr val="000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Tx/>
              <a:buNone/>
            </a:pPr>
            <a:endParaRPr kumimoji="0" lang="en-US" altLang="zh-TW" sz="2800" dirty="0">
              <a:solidFill>
                <a:srgbClr val="000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2BD9CB27-5F66-4678-AD36-545AD6245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6597650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D4695DA-23E3-4024-8287-93DB56099789}" type="slidenum">
              <a:rPr kumimoji="0" lang="en-US" altLang="zh-TW" sz="14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kumimoji="0" lang="en-US" altLang="zh-TW" sz="1400">
              <a:solidFill>
                <a:srgbClr val="000000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0476C21-DD62-4080-989E-49C4E6DECBB5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5553658A-10AC-4E94-B4D8-E66F3D0E03EF}"/>
              </a:ext>
            </a:extLst>
          </p:cNvPr>
          <p:cNvSpPr txBox="1">
            <a:spLocks/>
          </p:cNvSpPr>
          <p:nvPr/>
        </p:nvSpPr>
        <p:spPr bwMode="auto">
          <a:xfrm>
            <a:off x="62828" y="781637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FD34AF1-0A10-4AFC-88CB-B485633CC23B}"/>
              </a:ext>
            </a:extLst>
          </p:cNvPr>
          <p:cNvSpPr txBox="1"/>
          <p:nvPr/>
        </p:nvSpPr>
        <p:spPr>
          <a:xfrm>
            <a:off x="3643704" y="817585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pic>
        <p:nvPicPr>
          <p:cNvPr id="7" name="Picture 3" descr="BD14718_">
            <a:extLst>
              <a:ext uri="{FF2B5EF4-FFF2-40B4-BE49-F238E27FC236}">
                <a16:creationId xmlns:a16="http://schemas.microsoft.com/office/drawing/2014/main" id="{08112FFA-DB59-4DFB-9EF0-2FAB15645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>
            <a:extLst>
              <a:ext uri="{FF2B5EF4-FFF2-40B4-BE49-F238E27FC236}">
                <a16:creationId xmlns:a16="http://schemas.microsoft.com/office/drawing/2014/main" id="{CDE774B9-63B0-4652-A5A8-10B0515AE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908720"/>
            <a:ext cx="8219255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2900" indent="-336550"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marL="363538" indent="-357188" algn="just" eaLnBrk="1" hangingPunct="1">
              <a:lnSpc>
                <a:spcPct val="110000"/>
              </a:lnSpc>
              <a:spcBef>
                <a:spcPts val="750"/>
              </a:spcBef>
              <a:buClrTx/>
              <a:buFont typeface="Wingdings" panose="05000000000000000000" pitchFamily="2" charset="2"/>
              <a:buChar char="u"/>
              <a:tabLst/>
            </a:pPr>
            <a:r>
              <a:rPr lang="zh-TW" altLang="en-US" sz="2600" b="1" dirty="0">
                <a:solidFill>
                  <a:schemeClr val="tx1"/>
                </a:solidFill>
                <a:latin typeface="標楷體" panose="03000509000000000000" pitchFamily="65" charset="-120"/>
              </a:rPr>
              <a:t>本屆</a:t>
            </a:r>
            <a:r>
              <a:rPr lang="en-US" altLang="zh-TW" sz="2600" b="1" dirty="0">
                <a:solidFill>
                  <a:schemeClr val="tx1"/>
                </a:solidFill>
                <a:latin typeface="標楷體" panose="03000509000000000000" pitchFamily="65" charset="-120"/>
              </a:rPr>
              <a:t>(110</a:t>
            </a:r>
            <a:r>
              <a:rPr lang="zh-TW" altLang="en-US" sz="2600" b="1" dirty="0">
                <a:solidFill>
                  <a:schemeClr val="tx1"/>
                </a:solidFill>
                <a:latin typeface="標楷體" panose="03000509000000000000" pitchFamily="65" charset="-120"/>
              </a:rPr>
              <a:t>年</a:t>
            </a:r>
            <a:r>
              <a:rPr lang="en-US" altLang="zh-TW" sz="2600" b="1" dirty="0">
                <a:solidFill>
                  <a:schemeClr val="tx1"/>
                </a:solidFill>
                <a:latin typeface="標楷體" panose="03000509000000000000" pitchFamily="65" charset="-120"/>
              </a:rPr>
              <a:t>)</a:t>
            </a:r>
            <a:r>
              <a:rPr lang="zh-TW" altLang="en-US" sz="2600" b="1" dirty="0">
                <a:solidFill>
                  <a:schemeClr val="tx1"/>
                </a:solidFill>
                <a:latin typeface="標楷體" panose="03000509000000000000" pitchFamily="65" charset="-120"/>
              </a:rPr>
              <a:t>各級農會農事小組組長、副組長、會員代表、理事、監事之任期，於</a:t>
            </a:r>
            <a:r>
              <a:rPr lang="en-US" altLang="zh-TW" sz="2600" b="1" dirty="0">
                <a:solidFill>
                  <a:schemeClr val="tx1"/>
                </a:solidFill>
                <a:latin typeface="標楷體" panose="03000509000000000000" pitchFamily="65" charset="-120"/>
              </a:rPr>
              <a:t>114</a:t>
            </a:r>
            <a:r>
              <a:rPr lang="zh-TW" altLang="en-US" sz="2600" b="1" dirty="0">
                <a:solidFill>
                  <a:schemeClr val="tx1"/>
                </a:solidFill>
                <a:latin typeface="標楷體" panose="03000509000000000000" pitchFamily="65" charset="-120"/>
              </a:rPr>
              <a:t>年上半年陸續屆滿，應改選並重新聘任總幹事。</a:t>
            </a:r>
            <a:endParaRPr lang="en-US" altLang="zh-TW" sz="2600" b="1" dirty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pPr marL="363538" indent="-357188" algn="just" eaLnBrk="1" hangingPunct="1">
              <a:lnSpc>
                <a:spcPct val="110000"/>
              </a:lnSpc>
              <a:spcBef>
                <a:spcPts val="750"/>
              </a:spcBef>
              <a:buClrTx/>
              <a:buFont typeface="Wingdings" panose="05000000000000000000" pitchFamily="2" charset="2"/>
              <a:buChar char="u"/>
              <a:tabLst/>
            </a:pPr>
            <a:r>
              <a:rPr kumimoji="0" lang="en-US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114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年農會屆次改選，農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業部已公告改選工作計畫並指定</a:t>
            </a:r>
            <a:r>
              <a:rPr kumimoji="0" lang="en-US" altLang="zh-TW" sz="2600" dirty="0">
                <a:solidFill>
                  <a:srgbClr val="FF0000"/>
                </a:solidFill>
                <a:latin typeface="標楷體" panose="03000509000000000000" pitchFamily="65" charset="-120"/>
              </a:rPr>
              <a:t>114</a:t>
            </a:r>
            <a:r>
              <a:rPr kumimoji="0" lang="zh-TW" altLang="zh-TW" sz="2600" dirty="0">
                <a:solidFill>
                  <a:srgbClr val="FF0000"/>
                </a:solidFill>
                <a:latin typeface="標楷體" panose="03000509000000000000" pitchFamily="65" charset="-120"/>
              </a:rPr>
              <a:t>年</a:t>
            </a:r>
            <a:r>
              <a:rPr kumimoji="0" lang="en-US" altLang="zh-TW" sz="2600" dirty="0">
                <a:solidFill>
                  <a:srgbClr val="FF0000"/>
                </a:solidFill>
                <a:latin typeface="標楷體" panose="03000509000000000000" pitchFamily="65" charset="-120"/>
              </a:rPr>
              <a:t>2</a:t>
            </a:r>
            <a:r>
              <a:rPr kumimoji="0" lang="zh-TW" altLang="zh-TW" sz="2600" dirty="0">
                <a:solidFill>
                  <a:srgbClr val="FF0000"/>
                </a:solidFill>
                <a:latin typeface="標楷體" panose="03000509000000000000" pitchFamily="65" charset="-120"/>
              </a:rPr>
              <a:t>月</a:t>
            </a:r>
            <a:r>
              <a:rPr kumimoji="0" lang="en-US" altLang="zh-TW" sz="2600" dirty="0">
                <a:solidFill>
                  <a:srgbClr val="FF0000"/>
                </a:solidFill>
                <a:latin typeface="標楷體" panose="03000509000000000000" pitchFamily="65" charset="-120"/>
              </a:rPr>
              <a:t>15</a:t>
            </a:r>
            <a:r>
              <a:rPr kumimoji="0" lang="zh-TW" altLang="zh-TW" sz="2600" dirty="0">
                <a:solidFill>
                  <a:srgbClr val="FF0000"/>
                </a:solidFill>
                <a:latin typeface="標楷體" panose="03000509000000000000" pitchFamily="65" charset="-120"/>
              </a:rPr>
              <a:t>日</a:t>
            </a:r>
            <a:r>
              <a:rPr kumimoji="0" lang="en-US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(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星期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六</a:t>
            </a:r>
            <a:r>
              <a:rPr kumimoji="0" lang="en-US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)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為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農事小組投票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基準日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。</a:t>
            </a:r>
            <a:endParaRPr kumimoji="0" lang="en-US" altLang="zh-TW" sz="2600" dirty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pPr marL="363538" indent="-357188" algn="just" eaLnBrk="1" hangingPunct="1">
              <a:lnSpc>
                <a:spcPct val="110000"/>
              </a:lnSpc>
              <a:spcBef>
                <a:spcPts val="750"/>
              </a:spcBef>
              <a:buClrTx/>
              <a:buFont typeface="Wingdings" panose="05000000000000000000" pitchFamily="2" charset="2"/>
              <a:buChar char="u"/>
              <a:tabLst/>
            </a:pPr>
            <a:r>
              <a:rPr kumimoji="0" lang="en-US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114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年農會屆次改選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作業已正式啟動</a:t>
            </a:r>
            <a:r>
              <a:rPr kumimoji="0" lang="en-US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!</a:t>
            </a:r>
          </a:p>
          <a:p>
            <a:pPr marL="714375" indent="-269875" algn="just" eaLnBrk="1" hangingPunct="1">
              <a:lnSpc>
                <a:spcPct val="110000"/>
              </a:lnSpc>
              <a:spcBef>
                <a:spcPts val="75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tabLst/>
            </a:pP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農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業部已完成</a:t>
            </a:r>
            <a:r>
              <a:rPr kumimoji="0" lang="zh-TW" altLang="en-US" sz="26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農會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輔導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法規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暨解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釋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彙編</a:t>
            </a:r>
            <a:r>
              <a:rPr kumimoji="0" lang="zh-TW" altLang="en-US" sz="26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及</a:t>
            </a:r>
            <a:r>
              <a:rPr kumimoji="0" lang="zh-TW" altLang="en-US" sz="26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各級農會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改選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實務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手冊</a:t>
            </a:r>
            <a:r>
              <a:rPr kumimoji="0" lang="zh-TW" altLang="en-US" sz="26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檢討、編印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，以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協助主管機關及各級農會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順利完成選舉各項工作。</a:t>
            </a:r>
            <a:endParaRPr kumimoji="0" lang="en-US" altLang="zh-TW" sz="2600" dirty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pPr marL="363538" indent="-357188" algn="just" eaLnBrk="1" hangingPunct="1">
              <a:lnSpc>
                <a:spcPct val="110000"/>
              </a:lnSpc>
              <a:spcBef>
                <a:spcPts val="750"/>
              </a:spcBef>
              <a:buClrTx/>
              <a:buFont typeface="Wingdings" panose="05000000000000000000" pitchFamily="2" charset="2"/>
              <a:buChar char="u"/>
              <a:tabLst/>
            </a:pP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「工欲善其事，必先利其器」，要辦好屆次改選工作，首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先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必須對選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舉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相關法</a:t>
            </a:r>
            <a:r>
              <a:rPr kumimoji="0" lang="zh-TW" altLang="en-US" sz="2600" dirty="0">
                <a:solidFill>
                  <a:schemeClr val="tx1"/>
                </a:solidFill>
                <a:latin typeface="標楷體" panose="03000509000000000000" pitchFamily="65" charset="-120"/>
              </a:rPr>
              <a:t>規</a:t>
            </a:r>
            <a:r>
              <a:rPr kumimoji="0" lang="en-US" altLang="zh-TW" sz="2600" dirty="0">
                <a:solidFill>
                  <a:srgbClr val="FF0000"/>
                </a:solidFill>
                <a:latin typeface="標楷體" panose="03000509000000000000" pitchFamily="65" charset="-120"/>
              </a:rPr>
              <a:t>(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</a:rPr>
              <a:t>農會法、相關子法規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</a:rPr>
              <a:t>)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，有一定的</a:t>
            </a:r>
            <a:r>
              <a:rPr kumimoji="0" lang="zh-TW" altLang="zh-TW" sz="2600" dirty="0">
                <a:solidFill>
                  <a:srgbClr val="FF0000"/>
                </a:solidFill>
                <a:latin typeface="標楷體" panose="03000509000000000000" pitchFamily="65" charset="-120"/>
              </a:rPr>
              <a:t>熟稔</a:t>
            </a:r>
            <a:r>
              <a:rPr kumimoji="0" lang="zh-TW" altLang="en-US" sz="2600" dirty="0">
                <a:solidFill>
                  <a:srgbClr val="FF0000"/>
                </a:solidFill>
                <a:latin typeface="標楷體" panose="03000509000000000000" pitchFamily="65" charset="-120"/>
              </a:rPr>
              <a:t>度</a:t>
            </a:r>
            <a:r>
              <a:rPr kumimoji="0" lang="zh-TW" altLang="zh-TW" sz="2600" dirty="0">
                <a:solidFill>
                  <a:schemeClr val="tx1"/>
                </a:solidFill>
                <a:latin typeface="標楷體" panose="03000509000000000000" pitchFamily="65" charset="-120"/>
              </a:rPr>
              <a:t>，方能事半功倍，圓滿達成任務。</a:t>
            </a:r>
          </a:p>
          <a:p>
            <a:pPr marL="463550" indent="-457200" algn="just" eaLnBrk="1" hangingPunct="1">
              <a:lnSpc>
                <a:spcPct val="110000"/>
              </a:lnSpc>
              <a:spcBef>
                <a:spcPts val="750"/>
              </a:spcBef>
              <a:buClrTx/>
              <a:buFont typeface="Wingdings" panose="05000000000000000000" pitchFamily="2" charset="2"/>
              <a:buChar char="l"/>
              <a:tabLst/>
            </a:pPr>
            <a:endParaRPr kumimoji="0" lang="en-US" altLang="zh-TW" sz="2600" dirty="0">
              <a:solidFill>
                <a:schemeClr val="tx1"/>
              </a:solidFill>
              <a:latin typeface="標楷體" panose="03000509000000000000" pitchFamily="65" charset="-120"/>
            </a:endParaRPr>
          </a:p>
        </p:txBody>
      </p:sp>
      <p:sp>
        <p:nvSpPr>
          <p:cNvPr id="5123" name="Text Box 2">
            <a:extLst>
              <a:ext uri="{FF2B5EF4-FFF2-40B4-BE49-F238E27FC236}">
                <a16:creationId xmlns:a16="http://schemas.microsoft.com/office/drawing/2014/main" id="{004633D8-6803-4D19-B14B-9EFBC9137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6597650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CB70C1B5-BAAC-46EC-AB24-60D0B60E66C9}" type="slidenum">
              <a:rPr kumimoji="0" lang="en-US" altLang="zh-TW" sz="1400" b="0">
                <a:solidFill>
                  <a:srgbClr val="000000"/>
                </a:solidFill>
                <a:ea typeface="新細明體" panose="02020500000000000000" pitchFamily="18" charset="-12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kumimoji="0" lang="en-US" altLang="zh-TW" sz="1400" b="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F0618B4-676F-42D1-BF9F-24F3BBCDD728}"/>
              </a:ext>
            </a:extLst>
          </p:cNvPr>
          <p:cNvSpPr txBox="1">
            <a:spLocks noChangeArrowheads="1"/>
          </p:cNvSpPr>
          <p:nvPr/>
        </p:nvSpPr>
        <p:spPr>
          <a:xfrm>
            <a:off x="1042988" y="24482"/>
            <a:ext cx="6913562" cy="733425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b="1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壹、前言</a:t>
            </a:r>
            <a:endParaRPr lang="zh-TW" altLang="en-US" b="1" kern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Picture 3" descr="BD14718_">
            <a:extLst>
              <a:ext uri="{FF2B5EF4-FFF2-40B4-BE49-F238E27FC236}">
                <a16:creationId xmlns:a16="http://schemas.microsoft.com/office/drawing/2014/main" id="{B91D676B-A8AD-4FE6-9DF0-2700CE38E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743620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0787A70A-BE63-44C9-9C2D-C257276A5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494" y="1618582"/>
            <a:ext cx="8355012" cy="4946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2900" indent="-336550">
              <a:spcBef>
                <a:spcPct val="20000"/>
              </a:spcBef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u"/>
            </a:pP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重要工作</a:t>
            </a:r>
            <a:endParaRPr kumimoji="0" lang="en-US" altLang="zh-TW" sz="3000" b="1" dirty="0">
              <a:solidFill>
                <a:srgbClr val="000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09625" eaLnBrk="1" hangingPunct="1">
              <a:lnSpc>
                <a:spcPct val="90000"/>
              </a:lnSpc>
              <a:spcBef>
                <a:spcPts val="75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tabLst/>
            </a:pPr>
            <a:r>
              <a:rPr kumimoji="0"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選舉人名冊</a:t>
            </a:r>
            <a:r>
              <a:rPr kumimoji="0" lang="zh-TW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公告</a:t>
            </a:r>
            <a:r>
              <a:rPr kumimoji="0"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期間</a:t>
            </a:r>
            <a:r>
              <a:rPr kumimoji="0" lang="zh-TW" altLang="zh-TW" sz="30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之公開陳列閱覽</a:t>
            </a:r>
            <a:r>
              <a:rPr kumimoji="0" lang="en-US" altLang="zh-TW" sz="1800" b="1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選罷辦法第</a:t>
            </a:r>
            <a:r>
              <a:rPr kumimoji="0" lang="en-US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kumimoji="0" lang="zh-TW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kumimoji="0" lang="en-US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kumimoji="0" lang="zh-TW" altLang="zh-TW" sz="30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kumimoji="0" lang="en-US" altLang="zh-TW" sz="30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077913" eaLnBrk="1" hangingPunct="1">
              <a:lnSpc>
                <a:spcPts val="4000"/>
              </a:lnSpc>
              <a:spcBef>
                <a:spcPts val="70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tabLst/>
            </a:pPr>
            <a:r>
              <a:rPr kumimoji="0"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名冊陳列</a:t>
            </a:r>
            <a:r>
              <a:rPr kumimoji="0" lang="zh-TW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地點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zh-TW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農會與其辦事處、信用部分部</a:t>
            </a:r>
            <a:r>
              <a:rPr kumimoji="0" lang="zh-TW" altLang="zh-TW" sz="2400" strike="sngStrike" dirty="0">
                <a:solidFill>
                  <a:schemeClr val="bg1">
                    <a:lumMod val="6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及各農事小組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kumimoji="0"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077913" eaLnBrk="1" hangingPunct="1">
              <a:lnSpc>
                <a:spcPts val="4000"/>
              </a:lnSpc>
              <a:spcBef>
                <a:spcPts val="70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tabLst/>
            </a:pPr>
            <a:r>
              <a:rPr kumimoji="0"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閱覽</a:t>
            </a:r>
            <a:r>
              <a:rPr kumimoji="0" lang="zh-TW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期限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en-US" altLang="zh-TW" sz="3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kumimoji="0" lang="zh-TW" altLang="zh-TW" sz="3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endParaRPr kumimoji="0" lang="en-US" altLang="zh-TW" sz="3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617663" indent="-457200" eaLnBrk="1" hangingPunct="1">
              <a:lnSpc>
                <a:spcPts val="4000"/>
              </a:lnSpc>
              <a:spcBef>
                <a:spcPts val="700"/>
              </a:spcBef>
              <a:buClr>
                <a:srgbClr val="FF0000"/>
              </a:buClr>
              <a:buFont typeface="Webdings" panose="05030102010509060703" pitchFamily="18" charset="2"/>
              <a:buChar char="8"/>
              <a:tabLst/>
            </a:pP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kumimoji="0"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22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kumimoji="0"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1793875" indent="-363538" eaLnBrk="1" hangingPunct="1">
              <a:lnSpc>
                <a:spcPts val="4000"/>
              </a:lnSpc>
              <a:spcBef>
                <a:spcPts val="0"/>
              </a:spcBef>
              <a:buClr>
                <a:srgbClr val="FF0000"/>
              </a:buClr>
              <a:buNone/>
              <a:tabLst/>
            </a:pPr>
            <a:r>
              <a:rPr kumimoji="0"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</a:t>
            </a:r>
            <a:r>
              <a:rPr kumimoji="0"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12</a:t>
            </a:r>
            <a:r>
              <a:rPr kumimoji="0"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月</a:t>
            </a:r>
            <a:r>
              <a:rPr kumimoji="0"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21</a:t>
            </a:r>
            <a:r>
              <a:rPr kumimoji="0"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、</a:t>
            </a:r>
            <a:r>
              <a:rPr kumimoji="0"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22</a:t>
            </a:r>
            <a:r>
              <a:rPr kumimoji="0"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日為假日</a:t>
            </a:r>
            <a:r>
              <a:rPr kumimoji="0"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，</a:t>
            </a:r>
            <a:r>
              <a:rPr kumimoji="0"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應派員值班</a:t>
            </a:r>
            <a:r>
              <a:rPr kumimoji="0"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，受理名冊之閱覽。</a:t>
            </a:r>
            <a:endParaRPr kumimoji="0" lang="en-US" altLang="zh-TW" sz="3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Tx/>
              <a:buNone/>
            </a:pPr>
            <a:r>
              <a:rPr kumimoji="0" lang="zh-TW" altLang="en-US" sz="2800" dirty="0">
                <a:solidFill>
                  <a:srgbClr val="000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kumimoji="0" lang="en-US" altLang="zh-TW" sz="2800" dirty="0">
              <a:solidFill>
                <a:srgbClr val="000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Tx/>
              <a:buNone/>
            </a:pPr>
            <a:endParaRPr kumimoji="0" lang="en-US" altLang="zh-TW" sz="2800" dirty="0">
              <a:solidFill>
                <a:srgbClr val="000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2BD9CB27-5F66-4678-AD36-545AD6245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6597650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D4695DA-23E3-4024-8287-93DB56099789}" type="slidenum">
              <a:rPr kumimoji="0" lang="en-US" altLang="zh-TW" sz="14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30</a:t>
            </a:fld>
            <a:endParaRPr kumimoji="0" lang="en-US" altLang="zh-TW" sz="1400">
              <a:solidFill>
                <a:srgbClr val="000000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0476C21-DD62-4080-989E-49C4E6DECBB5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5553658A-10AC-4E94-B4D8-E66F3D0E03EF}"/>
              </a:ext>
            </a:extLst>
          </p:cNvPr>
          <p:cNvSpPr txBox="1">
            <a:spLocks/>
          </p:cNvSpPr>
          <p:nvPr/>
        </p:nvSpPr>
        <p:spPr bwMode="auto">
          <a:xfrm>
            <a:off x="62828" y="781637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FD34AF1-0A10-4AFC-88CB-B485633CC23B}"/>
              </a:ext>
            </a:extLst>
          </p:cNvPr>
          <p:cNvSpPr txBox="1"/>
          <p:nvPr/>
        </p:nvSpPr>
        <p:spPr>
          <a:xfrm>
            <a:off x="3643704" y="817585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pic>
        <p:nvPicPr>
          <p:cNvPr id="7" name="Picture 3" descr="BD14718_">
            <a:extLst>
              <a:ext uri="{FF2B5EF4-FFF2-40B4-BE49-F238E27FC236}">
                <a16:creationId xmlns:a16="http://schemas.microsoft.com/office/drawing/2014/main" id="{08112FFA-DB59-4DFB-9EF0-2FAB15645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4734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>
            <a:extLst>
              <a:ext uri="{FF2B5EF4-FFF2-40B4-BE49-F238E27FC236}">
                <a16:creationId xmlns:a16="http://schemas.microsoft.com/office/drawing/2014/main" id="{411D53B9-AD8F-49F8-AED6-448D8B2618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91" y="71186"/>
            <a:ext cx="7920000" cy="733425"/>
          </a:xfrm>
          <a:solidFill>
            <a:srgbClr val="0A93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defTabSz="457198" eaLnBrk="1" hangingPunct="1"/>
            <a:r>
              <a:rPr lang="zh-TW" altLang="en-US" sz="3600" b="1" kern="1200" dirty="0">
                <a:solidFill>
                  <a:schemeClr val="bg1"/>
                </a:solidFill>
              </a:rPr>
              <a:t>農會選舉罷免辦法第</a:t>
            </a:r>
            <a:r>
              <a:rPr lang="en-US" altLang="zh-TW" sz="3600" b="1" kern="1200" dirty="0">
                <a:solidFill>
                  <a:schemeClr val="bg1"/>
                </a:solidFill>
              </a:rPr>
              <a:t>11</a:t>
            </a:r>
            <a:r>
              <a:rPr lang="zh-TW" altLang="en-US" sz="3600" b="1" kern="1200" dirty="0">
                <a:solidFill>
                  <a:schemeClr val="bg1"/>
                </a:solidFill>
              </a:rPr>
              <a:t>條修正</a:t>
            </a:r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7AC24CAB-80D5-4F4F-810D-1EF3A0C10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346" y="1124744"/>
            <a:ext cx="8704802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25475" indent="-625475" defTabSz="625475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62547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625475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625475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625475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625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625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625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6254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909634" indent="-4572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u"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修正緣由：為保護個人資料外洩免受詐騙</a:t>
            </a:r>
            <a:r>
              <a:rPr lang="zh-TW" altLang="en-US" sz="2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立法院第</a:t>
            </a:r>
            <a:r>
              <a:rPr lang="en-US" altLang="zh-TW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屆第</a:t>
            </a:r>
            <a:r>
              <a:rPr lang="en-US" altLang="zh-TW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會期決議，修正法規不提供合格候選人選舉人名冊。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09634" indent="-4572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u"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修正發布時間：</a:t>
            </a:r>
            <a:r>
              <a:rPr lang="en-US" altLang="zh-TW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17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09634" indent="-4572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u"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修正內容：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01695" lvl="2" indent="-265112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農事小組選舉人名冊改為候選人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僅得至農會申請閱覽</a:t>
            </a:r>
            <a:endParaRPr lang="en-US" altLang="zh-TW" sz="2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235068" lvl="2" indent="-265112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合格候選人名冊報送主管機關備查之次日起</a:t>
            </a:r>
            <a:r>
              <a:rPr lang="en-US" altLang="zh-TW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個工作日內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235068" lvl="2" indent="-265112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合格候選人得親持國民身分證向農會申請閱覽所屬選區選舉人名冊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235068" lvl="2" indent="-265112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申請閱覽僅以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為限；閱覽時間以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為限。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94599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0787A70A-BE63-44C9-9C2D-C257276A5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504382"/>
            <a:ext cx="8784530" cy="506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2900" indent="-336550">
              <a:spcBef>
                <a:spcPct val="20000"/>
              </a:spcBef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u"/>
            </a:pP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重要工作：</a:t>
            </a:r>
            <a:endParaRPr kumimoji="0" lang="en-US" altLang="zh-TW" sz="3000" b="1" dirty="0">
              <a:solidFill>
                <a:srgbClr val="000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09625" eaLnBrk="1" hangingPunct="1">
              <a:lnSpc>
                <a:spcPct val="90000"/>
              </a:lnSpc>
              <a:spcBef>
                <a:spcPts val="75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tabLst/>
            </a:pPr>
            <a:r>
              <a:rPr kumimoji="0" lang="zh-TW" altLang="en-US" sz="30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選舉人名冊更正與確定</a:t>
            </a:r>
            <a:r>
              <a:rPr kumimoji="0" lang="en-US" altLang="zh-TW" sz="1800" b="1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選罷辦法第</a:t>
            </a:r>
            <a:r>
              <a:rPr kumimoji="0" lang="en-US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kumimoji="0" lang="zh-TW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kumimoji="0" lang="en-US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kumimoji="0" lang="en-US" altLang="zh-TW" sz="30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077913" eaLnBrk="1" hangingPunct="1">
              <a:lnSpc>
                <a:spcPts val="3600"/>
              </a:lnSpc>
              <a:spcBef>
                <a:spcPts val="70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tabLst/>
            </a:pP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會員發現名冊內容錯誤</a:t>
            </a:r>
            <a:r>
              <a:rPr kumimoji="0"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遺漏，應於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公開陳列期限內</a:t>
            </a:r>
            <a:r>
              <a:rPr kumimoji="0"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公告之日起</a:t>
            </a:r>
            <a:r>
              <a:rPr kumimoji="0"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kumimoji="0"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日內</a:t>
            </a:r>
            <a:r>
              <a:rPr kumimoji="0"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填具</a:t>
            </a: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更正申請書向農會申請更正</a:t>
            </a:r>
            <a:r>
              <a:rPr kumimoji="0" lang="zh-TW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1077913" eaLnBrk="1" hangingPunct="1">
              <a:lnSpc>
                <a:spcPts val="4000"/>
              </a:lnSpc>
              <a:spcBef>
                <a:spcPts val="70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tabLst/>
            </a:pP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農會應於</a:t>
            </a:r>
            <a:r>
              <a:rPr kumimoji="0"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113.12.24</a:t>
            </a:r>
            <a:r>
              <a:rPr kumimoji="0"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申請更正截止之日起</a:t>
            </a:r>
            <a:r>
              <a:rPr kumimoji="0"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kumimoji="0"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日內</a:t>
            </a:r>
            <a:r>
              <a:rPr kumimoji="0"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將更正結果通知申請人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kumimoji="0"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077913" eaLnBrk="1" hangingPunct="1">
              <a:lnSpc>
                <a:spcPts val="4000"/>
              </a:lnSpc>
              <a:spcBef>
                <a:spcPts val="70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tabLst/>
            </a:pP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公告確定之選舉人名冊應編造</a:t>
            </a:r>
            <a:r>
              <a:rPr kumimoji="0"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kumimoji="0"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endParaRPr kumimoji="0" lang="en-US" altLang="zh-TW" sz="2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535113" indent="-457200" eaLnBrk="1" hangingPunct="1">
              <a:lnSpc>
                <a:spcPts val="3600"/>
              </a:lnSpc>
              <a:spcBef>
                <a:spcPts val="0"/>
              </a:spcBef>
              <a:buClr>
                <a:srgbClr val="FF0000"/>
              </a:buClr>
              <a:buFont typeface="Webdings" panose="05030102010509060703" pitchFamily="18" charset="2"/>
              <a:buChar char="8"/>
              <a:tabLst/>
            </a:pP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農會存查</a:t>
            </a:r>
            <a:r>
              <a:rPr kumimoji="0"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報主管機關備查</a:t>
            </a:r>
            <a:r>
              <a:rPr kumimoji="0"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，送上級農會</a:t>
            </a:r>
            <a:r>
              <a:rPr kumimoji="0"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r>
              <a:rPr kumimoji="0" lang="zh-TW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kumimoji="0" lang="en-US" altLang="zh-TW" sz="2800" dirty="0">
              <a:solidFill>
                <a:srgbClr val="000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Tx/>
              <a:buNone/>
            </a:pPr>
            <a:endParaRPr kumimoji="0" lang="en-US" altLang="zh-TW" sz="2800" dirty="0">
              <a:solidFill>
                <a:srgbClr val="000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2BD9CB27-5F66-4678-AD36-545AD6245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6597650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D4695DA-23E3-4024-8287-93DB56099789}" type="slidenum">
              <a:rPr kumimoji="0" lang="en-US" altLang="zh-TW" sz="14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kumimoji="0" lang="en-US" altLang="zh-TW" sz="1400">
              <a:solidFill>
                <a:srgbClr val="000000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0476C21-DD62-4080-989E-49C4E6DECBB5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5553658A-10AC-4E94-B4D8-E66F3D0E03EF}"/>
              </a:ext>
            </a:extLst>
          </p:cNvPr>
          <p:cNvSpPr txBox="1">
            <a:spLocks/>
          </p:cNvSpPr>
          <p:nvPr/>
        </p:nvSpPr>
        <p:spPr bwMode="auto">
          <a:xfrm>
            <a:off x="62828" y="781637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FD34AF1-0A10-4AFC-88CB-B485633CC23B}"/>
              </a:ext>
            </a:extLst>
          </p:cNvPr>
          <p:cNvSpPr txBox="1"/>
          <p:nvPr/>
        </p:nvSpPr>
        <p:spPr>
          <a:xfrm>
            <a:off x="3643704" y="817585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pic>
        <p:nvPicPr>
          <p:cNvPr id="7" name="Picture 3" descr="BD14718_">
            <a:extLst>
              <a:ext uri="{FF2B5EF4-FFF2-40B4-BE49-F238E27FC236}">
                <a16:creationId xmlns:a16="http://schemas.microsoft.com/office/drawing/2014/main" id="{08112FFA-DB59-4DFB-9EF0-2FAB15645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089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編號版面配置區 3">
            <a:extLst>
              <a:ext uri="{FF2B5EF4-FFF2-40B4-BE49-F238E27FC236}">
                <a16:creationId xmlns:a16="http://schemas.microsoft.com/office/drawing/2014/main" id="{2DD44E99-AD70-40A1-8B3E-F1D03916FD31}"/>
              </a:ext>
            </a:extLst>
          </p:cNvPr>
          <p:cNvSpPr txBox="1">
            <a:spLocks noGrp="1"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FEB667F-F022-4860-8104-4EA28800D371}" type="slidenum">
              <a:rPr lang="en-US" altLang="zh-TW" sz="1400"/>
              <a:pPr algn="r" eaLnBrk="1" hangingPunct="1">
                <a:spcBef>
                  <a:spcPct val="0"/>
                </a:spcBef>
                <a:buFontTx/>
                <a:buNone/>
              </a:pPr>
              <a:t>33</a:t>
            </a:fld>
            <a:endParaRPr lang="en-US" altLang="zh-TW" sz="1400"/>
          </a:p>
        </p:txBody>
      </p:sp>
      <p:sp>
        <p:nvSpPr>
          <p:cNvPr id="8" name="＞形箭號 7">
            <a:extLst>
              <a:ext uri="{FF2B5EF4-FFF2-40B4-BE49-F238E27FC236}">
                <a16:creationId xmlns:a16="http://schemas.microsoft.com/office/drawing/2014/main" id="{E6DCC1BC-61B9-4080-91E0-43C45B3E16AD}"/>
              </a:ext>
            </a:extLst>
          </p:cNvPr>
          <p:cNvSpPr/>
          <p:nvPr/>
        </p:nvSpPr>
        <p:spPr>
          <a:xfrm>
            <a:off x="179388" y="3500438"/>
            <a:ext cx="8713787" cy="93503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grpSp>
        <p:nvGrpSpPr>
          <p:cNvPr id="2" name="群組 23">
            <a:extLst>
              <a:ext uri="{FF2B5EF4-FFF2-40B4-BE49-F238E27FC236}">
                <a16:creationId xmlns:a16="http://schemas.microsoft.com/office/drawing/2014/main" id="{A7007F5B-D0FE-486F-BD93-172607338A27}"/>
              </a:ext>
            </a:extLst>
          </p:cNvPr>
          <p:cNvGrpSpPr>
            <a:grpSpLocks/>
          </p:cNvGrpSpPr>
          <p:nvPr/>
        </p:nvGrpSpPr>
        <p:grpSpPr bwMode="auto">
          <a:xfrm>
            <a:off x="1170000" y="3571875"/>
            <a:ext cx="649387" cy="2593975"/>
            <a:chOff x="1171439" y="3427412"/>
            <a:chExt cx="649387" cy="2593976"/>
          </a:xfrm>
        </p:grpSpPr>
        <p:sp>
          <p:nvSpPr>
            <p:cNvPr id="13" name="橢圓 12">
              <a:extLst>
                <a:ext uri="{FF2B5EF4-FFF2-40B4-BE49-F238E27FC236}">
                  <a16:creationId xmlns:a16="http://schemas.microsoft.com/office/drawing/2014/main" id="{70F1BE86-B933-42B7-B9AD-14FE0040F2C3}"/>
                </a:ext>
              </a:extLst>
            </p:cNvPr>
            <p:cNvSpPr/>
            <p:nvPr/>
          </p:nvSpPr>
          <p:spPr>
            <a:xfrm>
              <a:off x="1266087" y="3427412"/>
              <a:ext cx="504031" cy="79216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9388" indent="-179388" eaLnBrk="1" hangingPunct="1">
                <a:defRPr/>
              </a:pPr>
              <a:r>
                <a:rPr lang="en-US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113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12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22</a:t>
              </a:r>
              <a:endParaRPr lang="zh-TW" altLang="en-US" sz="1600" b="1" dirty="0">
                <a:solidFill>
                  <a:schemeClr val="bg1"/>
                </a:solidFill>
                <a:ea typeface="標楷體" pitchFamily="65" charset="-120"/>
              </a:endParaRPr>
            </a:p>
          </p:txBody>
        </p:sp>
        <p:sp>
          <p:nvSpPr>
            <p:cNvPr id="14" name="向上箭號圖說文字 13">
              <a:extLst>
                <a:ext uri="{FF2B5EF4-FFF2-40B4-BE49-F238E27FC236}">
                  <a16:creationId xmlns:a16="http://schemas.microsoft.com/office/drawing/2014/main" id="{D3AA66D1-7A38-49B3-82FE-E5F7FDFA3C20}"/>
                </a:ext>
              </a:extLst>
            </p:cNvPr>
            <p:cNvSpPr/>
            <p:nvPr/>
          </p:nvSpPr>
          <p:spPr>
            <a:xfrm>
              <a:off x="1171439" y="4292600"/>
              <a:ext cx="649387" cy="1728788"/>
            </a:xfrm>
            <a:prstGeom prst="upArrowCallout">
              <a:avLst>
                <a:gd name="adj1" fmla="val 39869"/>
                <a:gd name="adj2" fmla="val 35409"/>
                <a:gd name="adj3" fmla="val 26487"/>
                <a:gd name="adj4" fmla="val 78570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eaLnBrk="1" hangingPunct="1">
                <a:defRPr/>
              </a:pPr>
              <a:r>
                <a:rPr lang="zh-TW" altLang="en-US" sz="1600" b="1" dirty="0">
                  <a:solidFill>
                    <a:schemeClr val="bg1"/>
                  </a:solidFill>
                  <a:ea typeface="標楷體" pitchFamily="65" charset="-120"/>
                </a:rPr>
                <a:t>公告及</a:t>
              </a:r>
              <a:r>
                <a:rPr lang="zh-TW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申請更正選舉人名冊截止</a:t>
              </a:r>
            </a:p>
          </p:txBody>
        </p:sp>
      </p:grpSp>
      <p:grpSp>
        <p:nvGrpSpPr>
          <p:cNvPr id="3" name="群組 15">
            <a:extLst>
              <a:ext uri="{FF2B5EF4-FFF2-40B4-BE49-F238E27FC236}">
                <a16:creationId xmlns:a16="http://schemas.microsoft.com/office/drawing/2014/main" id="{AF5FDAD4-8B9E-4ABF-B9FD-D328A99D149D}"/>
              </a:ext>
            </a:extLst>
          </p:cNvPr>
          <p:cNvGrpSpPr>
            <a:grpSpLocks/>
          </p:cNvGrpSpPr>
          <p:nvPr/>
        </p:nvGrpSpPr>
        <p:grpSpPr bwMode="auto">
          <a:xfrm>
            <a:off x="466726" y="1412875"/>
            <a:ext cx="863599" cy="2951162"/>
            <a:chOff x="467545" y="1268760"/>
            <a:chExt cx="863599" cy="2951162"/>
          </a:xfrm>
        </p:grpSpPr>
        <p:sp>
          <p:nvSpPr>
            <p:cNvPr id="6" name="橢圓 5">
              <a:extLst>
                <a:ext uri="{FF2B5EF4-FFF2-40B4-BE49-F238E27FC236}">
                  <a16:creationId xmlns:a16="http://schemas.microsoft.com/office/drawing/2014/main" id="{38C675AA-541F-4288-8424-29D5ED910E98}"/>
                </a:ext>
              </a:extLst>
            </p:cNvPr>
            <p:cNvSpPr/>
            <p:nvPr/>
          </p:nvSpPr>
          <p:spPr>
            <a:xfrm>
              <a:off x="647328" y="3427760"/>
              <a:ext cx="504031" cy="79216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defRPr/>
              </a:pPr>
              <a:r>
                <a:rPr lang="en-US" altLang="zh-TW" sz="1600" dirty="0"/>
                <a:t>113</a:t>
              </a:r>
            </a:p>
            <a:p>
              <a:pPr algn="ctr" eaLnBrk="1" hangingPunct="1">
                <a:defRPr/>
              </a:pPr>
              <a:r>
                <a:rPr lang="en-US" altLang="zh-TW" sz="1600" dirty="0"/>
                <a:t>12</a:t>
              </a:r>
            </a:p>
            <a:p>
              <a:pPr algn="ctr" eaLnBrk="1" hangingPunct="1">
                <a:defRPr/>
              </a:pPr>
              <a:r>
                <a:rPr lang="en-US" altLang="zh-TW" sz="1600" dirty="0"/>
                <a:t>16</a:t>
              </a:r>
              <a:endParaRPr lang="zh-TW" altLang="en-US" sz="1600" dirty="0"/>
            </a:p>
          </p:txBody>
        </p:sp>
        <p:sp>
          <p:nvSpPr>
            <p:cNvPr id="15" name="向下箭號圖說文字 14">
              <a:extLst>
                <a:ext uri="{FF2B5EF4-FFF2-40B4-BE49-F238E27FC236}">
                  <a16:creationId xmlns:a16="http://schemas.microsoft.com/office/drawing/2014/main" id="{AEAC5440-DF32-45A7-98A1-DAB9EC5A4046}"/>
                </a:ext>
              </a:extLst>
            </p:cNvPr>
            <p:cNvSpPr/>
            <p:nvPr/>
          </p:nvSpPr>
          <p:spPr>
            <a:xfrm>
              <a:off x="467545" y="1268760"/>
              <a:ext cx="863599" cy="2089150"/>
            </a:xfrm>
            <a:prstGeom prst="downArrowCallout">
              <a:avLst>
                <a:gd name="adj1" fmla="val 32348"/>
                <a:gd name="adj2" fmla="val 28674"/>
                <a:gd name="adj3" fmla="val 25000"/>
                <a:gd name="adj4" fmla="val 79406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9388" indent="-179388" eaLnBrk="1" hangingPunct="1">
                <a:defRPr/>
              </a:pPr>
              <a:r>
                <a:rPr lang="en-US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1.</a:t>
              </a:r>
              <a:r>
                <a:rPr lang="zh-TW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公告選舉</a:t>
              </a:r>
              <a:r>
                <a:rPr lang="en-US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 </a:t>
              </a:r>
              <a:r>
                <a:rPr lang="zh-TW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人名冊</a:t>
              </a:r>
            </a:p>
            <a:p>
              <a:pPr marL="179388" indent="-179388" eaLnBrk="1" hangingPunct="1">
                <a:defRPr/>
              </a:pPr>
              <a:r>
                <a:rPr lang="en-US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2.</a:t>
              </a:r>
              <a:r>
                <a:rPr lang="zh-TW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接受申請人更正選舉人名冊</a:t>
              </a:r>
            </a:p>
          </p:txBody>
        </p:sp>
      </p:grpSp>
      <p:grpSp>
        <p:nvGrpSpPr>
          <p:cNvPr id="4" name="群組 24">
            <a:extLst>
              <a:ext uri="{FF2B5EF4-FFF2-40B4-BE49-F238E27FC236}">
                <a16:creationId xmlns:a16="http://schemas.microsoft.com/office/drawing/2014/main" id="{BA46C56E-2B96-4B21-8C7D-A547B032A032}"/>
              </a:ext>
            </a:extLst>
          </p:cNvPr>
          <p:cNvGrpSpPr>
            <a:grpSpLocks/>
          </p:cNvGrpSpPr>
          <p:nvPr/>
        </p:nvGrpSpPr>
        <p:grpSpPr bwMode="auto">
          <a:xfrm>
            <a:off x="1792094" y="1412082"/>
            <a:ext cx="647700" cy="2939093"/>
            <a:chOff x="1794351" y="1267967"/>
            <a:chExt cx="647700" cy="2939093"/>
          </a:xfrm>
        </p:grpSpPr>
        <p:sp>
          <p:nvSpPr>
            <p:cNvPr id="17" name="橢圓 16">
              <a:extLst>
                <a:ext uri="{FF2B5EF4-FFF2-40B4-BE49-F238E27FC236}">
                  <a16:creationId xmlns:a16="http://schemas.microsoft.com/office/drawing/2014/main" id="{E4606CD9-FC87-48A6-9E45-361F7986BD71}"/>
                </a:ext>
              </a:extLst>
            </p:cNvPr>
            <p:cNvSpPr/>
            <p:nvPr/>
          </p:nvSpPr>
          <p:spPr>
            <a:xfrm>
              <a:off x="1866186" y="3414898"/>
              <a:ext cx="504031" cy="79216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9388" indent="-179388" algn="ctr" eaLnBrk="1" hangingPunct="1">
                <a:defRPr/>
              </a:pPr>
              <a:r>
                <a:rPr lang="en-US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113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12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22</a:t>
              </a:r>
              <a:endParaRPr lang="zh-TW" altLang="en-US" sz="1600" b="1" dirty="0">
                <a:solidFill>
                  <a:schemeClr val="bg1"/>
                </a:solidFill>
                <a:ea typeface="標楷體" pitchFamily="65" charset="-120"/>
              </a:endParaRPr>
            </a:p>
          </p:txBody>
        </p:sp>
        <p:sp>
          <p:nvSpPr>
            <p:cNvPr id="18" name="向下箭號圖說文字 17">
              <a:extLst>
                <a:ext uri="{FF2B5EF4-FFF2-40B4-BE49-F238E27FC236}">
                  <a16:creationId xmlns:a16="http://schemas.microsoft.com/office/drawing/2014/main" id="{4254AD6B-4EDD-4570-BD28-E5B377FFEAAF}"/>
                </a:ext>
              </a:extLst>
            </p:cNvPr>
            <p:cNvSpPr/>
            <p:nvPr/>
          </p:nvSpPr>
          <p:spPr>
            <a:xfrm>
              <a:off x="1794351" y="1267967"/>
              <a:ext cx="647700" cy="2089150"/>
            </a:xfrm>
            <a:prstGeom prst="downArrowCallout">
              <a:avLst>
                <a:gd name="adj1" fmla="val 48792"/>
                <a:gd name="adj2" fmla="val 37596"/>
                <a:gd name="adj3" fmla="val 25000"/>
                <a:gd name="adj4" fmla="val 81559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eaLnBrk="1" hangingPunct="1">
                <a:defRPr/>
              </a:pPr>
              <a:r>
                <a:rPr lang="zh-TW" altLang="zh-TW" sz="1600" b="1" dirty="0">
                  <a:solidFill>
                    <a:schemeClr val="bg1"/>
                  </a:solidFill>
                  <a:ea typeface="標楷體" pitchFamily="65" charset="-120"/>
                </a:rPr>
                <a:t>確定選舉人名冊報主管機關備查及送上級農會</a:t>
              </a:r>
            </a:p>
          </p:txBody>
        </p:sp>
      </p:grpSp>
      <p:grpSp>
        <p:nvGrpSpPr>
          <p:cNvPr id="23560" name="Group 14">
            <a:extLst>
              <a:ext uri="{FF2B5EF4-FFF2-40B4-BE49-F238E27FC236}">
                <a16:creationId xmlns:a16="http://schemas.microsoft.com/office/drawing/2014/main" id="{45F22CC2-905E-4FC7-8087-39A2E29DE49F}"/>
              </a:ext>
            </a:extLst>
          </p:cNvPr>
          <p:cNvGrpSpPr>
            <a:grpSpLocks/>
          </p:cNvGrpSpPr>
          <p:nvPr/>
        </p:nvGrpSpPr>
        <p:grpSpPr bwMode="auto">
          <a:xfrm>
            <a:off x="2248113" y="3559013"/>
            <a:ext cx="1006475" cy="2828924"/>
            <a:chOff x="1746" y="2251"/>
            <a:chExt cx="634" cy="1782"/>
          </a:xfrm>
        </p:grpSpPr>
        <p:sp>
          <p:nvSpPr>
            <p:cNvPr id="19" name="橢圓 18">
              <a:extLst>
                <a:ext uri="{FF2B5EF4-FFF2-40B4-BE49-F238E27FC236}">
                  <a16:creationId xmlns:a16="http://schemas.microsoft.com/office/drawing/2014/main" id="{E1CE193E-F462-4C12-8E97-EFDCA87443A2}"/>
                </a:ext>
              </a:extLst>
            </p:cNvPr>
            <p:cNvSpPr/>
            <p:nvPr/>
          </p:nvSpPr>
          <p:spPr bwMode="auto">
            <a:xfrm>
              <a:off x="1882" y="2251"/>
              <a:ext cx="389" cy="49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01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03</a:t>
              </a:r>
              <a:endParaRPr lang="zh-TW" altLang="en-US" dirty="0"/>
            </a:p>
          </p:txBody>
        </p:sp>
        <p:sp>
          <p:nvSpPr>
            <p:cNvPr id="23575" name="向上箭號圖說文字 25">
              <a:extLst>
                <a:ext uri="{FF2B5EF4-FFF2-40B4-BE49-F238E27FC236}">
                  <a16:creationId xmlns:a16="http://schemas.microsoft.com/office/drawing/2014/main" id="{F54AFAF9-4D32-49C8-9CB2-7474E2AAA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6" y="2808"/>
              <a:ext cx="634" cy="1225"/>
            </a:xfrm>
            <a:prstGeom prst="upArrowCallout">
              <a:avLst>
                <a:gd name="adj1" fmla="val 42843"/>
                <a:gd name="adj2" fmla="val 35407"/>
                <a:gd name="adj3" fmla="val 26045"/>
                <a:gd name="adj4" fmla="val 77704"/>
              </a:avLst>
            </a:prstGeom>
            <a:solidFill>
              <a:srgbClr val="C1FBED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1800" b="1" dirty="0">
                  <a:solidFill>
                    <a:srgbClr val="FF0000"/>
                  </a:solidFill>
                  <a:ea typeface="標楷體" panose="03000509000000000000" pitchFamily="65" charset="-120"/>
                </a:rPr>
                <a:t>公告</a:t>
              </a:r>
              <a:r>
                <a:rPr lang="zh-TW" altLang="en-US" sz="1800" b="1" dirty="0">
                  <a:ea typeface="標楷體" panose="03000509000000000000" pitchFamily="65" charset="-120"/>
                </a:rPr>
                <a:t>辦理會員代表及農事小組組長候選人登記</a:t>
              </a:r>
              <a:r>
                <a:rPr lang="zh-TW" altLang="en-US" sz="1800" dirty="0"/>
                <a:t> </a:t>
              </a:r>
            </a:p>
          </p:txBody>
        </p:sp>
      </p:grpSp>
      <p:sp>
        <p:nvSpPr>
          <p:cNvPr id="21" name="橢圓 20">
            <a:extLst>
              <a:ext uri="{FF2B5EF4-FFF2-40B4-BE49-F238E27FC236}">
                <a16:creationId xmlns:a16="http://schemas.microsoft.com/office/drawing/2014/main" id="{168390D6-CFB7-4F47-9B86-8854971354D9}"/>
              </a:ext>
            </a:extLst>
          </p:cNvPr>
          <p:cNvSpPr/>
          <p:nvPr/>
        </p:nvSpPr>
        <p:spPr bwMode="auto">
          <a:xfrm>
            <a:off x="3860663" y="3559014"/>
            <a:ext cx="584562" cy="79216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dirty="0"/>
              <a:t>114</a:t>
            </a:r>
          </a:p>
          <a:p>
            <a:pPr algn="ctr" eaLnBrk="1" hangingPunct="1">
              <a:defRPr/>
            </a:pPr>
            <a:r>
              <a:rPr lang="en-US" altLang="zh-TW" dirty="0"/>
              <a:t>01</a:t>
            </a:r>
          </a:p>
          <a:p>
            <a:pPr algn="ctr" eaLnBrk="1" hangingPunct="1">
              <a:defRPr/>
            </a:pPr>
            <a:r>
              <a:rPr lang="en-US" altLang="zh-TW" dirty="0"/>
              <a:t>10</a:t>
            </a:r>
            <a:endParaRPr lang="zh-TW" altLang="en-US" dirty="0"/>
          </a:p>
        </p:txBody>
      </p:sp>
      <p:sp>
        <p:nvSpPr>
          <p:cNvPr id="27" name="向上箭號圖說文字 26">
            <a:extLst>
              <a:ext uri="{FF2B5EF4-FFF2-40B4-BE49-F238E27FC236}">
                <a16:creationId xmlns:a16="http://schemas.microsoft.com/office/drawing/2014/main" id="{ECDEF864-02FA-4D2E-925A-CF82BB173E3F}"/>
              </a:ext>
            </a:extLst>
          </p:cNvPr>
          <p:cNvSpPr/>
          <p:nvPr/>
        </p:nvSpPr>
        <p:spPr bwMode="auto">
          <a:xfrm>
            <a:off x="3635896" y="4448337"/>
            <a:ext cx="1103252" cy="1934871"/>
          </a:xfrm>
          <a:prstGeom prst="upArrowCallout">
            <a:avLst>
              <a:gd name="adj1" fmla="val 49749"/>
              <a:gd name="adj2" fmla="val 35409"/>
              <a:gd name="adj3" fmla="val 15615"/>
              <a:gd name="adj4" fmla="val 81522"/>
            </a:avLst>
          </a:prstGeom>
          <a:gradFill>
            <a:gsLst>
              <a:gs pos="59000">
                <a:srgbClr val="C1FBED"/>
              </a:gs>
              <a:gs pos="89000">
                <a:srgbClr val="E6B8D7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36000" rIns="18000" bIns="36000"/>
          <a:lstStyle/>
          <a:p>
            <a:pPr marL="179388" indent="-179388" eaLnBrk="1" hangingPunct="1">
              <a:defRPr/>
            </a:pPr>
            <a:r>
              <a:rPr lang="en-US" altLang="zh-TW" sz="1600" b="1" dirty="0">
                <a:solidFill>
                  <a:schemeClr val="tx1"/>
                </a:solidFill>
                <a:ea typeface="標楷體" pitchFamily="65" charset="-120"/>
              </a:rPr>
              <a:t>1.</a:t>
            </a:r>
            <a:r>
              <a:rPr lang="zh-TW" altLang="zh-TW" sz="1600" b="1" dirty="0">
                <a:solidFill>
                  <a:schemeClr val="tx1"/>
                </a:solidFill>
                <a:ea typeface="標楷體" pitchFamily="65" charset="-120"/>
              </a:rPr>
              <a:t>會員代表及農事小組組長候選人</a:t>
            </a:r>
            <a:r>
              <a:rPr lang="zh-TW" altLang="zh-TW" sz="1600" b="1" dirty="0">
                <a:solidFill>
                  <a:srgbClr val="151ED1"/>
                </a:solidFill>
                <a:ea typeface="標楷體" pitchFamily="65" charset="-120"/>
              </a:rPr>
              <a:t>截止登記</a:t>
            </a:r>
          </a:p>
        </p:txBody>
      </p:sp>
      <p:sp>
        <p:nvSpPr>
          <p:cNvPr id="23" name="橢圓 22">
            <a:extLst>
              <a:ext uri="{FF2B5EF4-FFF2-40B4-BE49-F238E27FC236}">
                <a16:creationId xmlns:a16="http://schemas.microsoft.com/office/drawing/2014/main" id="{1F3526D1-5E75-49C5-85E4-851F48CB355D}"/>
              </a:ext>
            </a:extLst>
          </p:cNvPr>
          <p:cNvSpPr/>
          <p:nvPr/>
        </p:nvSpPr>
        <p:spPr bwMode="auto">
          <a:xfrm>
            <a:off x="4644380" y="3541519"/>
            <a:ext cx="584562" cy="799031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dirty="0"/>
              <a:t>114</a:t>
            </a:r>
          </a:p>
          <a:p>
            <a:pPr algn="ctr" eaLnBrk="1" hangingPunct="1">
              <a:defRPr/>
            </a:pPr>
            <a:r>
              <a:rPr lang="en-US" altLang="zh-TW" dirty="0"/>
              <a:t>01</a:t>
            </a:r>
          </a:p>
          <a:p>
            <a:pPr algn="ctr" eaLnBrk="1" hangingPunct="1">
              <a:defRPr/>
            </a:pPr>
            <a:r>
              <a:rPr lang="en-US" altLang="zh-TW" dirty="0"/>
              <a:t>16</a:t>
            </a:r>
            <a:endParaRPr lang="zh-TW" altLang="en-US" dirty="0"/>
          </a:p>
        </p:txBody>
      </p:sp>
      <p:grpSp>
        <p:nvGrpSpPr>
          <p:cNvPr id="23563" name="Group 23">
            <a:extLst>
              <a:ext uri="{FF2B5EF4-FFF2-40B4-BE49-F238E27FC236}">
                <a16:creationId xmlns:a16="http://schemas.microsoft.com/office/drawing/2014/main" id="{681213D4-67EB-4827-8115-7B4F60F2FA00}"/>
              </a:ext>
            </a:extLst>
          </p:cNvPr>
          <p:cNvGrpSpPr>
            <a:grpSpLocks/>
          </p:cNvGrpSpPr>
          <p:nvPr/>
        </p:nvGrpSpPr>
        <p:grpSpPr bwMode="auto">
          <a:xfrm>
            <a:off x="3110128" y="1398426"/>
            <a:ext cx="647700" cy="2952750"/>
            <a:chOff x="2289" y="890"/>
            <a:chExt cx="408" cy="1860"/>
          </a:xfrm>
        </p:grpSpPr>
        <p:sp>
          <p:nvSpPr>
            <p:cNvPr id="20" name="橢圓 19">
              <a:extLst>
                <a:ext uri="{FF2B5EF4-FFF2-40B4-BE49-F238E27FC236}">
                  <a16:creationId xmlns:a16="http://schemas.microsoft.com/office/drawing/2014/main" id="{6E3A9A46-C98B-4F51-A260-583FA7443582}"/>
                </a:ext>
              </a:extLst>
            </p:cNvPr>
            <p:cNvSpPr/>
            <p:nvPr/>
          </p:nvSpPr>
          <p:spPr bwMode="auto">
            <a:xfrm>
              <a:off x="2303" y="2251"/>
              <a:ext cx="389" cy="49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01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06</a:t>
              </a:r>
              <a:endParaRPr lang="zh-TW" altLang="en-US" dirty="0"/>
            </a:p>
          </p:txBody>
        </p:sp>
        <p:sp>
          <p:nvSpPr>
            <p:cNvPr id="29" name="向下箭號圖說文字 28">
              <a:extLst>
                <a:ext uri="{FF2B5EF4-FFF2-40B4-BE49-F238E27FC236}">
                  <a16:creationId xmlns:a16="http://schemas.microsoft.com/office/drawing/2014/main" id="{EBD313A1-E716-4B4C-A17A-F864DA287B33}"/>
                </a:ext>
              </a:extLst>
            </p:cNvPr>
            <p:cNvSpPr/>
            <p:nvPr/>
          </p:nvSpPr>
          <p:spPr bwMode="auto">
            <a:xfrm>
              <a:off x="2289" y="890"/>
              <a:ext cx="408" cy="1316"/>
            </a:xfrm>
            <a:prstGeom prst="downArrowCallout">
              <a:avLst>
                <a:gd name="adj1" fmla="val 42844"/>
                <a:gd name="adj2" fmla="val 37596"/>
                <a:gd name="adj3" fmla="val 25000"/>
                <a:gd name="adj4" fmla="val 81559"/>
              </a:avLst>
            </a:prstGeom>
            <a:solidFill>
              <a:srgbClr val="C1FBED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anchor="ctr"/>
            <a:lstStyle/>
            <a:p>
              <a:pPr eaLnBrk="1" hangingPunct="1">
                <a:defRPr/>
              </a:pPr>
              <a:r>
                <a:rPr lang="zh-TW" altLang="zh-TW" sz="1600" b="1" dirty="0">
                  <a:solidFill>
                    <a:srgbClr val="FF0000"/>
                  </a:solidFill>
                  <a:ea typeface="標楷體" pitchFamily="65" charset="-120"/>
                </a:rPr>
                <a:t>受理</a:t>
              </a:r>
              <a:r>
                <a:rPr lang="zh-TW" altLang="zh-TW" sz="1600" b="1" dirty="0">
                  <a:solidFill>
                    <a:schemeClr val="tx1"/>
                  </a:solidFill>
                  <a:ea typeface="標楷體" pitchFamily="65" charset="-120"/>
                </a:rPr>
                <a:t>會員代表及農事小組組長候選人</a:t>
              </a:r>
              <a:r>
                <a:rPr lang="zh-TW" altLang="zh-TW" sz="1600" b="1" dirty="0">
                  <a:solidFill>
                    <a:srgbClr val="151ED1"/>
                  </a:solidFill>
                  <a:ea typeface="標楷體" pitchFamily="65" charset="-120"/>
                </a:rPr>
                <a:t>登記</a:t>
              </a:r>
              <a:endParaRPr lang="zh-TW" altLang="zh-TW" b="1" dirty="0">
                <a:solidFill>
                  <a:srgbClr val="151ED1"/>
                </a:solidFill>
                <a:ea typeface="標楷體" pitchFamily="65" charset="-120"/>
              </a:endParaRPr>
            </a:p>
          </p:txBody>
        </p:sp>
      </p:grpSp>
      <p:sp>
        <p:nvSpPr>
          <p:cNvPr id="35" name="橢圓 34">
            <a:extLst>
              <a:ext uri="{FF2B5EF4-FFF2-40B4-BE49-F238E27FC236}">
                <a16:creationId xmlns:a16="http://schemas.microsoft.com/office/drawing/2014/main" id="{2DF06773-66F1-4E89-957A-86A86E3E01B6}"/>
              </a:ext>
            </a:extLst>
          </p:cNvPr>
          <p:cNvSpPr/>
          <p:nvPr/>
        </p:nvSpPr>
        <p:spPr bwMode="auto">
          <a:xfrm>
            <a:off x="5313141" y="3582954"/>
            <a:ext cx="584562" cy="79216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dirty="0"/>
              <a:t>114</a:t>
            </a:r>
          </a:p>
          <a:p>
            <a:pPr algn="ctr" eaLnBrk="1" hangingPunct="1">
              <a:defRPr/>
            </a:pPr>
            <a:r>
              <a:rPr lang="en-US" altLang="zh-TW" dirty="0"/>
              <a:t>01</a:t>
            </a:r>
          </a:p>
          <a:p>
            <a:pPr algn="ctr" eaLnBrk="1" hangingPunct="1">
              <a:defRPr/>
            </a:pPr>
            <a:r>
              <a:rPr lang="en-US" altLang="zh-TW" b="1" dirty="0">
                <a:solidFill>
                  <a:srgbClr val="FF0000"/>
                </a:solidFill>
              </a:rPr>
              <a:t>23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36" name="向上箭號圖說文字 35">
            <a:extLst>
              <a:ext uri="{FF2B5EF4-FFF2-40B4-BE49-F238E27FC236}">
                <a16:creationId xmlns:a16="http://schemas.microsoft.com/office/drawing/2014/main" id="{1F799CE3-5D62-4BD9-9854-99F414A22A40}"/>
              </a:ext>
            </a:extLst>
          </p:cNvPr>
          <p:cNvSpPr/>
          <p:nvPr/>
        </p:nvSpPr>
        <p:spPr bwMode="auto">
          <a:xfrm>
            <a:off x="5004048" y="4426824"/>
            <a:ext cx="1103252" cy="1954926"/>
          </a:xfrm>
          <a:prstGeom prst="upArrowCallout">
            <a:avLst>
              <a:gd name="adj1" fmla="val 49749"/>
              <a:gd name="adj2" fmla="val 35409"/>
              <a:gd name="adj3" fmla="val 15615"/>
              <a:gd name="adj4" fmla="val 79998"/>
            </a:avLst>
          </a:prstGeom>
          <a:gradFill>
            <a:gsLst>
              <a:gs pos="23000">
                <a:srgbClr val="E6B8D7"/>
              </a:gs>
              <a:gs pos="36000">
                <a:srgbClr val="C1FBED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36000" rIns="18000" bIns="36000"/>
          <a:lstStyle/>
          <a:p>
            <a:pPr marL="179388" indent="-179388" eaLnBrk="1" hangingPunct="1">
              <a:defRPr/>
            </a:pPr>
            <a:endParaRPr lang="en-US" altLang="zh-TW" sz="1600" b="1" dirty="0">
              <a:solidFill>
                <a:schemeClr val="tx1"/>
              </a:solidFill>
              <a:ea typeface="標楷體" pitchFamily="65" charset="-120"/>
            </a:endParaRPr>
          </a:p>
          <a:p>
            <a:pPr marL="179388" indent="-179388" eaLnBrk="1" hangingPunct="1">
              <a:defRPr/>
            </a:pPr>
            <a:r>
              <a:rPr lang="en-US" altLang="zh-TW" b="1" dirty="0">
                <a:solidFill>
                  <a:schemeClr val="tx1"/>
                </a:solidFill>
                <a:ea typeface="標楷體" pitchFamily="65" charset="-120"/>
              </a:rPr>
              <a:t>2.</a:t>
            </a:r>
            <a:r>
              <a:rPr lang="zh-TW" altLang="zh-TW" sz="1600" b="1" dirty="0">
                <a:solidFill>
                  <a:schemeClr val="tx1"/>
                </a:solidFill>
                <a:ea typeface="標楷體" pitchFamily="65" charset="-120"/>
              </a:rPr>
              <a:t>候選人</a:t>
            </a:r>
            <a:r>
              <a:rPr lang="zh-TW" altLang="zh-TW" sz="1600" b="1" dirty="0">
                <a:solidFill>
                  <a:srgbClr val="C00000"/>
                </a:solidFill>
                <a:ea typeface="標楷體" pitchFamily="65" charset="-120"/>
              </a:rPr>
              <a:t>抽籤造冊</a:t>
            </a:r>
            <a:r>
              <a:rPr lang="zh-TW" altLang="zh-TW" sz="1600" b="1" dirty="0">
                <a:solidFill>
                  <a:schemeClr val="tx1"/>
                </a:solidFill>
                <a:ea typeface="標楷體" pitchFamily="65" charset="-120"/>
              </a:rPr>
              <a:t>報主管機關備查</a:t>
            </a:r>
            <a:r>
              <a:rPr lang="zh-TW" altLang="en-US" sz="1600" b="1" dirty="0">
                <a:solidFill>
                  <a:schemeClr val="tx1"/>
                </a:solidFill>
                <a:ea typeface="標楷體" pitchFamily="65" charset="-120"/>
              </a:rPr>
              <a:t>並</a:t>
            </a:r>
            <a:r>
              <a:rPr lang="zh-TW" altLang="en-US" sz="1600" b="1" dirty="0">
                <a:solidFill>
                  <a:srgbClr val="FF0000"/>
                </a:solidFill>
                <a:ea typeface="標楷體" pitchFamily="65" charset="-120"/>
              </a:rPr>
              <a:t>副知候選人</a:t>
            </a:r>
            <a:endParaRPr lang="zh-TW" altLang="zh-TW" sz="1600" b="1" dirty="0">
              <a:solidFill>
                <a:srgbClr val="FF0000"/>
              </a:solidFill>
              <a:ea typeface="標楷體" pitchFamily="65" charset="-120"/>
            </a:endParaRPr>
          </a:p>
          <a:p>
            <a:pPr marL="179388" indent="-179388" eaLnBrk="1" hangingPunct="1">
              <a:defRPr/>
            </a:pPr>
            <a:endParaRPr lang="zh-TW" altLang="en-US" sz="1600" b="1" dirty="0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30" name="Rectangle 2">
            <a:extLst>
              <a:ext uri="{FF2B5EF4-FFF2-40B4-BE49-F238E27FC236}">
                <a16:creationId xmlns:a16="http://schemas.microsoft.com/office/drawing/2014/main" id="{66C2489E-FF9E-4D73-8E86-41DF7B153480}"/>
              </a:ext>
            </a:extLst>
          </p:cNvPr>
          <p:cNvSpPr txBox="1">
            <a:spLocks noChangeArrowheads="1"/>
          </p:cNvSpPr>
          <p:nvPr/>
        </p:nvSpPr>
        <p:spPr>
          <a:xfrm>
            <a:off x="1115219" y="9016"/>
            <a:ext cx="6913562" cy="733425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4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4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pic>
        <p:nvPicPr>
          <p:cNvPr id="31" name="Picture 3" descr="BD14718_">
            <a:extLst>
              <a:ext uri="{FF2B5EF4-FFF2-40B4-BE49-F238E27FC236}">
                <a16:creationId xmlns:a16="http://schemas.microsoft.com/office/drawing/2014/main" id="{F5F4D45F-17CF-40A2-AE41-BE65484D00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319" y="629729"/>
            <a:ext cx="7627937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標題 1">
            <a:extLst>
              <a:ext uri="{FF2B5EF4-FFF2-40B4-BE49-F238E27FC236}">
                <a16:creationId xmlns:a16="http://schemas.microsoft.com/office/drawing/2014/main" id="{8A201835-93C2-4FA5-9089-044A0807D130}"/>
              </a:ext>
            </a:extLst>
          </p:cNvPr>
          <p:cNvSpPr txBox="1">
            <a:spLocks/>
          </p:cNvSpPr>
          <p:nvPr/>
        </p:nvSpPr>
        <p:spPr bwMode="auto">
          <a:xfrm>
            <a:off x="173405" y="716367"/>
            <a:ext cx="4467868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r>
              <a:rPr lang="zh-TW" altLang="en-US" sz="3200" b="1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改選期程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95596320-0229-41FA-A8FB-D860D2809F34}"/>
              </a:ext>
            </a:extLst>
          </p:cNvPr>
          <p:cNvSpPr txBox="1"/>
          <p:nvPr/>
        </p:nvSpPr>
        <p:spPr>
          <a:xfrm>
            <a:off x="4975575" y="701966"/>
            <a:ext cx="3511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</a:t>
            </a:r>
          </a:p>
        </p:txBody>
      </p:sp>
      <p:sp>
        <p:nvSpPr>
          <p:cNvPr id="34" name="橢圓 33">
            <a:extLst>
              <a:ext uri="{FF2B5EF4-FFF2-40B4-BE49-F238E27FC236}">
                <a16:creationId xmlns:a16="http://schemas.microsoft.com/office/drawing/2014/main" id="{D663084E-89D3-424C-966B-D13553181ACC}"/>
              </a:ext>
            </a:extLst>
          </p:cNvPr>
          <p:cNvSpPr/>
          <p:nvPr/>
        </p:nvSpPr>
        <p:spPr bwMode="auto">
          <a:xfrm>
            <a:off x="6444207" y="3573611"/>
            <a:ext cx="614643" cy="79216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marL="179388" indent="-179388" algn="ctr" eaLnBrk="1" hangingPunct="1">
              <a:defRPr/>
            </a:pPr>
            <a:r>
              <a:rPr lang="en-US" altLang="zh-TW" dirty="0"/>
              <a:t>114</a:t>
            </a:r>
          </a:p>
          <a:p>
            <a:pPr marL="179388" indent="-179388" algn="ctr" eaLnBrk="1" hangingPunct="1">
              <a:defRPr/>
            </a:pPr>
            <a:r>
              <a:rPr lang="en-US" altLang="zh-TW" dirty="0"/>
              <a:t>02</a:t>
            </a:r>
          </a:p>
          <a:p>
            <a:pPr marL="179388" indent="-179388" algn="ctr" eaLnBrk="1" hangingPunct="1">
              <a:defRPr/>
            </a:pPr>
            <a:r>
              <a:rPr lang="en-US" altLang="zh-TW" b="1" dirty="0">
                <a:solidFill>
                  <a:srgbClr val="FF0000"/>
                </a:solidFill>
              </a:rPr>
              <a:t>07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37" name="向上箭號圖說文字 13">
            <a:extLst>
              <a:ext uri="{FF2B5EF4-FFF2-40B4-BE49-F238E27FC236}">
                <a16:creationId xmlns:a16="http://schemas.microsoft.com/office/drawing/2014/main" id="{9847D996-5911-487F-BF88-D3A51868F39A}"/>
              </a:ext>
            </a:extLst>
          </p:cNvPr>
          <p:cNvSpPr/>
          <p:nvPr/>
        </p:nvSpPr>
        <p:spPr bwMode="auto">
          <a:xfrm>
            <a:off x="6228184" y="4437212"/>
            <a:ext cx="1008111" cy="1934872"/>
          </a:xfrm>
          <a:prstGeom prst="upArrowCallout">
            <a:avLst>
              <a:gd name="adj1" fmla="val 39869"/>
              <a:gd name="adj2" fmla="val 35409"/>
              <a:gd name="adj3" fmla="val 22813"/>
              <a:gd name="adj4" fmla="val 80800"/>
            </a:avLst>
          </a:prstGeom>
          <a:solidFill>
            <a:srgbClr val="C1FBE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/>
          <a:lstStyle/>
          <a:p>
            <a:pPr marL="179388" indent="-179388" eaLnBrk="1" hangingPunct="1">
              <a:defRPr/>
            </a:pPr>
            <a:r>
              <a:rPr lang="en-US" altLang="zh-TW" sz="1600" b="1" dirty="0">
                <a:solidFill>
                  <a:schemeClr val="tx1"/>
                </a:solidFill>
                <a:ea typeface="標楷體" pitchFamily="65" charset="-120"/>
              </a:rPr>
              <a:t>1.</a:t>
            </a:r>
            <a:r>
              <a:rPr lang="zh-TW" altLang="en-US" sz="1600" b="1" dirty="0">
                <a:solidFill>
                  <a:schemeClr val="tx1"/>
                </a:solidFill>
                <a:ea typeface="標楷體" pitchFamily="65" charset="-120"/>
              </a:rPr>
              <a:t>公告</a:t>
            </a:r>
            <a:r>
              <a:rPr lang="zh-TW" altLang="zh-TW" sz="1600" b="1" dirty="0">
                <a:solidFill>
                  <a:schemeClr val="tx1"/>
                </a:solidFill>
                <a:ea typeface="標楷體" pitchFamily="65" charset="-120"/>
              </a:rPr>
              <a:t>候選人名冊</a:t>
            </a:r>
            <a:endParaRPr lang="en-US" altLang="zh-TW" sz="1600" b="1" dirty="0">
              <a:solidFill>
                <a:schemeClr val="tx1"/>
              </a:solidFill>
              <a:ea typeface="標楷體" pitchFamily="65" charset="-120"/>
            </a:endParaRPr>
          </a:p>
          <a:p>
            <a:pPr marL="179388" indent="-179388" eaLnBrk="1" hangingPunct="1">
              <a:defRPr/>
            </a:pPr>
            <a:r>
              <a:rPr lang="en-US" altLang="zh-TW" sz="1600" b="1" dirty="0">
                <a:solidFill>
                  <a:schemeClr val="tx1"/>
                </a:solidFill>
                <a:ea typeface="標楷體" pitchFamily="65" charset="-120"/>
              </a:rPr>
              <a:t>2.</a:t>
            </a:r>
            <a:r>
              <a:rPr lang="zh-TW" altLang="en-US" sz="1600" b="1" dirty="0">
                <a:solidFill>
                  <a:schemeClr val="tx1"/>
                </a:solidFill>
                <a:ea typeface="標楷體" pitchFamily="65" charset="-120"/>
              </a:rPr>
              <a:t>書</a:t>
            </a:r>
            <a:r>
              <a:rPr lang="zh-TW" altLang="zh-TW" sz="1600" b="1" dirty="0">
                <a:solidFill>
                  <a:schemeClr val="tx1"/>
                </a:solidFill>
                <a:ea typeface="標楷體" pitchFamily="65" charset="-120"/>
              </a:rPr>
              <a:t>面通知候選人及選舉人</a:t>
            </a:r>
          </a:p>
        </p:txBody>
      </p:sp>
      <p:sp>
        <p:nvSpPr>
          <p:cNvPr id="38" name="橢圓 37">
            <a:extLst>
              <a:ext uri="{FF2B5EF4-FFF2-40B4-BE49-F238E27FC236}">
                <a16:creationId xmlns:a16="http://schemas.microsoft.com/office/drawing/2014/main" id="{0591BF81-1480-48FE-8CE6-CA0C8E19D621}"/>
              </a:ext>
            </a:extLst>
          </p:cNvPr>
          <p:cNvSpPr/>
          <p:nvPr/>
        </p:nvSpPr>
        <p:spPr bwMode="auto">
          <a:xfrm>
            <a:off x="7200489" y="3572941"/>
            <a:ext cx="584563" cy="792163"/>
          </a:xfrm>
          <a:prstGeom prst="ellipse">
            <a:avLst/>
          </a:prstGeom>
          <a:solidFill>
            <a:srgbClr val="F8FA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dirty="0">
                <a:solidFill>
                  <a:srgbClr val="C00000"/>
                </a:solidFill>
              </a:rPr>
              <a:t>114</a:t>
            </a:r>
          </a:p>
          <a:p>
            <a:pPr algn="ctr" eaLnBrk="1" hangingPunct="1">
              <a:defRPr/>
            </a:pPr>
            <a:r>
              <a:rPr lang="en-US" altLang="zh-TW" dirty="0">
                <a:solidFill>
                  <a:srgbClr val="C00000"/>
                </a:solidFill>
              </a:rPr>
              <a:t>02</a:t>
            </a:r>
          </a:p>
          <a:p>
            <a:pPr algn="ctr" eaLnBrk="1" hangingPunct="1">
              <a:defRPr/>
            </a:pPr>
            <a:r>
              <a:rPr lang="en-US" altLang="zh-TW" dirty="0">
                <a:solidFill>
                  <a:srgbClr val="C00000"/>
                </a:solidFill>
              </a:rPr>
              <a:t>15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39" name="向下箭號圖說文字 17">
            <a:extLst>
              <a:ext uri="{FF2B5EF4-FFF2-40B4-BE49-F238E27FC236}">
                <a16:creationId xmlns:a16="http://schemas.microsoft.com/office/drawing/2014/main" id="{40923CDF-122E-4F74-B160-618917AAA059}"/>
              </a:ext>
            </a:extLst>
          </p:cNvPr>
          <p:cNvSpPr/>
          <p:nvPr/>
        </p:nvSpPr>
        <p:spPr bwMode="auto">
          <a:xfrm>
            <a:off x="7222287" y="1431829"/>
            <a:ext cx="548758" cy="2053777"/>
          </a:xfrm>
          <a:prstGeom prst="downArrowCallout">
            <a:avLst>
              <a:gd name="adj1" fmla="val 48792"/>
              <a:gd name="adj2" fmla="val 37596"/>
              <a:gd name="adj3" fmla="val 25000"/>
              <a:gd name="adj4" fmla="val 81559"/>
            </a:avLst>
          </a:prstGeom>
          <a:solidFill>
            <a:srgbClr val="F8FAA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eaLnBrk="1" hangingPunct="1">
              <a:defRPr/>
            </a:pPr>
            <a:r>
              <a:rPr lang="zh-TW" altLang="zh-TW" b="1" dirty="0">
                <a:solidFill>
                  <a:srgbClr val="C00000"/>
                </a:solidFill>
                <a:ea typeface="標楷體" pitchFamily="65" charset="-120"/>
              </a:rPr>
              <a:t>農事小組選舉投票日</a:t>
            </a:r>
          </a:p>
        </p:txBody>
      </p:sp>
      <p:sp>
        <p:nvSpPr>
          <p:cNvPr id="40" name="橢圓 39">
            <a:extLst>
              <a:ext uri="{FF2B5EF4-FFF2-40B4-BE49-F238E27FC236}">
                <a16:creationId xmlns:a16="http://schemas.microsoft.com/office/drawing/2014/main" id="{03D2E6D8-4219-4875-B4CF-D3A99F6ACF9F}"/>
              </a:ext>
            </a:extLst>
          </p:cNvPr>
          <p:cNvSpPr/>
          <p:nvPr/>
        </p:nvSpPr>
        <p:spPr bwMode="auto">
          <a:xfrm>
            <a:off x="7942694" y="3571874"/>
            <a:ext cx="584562" cy="79216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dirty="0"/>
              <a:t>114</a:t>
            </a:r>
          </a:p>
          <a:p>
            <a:pPr algn="ctr" eaLnBrk="1" hangingPunct="1">
              <a:defRPr/>
            </a:pPr>
            <a:r>
              <a:rPr lang="en-US" altLang="zh-TW" dirty="0"/>
              <a:t>02</a:t>
            </a:r>
          </a:p>
          <a:p>
            <a:pPr algn="ctr" eaLnBrk="1" hangingPunct="1">
              <a:defRPr/>
            </a:pPr>
            <a:r>
              <a:rPr lang="en-US" altLang="zh-TW" dirty="0"/>
              <a:t>21</a:t>
            </a:r>
            <a:endParaRPr lang="zh-TW" altLang="en-US" dirty="0"/>
          </a:p>
        </p:txBody>
      </p:sp>
      <p:sp>
        <p:nvSpPr>
          <p:cNvPr id="41" name="向下箭號圖說文字 28">
            <a:extLst>
              <a:ext uri="{FF2B5EF4-FFF2-40B4-BE49-F238E27FC236}">
                <a16:creationId xmlns:a16="http://schemas.microsoft.com/office/drawing/2014/main" id="{3F63EB59-2966-4ABB-8A12-1C6833B4E47E}"/>
              </a:ext>
            </a:extLst>
          </p:cNvPr>
          <p:cNvSpPr/>
          <p:nvPr/>
        </p:nvSpPr>
        <p:spPr bwMode="auto">
          <a:xfrm>
            <a:off x="7996101" y="1405259"/>
            <a:ext cx="491235" cy="2058692"/>
          </a:xfrm>
          <a:prstGeom prst="downArrowCallout">
            <a:avLst>
              <a:gd name="adj1" fmla="val 42844"/>
              <a:gd name="adj2" fmla="val 37596"/>
              <a:gd name="adj3" fmla="val 25000"/>
              <a:gd name="adj4" fmla="val 81559"/>
            </a:avLst>
          </a:prstGeom>
          <a:solidFill>
            <a:srgbClr val="C1FBE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anchor="ctr" anchorCtr="0"/>
          <a:lstStyle/>
          <a:p>
            <a:pPr eaLnBrk="1" hangingPunct="1">
              <a:defRPr/>
            </a:pPr>
            <a:r>
              <a:rPr lang="zh-TW" altLang="zh-TW" b="1" dirty="0">
                <a:solidFill>
                  <a:schemeClr val="tx1"/>
                </a:solidFill>
                <a:ea typeface="標楷體" pitchFamily="65" charset="-120"/>
              </a:rPr>
              <a:t>當選人簡歷冊報備</a:t>
            </a:r>
          </a:p>
        </p:txBody>
      </p:sp>
      <p:sp>
        <p:nvSpPr>
          <p:cNvPr id="42" name="向下箭號圖說文字 28">
            <a:extLst>
              <a:ext uri="{FF2B5EF4-FFF2-40B4-BE49-F238E27FC236}">
                <a16:creationId xmlns:a16="http://schemas.microsoft.com/office/drawing/2014/main" id="{884A3A1A-F41C-4924-BF23-C908575FA698}"/>
              </a:ext>
            </a:extLst>
          </p:cNvPr>
          <p:cNvSpPr/>
          <p:nvPr/>
        </p:nvSpPr>
        <p:spPr bwMode="auto">
          <a:xfrm>
            <a:off x="4644380" y="1431829"/>
            <a:ext cx="647700" cy="2089150"/>
          </a:xfrm>
          <a:prstGeom prst="downArrowCallout">
            <a:avLst>
              <a:gd name="adj1" fmla="val 42844"/>
              <a:gd name="adj2" fmla="val 37596"/>
              <a:gd name="adj3" fmla="val 25000"/>
              <a:gd name="adj4" fmla="val 81559"/>
            </a:avLst>
          </a:prstGeom>
          <a:solidFill>
            <a:srgbClr val="C1FBE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anchor="ctr"/>
          <a:lstStyle/>
          <a:p>
            <a:pPr eaLnBrk="1" hangingPunct="1">
              <a:defRPr/>
            </a:pPr>
            <a:r>
              <a:rPr lang="zh-TW" altLang="en-US" sz="1600" b="1" dirty="0">
                <a:solidFill>
                  <a:srgbClr val="FF0000"/>
                </a:solidFill>
                <a:ea typeface="標楷體" pitchFamily="65" charset="-120"/>
              </a:rPr>
              <a:t>完成</a:t>
            </a:r>
            <a:r>
              <a:rPr lang="zh-TW" altLang="en-US" sz="1600" b="1" dirty="0">
                <a:solidFill>
                  <a:schemeClr val="tx1"/>
                </a:solidFill>
                <a:ea typeface="標楷體" pitchFamily="65" charset="-120"/>
              </a:rPr>
              <a:t>農事小組選舉候選人</a:t>
            </a:r>
            <a:r>
              <a:rPr lang="zh-TW" altLang="en-US" sz="1600" b="1" dirty="0">
                <a:solidFill>
                  <a:srgbClr val="FF0000"/>
                </a:solidFill>
                <a:ea typeface="標楷體" pitchFamily="65" charset="-120"/>
              </a:rPr>
              <a:t>資格審查</a:t>
            </a:r>
            <a:endParaRPr lang="zh-TW" altLang="zh-TW" b="1" dirty="0">
              <a:solidFill>
                <a:srgbClr val="151ED1"/>
              </a:solidFill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1496169"/>
            <a:ext cx="8091577" cy="498718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363538" indent="-363538" eaLnBrk="1" hangingPunct="1">
              <a:spcBef>
                <a:spcPts val="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28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農事小組長、會員代表選舉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446088" indent="-269875" eaLnBrk="1" hangingPunct="1">
              <a:spcBef>
                <a:spcPts val="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重要工作：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714375" indent="-268288" eaLnBrk="1" hangingPunct="1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候選人登記</a:t>
            </a:r>
            <a:r>
              <a:rPr kumimoji="0" lang="en-US" altLang="zh-TW" sz="1800" b="1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選罷辦法第</a:t>
            </a:r>
            <a:r>
              <a:rPr kumimoji="0" lang="en-US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r>
              <a:rPr kumimoji="0" lang="zh-TW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kumimoji="0" lang="en-US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2800" b="1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1160463" indent="-350838" eaLnBrk="1" hangingPunct="1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defRPr/>
            </a:pP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自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農會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公告受理候選人登記之日起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5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日內，填具候選人登記申請書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、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檢附有關證件辦理登記。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1266825" indent="-457200" eaLnBrk="1" hangingPunct="1">
              <a:spcBef>
                <a:spcPts val="0"/>
              </a:spcBef>
              <a:buFont typeface="Webdings" panose="05030102010509060703" pitchFamily="18" charset="2"/>
              <a:buChar char="8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農會公告日：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日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1266825" indent="-457200" eaLnBrk="1" hangingPunct="1">
              <a:spcBef>
                <a:spcPts val="0"/>
              </a:spcBef>
              <a:buFont typeface="Webdings" panose="05030102010509060703" pitchFamily="18" charset="2"/>
              <a:buChar char="8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候選人登記日：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日～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日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984250" indent="0" eaLnBrk="1" hangingPunct="1">
              <a:spcBef>
                <a:spcPts val="0"/>
              </a:spcBef>
              <a:buNone/>
              <a:defRPr/>
            </a:pPr>
            <a:r>
              <a:rPr kumimoji="0"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</a:t>
            </a:r>
            <a:r>
              <a:rPr kumimoji="0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可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委託他人辦理登記。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marL="984250" indent="0" eaLnBrk="1" hangingPunct="1">
              <a:spcBef>
                <a:spcPts val="0"/>
              </a:spcBef>
              <a:buNone/>
              <a:defRPr/>
            </a:pPr>
            <a:r>
              <a:rPr kumimoji="0"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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可撤回登記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登記截止前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marL="1347788" indent="-363538" eaLnBrk="1" hangingPunct="1">
              <a:spcBef>
                <a:spcPts val="0"/>
              </a:spcBef>
              <a:buNone/>
              <a:defRPr/>
            </a:pPr>
            <a:r>
              <a:rPr kumimoji="0"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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登記上級農會理事、監事候選人者，應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檢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附所屬基層農會出具之資格證明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99EC9D86-93EE-472C-8090-61C96C7FBFBF}"/>
              </a:ext>
            </a:extLst>
          </p:cNvPr>
          <p:cNvSpPr txBox="1">
            <a:spLocks/>
          </p:cNvSpPr>
          <p:nvPr/>
        </p:nvSpPr>
        <p:spPr bwMode="auto">
          <a:xfrm>
            <a:off x="101175" y="707351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7D68C72C-F2FD-41E4-B7B4-13C3E48CA3F8}"/>
              </a:ext>
            </a:extLst>
          </p:cNvPr>
          <p:cNvSpPr txBox="1"/>
          <p:nvPr/>
        </p:nvSpPr>
        <p:spPr>
          <a:xfrm>
            <a:off x="3773100" y="692950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2607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54" y="1911889"/>
            <a:ext cx="7627938" cy="403739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363538" indent="-363538" eaLnBrk="1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重要工作：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lvl="1" eaLnBrk="1" hangingPunct="1">
              <a:spcBef>
                <a:spcPct val="25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zh-TW" altLang="en-US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成立資格審查小組 </a:t>
            </a:r>
            <a:r>
              <a:rPr kumimoji="0" lang="en-US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en-US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農會選舉罷免辦法</a:t>
            </a:r>
            <a:r>
              <a:rPr kumimoji="0" lang="en-US" altLang="zh-TW" sz="1800" dirty="0">
                <a:solidFill>
                  <a:srgbClr val="99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§15) </a:t>
            </a:r>
          </a:p>
          <a:p>
            <a:pPr marL="914400" lvl="2" indent="0" eaLnBrk="1" hangingPunct="1">
              <a:spcBef>
                <a:spcPct val="25000"/>
              </a:spcBef>
              <a:buClr>
                <a:srgbClr val="3C45F4"/>
              </a:buClr>
              <a:buSzPct val="80000"/>
              <a:buFont typeface="Wingdings" pitchFamily="2" charset="2"/>
              <a:buChar char="v"/>
              <a:defRPr/>
            </a:pP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農會理事長</a:t>
            </a:r>
            <a:r>
              <a:rPr lang="zh-TW" altLang="en-US" sz="2800" b="1" dirty="0">
                <a:solidFill>
                  <a:srgbClr val="000000"/>
                </a:solidFill>
              </a:rPr>
              <a:t>、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常務監事</a:t>
            </a:r>
            <a:r>
              <a:rPr lang="zh-TW" altLang="en-US" sz="2800" b="1" dirty="0">
                <a:solidFill>
                  <a:srgbClr val="000000"/>
                </a:solidFill>
              </a:rPr>
              <a:t>、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總幹事</a:t>
            </a:r>
          </a:p>
          <a:p>
            <a:pPr marL="914400" lvl="2" indent="0" eaLnBrk="1" hangingPunct="1">
              <a:spcBef>
                <a:spcPct val="5000"/>
              </a:spcBef>
              <a:buClr>
                <a:srgbClr val="3C45F4"/>
              </a:buClr>
              <a:buSzPct val="80000"/>
              <a:buFont typeface="Wingdings" pitchFamily="2" charset="2"/>
              <a:buChar char="v"/>
              <a:defRPr/>
            </a:pP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上級農會代表</a:t>
            </a:r>
          </a:p>
          <a:p>
            <a:pPr marL="914400" lvl="2" indent="0" eaLnBrk="1" hangingPunct="1">
              <a:spcBef>
                <a:spcPct val="5000"/>
              </a:spcBef>
              <a:buClr>
                <a:srgbClr val="3C45F4"/>
              </a:buClr>
              <a:buSzPct val="80000"/>
              <a:buFont typeface="Wingdings" pitchFamily="2" charset="2"/>
              <a:buChar char="v"/>
              <a:defRPr/>
            </a:pP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主管機關聘請之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人</a:t>
            </a:r>
            <a:endParaRPr lang="en-US" altLang="zh-TW" sz="28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1254125" lvl="2" indent="0" eaLnBrk="1" hangingPunct="1">
              <a:spcBef>
                <a:spcPts val="0"/>
              </a:spcBef>
              <a:buClr>
                <a:srgbClr val="3C45F4"/>
              </a:buClr>
              <a:buSzPct val="80000"/>
              <a:buNone/>
              <a:defRPr/>
            </a:pP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1400" b="1" dirty="0">
                <a:solidFill>
                  <a:srgbClr val="CC33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400" b="1" dirty="0">
                <a:solidFill>
                  <a:srgbClr val="CC3300"/>
                </a:solidFill>
                <a:latin typeface="標楷體" pitchFamily="65" charset="-120"/>
                <a:ea typeface="標楷體" pitchFamily="65" charset="-120"/>
              </a:rPr>
              <a:t>可以是戶政</a:t>
            </a:r>
            <a:r>
              <a:rPr lang="en-US" altLang="zh-TW" sz="1400" b="1" dirty="0">
                <a:solidFill>
                  <a:srgbClr val="CC33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1400" b="1" dirty="0">
                <a:solidFill>
                  <a:srgbClr val="CC3300"/>
                </a:solidFill>
                <a:latin typeface="標楷體" pitchFamily="65" charset="-120"/>
                <a:ea typeface="標楷體" pitchFamily="65" charset="-120"/>
              </a:rPr>
              <a:t>公所農業課長</a:t>
            </a:r>
            <a:r>
              <a:rPr lang="en-US" altLang="zh-TW" sz="1400" b="1" dirty="0">
                <a:solidFill>
                  <a:srgbClr val="CC33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1400" b="1" dirty="0">
                <a:solidFill>
                  <a:srgbClr val="CC3300"/>
                </a:solidFill>
                <a:latin typeface="標楷體" pitchFamily="65" charset="-120"/>
                <a:ea typeface="標楷體" pitchFamily="65" charset="-120"/>
              </a:rPr>
              <a:t>警政</a:t>
            </a:r>
            <a:r>
              <a:rPr lang="en-US" altLang="zh-TW" sz="1400" b="1" dirty="0">
                <a:solidFill>
                  <a:srgbClr val="CC330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1400" b="1" dirty="0">
                <a:solidFill>
                  <a:srgbClr val="CC3300"/>
                </a:solidFill>
                <a:latin typeface="標楷體" pitchFamily="65" charset="-120"/>
                <a:ea typeface="標楷體" pitchFamily="65" charset="-120"/>
              </a:rPr>
              <a:t>派出所所長</a:t>
            </a:r>
            <a:r>
              <a:rPr lang="en-US" altLang="zh-TW" sz="1400" b="1" dirty="0">
                <a:solidFill>
                  <a:srgbClr val="CC330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0000C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99EC9D86-93EE-472C-8090-61C96C7FBFBF}"/>
              </a:ext>
            </a:extLst>
          </p:cNvPr>
          <p:cNvSpPr txBox="1">
            <a:spLocks/>
          </p:cNvSpPr>
          <p:nvPr/>
        </p:nvSpPr>
        <p:spPr bwMode="auto">
          <a:xfrm>
            <a:off x="101175" y="707351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7D68C72C-F2FD-41E4-B7B4-13C3E48CA3F8}"/>
              </a:ext>
            </a:extLst>
          </p:cNvPr>
          <p:cNvSpPr txBox="1"/>
          <p:nvPr/>
        </p:nvSpPr>
        <p:spPr>
          <a:xfrm>
            <a:off x="3773100" y="692950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9201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1394147"/>
            <a:ext cx="8091577" cy="5089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363538" indent="-363538" eaLnBrk="1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重要工作：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714375" indent="-257175" eaLnBrk="1" hangingPunct="1">
              <a:lnSpc>
                <a:spcPct val="110000"/>
              </a:lnSpc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候選人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000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資格審查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選罷辦法第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16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條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1160463" indent="-350838" eaLnBrk="1" hangingPunct="1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defRPr/>
            </a:pP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候選人資格審查小組，應於登記截止之日起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7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日內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完成審查工作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1524000" lvl="1" indent="-363538" eaLnBrk="1" hangingPunct="1">
              <a:spcBef>
                <a:spcPts val="0"/>
              </a:spcBef>
              <a:buClr>
                <a:srgbClr val="FF0000"/>
              </a:buClr>
              <a:buSzPct val="100000"/>
              <a:buFont typeface="Webdings" panose="05030102010509060703" pitchFamily="18" charset="2"/>
              <a:buChar char="8"/>
              <a:defRPr/>
            </a:pPr>
            <a:r>
              <a:rPr lang="en-US" altLang="zh-TW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16</a:t>
            </a:r>
            <a:r>
              <a:rPr lang="zh-TW" altLang="en-US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日前。</a:t>
            </a:r>
            <a:endParaRPr lang="en-US" altLang="zh-TW" sz="24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1617663" indent="-457200" eaLnBrk="1" hangingPunct="1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ebdings" panose="05030102010509060703" pitchFamily="18" charset="2"/>
              <a:buChar char="8"/>
              <a:defRPr/>
            </a:pP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審查不合格者，書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面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通知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含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理由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本人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1970088" indent="-457200" eaLnBrk="1" hangingPunct="1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ð"/>
              <a:defRPr/>
            </a:pP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有異議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，於接到通知之日起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3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日內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書面檢附有關證件，向農會申請複審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2238375" indent="-268288" eaLnBrk="1" hangingPunct="1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ð"/>
              <a:defRPr/>
            </a:pP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以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次為限，逾期不予受理。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1887538" indent="-363538" eaLnBrk="1" hangingPunct="1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ð"/>
              <a:defRPr/>
            </a:pP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23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日複審完成</a:t>
            </a:r>
            <a:r>
              <a:rPr lang="zh-TW" altLang="en-US" sz="20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99EC9D86-93EE-472C-8090-61C96C7FBFBF}"/>
              </a:ext>
            </a:extLst>
          </p:cNvPr>
          <p:cNvSpPr txBox="1">
            <a:spLocks/>
          </p:cNvSpPr>
          <p:nvPr/>
        </p:nvSpPr>
        <p:spPr bwMode="auto">
          <a:xfrm>
            <a:off x="101175" y="707351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7D68C72C-F2FD-41E4-B7B4-13C3E48CA3F8}"/>
              </a:ext>
            </a:extLst>
          </p:cNvPr>
          <p:cNvSpPr txBox="1"/>
          <p:nvPr/>
        </p:nvSpPr>
        <p:spPr>
          <a:xfrm>
            <a:off x="3773100" y="692950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0150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1394147"/>
            <a:ext cx="8091577" cy="5089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363538" indent="-363538" eaLnBrk="1" hangingPunct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重要工作：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714375" indent="-257175" eaLnBrk="1" hangingPunct="1">
              <a:lnSpc>
                <a:spcPct val="120000"/>
              </a:lnSpc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候選人名冊報主管機關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選罷辦法第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16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條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0000C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1254125" indent="-350838" eaLnBrk="1" hangingPunct="1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defRPr/>
            </a:pP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合格候選人抽籤排序造名冊。</a:t>
            </a:r>
            <a:endParaRPr lang="en-US" altLang="zh-TW" sz="28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1254125" indent="-350838" eaLnBrk="1" hangingPunct="1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defRPr/>
            </a:pP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23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日前報主管機關備查</a:t>
            </a:r>
            <a:r>
              <a:rPr lang="zh-TW" altLang="en-US" sz="2800" b="1" dirty="0">
                <a:solidFill>
                  <a:srgbClr val="000000"/>
                </a:solidFill>
                <a:latin typeface="新細明體"/>
                <a:ea typeface="新細明體"/>
              </a:rPr>
              <a:t>，</a:t>
            </a:r>
            <a:r>
              <a:rPr lang="zh-TW" altLang="en-US" sz="28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並副知候選人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0000C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714375" indent="-257175" eaLnBrk="1" hangingPunct="1">
              <a:lnSpc>
                <a:spcPct val="120000"/>
              </a:lnSpc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候選人名冊公告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選罷辦法第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條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1160463" indent="-350838" eaLnBrk="1" hangingPunct="1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defRPr/>
            </a:pP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(1/25-2/1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春節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1524000" lvl="1" indent="-363538" eaLnBrk="1" hangingPunct="1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SzPct val="100000"/>
              <a:buFont typeface="Webdings" panose="05030102010509060703" pitchFamily="18" charset="2"/>
              <a:buChar char="8"/>
              <a:defRPr/>
            </a:pP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書面通知候選人及選舉人</a:t>
            </a:r>
            <a:endParaRPr lang="en-US" altLang="zh-TW" sz="28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1524000" lvl="1" indent="-363538" eaLnBrk="1" hangingPunct="1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SzPct val="100000"/>
              <a:buFont typeface="Webdings" panose="05030102010509060703" pitchFamily="18" charset="2"/>
              <a:buChar char="8"/>
              <a:defRPr/>
            </a:pP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函請主管機關指派指導員列席指導</a:t>
            </a:r>
            <a:r>
              <a:rPr lang="zh-TW" altLang="en-US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99EC9D86-93EE-472C-8090-61C96C7FBFBF}"/>
              </a:ext>
            </a:extLst>
          </p:cNvPr>
          <p:cNvSpPr txBox="1">
            <a:spLocks/>
          </p:cNvSpPr>
          <p:nvPr/>
        </p:nvSpPr>
        <p:spPr bwMode="auto">
          <a:xfrm>
            <a:off x="101175" y="707351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7D68C72C-F2FD-41E4-B7B4-13C3E48CA3F8}"/>
              </a:ext>
            </a:extLst>
          </p:cNvPr>
          <p:cNvSpPr txBox="1"/>
          <p:nvPr/>
        </p:nvSpPr>
        <p:spPr>
          <a:xfrm>
            <a:off x="3773100" y="692950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4535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1394147"/>
            <a:ext cx="8091577" cy="5089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363538" indent="-363538" eaLnBrk="1" hangingPunct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重要工作：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714375" indent="-257175" eaLnBrk="1" hangingPunct="1">
              <a:lnSpc>
                <a:spcPct val="120000"/>
              </a:lnSpc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投票日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選罷辦法第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32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條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0000C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1254125" indent="-350838" eaLnBrk="1" hangingPunct="1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defRPr/>
            </a:pPr>
            <a:r>
              <a:rPr lang="en-US" altLang="zh-TW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15</a:t>
            </a: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週六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8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1254125" indent="-350838" eaLnBrk="1" hangingPunct="1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分區投票，無記名單記法。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1254125" indent="-350838" eaLnBrk="1" hangingPunct="1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選出農事小組組長、副組長及會員代表。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254125" indent="-350838" eaLnBrk="1" hangingPunct="1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  <a:defRPr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開票結果之異議申請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選罷辦法第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31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條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0000C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1358900" indent="-100013" eaLnBrk="1" hangingPunct="1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ebdings" panose="05030102010509060703" pitchFamily="18" charset="2"/>
              <a:buChar char="8"/>
              <a:defRPr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當場以口頭或書面向指導員申請核辦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58900" indent="-100013" eaLnBrk="1" hangingPunct="1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Webdings" panose="05030102010509060703" pitchFamily="18" charset="2"/>
              <a:buChar char="8"/>
              <a:defRPr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事後提出者主管機關不予受理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7550" indent="-265113" eaLnBrk="1" hangingPunct="1">
              <a:lnSpc>
                <a:spcPct val="120000"/>
              </a:lnSpc>
              <a:spcBef>
                <a:spcPts val="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當選人簡歷冊報主管機關備查：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21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日前。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0000C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99EC9D86-93EE-472C-8090-61C96C7FBFBF}"/>
              </a:ext>
            </a:extLst>
          </p:cNvPr>
          <p:cNvSpPr txBox="1">
            <a:spLocks/>
          </p:cNvSpPr>
          <p:nvPr/>
        </p:nvSpPr>
        <p:spPr bwMode="auto">
          <a:xfrm>
            <a:off x="101175" y="707351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7D68C72C-F2FD-41E4-B7B4-13C3E48CA3F8}"/>
              </a:ext>
            </a:extLst>
          </p:cNvPr>
          <p:cNvSpPr txBox="1"/>
          <p:nvPr/>
        </p:nvSpPr>
        <p:spPr>
          <a:xfrm>
            <a:off x="3773100" y="692950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3032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3">
            <a:extLst>
              <a:ext uri="{FF2B5EF4-FFF2-40B4-BE49-F238E27FC236}">
                <a16:creationId xmlns:a16="http://schemas.microsoft.com/office/drawing/2014/main" id="{90C717E4-AFEA-4E23-9035-63A4C33D72FF}"/>
              </a:ext>
            </a:extLst>
          </p:cNvPr>
          <p:cNvSpPr txBox="1">
            <a:spLocks noGrp="1"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DA07C34-AAEA-4631-9DFD-0961A6B1A864}" type="slidenum">
              <a:rPr lang="en-US" altLang="zh-TW" sz="1400"/>
              <a:pPr algn="r" eaLnBrk="1" hangingPunct="1">
                <a:spcBef>
                  <a:spcPct val="0"/>
                </a:spcBef>
                <a:buFontTx/>
                <a:buNone/>
              </a:pPr>
              <a:t>39</a:t>
            </a:fld>
            <a:endParaRPr lang="en-US" altLang="zh-TW" sz="1400"/>
          </a:p>
        </p:txBody>
      </p:sp>
      <p:sp>
        <p:nvSpPr>
          <p:cNvPr id="8" name="＞形箭號 7">
            <a:extLst>
              <a:ext uri="{FF2B5EF4-FFF2-40B4-BE49-F238E27FC236}">
                <a16:creationId xmlns:a16="http://schemas.microsoft.com/office/drawing/2014/main" id="{5F958E15-B322-4F9E-B91A-6FD52A91DF89}"/>
              </a:ext>
            </a:extLst>
          </p:cNvPr>
          <p:cNvSpPr/>
          <p:nvPr/>
        </p:nvSpPr>
        <p:spPr>
          <a:xfrm>
            <a:off x="179388" y="3500438"/>
            <a:ext cx="8713787" cy="93503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grpSp>
        <p:nvGrpSpPr>
          <p:cNvPr id="2" name="群組 23">
            <a:extLst>
              <a:ext uri="{FF2B5EF4-FFF2-40B4-BE49-F238E27FC236}">
                <a16:creationId xmlns:a16="http://schemas.microsoft.com/office/drawing/2014/main" id="{93590CC6-1599-44A3-BDF6-7CB4CB839E6E}"/>
              </a:ext>
            </a:extLst>
          </p:cNvPr>
          <p:cNvGrpSpPr>
            <a:grpSpLocks/>
          </p:cNvGrpSpPr>
          <p:nvPr/>
        </p:nvGrpSpPr>
        <p:grpSpPr bwMode="auto">
          <a:xfrm>
            <a:off x="1330325" y="3573463"/>
            <a:ext cx="1008063" cy="2592387"/>
            <a:chOff x="1331764" y="3429000"/>
            <a:chExt cx="1008063" cy="2592388"/>
          </a:xfrm>
        </p:grpSpPr>
        <p:sp>
          <p:nvSpPr>
            <p:cNvPr id="13" name="橢圓 12">
              <a:extLst>
                <a:ext uri="{FF2B5EF4-FFF2-40B4-BE49-F238E27FC236}">
                  <a16:creationId xmlns:a16="http://schemas.microsoft.com/office/drawing/2014/main" id="{1B9B838B-BDEA-484B-B08C-E3AE77EC403C}"/>
                </a:ext>
              </a:extLst>
            </p:cNvPr>
            <p:cNvSpPr/>
            <p:nvPr/>
          </p:nvSpPr>
          <p:spPr>
            <a:xfrm>
              <a:off x="1547664" y="3429000"/>
              <a:ext cx="647700" cy="79216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marL="179388" indent="-179388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113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12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22</a:t>
              </a:r>
              <a:endParaRPr lang="zh-TW" altLang="en-US" b="1" dirty="0">
                <a:solidFill>
                  <a:schemeClr val="bg1"/>
                </a:solidFill>
                <a:ea typeface="標楷體" pitchFamily="65" charset="-120"/>
              </a:endParaRPr>
            </a:p>
          </p:txBody>
        </p:sp>
        <p:sp>
          <p:nvSpPr>
            <p:cNvPr id="14" name="向上箭號圖說文字 13">
              <a:extLst>
                <a:ext uri="{FF2B5EF4-FFF2-40B4-BE49-F238E27FC236}">
                  <a16:creationId xmlns:a16="http://schemas.microsoft.com/office/drawing/2014/main" id="{499FBC3F-C627-4579-8A6B-BB4EE01522DC}"/>
                </a:ext>
              </a:extLst>
            </p:cNvPr>
            <p:cNvSpPr/>
            <p:nvPr/>
          </p:nvSpPr>
          <p:spPr>
            <a:xfrm>
              <a:off x="1331764" y="4292600"/>
              <a:ext cx="1008063" cy="1728788"/>
            </a:xfrm>
            <a:prstGeom prst="upArrowCallout">
              <a:avLst>
                <a:gd name="adj1" fmla="val 39869"/>
                <a:gd name="adj2" fmla="val 35409"/>
                <a:gd name="adj3" fmla="val 26487"/>
                <a:gd name="adj4" fmla="val 78570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en-US" b="1" dirty="0">
                  <a:solidFill>
                    <a:schemeClr val="bg1"/>
                  </a:solidFill>
                  <a:ea typeface="標楷體" pitchFamily="65" charset="-120"/>
                </a:rPr>
                <a:t>公告及</a:t>
              </a:r>
              <a:r>
                <a:rPr lang="zh-TW" altLang="zh-TW" b="1" dirty="0">
                  <a:solidFill>
                    <a:schemeClr val="bg1"/>
                  </a:solidFill>
                  <a:ea typeface="標楷體" pitchFamily="65" charset="-120"/>
                </a:rPr>
                <a:t>申請更正選舉人名冊截止</a:t>
              </a:r>
            </a:p>
            <a:p>
              <a:pPr marL="179388" indent="-179388" eaLnBrk="1" hangingPunct="1">
                <a:defRPr/>
              </a:pPr>
              <a:endParaRPr lang="zh-TW" altLang="en-US" b="1" dirty="0">
                <a:solidFill>
                  <a:schemeClr val="bg1"/>
                </a:solidFill>
                <a:ea typeface="標楷體" pitchFamily="65" charset="-120"/>
              </a:endParaRPr>
            </a:p>
          </p:txBody>
        </p:sp>
      </p:grpSp>
      <p:grpSp>
        <p:nvGrpSpPr>
          <p:cNvPr id="3" name="群組 15">
            <a:extLst>
              <a:ext uri="{FF2B5EF4-FFF2-40B4-BE49-F238E27FC236}">
                <a16:creationId xmlns:a16="http://schemas.microsoft.com/office/drawing/2014/main" id="{C9D23570-ABE7-42EE-A0EC-9820188DD8DB}"/>
              </a:ext>
            </a:extLst>
          </p:cNvPr>
          <p:cNvGrpSpPr>
            <a:grpSpLocks/>
          </p:cNvGrpSpPr>
          <p:nvPr/>
        </p:nvGrpSpPr>
        <p:grpSpPr bwMode="auto">
          <a:xfrm>
            <a:off x="466725" y="1412875"/>
            <a:ext cx="1223963" cy="2952750"/>
            <a:chOff x="467544" y="1268760"/>
            <a:chExt cx="1223963" cy="2952750"/>
          </a:xfrm>
        </p:grpSpPr>
        <p:sp>
          <p:nvSpPr>
            <p:cNvPr id="6" name="橢圓 5">
              <a:extLst>
                <a:ext uri="{FF2B5EF4-FFF2-40B4-BE49-F238E27FC236}">
                  <a16:creationId xmlns:a16="http://schemas.microsoft.com/office/drawing/2014/main" id="{9940CB5C-2BB3-49DF-BF98-82CACB9A0AC8}"/>
                </a:ext>
              </a:extLst>
            </p:cNvPr>
            <p:cNvSpPr/>
            <p:nvPr/>
          </p:nvSpPr>
          <p:spPr>
            <a:xfrm>
              <a:off x="754882" y="3429348"/>
              <a:ext cx="649287" cy="79216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marL="179388" indent="-179388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113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12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16</a:t>
              </a:r>
              <a:endParaRPr lang="zh-TW" altLang="en-US" b="1" dirty="0">
                <a:solidFill>
                  <a:schemeClr val="bg1"/>
                </a:solidFill>
                <a:ea typeface="標楷體" pitchFamily="65" charset="-120"/>
              </a:endParaRPr>
            </a:p>
          </p:txBody>
        </p:sp>
        <p:sp>
          <p:nvSpPr>
            <p:cNvPr id="15" name="向下箭號圖說文字 14">
              <a:extLst>
                <a:ext uri="{FF2B5EF4-FFF2-40B4-BE49-F238E27FC236}">
                  <a16:creationId xmlns:a16="http://schemas.microsoft.com/office/drawing/2014/main" id="{57349531-DC59-4C9C-9050-4B09C52A7588}"/>
                </a:ext>
              </a:extLst>
            </p:cNvPr>
            <p:cNvSpPr/>
            <p:nvPr/>
          </p:nvSpPr>
          <p:spPr>
            <a:xfrm>
              <a:off x="467544" y="1268760"/>
              <a:ext cx="1223963" cy="2089150"/>
            </a:xfrm>
            <a:prstGeom prst="downArrowCallout">
              <a:avLst>
                <a:gd name="adj1" fmla="val 32348"/>
                <a:gd name="adj2" fmla="val 28674"/>
                <a:gd name="adj3" fmla="val 25000"/>
                <a:gd name="adj4" fmla="val 79406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marL="179388" indent="-179388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1.</a:t>
              </a:r>
              <a:r>
                <a:rPr lang="zh-TW" altLang="zh-TW" b="1" dirty="0">
                  <a:solidFill>
                    <a:schemeClr val="bg1"/>
                  </a:solidFill>
                  <a:ea typeface="標楷體" pitchFamily="65" charset="-120"/>
                </a:rPr>
                <a:t>公告選舉</a:t>
              </a: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 </a:t>
              </a:r>
              <a:r>
                <a:rPr lang="zh-TW" altLang="zh-TW" b="1" dirty="0">
                  <a:solidFill>
                    <a:schemeClr val="bg1"/>
                  </a:solidFill>
                  <a:ea typeface="標楷體" pitchFamily="65" charset="-120"/>
                </a:rPr>
                <a:t>人名冊</a:t>
              </a:r>
            </a:p>
            <a:p>
              <a:pPr marL="179388" indent="-179388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2.</a:t>
              </a:r>
              <a:r>
                <a:rPr lang="zh-TW" altLang="zh-TW" b="1" dirty="0">
                  <a:solidFill>
                    <a:schemeClr val="bg1"/>
                  </a:solidFill>
                  <a:ea typeface="標楷體" pitchFamily="65" charset="-120"/>
                </a:rPr>
                <a:t>接受申請人更正選舉人名冊</a:t>
              </a:r>
            </a:p>
          </p:txBody>
        </p:sp>
      </p:grpSp>
      <p:grpSp>
        <p:nvGrpSpPr>
          <p:cNvPr id="4" name="群組 24">
            <a:extLst>
              <a:ext uri="{FF2B5EF4-FFF2-40B4-BE49-F238E27FC236}">
                <a16:creationId xmlns:a16="http://schemas.microsoft.com/office/drawing/2014/main" id="{90675C68-0A48-4A31-B192-A5463A7A2C85}"/>
              </a:ext>
            </a:extLst>
          </p:cNvPr>
          <p:cNvGrpSpPr>
            <a:grpSpLocks/>
          </p:cNvGrpSpPr>
          <p:nvPr/>
        </p:nvGrpSpPr>
        <p:grpSpPr bwMode="auto">
          <a:xfrm>
            <a:off x="2049463" y="1412875"/>
            <a:ext cx="1008062" cy="2952750"/>
            <a:chOff x="2051720" y="1268760"/>
            <a:chExt cx="1008062" cy="2952750"/>
          </a:xfrm>
        </p:grpSpPr>
        <p:sp>
          <p:nvSpPr>
            <p:cNvPr id="17" name="橢圓 16">
              <a:extLst>
                <a:ext uri="{FF2B5EF4-FFF2-40B4-BE49-F238E27FC236}">
                  <a16:creationId xmlns:a16="http://schemas.microsoft.com/office/drawing/2014/main" id="{50BD08D0-E0EB-48DB-BC5E-334947F6FB5D}"/>
                </a:ext>
              </a:extLst>
            </p:cNvPr>
            <p:cNvSpPr/>
            <p:nvPr/>
          </p:nvSpPr>
          <p:spPr>
            <a:xfrm>
              <a:off x="2267620" y="3429348"/>
              <a:ext cx="647700" cy="79216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marL="179388" indent="-179388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113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12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24</a:t>
              </a:r>
              <a:endParaRPr lang="zh-TW" altLang="en-US" b="1" dirty="0">
                <a:solidFill>
                  <a:schemeClr val="bg1"/>
                </a:solidFill>
                <a:ea typeface="標楷體" pitchFamily="65" charset="-120"/>
              </a:endParaRPr>
            </a:p>
          </p:txBody>
        </p:sp>
        <p:sp>
          <p:nvSpPr>
            <p:cNvPr id="18" name="向下箭號圖說文字 17">
              <a:extLst>
                <a:ext uri="{FF2B5EF4-FFF2-40B4-BE49-F238E27FC236}">
                  <a16:creationId xmlns:a16="http://schemas.microsoft.com/office/drawing/2014/main" id="{7A451D35-B896-4602-9FE5-A6E5D18794FC}"/>
                </a:ext>
              </a:extLst>
            </p:cNvPr>
            <p:cNvSpPr/>
            <p:nvPr/>
          </p:nvSpPr>
          <p:spPr>
            <a:xfrm>
              <a:off x="2051720" y="1268760"/>
              <a:ext cx="1008062" cy="2089150"/>
            </a:xfrm>
            <a:prstGeom prst="downArrowCallout">
              <a:avLst>
                <a:gd name="adj1" fmla="val 48792"/>
                <a:gd name="adj2" fmla="val 37596"/>
                <a:gd name="adj3" fmla="val 25000"/>
                <a:gd name="adj4" fmla="val 81559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zh-TW" b="1" dirty="0">
                  <a:solidFill>
                    <a:schemeClr val="bg1"/>
                  </a:solidFill>
                  <a:ea typeface="標楷體" pitchFamily="65" charset="-120"/>
                </a:rPr>
                <a:t>確定選舉人名冊報主管機關備查及送上級農會</a:t>
              </a:r>
            </a:p>
          </p:txBody>
        </p:sp>
      </p:grpSp>
      <p:grpSp>
        <p:nvGrpSpPr>
          <p:cNvPr id="5" name="Group 14">
            <a:extLst>
              <a:ext uri="{FF2B5EF4-FFF2-40B4-BE49-F238E27FC236}">
                <a16:creationId xmlns:a16="http://schemas.microsoft.com/office/drawing/2014/main" id="{5CECA6EB-C4C5-406D-B6F9-0373E9820237}"/>
              </a:ext>
            </a:extLst>
          </p:cNvPr>
          <p:cNvGrpSpPr>
            <a:grpSpLocks/>
          </p:cNvGrpSpPr>
          <p:nvPr/>
        </p:nvGrpSpPr>
        <p:grpSpPr bwMode="auto">
          <a:xfrm>
            <a:off x="2771775" y="3573463"/>
            <a:ext cx="1082675" cy="2735262"/>
            <a:chOff x="1746" y="2251"/>
            <a:chExt cx="682" cy="1723"/>
          </a:xfrm>
        </p:grpSpPr>
        <p:sp>
          <p:nvSpPr>
            <p:cNvPr id="19" name="橢圓 18">
              <a:extLst>
                <a:ext uri="{FF2B5EF4-FFF2-40B4-BE49-F238E27FC236}">
                  <a16:creationId xmlns:a16="http://schemas.microsoft.com/office/drawing/2014/main" id="{315AC9F8-AA9B-43FD-8633-DDF9FCC9C9F3}"/>
                </a:ext>
              </a:extLst>
            </p:cNvPr>
            <p:cNvSpPr/>
            <p:nvPr/>
          </p:nvSpPr>
          <p:spPr bwMode="auto">
            <a:xfrm>
              <a:off x="1882" y="2251"/>
              <a:ext cx="438" cy="49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marL="179388" indent="-179388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114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01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03</a:t>
              </a:r>
              <a:endParaRPr lang="zh-TW" altLang="en-US" b="1" dirty="0">
                <a:solidFill>
                  <a:schemeClr val="bg1"/>
                </a:solidFill>
                <a:ea typeface="標楷體" pitchFamily="65" charset="-120"/>
              </a:endParaRPr>
            </a:p>
          </p:txBody>
        </p:sp>
        <p:sp>
          <p:nvSpPr>
            <p:cNvPr id="23581" name="向上箭號圖說文字 25">
              <a:extLst>
                <a:ext uri="{FF2B5EF4-FFF2-40B4-BE49-F238E27FC236}">
                  <a16:creationId xmlns:a16="http://schemas.microsoft.com/office/drawing/2014/main" id="{0FF0F78F-36FE-42BE-B6C1-4EA77EAFF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6" y="2795"/>
              <a:ext cx="682" cy="1179"/>
            </a:xfrm>
            <a:prstGeom prst="upArrowCallout">
              <a:avLst>
                <a:gd name="adj1" fmla="val 42843"/>
                <a:gd name="adj2" fmla="val 35407"/>
                <a:gd name="adj3" fmla="val 26043"/>
                <a:gd name="adj4" fmla="val 77704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en-US" b="1" dirty="0">
                  <a:solidFill>
                    <a:schemeClr val="bg1"/>
                  </a:solidFill>
                  <a:ea typeface="標楷體" pitchFamily="65" charset="-120"/>
                </a:rPr>
                <a:t>公告辦理會員代表及農事小組組長候選人登記 </a:t>
              </a:r>
            </a:p>
          </p:txBody>
        </p:sp>
      </p:grpSp>
      <p:grpSp>
        <p:nvGrpSpPr>
          <p:cNvPr id="28681" name="群組 31">
            <a:extLst>
              <a:ext uri="{FF2B5EF4-FFF2-40B4-BE49-F238E27FC236}">
                <a16:creationId xmlns:a16="http://schemas.microsoft.com/office/drawing/2014/main" id="{2BAA0843-8690-4DE7-8FD6-2EE7E8133036}"/>
              </a:ext>
            </a:extLst>
          </p:cNvPr>
          <p:cNvGrpSpPr>
            <a:grpSpLocks/>
          </p:cNvGrpSpPr>
          <p:nvPr/>
        </p:nvGrpSpPr>
        <p:grpSpPr bwMode="auto">
          <a:xfrm>
            <a:off x="4210050" y="3573463"/>
            <a:ext cx="1439863" cy="3095625"/>
            <a:chOff x="4211960" y="3429000"/>
            <a:chExt cx="1440160" cy="3096603"/>
          </a:xfrm>
        </p:grpSpPr>
        <p:sp>
          <p:nvSpPr>
            <p:cNvPr id="21" name="橢圓 20">
              <a:extLst>
                <a:ext uri="{FF2B5EF4-FFF2-40B4-BE49-F238E27FC236}">
                  <a16:creationId xmlns:a16="http://schemas.microsoft.com/office/drawing/2014/main" id="{FB430219-B372-43B9-BE4C-C7BA7C0FEB4E}"/>
                </a:ext>
              </a:extLst>
            </p:cNvPr>
            <p:cNvSpPr/>
            <p:nvPr/>
          </p:nvSpPr>
          <p:spPr>
            <a:xfrm>
              <a:off x="4643849" y="3429000"/>
              <a:ext cx="647834" cy="792412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01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10</a:t>
              </a:r>
              <a:endParaRPr lang="zh-TW" altLang="en-US" dirty="0"/>
            </a:p>
          </p:txBody>
        </p:sp>
        <p:sp>
          <p:nvSpPr>
            <p:cNvPr id="27" name="向上箭號圖說文字 26">
              <a:extLst>
                <a:ext uri="{FF2B5EF4-FFF2-40B4-BE49-F238E27FC236}">
                  <a16:creationId xmlns:a16="http://schemas.microsoft.com/office/drawing/2014/main" id="{40429C62-7169-4D2C-80E4-76A4DD51A78A}"/>
                </a:ext>
              </a:extLst>
            </p:cNvPr>
            <p:cNvSpPr/>
            <p:nvPr/>
          </p:nvSpPr>
          <p:spPr>
            <a:xfrm>
              <a:off x="4211960" y="4292873"/>
              <a:ext cx="1440160" cy="2232730"/>
            </a:xfrm>
            <a:prstGeom prst="upArrowCallout">
              <a:avLst>
                <a:gd name="adj1" fmla="val 49749"/>
                <a:gd name="adj2" fmla="val 35409"/>
                <a:gd name="adj3" fmla="val 15615"/>
                <a:gd name="adj4" fmla="val 86101"/>
              </a:avLst>
            </a:prstGeom>
            <a:gradFill>
              <a:gsLst>
                <a:gs pos="44000">
                  <a:srgbClr val="C1FBED"/>
                </a:gs>
                <a:gs pos="51000">
                  <a:srgbClr val="E6B8D7"/>
                </a:gs>
              </a:gsLst>
              <a:lin ang="540000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36000" rIns="18000" bIns="36000"/>
            <a:lstStyle/>
            <a:p>
              <a:pPr marL="179388" indent="-179388" eaLnBrk="1" hangingPunct="1">
                <a:defRPr/>
              </a:pPr>
              <a:r>
                <a:rPr lang="en-US" altLang="zh-TW" sz="1600" b="1" dirty="0">
                  <a:solidFill>
                    <a:srgbClr val="C1FBED"/>
                  </a:solidFill>
                  <a:ea typeface="標楷體" pitchFamily="65" charset="-120"/>
                </a:rPr>
                <a:t>1.</a:t>
              </a:r>
              <a:r>
                <a:rPr lang="zh-TW" altLang="zh-TW" sz="1600" b="1" dirty="0">
                  <a:solidFill>
                    <a:srgbClr val="C1FBED"/>
                  </a:solidFill>
                  <a:ea typeface="標楷體" pitchFamily="65" charset="-120"/>
                </a:rPr>
                <a:t>會員代表及農事小組組長候選人截止登記</a:t>
              </a:r>
            </a:p>
            <a:p>
              <a:pPr marL="179388" indent="-179388" eaLnBrk="1" hangingPunct="1">
                <a:spcBef>
                  <a:spcPts val="600"/>
                </a:spcBef>
                <a:defRPr/>
              </a:pPr>
              <a:r>
                <a:rPr lang="en-US" altLang="zh-TW" sz="1600" b="1" dirty="0">
                  <a:solidFill>
                    <a:schemeClr val="tx1"/>
                  </a:solidFill>
                  <a:ea typeface="標楷體" pitchFamily="65" charset="-120"/>
                </a:rPr>
                <a:t>2.</a:t>
              </a:r>
              <a:r>
                <a:rPr lang="zh-TW" altLang="zh-TW" sz="1600" b="1" dirty="0">
                  <a:solidFill>
                    <a:srgbClr val="CC3300"/>
                  </a:solidFill>
                  <a:ea typeface="標楷體" pitchFamily="65" charset="-120"/>
                </a:rPr>
                <a:t>理監事及出席上級農會會員代表</a:t>
              </a:r>
              <a:r>
                <a:rPr lang="zh-TW" altLang="zh-TW" sz="1600" b="1" dirty="0">
                  <a:solidFill>
                    <a:schemeClr val="tx1"/>
                  </a:solidFill>
                  <a:ea typeface="標楷體" pitchFamily="65" charset="-120"/>
                </a:rPr>
                <a:t>候選人</a:t>
              </a:r>
              <a:r>
                <a:rPr lang="zh-TW" altLang="zh-TW" sz="1600" b="1" dirty="0">
                  <a:solidFill>
                    <a:srgbClr val="0000FF"/>
                  </a:solidFill>
                  <a:ea typeface="標楷體" pitchFamily="65" charset="-120"/>
                </a:rPr>
                <a:t>公告</a:t>
              </a:r>
              <a:r>
                <a:rPr lang="zh-TW" altLang="zh-TW" sz="1600" b="1" dirty="0">
                  <a:solidFill>
                    <a:schemeClr val="tx1"/>
                  </a:solidFill>
                  <a:ea typeface="標楷體" pitchFamily="65" charset="-120"/>
                </a:rPr>
                <a:t>登記</a:t>
              </a:r>
            </a:p>
            <a:p>
              <a:pPr marL="179388" indent="-179388" eaLnBrk="1" hangingPunct="1">
                <a:defRPr/>
              </a:pPr>
              <a:endParaRPr lang="zh-TW" altLang="en-US" b="1" dirty="0">
                <a:solidFill>
                  <a:schemeClr val="tx1"/>
                </a:solidFill>
                <a:ea typeface="標楷體" pitchFamily="65" charset="-120"/>
              </a:endParaRPr>
            </a:p>
          </p:txBody>
        </p:sp>
      </p:grpSp>
      <p:grpSp>
        <p:nvGrpSpPr>
          <p:cNvPr id="9" name="群組 37">
            <a:extLst>
              <a:ext uri="{FF2B5EF4-FFF2-40B4-BE49-F238E27FC236}">
                <a16:creationId xmlns:a16="http://schemas.microsoft.com/office/drawing/2014/main" id="{1586C9AA-9491-42A5-B57A-A69DFB9BBF68}"/>
              </a:ext>
            </a:extLst>
          </p:cNvPr>
          <p:cNvGrpSpPr>
            <a:grpSpLocks/>
          </p:cNvGrpSpPr>
          <p:nvPr/>
        </p:nvGrpSpPr>
        <p:grpSpPr bwMode="auto">
          <a:xfrm>
            <a:off x="6083300" y="3573463"/>
            <a:ext cx="1008063" cy="2592387"/>
            <a:chOff x="6084391" y="3429000"/>
            <a:chExt cx="1008063" cy="2592884"/>
          </a:xfrm>
        </p:grpSpPr>
        <p:sp>
          <p:nvSpPr>
            <p:cNvPr id="23" name="橢圓 22">
              <a:extLst>
                <a:ext uri="{FF2B5EF4-FFF2-40B4-BE49-F238E27FC236}">
                  <a16:creationId xmlns:a16="http://schemas.microsoft.com/office/drawing/2014/main" id="{A9FC702E-D3E5-41E0-B310-45B692A07A07}"/>
                </a:ext>
              </a:extLst>
            </p:cNvPr>
            <p:cNvSpPr/>
            <p:nvPr/>
          </p:nvSpPr>
          <p:spPr>
            <a:xfrm>
              <a:off x="6228854" y="3429000"/>
              <a:ext cx="647700" cy="79231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marL="179388" indent="-179388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114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01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16</a:t>
              </a:r>
              <a:endParaRPr lang="zh-TW" altLang="en-US" b="1" dirty="0">
                <a:solidFill>
                  <a:schemeClr val="bg1"/>
                </a:solidFill>
                <a:ea typeface="標楷體" pitchFamily="65" charset="-120"/>
              </a:endParaRPr>
            </a:p>
          </p:txBody>
        </p:sp>
        <p:sp>
          <p:nvSpPr>
            <p:cNvPr id="28" name="向上箭號圖說文字 27">
              <a:extLst>
                <a:ext uri="{FF2B5EF4-FFF2-40B4-BE49-F238E27FC236}">
                  <a16:creationId xmlns:a16="http://schemas.microsoft.com/office/drawing/2014/main" id="{C5275F2D-F67E-401B-A919-96866E7F007C}"/>
                </a:ext>
              </a:extLst>
            </p:cNvPr>
            <p:cNvSpPr/>
            <p:nvPr/>
          </p:nvSpPr>
          <p:spPr>
            <a:xfrm>
              <a:off x="6084391" y="4292766"/>
              <a:ext cx="1008063" cy="1729118"/>
            </a:xfrm>
            <a:prstGeom prst="upArrowCallout">
              <a:avLst>
                <a:gd name="adj1" fmla="val 42843"/>
                <a:gd name="adj2" fmla="val 35409"/>
                <a:gd name="adj3" fmla="val 25000"/>
                <a:gd name="adj4" fmla="val 78570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marL="179388" indent="-179388" eaLnBrk="1" hangingPunct="1">
                <a:defRPr/>
              </a:pPr>
              <a:r>
                <a:rPr lang="zh-TW" altLang="zh-TW" b="1" dirty="0">
                  <a:solidFill>
                    <a:schemeClr val="bg1"/>
                  </a:solidFill>
                  <a:ea typeface="標楷體" pitchFamily="65" charset="-120"/>
                </a:rPr>
                <a:t>完成農事小組選舉候選人資格審查</a:t>
              </a:r>
            </a:p>
          </p:txBody>
        </p:sp>
      </p:grpSp>
      <p:grpSp>
        <p:nvGrpSpPr>
          <p:cNvPr id="10" name="Group 23">
            <a:extLst>
              <a:ext uri="{FF2B5EF4-FFF2-40B4-BE49-F238E27FC236}">
                <a16:creationId xmlns:a16="http://schemas.microsoft.com/office/drawing/2014/main" id="{5D6F1789-1764-4464-B251-1C189F7A75EF}"/>
              </a:ext>
            </a:extLst>
          </p:cNvPr>
          <p:cNvGrpSpPr>
            <a:grpSpLocks/>
          </p:cNvGrpSpPr>
          <p:nvPr/>
        </p:nvGrpSpPr>
        <p:grpSpPr bwMode="auto">
          <a:xfrm>
            <a:off x="3633788" y="1412875"/>
            <a:ext cx="1008062" cy="2952750"/>
            <a:chOff x="2289" y="890"/>
            <a:chExt cx="635" cy="1860"/>
          </a:xfrm>
        </p:grpSpPr>
        <p:sp>
          <p:nvSpPr>
            <p:cNvPr id="20" name="橢圓 19">
              <a:extLst>
                <a:ext uri="{FF2B5EF4-FFF2-40B4-BE49-F238E27FC236}">
                  <a16:creationId xmlns:a16="http://schemas.microsoft.com/office/drawing/2014/main" id="{C377A95B-8805-4157-8B3C-F9CB8CECD747}"/>
                </a:ext>
              </a:extLst>
            </p:cNvPr>
            <p:cNvSpPr/>
            <p:nvPr/>
          </p:nvSpPr>
          <p:spPr bwMode="auto">
            <a:xfrm>
              <a:off x="2380" y="2251"/>
              <a:ext cx="408" cy="49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marL="179388" indent="-179388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114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01</a:t>
              </a:r>
            </a:p>
            <a:p>
              <a:pPr marL="179388" indent="-179388" algn="ctr" eaLnBrk="1" hangingPunct="1">
                <a:defRPr/>
              </a:pPr>
              <a:r>
                <a:rPr lang="en-US" altLang="zh-TW" b="1" dirty="0">
                  <a:solidFill>
                    <a:schemeClr val="bg1"/>
                  </a:solidFill>
                  <a:ea typeface="標楷體" pitchFamily="65" charset="-120"/>
                </a:rPr>
                <a:t>06</a:t>
              </a:r>
              <a:endParaRPr lang="zh-TW" altLang="en-US" b="1" dirty="0">
                <a:solidFill>
                  <a:schemeClr val="bg1"/>
                </a:solidFill>
                <a:ea typeface="標楷體" pitchFamily="65" charset="-120"/>
              </a:endParaRPr>
            </a:p>
          </p:txBody>
        </p:sp>
        <p:sp>
          <p:nvSpPr>
            <p:cNvPr id="29" name="向下箭號圖說文字 28">
              <a:extLst>
                <a:ext uri="{FF2B5EF4-FFF2-40B4-BE49-F238E27FC236}">
                  <a16:creationId xmlns:a16="http://schemas.microsoft.com/office/drawing/2014/main" id="{49429AC4-42DA-42A5-AEDF-6CAD169F31DB}"/>
                </a:ext>
              </a:extLst>
            </p:cNvPr>
            <p:cNvSpPr/>
            <p:nvPr/>
          </p:nvSpPr>
          <p:spPr bwMode="auto">
            <a:xfrm>
              <a:off x="2289" y="890"/>
              <a:ext cx="635" cy="1316"/>
            </a:xfrm>
            <a:prstGeom prst="downArrowCallout">
              <a:avLst>
                <a:gd name="adj1" fmla="val 42844"/>
                <a:gd name="adj2" fmla="val 37596"/>
                <a:gd name="adj3" fmla="val 25000"/>
                <a:gd name="adj4" fmla="val 81559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zh-TW" b="1" dirty="0">
                  <a:solidFill>
                    <a:schemeClr val="bg1"/>
                  </a:solidFill>
                  <a:ea typeface="標楷體" pitchFamily="65" charset="-120"/>
                </a:rPr>
                <a:t>開始受理會員代表及農事小組組長候選人登記</a:t>
              </a:r>
            </a:p>
          </p:txBody>
        </p:sp>
      </p:grpSp>
      <p:grpSp>
        <p:nvGrpSpPr>
          <p:cNvPr id="28684" name="群組 36">
            <a:extLst>
              <a:ext uri="{FF2B5EF4-FFF2-40B4-BE49-F238E27FC236}">
                <a16:creationId xmlns:a16="http://schemas.microsoft.com/office/drawing/2014/main" id="{11CCBA94-E65D-4016-9579-FDE4E9A9D7DC}"/>
              </a:ext>
            </a:extLst>
          </p:cNvPr>
          <p:cNvGrpSpPr>
            <a:grpSpLocks/>
          </p:cNvGrpSpPr>
          <p:nvPr/>
        </p:nvGrpSpPr>
        <p:grpSpPr bwMode="auto">
          <a:xfrm>
            <a:off x="5291138" y="1412875"/>
            <a:ext cx="1008062" cy="2952750"/>
            <a:chOff x="5292080" y="1268760"/>
            <a:chExt cx="1008062" cy="2952403"/>
          </a:xfrm>
        </p:grpSpPr>
        <p:sp>
          <p:nvSpPr>
            <p:cNvPr id="22" name="橢圓 21">
              <a:extLst>
                <a:ext uri="{FF2B5EF4-FFF2-40B4-BE49-F238E27FC236}">
                  <a16:creationId xmlns:a16="http://schemas.microsoft.com/office/drawing/2014/main" id="{F3B1146B-DAAC-4335-A47A-DD4AEF4CD48F}"/>
                </a:ext>
              </a:extLst>
            </p:cNvPr>
            <p:cNvSpPr/>
            <p:nvPr/>
          </p:nvSpPr>
          <p:spPr>
            <a:xfrm>
              <a:off x="5436542" y="3429094"/>
              <a:ext cx="647700" cy="79206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01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13</a:t>
              </a:r>
              <a:endParaRPr lang="zh-TW" altLang="en-US" dirty="0"/>
            </a:p>
          </p:txBody>
        </p:sp>
        <p:sp>
          <p:nvSpPr>
            <p:cNvPr id="30" name="向下箭號圖說文字 29">
              <a:extLst>
                <a:ext uri="{FF2B5EF4-FFF2-40B4-BE49-F238E27FC236}">
                  <a16:creationId xmlns:a16="http://schemas.microsoft.com/office/drawing/2014/main" id="{DEF0E55B-AFBF-4235-AFE2-2C9A904A4B32}"/>
                </a:ext>
              </a:extLst>
            </p:cNvPr>
            <p:cNvSpPr/>
            <p:nvPr/>
          </p:nvSpPr>
          <p:spPr>
            <a:xfrm>
              <a:off x="5292080" y="1268760"/>
              <a:ext cx="1008062" cy="2088904"/>
            </a:xfrm>
            <a:prstGeom prst="downArrowCallout">
              <a:avLst>
                <a:gd name="adj1" fmla="val 39870"/>
                <a:gd name="adj2" fmla="val 39083"/>
                <a:gd name="adj3" fmla="val 20539"/>
                <a:gd name="adj4" fmla="val 84429"/>
              </a:avLst>
            </a:prstGeom>
            <a:solidFill>
              <a:srgbClr val="E6B8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受理</a:t>
              </a:r>
              <a:r>
                <a:rPr lang="zh-TW" altLang="zh-TW" b="1" dirty="0">
                  <a:solidFill>
                    <a:srgbClr val="CC3300"/>
                  </a:solidFill>
                  <a:ea typeface="標楷體" pitchFamily="65" charset="-120"/>
                </a:rPr>
                <a:t>理監事及出席上級農會會員代表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候選人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登記</a:t>
              </a:r>
            </a:p>
          </p:txBody>
        </p:sp>
      </p:grpSp>
      <p:grpSp>
        <p:nvGrpSpPr>
          <p:cNvPr id="28685" name="群組 38">
            <a:extLst>
              <a:ext uri="{FF2B5EF4-FFF2-40B4-BE49-F238E27FC236}">
                <a16:creationId xmlns:a16="http://schemas.microsoft.com/office/drawing/2014/main" id="{3EE9AFD8-C4C9-4FD1-AAFB-C55F2E77AFB5}"/>
              </a:ext>
            </a:extLst>
          </p:cNvPr>
          <p:cNvGrpSpPr>
            <a:grpSpLocks/>
          </p:cNvGrpSpPr>
          <p:nvPr/>
        </p:nvGrpSpPr>
        <p:grpSpPr bwMode="auto">
          <a:xfrm>
            <a:off x="6802438" y="1412875"/>
            <a:ext cx="1008062" cy="2952750"/>
            <a:chOff x="6804248" y="1268760"/>
            <a:chExt cx="1008062" cy="2952403"/>
          </a:xfrm>
        </p:grpSpPr>
        <p:sp>
          <p:nvSpPr>
            <p:cNvPr id="31" name="向下箭號圖說文字 30">
              <a:extLst>
                <a:ext uri="{FF2B5EF4-FFF2-40B4-BE49-F238E27FC236}">
                  <a16:creationId xmlns:a16="http://schemas.microsoft.com/office/drawing/2014/main" id="{584019DB-1BB1-44C8-8492-5E8FB83AF7CD}"/>
                </a:ext>
              </a:extLst>
            </p:cNvPr>
            <p:cNvSpPr/>
            <p:nvPr/>
          </p:nvSpPr>
          <p:spPr>
            <a:xfrm>
              <a:off x="6804248" y="1268760"/>
              <a:ext cx="1008062" cy="2088904"/>
            </a:xfrm>
            <a:prstGeom prst="downArrowCallout">
              <a:avLst>
                <a:gd name="adj1" fmla="val 48792"/>
                <a:gd name="adj2" fmla="val 40570"/>
                <a:gd name="adj3" fmla="val 20539"/>
                <a:gd name="adj4" fmla="val 82994"/>
              </a:avLst>
            </a:prstGeom>
            <a:solidFill>
              <a:srgbClr val="E6B8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截止</a:t>
              </a:r>
              <a:r>
                <a:rPr lang="zh-TW" altLang="zh-TW" b="1" dirty="0">
                  <a:solidFill>
                    <a:srgbClr val="CC3300"/>
                  </a:solidFill>
                  <a:ea typeface="標楷體" pitchFamily="65" charset="-120"/>
                </a:rPr>
                <a:t>受理理監事及出席上級農會會員代表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候選人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登記</a:t>
              </a:r>
            </a:p>
          </p:txBody>
        </p:sp>
        <p:sp>
          <p:nvSpPr>
            <p:cNvPr id="34" name="橢圓 33">
              <a:extLst>
                <a:ext uri="{FF2B5EF4-FFF2-40B4-BE49-F238E27FC236}">
                  <a16:creationId xmlns:a16="http://schemas.microsoft.com/office/drawing/2014/main" id="{200145AE-8C6F-4B6E-8126-1C7C5B1A2BB7}"/>
                </a:ext>
              </a:extLst>
            </p:cNvPr>
            <p:cNvSpPr/>
            <p:nvPr/>
          </p:nvSpPr>
          <p:spPr>
            <a:xfrm>
              <a:off x="7020148" y="3429094"/>
              <a:ext cx="647700" cy="79206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01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17</a:t>
              </a:r>
              <a:endParaRPr lang="zh-TW" altLang="en-US" dirty="0"/>
            </a:p>
          </p:txBody>
        </p:sp>
      </p:grpSp>
      <p:grpSp>
        <p:nvGrpSpPr>
          <p:cNvPr id="28686" name="群組 39">
            <a:extLst>
              <a:ext uri="{FF2B5EF4-FFF2-40B4-BE49-F238E27FC236}">
                <a16:creationId xmlns:a16="http://schemas.microsoft.com/office/drawing/2014/main" id="{2A497AD3-C946-4F7A-B897-20638B5FD252}"/>
              </a:ext>
            </a:extLst>
          </p:cNvPr>
          <p:cNvGrpSpPr>
            <a:grpSpLocks/>
          </p:cNvGrpSpPr>
          <p:nvPr/>
        </p:nvGrpSpPr>
        <p:grpSpPr bwMode="auto">
          <a:xfrm>
            <a:off x="7378700" y="3573463"/>
            <a:ext cx="1439863" cy="3024187"/>
            <a:chOff x="7380312" y="3429000"/>
            <a:chExt cx="1440160" cy="3024589"/>
          </a:xfrm>
        </p:grpSpPr>
        <p:sp>
          <p:nvSpPr>
            <p:cNvPr id="35" name="橢圓 34">
              <a:extLst>
                <a:ext uri="{FF2B5EF4-FFF2-40B4-BE49-F238E27FC236}">
                  <a16:creationId xmlns:a16="http://schemas.microsoft.com/office/drawing/2014/main" id="{97FCCFA5-0DAC-4B61-96FF-E6BA8E5ED4C2}"/>
                </a:ext>
              </a:extLst>
            </p:cNvPr>
            <p:cNvSpPr/>
            <p:nvPr/>
          </p:nvSpPr>
          <p:spPr>
            <a:xfrm>
              <a:off x="7812201" y="3429000"/>
              <a:ext cx="647834" cy="7922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01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23</a:t>
              </a:r>
              <a:endParaRPr lang="zh-TW" altLang="en-US" dirty="0"/>
            </a:p>
          </p:txBody>
        </p:sp>
        <p:sp>
          <p:nvSpPr>
            <p:cNvPr id="36" name="向上箭號圖說文字 35">
              <a:extLst>
                <a:ext uri="{FF2B5EF4-FFF2-40B4-BE49-F238E27FC236}">
                  <a16:creationId xmlns:a16="http://schemas.microsoft.com/office/drawing/2014/main" id="{BB312C41-421E-4640-8AE7-5BF5679A2EF9}"/>
                </a:ext>
              </a:extLst>
            </p:cNvPr>
            <p:cNvSpPr/>
            <p:nvPr/>
          </p:nvSpPr>
          <p:spPr>
            <a:xfrm>
              <a:off x="7380312" y="4292715"/>
              <a:ext cx="1440160" cy="2160874"/>
            </a:xfrm>
            <a:prstGeom prst="upArrowCallout">
              <a:avLst>
                <a:gd name="adj1" fmla="val 49749"/>
                <a:gd name="adj2" fmla="val 35409"/>
                <a:gd name="adj3" fmla="val 15615"/>
                <a:gd name="adj4" fmla="val 86101"/>
              </a:avLst>
            </a:prstGeom>
            <a:gradFill>
              <a:gsLst>
                <a:gs pos="55000">
                  <a:srgbClr val="E6B8D7"/>
                </a:gs>
                <a:gs pos="62000">
                  <a:srgbClr val="C1FBED"/>
                </a:gs>
              </a:gsLst>
              <a:lin ang="540000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36000" rIns="18000" bIns="36000"/>
            <a:lstStyle/>
            <a:p>
              <a:pPr marL="179388" indent="-179388" eaLnBrk="1" hangingPunct="1">
                <a:defRPr/>
              </a:pPr>
              <a:r>
                <a:rPr lang="en-US" altLang="zh-TW" sz="1600" b="1" dirty="0">
                  <a:solidFill>
                    <a:schemeClr val="tx1"/>
                  </a:solidFill>
                  <a:ea typeface="標楷體" pitchFamily="65" charset="-120"/>
                </a:rPr>
                <a:t>1.</a:t>
              </a:r>
              <a:r>
                <a:rPr lang="zh-TW" altLang="zh-TW" sz="1600" b="1" dirty="0">
                  <a:solidFill>
                    <a:srgbClr val="151ED1"/>
                  </a:solidFill>
                  <a:ea typeface="標楷體" pitchFamily="65" charset="-120"/>
                </a:rPr>
                <a:t>完成</a:t>
              </a:r>
              <a:r>
                <a:rPr lang="zh-TW" altLang="zh-TW" sz="1600" b="1" dirty="0">
                  <a:solidFill>
                    <a:srgbClr val="CC3300"/>
                  </a:solidFill>
                  <a:ea typeface="標楷體" pitchFamily="65" charset="-120"/>
                </a:rPr>
                <a:t>理監事及出席上級農會會員代表</a:t>
              </a:r>
              <a:r>
                <a:rPr lang="zh-TW" altLang="zh-TW" sz="1600" b="1" dirty="0">
                  <a:solidFill>
                    <a:srgbClr val="151ED1"/>
                  </a:solidFill>
                  <a:ea typeface="標楷體" pitchFamily="65" charset="-120"/>
                </a:rPr>
                <a:t>資格審查</a:t>
              </a:r>
            </a:p>
            <a:p>
              <a:pPr marL="179388" indent="-179388" eaLnBrk="1" hangingPunct="1">
                <a:defRPr/>
              </a:pPr>
              <a:r>
                <a:rPr lang="en-US" altLang="zh-TW" sz="1600" b="1" dirty="0">
                  <a:solidFill>
                    <a:srgbClr val="C1FBED"/>
                  </a:solidFill>
                  <a:ea typeface="標楷體" pitchFamily="65" charset="-120"/>
                </a:rPr>
                <a:t>2.</a:t>
              </a:r>
              <a:r>
                <a:rPr lang="zh-TW" altLang="zh-TW" sz="1600" b="1" dirty="0">
                  <a:solidFill>
                    <a:srgbClr val="C1FBED"/>
                  </a:solidFill>
                  <a:ea typeface="標楷體" pitchFamily="65" charset="-120"/>
                </a:rPr>
                <a:t>農事小組候選人抽籤造冊報主管機關備查</a:t>
              </a:r>
              <a:endParaRPr lang="zh-TW" altLang="en-US" sz="1600" b="1" dirty="0">
                <a:solidFill>
                  <a:srgbClr val="C1FBED"/>
                </a:solidFill>
                <a:ea typeface="標楷體" pitchFamily="65" charset="-120"/>
              </a:endParaRPr>
            </a:p>
          </p:txBody>
        </p:sp>
      </p:grpSp>
      <p:sp>
        <p:nvSpPr>
          <p:cNvPr id="37" name="Rectangle 2">
            <a:extLst>
              <a:ext uri="{FF2B5EF4-FFF2-40B4-BE49-F238E27FC236}">
                <a16:creationId xmlns:a16="http://schemas.microsoft.com/office/drawing/2014/main" id="{07EC1CF7-F87E-4E1E-98A8-E7A3DB3D57CB}"/>
              </a:ext>
            </a:extLst>
          </p:cNvPr>
          <p:cNvSpPr txBox="1">
            <a:spLocks noChangeArrowheads="1"/>
          </p:cNvSpPr>
          <p:nvPr/>
        </p:nvSpPr>
        <p:spPr>
          <a:xfrm>
            <a:off x="1042988" y="0"/>
            <a:ext cx="6913562" cy="733425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kumimoji="1" lang="en-US" altLang="zh-TW" sz="2000" b="0" i="0" u="none" strike="noStrike" kern="0" cap="none" spc="0" normalizeH="0" baseline="0" noProof="0" dirty="0">
                <a:ln>
                  <a:noFill/>
                </a:ln>
                <a:solidFill>
                  <a:srgbClr val="9E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TW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9E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續</a:t>
            </a:r>
            <a:r>
              <a:rPr kumimoji="1" lang="en-US" altLang="zh-TW" sz="2000" b="0" i="0" u="none" strike="noStrike" kern="0" cap="none" spc="0" normalizeH="0" baseline="0" noProof="0" dirty="0">
                <a:ln>
                  <a:noFill/>
                </a:ln>
                <a:solidFill>
                  <a:srgbClr val="9E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pic>
        <p:nvPicPr>
          <p:cNvPr id="38" name="Picture 3" descr="BD14718_">
            <a:extLst>
              <a:ext uri="{FF2B5EF4-FFF2-40B4-BE49-F238E27FC236}">
                <a16:creationId xmlns:a16="http://schemas.microsoft.com/office/drawing/2014/main" id="{779FA547-9312-4F61-A449-CB258D97E0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620713"/>
            <a:ext cx="7627937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標題 1">
            <a:extLst>
              <a:ext uri="{FF2B5EF4-FFF2-40B4-BE49-F238E27FC236}">
                <a16:creationId xmlns:a16="http://schemas.microsoft.com/office/drawing/2014/main" id="{B727ED51-009E-4E33-AA48-859752038686}"/>
              </a:ext>
            </a:extLst>
          </p:cNvPr>
          <p:cNvSpPr txBox="1">
            <a:spLocks/>
          </p:cNvSpPr>
          <p:nvPr/>
        </p:nvSpPr>
        <p:spPr bwMode="auto">
          <a:xfrm>
            <a:off x="101174" y="707351"/>
            <a:ext cx="4467868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r>
              <a:rPr lang="zh-TW" altLang="en-US" sz="3200" b="1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改選期程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942E0C2E-EBFE-4A7D-99E9-ABDDCBB7F5BA}"/>
              </a:ext>
            </a:extLst>
          </p:cNvPr>
          <p:cNvSpPr txBox="1"/>
          <p:nvPr/>
        </p:nvSpPr>
        <p:spPr>
          <a:xfrm>
            <a:off x="4903344" y="692950"/>
            <a:ext cx="3511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0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3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6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9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22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>
            <a:extLst>
              <a:ext uri="{FF2B5EF4-FFF2-40B4-BE49-F238E27FC236}">
                <a16:creationId xmlns:a16="http://schemas.microsoft.com/office/drawing/2014/main" id="{58ECBBD0-9F01-47BD-8E4A-D06FF5D8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503" y="1152881"/>
            <a:ext cx="8276232" cy="5318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6000" tIns="36000" rIns="36000" bIns="36000"/>
          <a:lstStyle>
            <a:lvl1pPr marL="336550" indent="-336550"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32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8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4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marL="363538" indent="-363538" eaLnBrk="1" hangingPunct="1">
              <a:spcBef>
                <a:spcPts val="700"/>
              </a:spcBef>
              <a:buClrTx/>
              <a:buFont typeface="Wingdings" panose="05000000000000000000" pitchFamily="2" charset="2"/>
              <a:buChar char="u"/>
              <a:tabLst/>
            </a:pPr>
            <a:r>
              <a:rPr lang="zh-TW" altLang="en-US" sz="2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農會應辦理選舉事務包括：選舉人名冊編造、選舉公告、候選人登記及資格審查、投票所安排、選舉票印製、投、開票作業、當選人簡歷冊報備等。</a:t>
            </a:r>
            <a:endParaRPr lang="en-US" altLang="zh-TW" sz="2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09625" indent="-282575" eaLnBrk="1" hangingPunct="1">
              <a:spcBef>
                <a:spcPts val="700"/>
              </a:spcBef>
              <a:buClrTx/>
              <a:buFont typeface="Wingdings" panose="05000000000000000000" pitchFamily="2" charset="2"/>
              <a:buChar char="Ø"/>
              <a:tabLst/>
            </a:pPr>
            <a:r>
              <a:rPr kumimoji="0" lang="zh-TW" altLang="en-US" sz="2800" dirty="0">
                <a:solidFill>
                  <a:schemeClr val="tx1"/>
                </a:solidFill>
                <a:latin typeface="標楷體" panose="03000509000000000000" pitchFamily="65" charset="-120"/>
              </a:rPr>
              <a:t>除</a:t>
            </a:r>
            <a:r>
              <a:rPr kumimoji="0" lang="zh-TW" altLang="zh-TW" sz="2800" dirty="0">
                <a:solidFill>
                  <a:schemeClr val="tx1"/>
                </a:solidFill>
                <a:latin typeface="標楷體" panose="03000509000000000000" pitchFamily="65" charset="-120"/>
              </a:rPr>
              <a:t>選舉人名冊</a:t>
            </a:r>
            <a:r>
              <a:rPr kumimoji="0" lang="zh-TW" altLang="en-US" sz="2800" dirty="0">
                <a:solidFill>
                  <a:schemeClr val="tx1"/>
                </a:solidFill>
                <a:latin typeface="標楷體" panose="03000509000000000000" pitchFamily="65" charset="-120"/>
              </a:rPr>
              <a:t>、</a:t>
            </a:r>
            <a:r>
              <a:rPr kumimoji="0" lang="zh-TW" altLang="zh-TW" sz="2800" dirty="0">
                <a:solidFill>
                  <a:schemeClr val="tx1"/>
                </a:solidFill>
                <a:latin typeface="標楷體" panose="03000509000000000000" pitchFamily="65" charset="-120"/>
              </a:rPr>
              <a:t>投開票之</a:t>
            </a:r>
            <a:r>
              <a:rPr kumimoji="0" lang="zh-TW" altLang="en-US" sz="2800" dirty="0">
                <a:solidFill>
                  <a:schemeClr val="tx1"/>
                </a:solidFill>
                <a:latin typeface="標楷體" panose="03000509000000000000" pitchFamily="65" charset="-120"/>
              </a:rPr>
              <a:t>各項</a:t>
            </a:r>
            <a:r>
              <a:rPr kumimoji="0" lang="zh-TW" altLang="zh-TW" sz="2800" dirty="0">
                <a:solidFill>
                  <a:schemeClr val="tx1"/>
                </a:solidFill>
                <a:latin typeface="標楷體" panose="03000509000000000000" pitchFamily="65" charset="-120"/>
              </a:rPr>
              <a:t>準備工作外，選任人員候選人之登記及資格審查工作，</a:t>
            </a:r>
            <a:r>
              <a:rPr kumimoji="0" lang="zh-TW" altLang="en-US" sz="2800" dirty="0">
                <a:solidFill>
                  <a:schemeClr val="tx1"/>
                </a:solidFill>
                <a:latin typeface="標楷體" panose="03000509000000000000" pitchFamily="65" charset="-120"/>
              </a:rPr>
              <a:t>極為重要</a:t>
            </a:r>
            <a:r>
              <a:rPr kumimoji="0" lang="zh-TW" altLang="zh-TW" sz="2800" dirty="0">
                <a:solidFill>
                  <a:schemeClr val="tx1"/>
                </a:solidFill>
                <a:latin typeface="標楷體" panose="03000509000000000000" pitchFamily="65" charset="-120"/>
              </a:rPr>
              <a:t>，決不能掉以輕心</a:t>
            </a:r>
            <a:r>
              <a:rPr kumimoji="0" lang="zh-TW" altLang="en-US" sz="2800" dirty="0">
                <a:solidFill>
                  <a:schemeClr val="tx1"/>
                </a:solidFill>
                <a:latin typeface="標楷體" panose="03000509000000000000" pitchFamily="65" charset="-120"/>
              </a:rPr>
              <a:t>。</a:t>
            </a:r>
            <a:endParaRPr kumimoji="0" lang="en-US" altLang="zh-TW" sz="2800" dirty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pPr marL="1254125" lvl="1" indent="-363538" eaLnBrk="1" hangingPunct="1">
              <a:buClr>
                <a:srgbClr val="FF0000"/>
              </a:buClr>
              <a:buFont typeface="Wingdings" panose="05000000000000000000" pitchFamily="2" charset="2"/>
              <a:buChar char="Ä"/>
              <a:tabLst/>
            </a:pPr>
            <a:r>
              <a:rPr kumimoji="0" lang="zh-TW" altLang="zh-TW" dirty="0">
                <a:solidFill>
                  <a:schemeClr val="tx1"/>
                </a:solidFill>
                <a:latin typeface="標楷體" panose="03000509000000000000" pitchFamily="65" charset="-120"/>
              </a:rPr>
              <a:t>在辦理選任人員候選人之登記與資格審查工作時必須特別慎重其事</a:t>
            </a:r>
            <a:r>
              <a:rPr kumimoji="0" lang="zh-TW" altLang="en-US" dirty="0">
                <a:solidFill>
                  <a:schemeClr val="tx1"/>
                </a:solidFill>
                <a:latin typeface="標楷體" panose="03000509000000000000" pitchFamily="65" charset="-120"/>
              </a:rPr>
              <a:t>，</a:t>
            </a:r>
            <a:r>
              <a:rPr kumimoji="0" lang="zh-TW" altLang="en-US" dirty="0">
                <a:solidFill>
                  <a:srgbClr val="FF0000"/>
                </a:solidFill>
                <a:latin typeface="標楷體" panose="03000509000000000000" pitchFamily="65" charset="-120"/>
              </a:rPr>
              <a:t>依法令</a:t>
            </a:r>
            <a:r>
              <a:rPr kumimoji="0" lang="zh-TW" altLang="en-US" dirty="0">
                <a:solidFill>
                  <a:schemeClr val="tx1"/>
                </a:solidFill>
                <a:latin typeface="標楷體" panose="03000509000000000000" pitchFamily="65" charset="-120"/>
              </a:rPr>
              <a:t>規定</a:t>
            </a:r>
            <a:r>
              <a:rPr kumimoji="0" lang="zh-TW" altLang="en-US" dirty="0">
                <a:solidFill>
                  <a:srgbClr val="FF0000"/>
                </a:solidFill>
                <a:latin typeface="標楷體" panose="03000509000000000000" pitchFamily="65" charset="-120"/>
              </a:rPr>
              <a:t>辦理</a:t>
            </a:r>
            <a:r>
              <a:rPr kumimoji="0" lang="zh-TW" altLang="zh-TW" dirty="0">
                <a:solidFill>
                  <a:schemeClr val="tx1"/>
                </a:solidFill>
                <a:latin typeface="標楷體" panose="03000509000000000000" pitchFamily="65" charset="-120"/>
              </a:rPr>
              <a:t>。</a:t>
            </a:r>
            <a:endParaRPr kumimoji="0" lang="en-US" altLang="zh-TW" dirty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pPr marL="1254125" lvl="1" indent="-363538" eaLnBrk="1" hangingPunct="1">
              <a:buClr>
                <a:srgbClr val="FF0000"/>
              </a:buClr>
              <a:buFont typeface="Wingdings" panose="05000000000000000000" pitchFamily="2" charset="2"/>
              <a:buChar char="Ä"/>
              <a:tabLst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不得妨害選舉，否則依法懲處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kumimoji="0" lang="zh-TW" altLang="zh-TW" dirty="0">
              <a:solidFill>
                <a:schemeClr val="tx1"/>
              </a:solidFill>
              <a:latin typeface="標楷體" panose="03000509000000000000" pitchFamily="65" charset="-120"/>
            </a:endParaRPr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6EFF69B4-4269-418A-A8AE-2D9110EE5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6597650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 b="1">
                <a:solidFill>
                  <a:srgbClr val="0000C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D1A4149-5864-4980-8224-3864E0C7C8A5}" type="slidenum">
              <a:rPr kumimoji="0" lang="en-US" altLang="zh-TW" sz="1400" b="0">
                <a:solidFill>
                  <a:srgbClr val="000000"/>
                </a:solidFill>
                <a:ea typeface="新細明體" panose="02020500000000000000" pitchFamily="18" charset="-12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kumimoji="0" lang="en-US" altLang="zh-TW" sz="1400" b="0">
              <a:solidFill>
                <a:srgbClr val="000000"/>
              </a:solidFill>
              <a:ea typeface="新細明體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7C47120-3E41-433C-AEB1-2AEF3050D897}"/>
              </a:ext>
            </a:extLst>
          </p:cNvPr>
          <p:cNvSpPr txBox="1">
            <a:spLocks noChangeArrowheads="1"/>
          </p:cNvSpPr>
          <p:nvPr/>
        </p:nvSpPr>
        <p:spPr>
          <a:xfrm>
            <a:off x="1042988" y="96490"/>
            <a:ext cx="6913562" cy="733425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b="1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壹、前言</a:t>
            </a:r>
            <a:r>
              <a:rPr lang="en-US" altLang="zh-TW" sz="2400" b="1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b="1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400" b="1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b="1" kern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Picture 3" descr="BD14718_">
            <a:extLst>
              <a:ext uri="{FF2B5EF4-FFF2-40B4-BE49-F238E27FC236}">
                <a16:creationId xmlns:a16="http://schemas.microsoft.com/office/drawing/2014/main" id="{44947E05-255E-42C7-B75D-106EF45AE3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815628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投影片編號版面配置區 3">
            <a:extLst>
              <a:ext uri="{FF2B5EF4-FFF2-40B4-BE49-F238E27FC236}">
                <a16:creationId xmlns:a16="http://schemas.microsoft.com/office/drawing/2014/main" id="{1B62F53E-94FB-4DA4-81B8-138FB144B580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86DC388-64F3-43BF-9F96-BC2CF3619A8C}" type="slidenum">
              <a:rPr lang="en-US" altLang="zh-TW" sz="1400"/>
              <a:pPr algn="r" eaLnBrk="1" hangingPunct="1">
                <a:spcBef>
                  <a:spcPct val="0"/>
                </a:spcBef>
                <a:buFontTx/>
                <a:buNone/>
              </a:pPr>
              <a:t>40</a:t>
            </a:fld>
            <a:endParaRPr lang="en-US" altLang="zh-TW" sz="1400"/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F66DC78D-4A47-4BA0-B0EE-9B0E58DF1721}"/>
              </a:ext>
            </a:extLst>
          </p:cNvPr>
          <p:cNvGrpSpPr/>
          <p:nvPr/>
        </p:nvGrpSpPr>
        <p:grpSpPr>
          <a:xfrm>
            <a:off x="212148" y="1557164"/>
            <a:ext cx="8713787" cy="5256212"/>
            <a:chOff x="212148" y="1557164"/>
            <a:chExt cx="8713787" cy="5256212"/>
          </a:xfrm>
        </p:grpSpPr>
        <p:sp>
          <p:nvSpPr>
            <p:cNvPr id="8" name="＞形箭號 7">
              <a:extLst>
                <a:ext uri="{FF2B5EF4-FFF2-40B4-BE49-F238E27FC236}">
                  <a16:creationId xmlns:a16="http://schemas.microsoft.com/office/drawing/2014/main" id="{31A243A6-180D-4D14-872A-A8EEF0928FA4}"/>
                </a:ext>
              </a:extLst>
            </p:cNvPr>
            <p:cNvSpPr/>
            <p:nvPr/>
          </p:nvSpPr>
          <p:spPr>
            <a:xfrm>
              <a:off x="212148" y="3645024"/>
              <a:ext cx="8713787" cy="935037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zh-TW" altLang="en-US">
                <a:solidFill>
                  <a:schemeClr val="tx1"/>
                </a:solidFill>
              </a:endParaRPr>
            </a:p>
          </p:txBody>
        </p:sp>
        <p:grpSp>
          <p:nvGrpSpPr>
            <p:cNvPr id="2" name="Group 5">
              <a:extLst>
                <a:ext uri="{FF2B5EF4-FFF2-40B4-BE49-F238E27FC236}">
                  <a16:creationId xmlns:a16="http://schemas.microsoft.com/office/drawing/2014/main" id="{FCA4B6BE-4B02-4C6A-B211-2C0068D0F1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450" y="3717751"/>
              <a:ext cx="1223963" cy="3054350"/>
              <a:chOff x="748" y="2160"/>
              <a:chExt cx="771" cy="1924"/>
            </a:xfrm>
          </p:grpSpPr>
          <p:sp>
            <p:nvSpPr>
              <p:cNvPr id="13" name="橢圓 12">
                <a:extLst>
                  <a:ext uri="{FF2B5EF4-FFF2-40B4-BE49-F238E27FC236}">
                    <a16:creationId xmlns:a16="http://schemas.microsoft.com/office/drawing/2014/main" id="{0B2C9D8D-3AD0-4CC2-8E80-F027E442C015}"/>
                  </a:ext>
                </a:extLst>
              </p:cNvPr>
              <p:cNvSpPr/>
              <p:nvPr/>
            </p:nvSpPr>
            <p:spPr>
              <a:xfrm>
                <a:off x="975" y="2160"/>
                <a:ext cx="408" cy="499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marL="179388" indent="-179388" eaLnBrk="1" hangingPunct="1">
                  <a:defRPr/>
                </a:pPr>
                <a:r>
                  <a:rPr lang="en-US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114</a:t>
                </a:r>
              </a:p>
              <a:p>
                <a:pPr marL="179388" indent="-179388" algn="ctr" eaLnBrk="1" hangingPunct="1">
                  <a:defRPr/>
                </a:pPr>
                <a:r>
                  <a:rPr lang="en-US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02</a:t>
                </a:r>
              </a:p>
              <a:p>
                <a:pPr algn="ctr" eaLnBrk="1" hangingPunct="1">
                  <a:defRPr/>
                </a:pPr>
                <a:r>
                  <a:rPr lang="en-US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07</a:t>
                </a:r>
                <a:endParaRPr lang="zh-TW" altLang="en-US" b="1" dirty="0">
                  <a:solidFill>
                    <a:schemeClr val="bg1"/>
                  </a:solidFill>
                  <a:ea typeface="標楷體" pitchFamily="65" charset="-120"/>
                </a:endParaRPr>
              </a:p>
            </p:txBody>
          </p:sp>
          <p:sp>
            <p:nvSpPr>
              <p:cNvPr id="14" name="向上箭號圖說文字 13">
                <a:extLst>
                  <a:ext uri="{FF2B5EF4-FFF2-40B4-BE49-F238E27FC236}">
                    <a16:creationId xmlns:a16="http://schemas.microsoft.com/office/drawing/2014/main" id="{FD4E3D75-4798-43F6-B660-AD5F4F97AE19}"/>
                  </a:ext>
                </a:extLst>
              </p:cNvPr>
              <p:cNvSpPr/>
              <p:nvPr/>
            </p:nvSpPr>
            <p:spPr>
              <a:xfrm>
                <a:off x="748" y="2704"/>
                <a:ext cx="771" cy="1380"/>
              </a:xfrm>
              <a:prstGeom prst="upArrowCallout">
                <a:avLst>
                  <a:gd name="adj1" fmla="val 39869"/>
                  <a:gd name="adj2" fmla="val 35409"/>
                  <a:gd name="adj3" fmla="val 22813"/>
                  <a:gd name="adj4" fmla="val 80800"/>
                </a:avLst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marL="179388" indent="-179388" eaLnBrk="1" hangingPunct="1">
                  <a:defRPr/>
                </a:pPr>
                <a:r>
                  <a:rPr lang="en-US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1.</a:t>
                </a:r>
                <a:r>
                  <a:rPr lang="zh-TW" altLang="en-US" b="1" dirty="0">
                    <a:solidFill>
                      <a:schemeClr val="bg1"/>
                    </a:solidFill>
                    <a:ea typeface="標楷體" pitchFamily="65" charset="-120"/>
                  </a:rPr>
                  <a:t>公告</a:t>
                </a:r>
                <a:r>
                  <a:rPr lang="zh-TW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農事小組候選人名冊</a:t>
                </a:r>
                <a:endParaRPr lang="en-US" altLang="zh-TW" b="1" dirty="0">
                  <a:solidFill>
                    <a:schemeClr val="bg1"/>
                  </a:solidFill>
                  <a:ea typeface="標楷體" pitchFamily="65" charset="-120"/>
                </a:endParaRPr>
              </a:p>
              <a:p>
                <a:pPr marL="179388" indent="-179388" eaLnBrk="1" hangingPunct="1">
                  <a:defRPr/>
                </a:pPr>
                <a:r>
                  <a:rPr lang="en-US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2.</a:t>
                </a:r>
                <a:r>
                  <a:rPr lang="zh-TW" altLang="en-US" b="1" dirty="0">
                    <a:solidFill>
                      <a:schemeClr val="bg1"/>
                    </a:solidFill>
                    <a:ea typeface="標楷體" pitchFamily="65" charset="-120"/>
                  </a:rPr>
                  <a:t>書</a:t>
                </a:r>
                <a:r>
                  <a:rPr lang="zh-TW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面通知候選人及選舉人</a:t>
                </a:r>
              </a:p>
            </p:txBody>
          </p:sp>
        </p:grpSp>
        <p:grpSp>
          <p:nvGrpSpPr>
            <p:cNvPr id="29702" name="群組 15">
              <a:extLst>
                <a:ext uri="{FF2B5EF4-FFF2-40B4-BE49-F238E27FC236}">
                  <a16:creationId xmlns:a16="http://schemas.microsoft.com/office/drawing/2014/main" id="{AE7FB268-FF92-4B2E-975D-ABB23605A8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850" y="1557164"/>
              <a:ext cx="1474788" cy="2952750"/>
              <a:chOff x="322759" y="1268760"/>
              <a:chExt cx="1475904" cy="2952750"/>
            </a:xfrm>
          </p:grpSpPr>
          <p:sp>
            <p:nvSpPr>
              <p:cNvPr id="6" name="橢圓 5">
                <a:extLst>
                  <a:ext uri="{FF2B5EF4-FFF2-40B4-BE49-F238E27FC236}">
                    <a16:creationId xmlns:a16="http://schemas.microsoft.com/office/drawing/2014/main" id="{87DDBA6B-70A8-4938-AACD-36C659775954}"/>
                  </a:ext>
                </a:extLst>
              </p:cNvPr>
              <p:cNvSpPr/>
              <p:nvPr/>
            </p:nvSpPr>
            <p:spPr>
              <a:xfrm>
                <a:off x="754886" y="3429347"/>
                <a:ext cx="649779" cy="792163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/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02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07</a:t>
                </a:r>
                <a:endParaRPr lang="zh-TW" altLang="en-US" dirty="0"/>
              </a:p>
            </p:txBody>
          </p:sp>
          <p:sp>
            <p:nvSpPr>
              <p:cNvPr id="15" name="向下箭號圖說文字 14">
                <a:extLst>
                  <a:ext uri="{FF2B5EF4-FFF2-40B4-BE49-F238E27FC236}">
                    <a16:creationId xmlns:a16="http://schemas.microsoft.com/office/drawing/2014/main" id="{EBBDD4B8-F8F1-42C1-A2F4-3B18FA254A55}"/>
                  </a:ext>
                </a:extLst>
              </p:cNvPr>
              <p:cNvSpPr/>
              <p:nvPr/>
            </p:nvSpPr>
            <p:spPr>
              <a:xfrm>
                <a:off x="322759" y="1268760"/>
                <a:ext cx="1475904" cy="2089150"/>
              </a:xfrm>
              <a:prstGeom prst="downArrowCallout">
                <a:avLst>
                  <a:gd name="adj1" fmla="val 32348"/>
                  <a:gd name="adj2" fmla="val 28674"/>
                  <a:gd name="adj3" fmla="val 25000"/>
                  <a:gd name="adj4" fmla="val 79406"/>
                </a:avLst>
              </a:prstGeom>
              <a:solidFill>
                <a:srgbClr val="E6B8D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eaLnBrk="1" hangingPunct="1">
                  <a:defRPr/>
                </a:pPr>
                <a:r>
                  <a:rPr lang="zh-TW" altLang="zh-TW" sz="1700" b="1" dirty="0">
                    <a:solidFill>
                      <a:srgbClr val="CC3300"/>
                    </a:solidFill>
                    <a:ea typeface="標楷體" pitchFamily="65" charset="-120"/>
                  </a:rPr>
                  <a:t>理監事及出席上級農會會員代表</a:t>
                </a:r>
                <a:r>
                  <a:rPr lang="zh-TW" altLang="zh-TW" sz="1700" b="1" dirty="0">
                    <a:solidFill>
                      <a:schemeClr val="tx1"/>
                    </a:solidFill>
                    <a:ea typeface="標楷體" pitchFamily="65" charset="-120"/>
                  </a:rPr>
                  <a:t>候選人</a:t>
                </a:r>
                <a:r>
                  <a:rPr lang="zh-TW" altLang="en-US" sz="1700" b="1" dirty="0">
                    <a:solidFill>
                      <a:srgbClr val="151ED1"/>
                    </a:solidFill>
                    <a:ea typeface="標楷體" pitchFamily="65" charset="-120"/>
                  </a:rPr>
                  <a:t>抽籤造冊</a:t>
                </a:r>
                <a:r>
                  <a:rPr lang="zh-TW" altLang="zh-TW" sz="1700" b="1" dirty="0">
                    <a:solidFill>
                      <a:schemeClr val="tx1"/>
                    </a:solidFill>
                    <a:ea typeface="標楷體" pitchFamily="65" charset="-120"/>
                  </a:rPr>
                  <a:t>報主管機關備查</a:t>
                </a:r>
                <a:r>
                  <a:rPr lang="zh-TW" altLang="en-US" sz="1700" b="1" dirty="0">
                    <a:solidFill>
                      <a:schemeClr val="tx1"/>
                    </a:solidFill>
                    <a:ea typeface="標楷體" pitchFamily="65" charset="-120"/>
                  </a:rPr>
                  <a:t>並</a:t>
                </a:r>
                <a:r>
                  <a:rPr lang="zh-TW" altLang="en-US" sz="1700" b="1" dirty="0">
                    <a:solidFill>
                      <a:srgbClr val="FF0000"/>
                    </a:solidFill>
                    <a:ea typeface="標楷體" pitchFamily="65" charset="-120"/>
                  </a:rPr>
                  <a:t>副知候選人</a:t>
                </a:r>
                <a:endParaRPr lang="zh-TW" altLang="zh-TW" sz="1700" b="1" dirty="0">
                  <a:solidFill>
                    <a:srgbClr val="FF0000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29703" name="Group 11">
              <a:extLst>
                <a:ext uri="{FF2B5EF4-FFF2-40B4-BE49-F238E27FC236}">
                  <a16:creationId xmlns:a16="http://schemas.microsoft.com/office/drawing/2014/main" id="{6EC98610-5527-4C8C-AA0D-A5D3BB9096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1050" y="1557164"/>
              <a:ext cx="1008063" cy="2952750"/>
              <a:chOff x="1292" y="799"/>
              <a:chExt cx="635" cy="1860"/>
            </a:xfrm>
          </p:grpSpPr>
          <p:sp>
            <p:nvSpPr>
              <p:cNvPr id="17" name="橢圓 16">
                <a:extLst>
                  <a:ext uri="{FF2B5EF4-FFF2-40B4-BE49-F238E27FC236}">
                    <a16:creationId xmlns:a16="http://schemas.microsoft.com/office/drawing/2014/main" id="{C44F46A2-BFBB-41C0-9958-2D42F7FBCA02}"/>
                  </a:ext>
                </a:extLst>
              </p:cNvPr>
              <p:cNvSpPr/>
              <p:nvPr/>
            </p:nvSpPr>
            <p:spPr>
              <a:xfrm>
                <a:off x="1428" y="2160"/>
                <a:ext cx="408" cy="499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marL="179388" indent="-179388" eaLnBrk="1" hangingPunct="1">
                  <a:defRPr/>
                </a:pPr>
                <a:r>
                  <a:rPr lang="en-US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114</a:t>
                </a:r>
              </a:p>
              <a:p>
                <a:pPr marL="179388" indent="-179388" algn="ctr" eaLnBrk="1" hangingPunct="1">
                  <a:defRPr/>
                </a:pPr>
                <a:r>
                  <a:rPr lang="en-US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02</a:t>
                </a:r>
              </a:p>
              <a:p>
                <a:pPr marL="179388" indent="-179388" algn="ctr" eaLnBrk="1" hangingPunct="1">
                  <a:defRPr/>
                </a:pPr>
                <a:r>
                  <a:rPr lang="en-US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15</a:t>
                </a:r>
                <a:endParaRPr lang="zh-TW" altLang="en-US" b="1" dirty="0">
                  <a:solidFill>
                    <a:schemeClr val="bg1"/>
                  </a:solidFill>
                  <a:ea typeface="標楷體" pitchFamily="65" charset="-120"/>
                </a:endParaRPr>
              </a:p>
            </p:txBody>
          </p:sp>
          <p:sp>
            <p:nvSpPr>
              <p:cNvPr id="18" name="向下箭號圖說文字 17">
                <a:extLst>
                  <a:ext uri="{FF2B5EF4-FFF2-40B4-BE49-F238E27FC236}">
                    <a16:creationId xmlns:a16="http://schemas.microsoft.com/office/drawing/2014/main" id="{53A3F9B0-92F5-4DF7-9FFD-9DF30D59D85E}"/>
                  </a:ext>
                </a:extLst>
              </p:cNvPr>
              <p:cNvSpPr/>
              <p:nvPr/>
            </p:nvSpPr>
            <p:spPr>
              <a:xfrm>
                <a:off x="1292" y="799"/>
                <a:ext cx="635" cy="1316"/>
              </a:xfrm>
              <a:prstGeom prst="downArrowCallout">
                <a:avLst>
                  <a:gd name="adj1" fmla="val 48792"/>
                  <a:gd name="adj2" fmla="val 37596"/>
                  <a:gd name="adj3" fmla="val 25000"/>
                  <a:gd name="adj4" fmla="val 81559"/>
                </a:avLst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marL="179388" indent="-179388" eaLnBrk="1" hangingPunct="1">
                  <a:defRPr/>
                </a:pPr>
                <a:endParaRPr lang="en-US" altLang="zh-TW" b="1" dirty="0">
                  <a:solidFill>
                    <a:schemeClr val="bg1"/>
                  </a:solidFill>
                  <a:ea typeface="標楷體" pitchFamily="65" charset="-120"/>
                </a:endParaRPr>
              </a:p>
              <a:p>
                <a:pPr eaLnBrk="1" hangingPunct="1">
                  <a:defRPr/>
                </a:pPr>
                <a:r>
                  <a:rPr lang="zh-TW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農事小組選舉投票日</a:t>
                </a:r>
              </a:p>
            </p:txBody>
          </p:sp>
        </p:grpSp>
        <p:grpSp>
          <p:nvGrpSpPr>
            <p:cNvPr id="5" name="Group 14">
              <a:extLst>
                <a:ext uri="{FF2B5EF4-FFF2-40B4-BE49-F238E27FC236}">
                  <a16:creationId xmlns:a16="http://schemas.microsoft.com/office/drawing/2014/main" id="{9B229515-831C-4405-8FFD-FFE8538DA9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27313" y="3717751"/>
              <a:ext cx="1439862" cy="3095625"/>
              <a:chOff x="1655" y="2160"/>
              <a:chExt cx="907" cy="1950"/>
            </a:xfrm>
          </p:grpSpPr>
          <p:sp>
            <p:nvSpPr>
              <p:cNvPr id="19" name="橢圓 18">
                <a:extLst>
                  <a:ext uri="{FF2B5EF4-FFF2-40B4-BE49-F238E27FC236}">
                    <a16:creationId xmlns:a16="http://schemas.microsoft.com/office/drawing/2014/main" id="{792381C8-660A-4A00-9759-A7DF1EBCAEBA}"/>
                  </a:ext>
                </a:extLst>
              </p:cNvPr>
              <p:cNvSpPr/>
              <p:nvPr/>
            </p:nvSpPr>
            <p:spPr>
              <a:xfrm>
                <a:off x="1882" y="2160"/>
                <a:ext cx="408" cy="49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/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02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21</a:t>
                </a:r>
                <a:endParaRPr lang="zh-TW" altLang="en-US" dirty="0"/>
              </a:p>
            </p:txBody>
          </p:sp>
          <p:sp>
            <p:nvSpPr>
              <p:cNvPr id="26" name="向上箭號圖說文字 25">
                <a:extLst>
                  <a:ext uri="{FF2B5EF4-FFF2-40B4-BE49-F238E27FC236}">
                    <a16:creationId xmlns:a16="http://schemas.microsoft.com/office/drawing/2014/main" id="{704C332C-CCA6-4E68-9FA3-B0366E78852B}"/>
                  </a:ext>
                </a:extLst>
              </p:cNvPr>
              <p:cNvSpPr/>
              <p:nvPr/>
            </p:nvSpPr>
            <p:spPr>
              <a:xfrm>
                <a:off x="1655" y="2704"/>
                <a:ext cx="907" cy="1406"/>
              </a:xfrm>
              <a:prstGeom prst="upArrowCallout">
                <a:avLst>
                  <a:gd name="adj1" fmla="val 42843"/>
                  <a:gd name="adj2" fmla="val 35409"/>
                  <a:gd name="adj3" fmla="val 23348"/>
                  <a:gd name="adj4" fmla="val 82256"/>
                </a:avLst>
              </a:prstGeom>
              <a:solidFill>
                <a:srgbClr val="B0F8A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36000" rIns="18000" bIns="36000"/>
              <a:lstStyle/>
              <a:p>
                <a:pPr marL="179388" indent="-179388" eaLnBrk="1" hangingPunct="1">
                  <a:defRPr/>
                </a:pPr>
                <a:r>
                  <a:rPr lang="en-US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1.</a:t>
                </a:r>
                <a:r>
                  <a:rPr lang="zh-TW" altLang="zh-TW" sz="1600" b="1" dirty="0">
                    <a:solidFill>
                      <a:srgbClr val="151ED1"/>
                    </a:solidFill>
                    <a:ea typeface="標楷體" pitchFamily="65" charset="-120"/>
                  </a:rPr>
                  <a:t>完成通知</a:t>
                </a:r>
                <a:r>
                  <a:rPr lang="zh-TW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召開會員代表大會</a:t>
                </a:r>
              </a:p>
              <a:p>
                <a:pPr marL="179388" indent="-179388" eaLnBrk="1" hangingPunct="1">
                  <a:defRPr/>
                </a:pPr>
                <a:r>
                  <a:rPr lang="en-US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2.</a:t>
                </a:r>
                <a:r>
                  <a:rPr lang="zh-TW" altLang="zh-TW" sz="1600" b="1" dirty="0">
                    <a:solidFill>
                      <a:srgbClr val="151ED1"/>
                    </a:solidFill>
                    <a:ea typeface="標楷體" pitchFamily="65" charset="-120"/>
                  </a:rPr>
                  <a:t>完成公告</a:t>
                </a:r>
                <a:r>
                  <a:rPr lang="zh-TW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理、監事及出席上級農會會員代表候選人</a:t>
                </a:r>
                <a:r>
                  <a:rPr lang="zh-TW" altLang="zh-TW" sz="1600" b="1" dirty="0">
                    <a:solidFill>
                      <a:srgbClr val="151ED1"/>
                    </a:solidFill>
                    <a:ea typeface="標楷體" pitchFamily="65" charset="-120"/>
                  </a:rPr>
                  <a:t>名冊</a:t>
                </a:r>
                <a:endParaRPr lang="en-US" altLang="zh-TW" sz="1600" b="1" dirty="0">
                  <a:solidFill>
                    <a:srgbClr val="151ED1"/>
                  </a:solidFill>
                  <a:ea typeface="標楷體" pitchFamily="65" charset="-120"/>
                </a:endParaRPr>
              </a:p>
              <a:p>
                <a:pPr marL="179388" indent="-179388" eaLnBrk="1" hangingPunct="1">
                  <a:defRPr/>
                </a:pPr>
                <a:r>
                  <a:rPr lang="en-US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3.</a:t>
                </a:r>
                <a:r>
                  <a:rPr lang="zh-TW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通知候選人</a:t>
                </a:r>
              </a:p>
              <a:p>
                <a:pPr marL="179388" indent="-179388" eaLnBrk="1" hangingPunct="1">
                  <a:defRPr/>
                </a:pPr>
                <a:endParaRPr lang="zh-TW" altLang="en-US" sz="1600" b="1" dirty="0">
                  <a:solidFill>
                    <a:schemeClr val="tx1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7" name="Group 17">
              <a:extLst>
                <a:ext uri="{FF2B5EF4-FFF2-40B4-BE49-F238E27FC236}">
                  <a16:creationId xmlns:a16="http://schemas.microsoft.com/office/drawing/2014/main" id="{AB9F8A7C-5FCD-40B7-BB49-6002D3D962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3075" y="3717751"/>
              <a:ext cx="865188" cy="3095625"/>
              <a:chOff x="2789" y="2160"/>
              <a:chExt cx="545" cy="1950"/>
            </a:xfrm>
          </p:grpSpPr>
          <p:sp>
            <p:nvSpPr>
              <p:cNvPr id="21" name="橢圓 20">
                <a:extLst>
                  <a:ext uri="{FF2B5EF4-FFF2-40B4-BE49-F238E27FC236}">
                    <a16:creationId xmlns:a16="http://schemas.microsoft.com/office/drawing/2014/main" id="{6C32586E-98D4-46CA-8E24-F0426B175BFC}"/>
                  </a:ext>
                </a:extLst>
              </p:cNvPr>
              <p:cNvSpPr/>
              <p:nvPr/>
            </p:nvSpPr>
            <p:spPr>
              <a:xfrm>
                <a:off x="2925" y="2160"/>
                <a:ext cx="409" cy="49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/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03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01</a:t>
                </a:r>
                <a:endParaRPr lang="zh-TW" altLang="en-US" dirty="0"/>
              </a:p>
            </p:txBody>
          </p:sp>
          <p:sp>
            <p:nvSpPr>
              <p:cNvPr id="27" name="向上箭號圖說文字 26">
                <a:extLst>
                  <a:ext uri="{FF2B5EF4-FFF2-40B4-BE49-F238E27FC236}">
                    <a16:creationId xmlns:a16="http://schemas.microsoft.com/office/drawing/2014/main" id="{E659E10C-8FDF-47E7-AAB4-8C49783819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9" y="2704"/>
                <a:ext cx="545" cy="1406"/>
              </a:xfrm>
              <a:prstGeom prst="upArrowCallout">
                <a:avLst>
                  <a:gd name="adj1" fmla="val 41426"/>
                  <a:gd name="adj2" fmla="val 35407"/>
                  <a:gd name="adj3" fmla="val 22899"/>
                  <a:gd name="adj4" fmla="val 81195"/>
                </a:avLst>
              </a:prstGeom>
              <a:gradFill rotWithShape="1">
                <a:gsLst>
                  <a:gs pos="0">
                    <a:srgbClr val="B0F8A6">
                      <a:alpha val="67999"/>
                    </a:srgbClr>
                  </a:gs>
                  <a:gs pos="100000">
                    <a:srgbClr val="CAAFEF">
                      <a:alpha val="63000"/>
                    </a:srgbClr>
                  </a:gs>
                </a:gsLst>
                <a:lin ang="5400000" scaled="1"/>
              </a:gradFill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</p:spPr>
            <p:txBody>
              <a:bodyPr lIns="36000" tIns="36000" rIns="36000" bIns="36000" anchor="ctr"/>
              <a:lstStyle/>
              <a:p>
                <a:pPr marL="179388" indent="-179388" eaLnBrk="1" hangingPunct="1">
                  <a:spcBef>
                    <a:spcPts val="1200"/>
                  </a:spcBef>
                  <a:defRPr/>
                </a:pPr>
                <a:endParaRPr lang="en-US" altLang="zh-TW" b="1" dirty="0">
                  <a:latin typeface="+mn-lt"/>
                  <a:ea typeface="標楷體" pitchFamily="65" charset="-120"/>
                </a:endParaRPr>
              </a:p>
              <a:p>
                <a:pPr eaLnBrk="1" hangingPunct="1">
                  <a:spcBef>
                    <a:spcPts val="0"/>
                  </a:spcBef>
                  <a:defRPr/>
                </a:pPr>
                <a:r>
                  <a:rPr lang="zh-TW" altLang="zh-TW" b="1" dirty="0">
                    <a:solidFill>
                      <a:srgbClr val="151ED1"/>
                    </a:solidFill>
                    <a:latin typeface="+mn-lt"/>
                    <a:ea typeface="標楷體" pitchFamily="65" charset="-120"/>
                  </a:rPr>
                  <a:t>完成召開</a:t>
                </a:r>
                <a:r>
                  <a:rPr lang="zh-TW" altLang="zh-TW" b="1" dirty="0">
                    <a:latin typeface="+mn-lt"/>
                    <a:ea typeface="標楷體" pitchFamily="65" charset="-120"/>
                  </a:rPr>
                  <a:t>會員代表大會</a:t>
                </a:r>
              </a:p>
              <a:p>
                <a:pPr marL="179388" indent="-179388" eaLnBrk="1" hangingPunct="1">
                  <a:defRPr/>
                </a:pPr>
                <a:endParaRPr lang="zh-TW" altLang="en-US" b="1" dirty="0">
                  <a:latin typeface="+mn-lt"/>
                  <a:ea typeface="標楷體" pitchFamily="65" charset="-120"/>
                </a:endParaRPr>
              </a:p>
            </p:txBody>
          </p:sp>
        </p:grpSp>
        <p:grpSp>
          <p:nvGrpSpPr>
            <p:cNvPr id="9" name="Group 20">
              <a:extLst>
                <a:ext uri="{FF2B5EF4-FFF2-40B4-BE49-F238E27FC236}">
                  <a16:creationId xmlns:a16="http://schemas.microsoft.com/office/drawing/2014/main" id="{EF555639-F738-467B-BD28-DF657700C6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88125" y="3717751"/>
              <a:ext cx="1368425" cy="3095625"/>
              <a:chOff x="3742" y="2160"/>
              <a:chExt cx="862" cy="1950"/>
            </a:xfrm>
          </p:grpSpPr>
          <p:sp>
            <p:nvSpPr>
              <p:cNvPr id="23" name="橢圓 22">
                <a:extLst>
                  <a:ext uri="{FF2B5EF4-FFF2-40B4-BE49-F238E27FC236}">
                    <a16:creationId xmlns:a16="http://schemas.microsoft.com/office/drawing/2014/main" id="{845B0499-FB5D-4544-A215-85AD55E4D1AF}"/>
                  </a:ext>
                </a:extLst>
              </p:cNvPr>
              <p:cNvSpPr/>
              <p:nvPr/>
            </p:nvSpPr>
            <p:spPr>
              <a:xfrm>
                <a:off x="3923" y="2160"/>
                <a:ext cx="408" cy="49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/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03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10</a:t>
                </a:r>
                <a:endParaRPr lang="zh-TW" altLang="en-US" dirty="0"/>
              </a:p>
            </p:txBody>
          </p:sp>
          <p:sp>
            <p:nvSpPr>
              <p:cNvPr id="29721" name="向上箭號圖說文字 27">
                <a:extLst>
                  <a:ext uri="{FF2B5EF4-FFF2-40B4-BE49-F238E27FC236}">
                    <a16:creationId xmlns:a16="http://schemas.microsoft.com/office/drawing/2014/main" id="{8C166F0C-0744-4787-9351-8B4AED9392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2" y="2704"/>
                <a:ext cx="862" cy="1406"/>
              </a:xfrm>
              <a:prstGeom prst="upArrowCallout">
                <a:avLst>
                  <a:gd name="adj1" fmla="val 42843"/>
                  <a:gd name="adj2" fmla="val 35407"/>
                  <a:gd name="adj3" fmla="val 25003"/>
                  <a:gd name="adj4" fmla="val 78569"/>
                </a:avLst>
              </a:prstGeom>
              <a:solidFill>
                <a:srgbClr val="BBBBF3"/>
              </a:solidFill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</p:spPr>
            <p:txBody>
              <a:bodyPr lIns="18000" tIns="36000" rIns="18000" bIns="36000" anchor="ctr"/>
              <a:lstStyle>
                <a:lvl1pPr marL="179388" indent="-179388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1600" b="1">
                    <a:ea typeface="標楷體" panose="03000509000000000000" pitchFamily="65" charset="-120"/>
                  </a:rPr>
                  <a:t>1.</a:t>
                </a:r>
                <a:r>
                  <a:rPr lang="zh-TW" altLang="zh-TW" sz="1600" b="1">
                    <a:ea typeface="標楷體" panose="03000509000000000000" pitchFamily="65" charset="-120"/>
                  </a:rPr>
                  <a:t>完成召開理</a:t>
                </a:r>
                <a:r>
                  <a:rPr lang="zh-TW" altLang="en-US" sz="1600" b="1">
                    <a:ea typeface="標楷體" panose="03000509000000000000" pitchFamily="65" charset="-120"/>
                  </a:rPr>
                  <a:t>事會</a:t>
                </a:r>
                <a:r>
                  <a:rPr lang="zh-TW" altLang="zh-TW" sz="1600" b="1">
                    <a:solidFill>
                      <a:srgbClr val="C00000"/>
                    </a:solidFill>
                    <a:ea typeface="標楷體" panose="03000509000000000000" pitchFamily="65" charset="-120"/>
                  </a:rPr>
                  <a:t>互選理事長</a:t>
                </a:r>
                <a:r>
                  <a:rPr lang="zh-TW" altLang="zh-TW" sz="1600" b="1">
                    <a:ea typeface="標楷體" panose="03000509000000000000" pitchFamily="65" charset="-120"/>
                  </a:rPr>
                  <a:t>並</a:t>
                </a:r>
                <a:r>
                  <a:rPr lang="zh-TW" altLang="zh-TW" sz="1600" b="1">
                    <a:solidFill>
                      <a:srgbClr val="151ED1"/>
                    </a:solidFill>
                    <a:ea typeface="標楷體" panose="03000509000000000000" pitchFamily="65" charset="-120"/>
                  </a:rPr>
                  <a:t>聘任總幹事</a:t>
                </a:r>
                <a:endParaRPr lang="en-US" altLang="zh-TW" sz="1600" b="1">
                  <a:solidFill>
                    <a:srgbClr val="151ED1"/>
                  </a:solidFill>
                  <a:ea typeface="標楷體" panose="03000509000000000000" pitchFamily="65" charset="-12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1600" b="1">
                    <a:ea typeface="標楷體" panose="03000509000000000000" pitchFamily="65" charset="-120"/>
                  </a:rPr>
                  <a:t>2.</a:t>
                </a:r>
                <a:r>
                  <a:rPr lang="zh-TW" altLang="zh-TW" sz="1600" b="1">
                    <a:ea typeface="標楷體" panose="03000509000000000000" pitchFamily="65" charset="-120"/>
                  </a:rPr>
                  <a:t>完成召開監事會</a:t>
                </a:r>
                <a:r>
                  <a:rPr lang="zh-TW" altLang="en-US" sz="1600" b="1">
                    <a:solidFill>
                      <a:srgbClr val="C00000"/>
                    </a:solidFill>
                    <a:ea typeface="標楷體" panose="03000509000000000000" pitchFamily="65" charset="-120"/>
                  </a:rPr>
                  <a:t>互選</a:t>
                </a:r>
                <a:r>
                  <a:rPr lang="zh-TW" altLang="zh-TW" sz="1600" b="1">
                    <a:solidFill>
                      <a:srgbClr val="C00000"/>
                    </a:solidFill>
                    <a:ea typeface="標楷體" panose="03000509000000000000" pitchFamily="65" charset="-120"/>
                  </a:rPr>
                  <a:t>常務監事</a:t>
                </a:r>
                <a:endParaRPr lang="zh-TW" altLang="zh-TW" sz="1600" b="1">
                  <a:solidFill>
                    <a:srgbClr val="151ED1"/>
                  </a:solidFill>
                  <a:ea typeface="標楷體" panose="03000509000000000000" pitchFamily="65" charset="-120"/>
                </a:endParaRPr>
              </a:p>
            </p:txBody>
          </p:sp>
        </p:grpSp>
        <p:grpSp>
          <p:nvGrpSpPr>
            <p:cNvPr id="10" name="Group 23">
              <a:extLst>
                <a:ext uri="{FF2B5EF4-FFF2-40B4-BE49-F238E27FC236}">
                  <a16:creationId xmlns:a16="http://schemas.microsoft.com/office/drawing/2014/main" id="{441913CB-C7DE-44C5-9CB7-273164F7B4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5375" y="1557164"/>
              <a:ext cx="1008063" cy="2952750"/>
              <a:chOff x="2290" y="799"/>
              <a:chExt cx="635" cy="1860"/>
            </a:xfrm>
          </p:grpSpPr>
          <p:sp>
            <p:nvSpPr>
              <p:cNvPr id="20" name="橢圓 19">
                <a:extLst>
                  <a:ext uri="{FF2B5EF4-FFF2-40B4-BE49-F238E27FC236}">
                    <a16:creationId xmlns:a16="http://schemas.microsoft.com/office/drawing/2014/main" id="{DADC7C23-7B42-4A4D-9141-C5503DADDF04}"/>
                  </a:ext>
                </a:extLst>
              </p:cNvPr>
              <p:cNvSpPr/>
              <p:nvPr/>
            </p:nvSpPr>
            <p:spPr>
              <a:xfrm>
                <a:off x="2381" y="2160"/>
                <a:ext cx="408" cy="499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marL="179388" indent="-179388" eaLnBrk="1" hangingPunct="1">
                  <a:defRPr/>
                </a:pPr>
                <a:r>
                  <a:rPr lang="en-US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114</a:t>
                </a:r>
              </a:p>
              <a:p>
                <a:pPr marL="179388" indent="-179388" algn="ctr" eaLnBrk="1" hangingPunct="1">
                  <a:defRPr/>
                </a:pPr>
                <a:r>
                  <a:rPr lang="en-US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02</a:t>
                </a:r>
              </a:p>
              <a:p>
                <a:pPr marL="179388" indent="-179388" algn="ctr" eaLnBrk="1" hangingPunct="1">
                  <a:defRPr/>
                </a:pPr>
                <a:r>
                  <a:rPr lang="en-US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21</a:t>
                </a:r>
                <a:endParaRPr lang="zh-TW" altLang="en-US" b="1" dirty="0">
                  <a:solidFill>
                    <a:schemeClr val="bg1"/>
                  </a:solidFill>
                  <a:ea typeface="標楷體" pitchFamily="65" charset="-120"/>
                </a:endParaRPr>
              </a:p>
            </p:txBody>
          </p:sp>
          <p:sp>
            <p:nvSpPr>
              <p:cNvPr id="29" name="向下箭號圖說文字 28">
                <a:extLst>
                  <a:ext uri="{FF2B5EF4-FFF2-40B4-BE49-F238E27FC236}">
                    <a16:creationId xmlns:a16="http://schemas.microsoft.com/office/drawing/2014/main" id="{87DDE2DD-A3A9-4C26-85D6-B1FDFF3C12A7}"/>
                  </a:ext>
                </a:extLst>
              </p:cNvPr>
              <p:cNvSpPr/>
              <p:nvPr/>
            </p:nvSpPr>
            <p:spPr>
              <a:xfrm>
                <a:off x="2290" y="799"/>
                <a:ext cx="635" cy="1316"/>
              </a:xfrm>
              <a:prstGeom prst="downArrowCallout">
                <a:avLst>
                  <a:gd name="adj1" fmla="val 42844"/>
                  <a:gd name="adj2" fmla="val 37596"/>
                  <a:gd name="adj3" fmla="val 25000"/>
                  <a:gd name="adj4" fmla="val 81559"/>
                </a:avLst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marL="179388" indent="-179388" eaLnBrk="1" hangingPunct="1">
                  <a:defRPr/>
                </a:pPr>
                <a:endParaRPr lang="en-US" altLang="zh-TW" b="1" dirty="0">
                  <a:solidFill>
                    <a:schemeClr val="bg1"/>
                  </a:solidFill>
                  <a:ea typeface="標楷體" pitchFamily="65" charset="-120"/>
                </a:endParaRPr>
              </a:p>
              <a:p>
                <a:pPr eaLnBrk="1" hangingPunct="1">
                  <a:defRPr/>
                </a:pPr>
                <a:r>
                  <a:rPr lang="zh-TW" altLang="zh-TW" b="1" dirty="0">
                    <a:solidFill>
                      <a:schemeClr val="bg1"/>
                    </a:solidFill>
                    <a:ea typeface="標楷體" pitchFamily="65" charset="-120"/>
                  </a:rPr>
                  <a:t>完成農事小組選舉當選人簡歷冊報備</a:t>
                </a:r>
              </a:p>
            </p:txBody>
          </p:sp>
        </p:grpSp>
        <p:grpSp>
          <p:nvGrpSpPr>
            <p:cNvPr id="11" name="Group 26">
              <a:extLst>
                <a:ext uri="{FF2B5EF4-FFF2-40B4-BE49-F238E27FC236}">
                  <a16:creationId xmlns:a16="http://schemas.microsoft.com/office/drawing/2014/main" id="{58FC65B1-0988-4E74-81A8-154F8E554B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97550" y="1557164"/>
              <a:ext cx="1366838" cy="2952750"/>
              <a:chOff x="3198" y="799"/>
              <a:chExt cx="861" cy="1860"/>
            </a:xfrm>
          </p:grpSpPr>
          <p:sp>
            <p:nvSpPr>
              <p:cNvPr id="22" name="橢圓 21">
                <a:extLst>
                  <a:ext uri="{FF2B5EF4-FFF2-40B4-BE49-F238E27FC236}">
                    <a16:creationId xmlns:a16="http://schemas.microsoft.com/office/drawing/2014/main" id="{450724BC-3E58-42E9-A742-A80A68357087}"/>
                  </a:ext>
                </a:extLst>
              </p:cNvPr>
              <p:cNvSpPr/>
              <p:nvPr/>
            </p:nvSpPr>
            <p:spPr>
              <a:xfrm>
                <a:off x="3424" y="2160"/>
                <a:ext cx="408" cy="49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/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03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07</a:t>
                </a:r>
                <a:endParaRPr lang="zh-TW" altLang="en-US" dirty="0"/>
              </a:p>
            </p:txBody>
          </p:sp>
          <p:sp>
            <p:nvSpPr>
              <p:cNvPr id="30" name="向下箭號圖說文字 29">
                <a:extLst>
                  <a:ext uri="{FF2B5EF4-FFF2-40B4-BE49-F238E27FC236}">
                    <a16:creationId xmlns:a16="http://schemas.microsoft.com/office/drawing/2014/main" id="{7221702B-F2A3-4825-A03E-E827C963BF5E}"/>
                  </a:ext>
                </a:extLst>
              </p:cNvPr>
              <p:cNvSpPr/>
              <p:nvPr/>
            </p:nvSpPr>
            <p:spPr>
              <a:xfrm>
                <a:off x="3198" y="799"/>
                <a:ext cx="861" cy="1316"/>
              </a:xfrm>
              <a:prstGeom prst="downArrowCallout">
                <a:avLst>
                  <a:gd name="adj1" fmla="val 44253"/>
                  <a:gd name="adj2" fmla="val 39083"/>
                  <a:gd name="adj3" fmla="val 16156"/>
                  <a:gd name="adj4" fmla="val 84429"/>
                </a:avLst>
              </a:prstGeom>
              <a:solidFill>
                <a:srgbClr val="E6B8D7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36000" rIns="0" bIns="36000" anchor="ctr"/>
              <a:lstStyle/>
              <a:p>
                <a:pPr eaLnBrk="1" hangingPunct="1">
                  <a:defRPr/>
                </a:pPr>
                <a:r>
                  <a:rPr lang="zh-TW" altLang="zh-TW" sz="1700" b="1" dirty="0">
                    <a:solidFill>
                      <a:schemeClr val="tx1"/>
                    </a:solidFill>
                    <a:ea typeface="標楷體" pitchFamily="65" charset="-120"/>
                  </a:rPr>
                  <a:t>理、監事及出席上級農會會員代表當選人簡歷</a:t>
                </a:r>
                <a:r>
                  <a:rPr lang="zh-TW" altLang="en-US" sz="1700" b="1" dirty="0">
                    <a:solidFill>
                      <a:schemeClr val="tx1"/>
                    </a:solidFill>
                    <a:ea typeface="標楷體" pitchFamily="65" charset="-120"/>
                  </a:rPr>
                  <a:t>造</a:t>
                </a:r>
                <a:r>
                  <a:rPr lang="zh-TW" altLang="zh-TW" sz="1700" b="1" dirty="0">
                    <a:solidFill>
                      <a:schemeClr val="tx1"/>
                    </a:solidFill>
                    <a:ea typeface="標楷體" pitchFamily="65" charset="-120"/>
                  </a:rPr>
                  <a:t>冊報備，並副知上級農會</a:t>
                </a:r>
              </a:p>
              <a:p>
                <a:pPr eaLnBrk="1" hangingPunct="1">
                  <a:defRPr/>
                </a:pPr>
                <a:endParaRPr lang="zh-TW" altLang="zh-TW" sz="1700" b="1" dirty="0">
                  <a:solidFill>
                    <a:srgbClr val="151ED1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12" name="Group 29">
              <a:extLst>
                <a:ext uri="{FF2B5EF4-FFF2-40B4-BE49-F238E27FC236}">
                  <a16:creationId xmlns:a16="http://schemas.microsoft.com/office/drawing/2014/main" id="{C5BC480F-4ECD-4147-BC87-129FD9BB62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51725" y="1557164"/>
              <a:ext cx="1296988" cy="2952750"/>
              <a:chOff x="4286" y="799"/>
              <a:chExt cx="817" cy="1860"/>
            </a:xfrm>
          </p:grpSpPr>
          <p:sp>
            <p:nvSpPr>
              <p:cNvPr id="31" name="向下箭號圖說文字 30">
                <a:extLst>
                  <a:ext uri="{FF2B5EF4-FFF2-40B4-BE49-F238E27FC236}">
                    <a16:creationId xmlns:a16="http://schemas.microsoft.com/office/drawing/2014/main" id="{085736FA-58DC-4F12-95AB-DB9B1874CD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86" y="799"/>
                <a:ext cx="817" cy="1316"/>
              </a:xfrm>
              <a:prstGeom prst="downArrowCallout">
                <a:avLst>
                  <a:gd name="adj1" fmla="val 48796"/>
                  <a:gd name="adj2" fmla="val 40569"/>
                  <a:gd name="adj3" fmla="val 20537"/>
                  <a:gd name="adj4" fmla="val 82995"/>
                </a:avLst>
              </a:prstGeom>
              <a:solidFill>
                <a:srgbClr val="BBBBF3"/>
              </a:solidFill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</p:spPr>
            <p:txBody>
              <a:bodyPr lIns="36000" tIns="36000" rIns="36000" bIns="36000" anchor="ctr"/>
              <a:lstStyle/>
              <a:p>
                <a:pPr eaLnBrk="1" hangingPunct="1">
                  <a:defRPr/>
                </a:pPr>
                <a:r>
                  <a:rPr lang="zh-TW" altLang="zh-TW" b="1" dirty="0">
                    <a:latin typeface="+mn-lt"/>
                    <a:ea typeface="標楷體" pitchFamily="65" charset="-120"/>
                  </a:rPr>
                  <a:t>理事長、常務監事當選人簡歷冊報主管機關備案，副知上級農會</a:t>
                </a:r>
              </a:p>
            </p:txBody>
          </p:sp>
          <p:sp>
            <p:nvSpPr>
              <p:cNvPr id="34" name="橢圓 33">
                <a:extLst>
                  <a:ext uri="{FF2B5EF4-FFF2-40B4-BE49-F238E27FC236}">
                    <a16:creationId xmlns:a16="http://schemas.microsoft.com/office/drawing/2014/main" id="{72D4B486-F3E8-4FC8-BAEE-EBDB57CF04C9}"/>
                  </a:ext>
                </a:extLst>
              </p:cNvPr>
              <p:cNvSpPr/>
              <p:nvPr/>
            </p:nvSpPr>
            <p:spPr>
              <a:xfrm>
                <a:off x="4513" y="2160"/>
                <a:ext cx="408" cy="49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/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03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16</a:t>
                </a:r>
                <a:endParaRPr lang="zh-TW" altLang="en-US" dirty="0"/>
              </a:p>
            </p:txBody>
          </p:sp>
        </p:grpSp>
        <p:grpSp>
          <p:nvGrpSpPr>
            <p:cNvPr id="36" name="Group 17">
              <a:extLst>
                <a:ext uri="{FF2B5EF4-FFF2-40B4-BE49-F238E27FC236}">
                  <a16:creationId xmlns:a16="http://schemas.microsoft.com/office/drawing/2014/main" id="{E8CADBD4-9923-464F-9DAB-1B7F7D1FE6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76850" y="3739976"/>
              <a:ext cx="793750" cy="3073400"/>
              <a:chOff x="2870" y="2160"/>
              <a:chExt cx="500" cy="1936"/>
            </a:xfrm>
          </p:grpSpPr>
          <p:sp>
            <p:nvSpPr>
              <p:cNvPr id="37" name="橢圓 36">
                <a:extLst>
                  <a:ext uri="{FF2B5EF4-FFF2-40B4-BE49-F238E27FC236}">
                    <a16:creationId xmlns:a16="http://schemas.microsoft.com/office/drawing/2014/main" id="{224E8B7A-D68B-4DCD-9872-C01E1C8D0A6C}"/>
                  </a:ext>
                </a:extLst>
              </p:cNvPr>
              <p:cNvSpPr/>
              <p:nvPr/>
            </p:nvSpPr>
            <p:spPr>
              <a:xfrm>
                <a:off x="2925" y="2160"/>
                <a:ext cx="409" cy="49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/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03</a:t>
                </a:r>
              </a:p>
              <a:p>
                <a:pPr algn="ctr" eaLnBrk="1" hangingPunct="1">
                  <a:defRPr/>
                </a:pPr>
                <a:r>
                  <a:rPr lang="en-US" altLang="zh-TW" dirty="0"/>
                  <a:t>02</a:t>
                </a:r>
                <a:endParaRPr lang="zh-TW" altLang="en-US" dirty="0"/>
              </a:p>
            </p:txBody>
          </p:sp>
          <p:sp>
            <p:nvSpPr>
              <p:cNvPr id="38" name="向上箭號圖說文字 37">
                <a:extLst>
                  <a:ext uri="{FF2B5EF4-FFF2-40B4-BE49-F238E27FC236}">
                    <a16:creationId xmlns:a16="http://schemas.microsoft.com/office/drawing/2014/main" id="{13525E2B-8C89-47C7-8865-63869E6CAA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0" y="2690"/>
                <a:ext cx="500" cy="1406"/>
              </a:xfrm>
              <a:prstGeom prst="upArrowCallout">
                <a:avLst>
                  <a:gd name="adj1" fmla="val 41426"/>
                  <a:gd name="adj2" fmla="val 35407"/>
                  <a:gd name="adj3" fmla="val 22899"/>
                  <a:gd name="adj4" fmla="val 81812"/>
                </a:avLst>
              </a:prstGeom>
              <a:gradFill rotWithShape="1">
                <a:gsLst>
                  <a:gs pos="0">
                    <a:srgbClr val="B0F8A6">
                      <a:alpha val="67999"/>
                    </a:srgbClr>
                  </a:gs>
                  <a:gs pos="100000">
                    <a:srgbClr val="CAAFEF">
                      <a:alpha val="63000"/>
                    </a:srgbClr>
                  </a:gs>
                </a:gsLst>
                <a:lin ang="5400000" scaled="1"/>
              </a:gradFill>
              <a:ln w="25400" algn="ctr">
                <a:solidFill>
                  <a:srgbClr val="89A4A7"/>
                </a:solidFill>
                <a:miter lim="800000"/>
                <a:headEnd/>
                <a:tailEnd/>
              </a:ln>
            </p:spPr>
            <p:txBody>
              <a:bodyPr lIns="36000" tIns="36000" rIns="36000" bIns="36000" anchor="ctr"/>
              <a:lstStyle/>
              <a:p>
                <a:pPr marL="179388" indent="-179388" eaLnBrk="1" hangingPunct="1">
                  <a:spcBef>
                    <a:spcPts val="1200"/>
                  </a:spcBef>
                  <a:defRPr/>
                </a:pPr>
                <a:endParaRPr lang="en-US" altLang="zh-TW" b="1" dirty="0">
                  <a:latin typeface="+mn-lt"/>
                  <a:ea typeface="標楷體" pitchFamily="65" charset="-120"/>
                </a:endParaRPr>
              </a:p>
              <a:p>
                <a:pPr eaLnBrk="1" hangingPunct="1">
                  <a:spcBef>
                    <a:spcPts val="600"/>
                  </a:spcBef>
                  <a:defRPr/>
                </a:pPr>
                <a:r>
                  <a:rPr lang="zh-TW" altLang="zh-TW" b="1" dirty="0">
                    <a:solidFill>
                      <a:srgbClr val="151ED1"/>
                    </a:solidFill>
                    <a:latin typeface="+mn-lt"/>
                    <a:ea typeface="標楷體" pitchFamily="65" charset="-120"/>
                  </a:rPr>
                  <a:t>完成通知</a:t>
                </a:r>
                <a:r>
                  <a:rPr lang="zh-TW" altLang="zh-TW" b="1" dirty="0">
                    <a:latin typeface="+mn-lt"/>
                    <a:ea typeface="標楷體" pitchFamily="65" charset="-120"/>
                  </a:rPr>
                  <a:t>召開理、監事會</a:t>
                </a:r>
              </a:p>
              <a:p>
                <a:pPr marL="179388" indent="-179388" eaLnBrk="1" hangingPunct="1">
                  <a:defRPr/>
                </a:pPr>
                <a:endParaRPr lang="zh-TW" altLang="en-US" b="1" dirty="0">
                  <a:latin typeface="+mn-lt"/>
                  <a:ea typeface="標楷體" pitchFamily="65" charset="-120"/>
                </a:endParaRPr>
              </a:p>
            </p:txBody>
          </p:sp>
        </p:grpSp>
      </p:grpSp>
      <p:sp>
        <p:nvSpPr>
          <p:cNvPr id="39" name="Rectangle 2">
            <a:extLst>
              <a:ext uri="{FF2B5EF4-FFF2-40B4-BE49-F238E27FC236}">
                <a16:creationId xmlns:a16="http://schemas.microsoft.com/office/drawing/2014/main" id="{509BFCC0-6A81-42B6-B993-96F3CE83C02E}"/>
              </a:ext>
            </a:extLst>
          </p:cNvPr>
          <p:cNvSpPr txBox="1">
            <a:spLocks noChangeArrowheads="1"/>
          </p:cNvSpPr>
          <p:nvPr/>
        </p:nvSpPr>
        <p:spPr>
          <a:xfrm>
            <a:off x="1042988" y="0"/>
            <a:ext cx="6913562" cy="733425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kumimoji="1" lang="en-US" altLang="zh-TW" sz="2000" b="0" i="0" u="none" strike="noStrike" kern="0" cap="none" spc="0" normalizeH="0" baseline="0" noProof="0" dirty="0">
                <a:ln>
                  <a:noFill/>
                </a:ln>
                <a:solidFill>
                  <a:srgbClr val="9E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TW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9E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續</a:t>
            </a:r>
            <a:r>
              <a:rPr kumimoji="1" lang="en-US" altLang="zh-TW" sz="2000" b="0" i="0" u="none" strike="noStrike" kern="0" cap="none" spc="0" normalizeH="0" baseline="0" noProof="0" dirty="0">
                <a:ln>
                  <a:noFill/>
                </a:ln>
                <a:solidFill>
                  <a:srgbClr val="9E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pic>
        <p:nvPicPr>
          <p:cNvPr id="40" name="Picture 3" descr="BD14718_">
            <a:extLst>
              <a:ext uri="{FF2B5EF4-FFF2-40B4-BE49-F238E27FC236}">
                <a16:creationId xmlns:a16="http://schemas.microsoft.com/office/drawing/2014/main" id="{6149D88F-6DA5-4EAC-9B2B-A67091407E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620713"/>
            <a:ext cx="7627937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標題 1">
            <a:extLst>
              <a:ext uri="{FF2B5EF4-FFF2-40B4-BE49-F238E27FC236}">
                <a16:creationId xmlns:a16="http://schemas.microsoft.com/office/drawing/2014/main" id="{3C61B084-7FE4-4DA6-B77F-12B65AC9475F}"/>
              </a:ext>
            </a:extLst>
          </p:cNvPr>
          <p:cNvSpPr txBox="1">
            <a:spLocks/>
          </p:cNvSpPr>
          <p:nvPr/>
        </p:nvSpPr>
        <p:spPr bwMode="auto">
          <a:xfrm>
            <a:off x="101174" y="707351"/>
            <a:ext cx="4467868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r>
              <a:rPr lang="zh-TW" altLang="en-US" sz="3200" b="1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改選期程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ECE6BCAF-2ADF-465D-B149-7F5E5864CA68}"/>
              </a:ext>
            </a:extLst>
          </p:cNvPr>
          <p:cNvSpPr txBox="1"/>
          <p:nvPr/>
        </p:nvSpPr>
        <p:spPr>
          <a:xfrm>
            <a:off x="4903344" y="692950"/>
            <a:ext cx="3511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1394147"/>
            <a:ext cx="8363273" cy="5089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lang="zh-TW" altLang="en-US" sz="2800" b="1" dirty="0">
                <a:solidFill>
                  <a:srgbClr val="3C45F4"/>
                </a:solidFill>
                <a:latin typeface="標楷體" pitchFamily="65" charset="-120"/>
                <a:ea typeface="標楷體" pitchFamily="65" charset="-120"/>
              </a:rPr>
              <a:t>理監事及出席上級農會代表選舉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620713" indent="-363538" eaLnBrk="1" hangingPunct="1">
              <a:spcBef>
                <a:spcPts val="30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重要工作：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714375" indent="-257175" eaLnBrk="1" hangingPunct="1">
              <a:spcBef>
                <a:spcPts val="30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登記日公告：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114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月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714375" indent="-257175" eaLnBrk="1" hangingPunct="1">
              <a:spcBef>
                <a:spcPts val="30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候選人登記：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114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月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13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17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日。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選罷辦法第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13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條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 </a:t>
            </a:r>
          </a:p>
          <a:p>
            <a:pPr lvl="1" eaLnBrk="1" hangingPunct="1">
              <a:spcBef>
                <a:spcPts val="300"/>
              </a:spcBef>
              <a:buClr>
                <a:srgbClr val="0000FF"/>
              </a:buClr>
              <a:buSzPct val="100000"/>
              <a:buFont typeface="Wingdings" pitchFamily="2" charset="2"/>
              <a:buChar char="Ø"/>
              <a:defRPr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資格審查：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23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日前完成。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 marL="914400" lvl="2" indent="0" eaLnBrk="1" hangingPunct="1">
              <a:spcBef>
                <a:spcPts val="300"/>
              </a:spcBef>
              <a:buClr>
                <a:srgbClr val="0000FF"/>
              </a:buClr>
              <a:buSzPct val="80000"/>
              <a:buNone/>
              <a:defRPr/>
            </a:pPr>
            <a:r>
              <a:rPr lang="en-US" altLang="zh-TW" sz="24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sym typeface="Wingdings" panose="05000000000000000000" pitchFamily="2" charset="2"/>
              </a:rPr>
              <a:t>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日前複審完成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選罷辦法第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16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條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r>
              <a:rPr lang="en-US" altLang="zh-TW" sz="1400" b="1" dirty="0">
                <a:solidFill>
                  <a:srgbClr val="E066CF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788988" lvl="2" indent="-342900" eaLnBrk="1" hangingPunct="1">
              <a:spcBef>
                <a:spcPts val="300"/>
              </a:spcBef>
              <a:buClr>
                <a:srgbClr val="0000FF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合格候選人抽籤造名冊、報主管機關備查：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110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日前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選罷辦法第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16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條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 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1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(1/25-2/1</a:t>
            </a:r>
            <a:r>
              <a:rPr lang="zh-TW" altLang="en-US" sz="1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春節</a:t>
            </a:r>
            <a:r>
              <a:rPr lang="en-US" altLang="zh-TW" sz="1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lvl="1" eaLnBrk="1" hangingPunct="1">
              <a:spcBef>
                <a:spcPts val="300"/>
              </a:spcBef>
              <a:buClr>
                <a:srgbClr val="0000FF"/>
              </a:buClr>
              <a:buSzPct val="100000"/>
              <a:buFont typeface="Wingdings" pitchFamily="2" charset="2"/>
              <a:buChar char="Ø"/>
              <a:defRPr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公告候選人名冊、通知候選人；通知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應出席人員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召開會員代表大會；函請主管機關指派指導員：</a:t>
            </a:r>
            <a:r>
              <a:rPr lang="en-US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21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日前</a:t>
            </a:r>
            <a:r>
              <a:rPr lang="en-US" altLang="zh-TW" sz="1400" b="1" dirty="0">
                <a:solidFill>
                  <a:srgbClr val="E066C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400" b="1" dirty="0">
                <a:solidFill>
                  <a:srgbClr val="E066CF"/>
                </a:solidFill>
                <a:latin typeface="標楷體" pitchFamily="65" charset="-120"/>
                <a:ea typeface="標楷體" pitchFamily="65" charset="-120"/>
              </a:rPr>
              <a:t>農會選舉罷免辦法</a:t>
            </a:r>
            <a:r>
              <a:rPr lang="en-US" altLang="zh-TW" sz="1400" b="1" dirty="0">
                <a:solidFill>
                  <a:srgbClr val="E066CF"/>
                </a:solidFill>
                <a:latin typeface="標楷體" pitchFamily="65" charset="-120"/>
                <a:ea typeface="標楷體" pitchFamily="65" charset="-120"/>
              </a:rPr>
              <a:t>§10)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 marL="457200" indent="0" eaLnBrk="1" hangingPunct="1">
              <a:spcBef>
                <a:spcPts val="300"/>
              </a:spcBef>
              <a:buClr>
                <a:srgbClr val="0000FF"/>
              </a:buClr>
              <a:buNone/>
              <a:defRPr/>
            </a:pPr>
            <a:endParaRPr lang="en-US" altLang="zh-TW" sz="24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99EC9D86-93EE-472C-8090-61C96C7FBFBF}"/>
              </a:ext>
            </a:extLst>
          </p:cNvPr>
          <p:cNvSpPr txBox="1">
            <a:spLocks/>
          </p:cNvSpPr>
          <p:nvPr/>
        </p:nvSpPr>
        <p:spPr bwMode="auto">
          <a:xfrm>
            <a:off x="101175" y="707351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7D68C72C-F2FD-41E4-B7B4-13C3E48CA3F8}"/>
              </a:ext>
            </a:extLst>
          </p:cNvPr>
          <p:cNvSpPr txBox="1"/>
          <p:nvPr/>
        </p:nvSpPr>
        <p:spPr>
          <a:xfrm>
            <a:off x="3773100" y="692950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7083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1394147"/>
            <a:ext cx="8363273" cy="52984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269875" indent="-269875" eaLnBrk="1" hangingPunct="1"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lang="zh-TW" altLang="en-US" sz="28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召開會員代表大會選出理事、監事、出席上級農會代表：</a:t>
            </a:r>
            <a:endParaRPr lang="en-US" altLang="zh-TW" sz="2800" b="1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714375" indent="-268288" eaLnBrk="1" hangingPunct="1"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應於農事小組選舉投票完畢之日起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15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日內為之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1071563" indent="-368300" eaLnBrk="1" hangingPunct="1"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Ä"/>
              <a:defRPr/>
            </a:pP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3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10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日前完成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1071563" indent="-368300" eaLnBrk="1" hangingPunct="1"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Ä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可召開之工作日：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2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24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/>
                <a:ea typeface="標楷體"/>
                <a:cs typeface="+mn-cs"/>
              </a:rPr>
              <a:t>、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/>
                <a:ea typeface="標楷體"/>
                <a:cs typeface="+mn-cs"/>
              </a:rPr>
              <a:t>25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/>
                <a:ea typeface="標楷體"/>
                <a:cs typeface="+mn-cs"/>
              </a:rPr>
              <a:t>日、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/>
                <a:ea typeface="標楷體"/>
                <a:cs typeface="+mn-cs"/>
              </a:rPr>
              <a:t>26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/>
                <a:ea typeface="標楷體"/>
                <a:cs typeface="+mn-cs"/>
              </a:rPr>
              <a:t>日、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/>
                <a:ea typeface="標楷體"/>
                <a:cs typeface="+mn-cs"/>
              </a:rPr>
              <a:t>27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/>
                <a:ea typeface="標楷體"/>
                <a:cs typeface="+mn-cs"/>
              </a:rPr>
              <a:t>日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。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 (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選罷辦法第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35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條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717550" indent="-265113" eaLnBrk="1" hangingPunct="1"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投票方式：</a:t>
            </a:r>
            <a:r>
              <a:rPr lang="zh-TW" altLang="en-US" sz="2600" b="1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無記名連記法</a:t>
            </a:r>
            <a:endParaRPr lang="en-US" altLang="zh-TW" sz="2600" b="1" dirty="0">
              <a:solidFill>
                <a:srgbClr val="FF0000"/>
              </a:solidFill>
              <a:highlight>
                <a:srgbClr val="FFFF00"/>
              </a:highligh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 eaLnBrk="1" hangingPunct="1"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理事及候補理事、監事及候補監事之排序，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071563" lvl="1" indent="-354013" eaLnBrk="1" hangingPunct="1">
              <a:spcBef>
                <a:spcPts val="0"/>
              </a:spcBef>
              <a:buClr>
                <a:srgbClr val="FF0000"/>
              </a:buClr>
              <a:buSzPct val="100000"/>
              <a:buFont typeface="Wingdings" panose="05000000000000000000" pitchFamily="2" charset="2"/>
              <a:buChar char="Ä"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以得票多寡列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435100" lvl="1" indent="-363538" eaLnBrk="1" hangingPunct="1">
              <a:spcBef>
                <a:spcPts val="0"/>
              </a:spcBef>
              <a:buClr>
                <a:srgbClr val="FF0000"/>
              </a:buClr>
              <a:buSzPct val="100000"/>
              <a:buFont typeface="Webdings" panose="05030102010509060703" pitchFamily="18" charset="2"/>
              <a:buChar char=""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票數相同時，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當場抽籤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定之。</a:t>
            </a:r>
            <a:endParaRPr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7550" lvl="1" indent="-266700" eaLnBrk="1" hangingPunct="1"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選舉結果異議：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日內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書面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向主管機關申請核辦。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269875" indent="-269875" eaLnBrk="1" hangingPunct="1"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造具當選人簡歷冊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含候補理事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/>
                <a:ea typeface="標楷體"/>
                <a:cs typeface="+mn-cs"/>
              </a:rPr>
              <a:t>、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監事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)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報主管機關備查：</a:t>
            </a: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114</a:t>
            </a: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年</a:t>
            </a: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3</a:t>
            </a: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7</a:t>
            </a: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日前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選罷辦法第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32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條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269875" indent="-269875" eaLnBrk="1" hangingPunct="1"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269875" indent="-269875" eaLnBrk="1" hangingPunct="1"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99EC9D86-93EE-472C-8090-61C96C7FBFBF}"/>
              </a:ext>
            </a:extLst>
          </p:cNvPr>
          <p:cNvSpPr txBox="1">
            <a:spLocks/>
          </p:cNvSpPr>
          <p:nvPr/>
        </p:nvSpPr>
        <p:spPr bwMode="auto">
          <a:xfrm>
            <a:off x="101175" y="707351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7D68C72C-F2FD-41E4-B7B4-13C3E48CA3F8}"/>
              </a:ext>
            </a:extLst>
          </p:cNvPr>
          <p:cNvSpPr txBox="1"/>
          <p:nvPr/>
        </p:nvSpPr>
        <p:spPr>
          <a:xfrm>
            <a:off x="3773100" y="692950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8850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1394147"/>
            <a:ext cx="8363273" cy="5089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lang="zh-TW" altLang="en-US" sz="2800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產生理事長、常務監事及總幹事：</a:t>
            </a:r>
            <a:endParaRPr lang="en-US" altLang="zh-TW" sz="2800" b="1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pPr marL="714375" indent="-268288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應於會員 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代表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) 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大會選舉投票完畢之日起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10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日內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1160463" indent="-457200" eaLnBrk="1" hangingPunct="1">
              <a:spcBef>
                <a:spcPts val="300"/>
              </a:spcBef>
              <a:buClr>
                <a:srgbClr val="000066"/>
              </a:buClr>
              <a:buFont typeface="Webdings" panose="05030102010509060703" pitchFamily="18" charset="2"/>
              <a:buChar char="8"/>
              <a:defRPr/>
            </a:pP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3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10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周</a:t>
            </a:r>
            <a:r>
              <a:rPr lang="zh-TW" altLang="en-US" sz="26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)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前完成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1160463" indent="-457200" eaLnBrk="1" hangingPunct="1">
              <a:spcBef>
                <a:spcPts val="300"/>
              </a:spcBef>
              <a:buClr>
                <a:srgbClr val="000066"/>
              </a:buClr>
              <a:buFont typeface="Webdings" panose="05030102010509060703" pitchFamily="18" charset="2"/>
              <a:buChar char="8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只有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3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週二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)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～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7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日（週五）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/>
                <a:ea typeface="標楷體"/>
                <a:cs typeface="+mn-cs"/>
              </a:rPr>
              <a:t>可</a:t>
            </a:r>
            <a:r>
              <a:rPr lang="zh-TW" altLang="en-US" sz="2600" b="1" dirty="0">
                <a:solidFill>
                  <a:srgbClr val="000000"/>
                </a:solidFill>
                <a:latin typeface="標楷體"/>
                <a:ea typeface="標楷體"/>
              </a:rPr>
              <a:t>召開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。</a:t>
            </a: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 (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選罷辦法第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36</a:t>
            </a:r>
            <a:r>
              <a:rPr kumimoji="0" lang="zh-TW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條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9966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endParaRPr kumimoji="1" lang="en-US" altLang="zh-TW" sz="1400" b="1" i="0" u="none" strike="noStrike" kern="1200" cap="none" spc="0" normalizeH="0" baseline="0" noProof="0" dirty="0">
              <a:ln>
                <a:noFill/>
              </a:ln>
              <a:solidFill>
                <a:srgbClr val="CC3CBE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造具當選人簡歷冊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報主管機關備查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副知上級農會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)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：</a:t>
            </a: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114</a:t>
            </a: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年</a:t>
            </a: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3</a:t>
            </a: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16</a:t>
            </a: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日前。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99EC9D86-93EE-472C-8090-61C96C7FBFBF}"/>
              </a:ext>
            </a:extLst>
          </p:cNvPr>
          <p:cNvSpPr txBox="1">
            <a:spLocks/>
          </p:cNvSpPr>
          <p:nvPr/>
        </p:nvSpPr>
        <p:spPr bwMode="auto">
          <a:xfrm>
            <a:off x="101175" y="707351"/>
            <a:ext cx="2022554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32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基層</a:t>
            </a:r>
            <a:r>
              <a:rPr lang="zh-TW" altLang="en-US" sz="32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7D68C72C-F2FD-41E4-B7B4-13C3E48CA3F8}"/>
              </a:ext>
            </a:extLst>
          </p:cNvPr>
          <p:cNvSpPr txBox="1"/>
          <p:nvPr/>
        </p:nvSpPr>
        <p:spPr>
          <a:xfrm>
            <a:off x="3773100" y="692950"/>
            <a:ext cx="4642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適用對象：基層、離島、省轄市等農會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含全農中壢辦事處、屏東縣農鹽埔辦事處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9727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＞形箭號 7">
            <a:extLst>
              <a:ext uri="{FF2B5EF4-FFF2-40B4-BE49-F238E27FC236}">
                <a16:creationId xmlns:a16="http://schemas.microsoft.com/office/drawing/2014/main" id="{87B90290-701D-4302-A640-2DAA63DC37CD}"/>
              </a:ext>
            </a:extLst>
          </p:cNvPr>
          <p:cNvSpPr/>
          <p:nvPr/>
        </p:nvSpPr>
        <p:spPr>
          <a:xfrm>
            <a:off x="179388" y="3357563"/>
            <a:ext cx="8713787" cy="93503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3795" name="投影片編號版面配置區 3">
            <a:extLst>
              <a:ext uri="{FF2B5EF4-FFF2-40B4-BE49-F238E27FC236}">
                <a16:creationId xmlns:a16="http://schemas.microsoft.com/office/drawing/2014/main" id="{491C326A-6624-4EBD-B49A-807AF072F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D23298-D737-4C8A-A629-0C7960B8CA3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zh-TW" sz="1400"/>
          </a:p>
        </p:txBody>
      </p:sp>
      <p:grpSp>
        <p:nvGrpSpPr>
          <p:cNvPr id="2" name="群組 23">
            <a:extLst>
              <a:ext uri="{FF2B5EF4-FFF2-40B4-BE49-F238E27FC236}">
                <a16:creationId xmlns:a16="http://schemas.microsoft.com/office/drawing/2014/main" id="{2D383AE8-1978-4B77-B196-0D7748AAAA74}"/>
              </a:ext>
            </a:extLst>
          </p:cNvPr>
          <p:cNvGrpSpPr>
            <a:grpSpLocks/>
          </p:cNvGrpSpPr>
          <p:nvPr/>
        </p:nvGrpSpPr>
        <p:grpSpPr bwMode="auto">
          <a:xfrm>
            <a:off x="1331913" y="3429000"/>
            <a:ext cx="1008062" cy="3095625"/>
            <a:chOff x="1331764" y="3429000"/>
            <a:chExt cx="1008063" cy="3096344"/>
          </a:xfrm>
        </p:grpSpPr>
        <p:sp>
          <p:nvSpPr>
            <p:cNvPr id="13" name="橢圓 12">
              <a:extLst>
                <a:ext uri="{FF2B5EF4-FFF2-40B4-BE49-F238E27FC236}">
                  <a16:creationId xmlns:a16="http://schemas.microsoft.com/office/drawing/2014/main" id="{F967CB2A-8836-4A7F-BB29-F6E37116385D}"/>
                </a:ext>
              </a:extLst>
            </p:cNvPr>
            <p:cNvSpPr/>
            <p:nvPr/>
          </p:nvSpPr>
          <p:spPr>
            <a:xfrm>
              <a:off x="1547664" y="3429000"/>
              <a:ext cx="647701" cy="79234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02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17</a:t>
              </a:r>
              <a:endParaRPr lang="zh-TW" altLang="en-US" dirty="0"/>
            </a:p>
          </p:txBody>
        </p:sp>
        <p:sp>
          <p:nvSpPr>
            <p:cNvPr id="14" name="向上箭號圖說文字 13">
              <a:extLst>
                <a:ext uri="{FF2B5EF4-FFF2-40B4-BE49-F238E27FC236}">
                  <a16:creationId xmlns:a16="http://schemas.microsoft.com/office/drawing/2014/main" id="{08BF4E6B-0E95-401E-A085-4539F7185C7F}"/>
                </a:ext>
              </a:extLst>
            </p:cNvPr>
            <p:cNvSpPr/>
            <p:nvPr/>
          </p:nvSpPr>
          <p:spPr>
            <a:xfrm>
              <a:off x="1331764" y="4292801"/>
              <a:ext cx="1008063" cy="2232543"/>
            </a:xfrm>
            <a:prstGeom prst="upArrowCallout">
              <a:avLst>
                <a:gd name="adj1" fmla="val 45817"/>
                <a:gd name="adj2" fmla="val 35409"/>
                <a:gd name="adj3" fmla="val 29461"/>
                <a:gd name="adj4" fmla="val 81927"/>
              </a:avLst>
            </a:prstGeom>
            <a:solidFill>
              <a:srgbClr val="F8FAA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/>
            <a:lstStyle/>
            <a:p>
              <a:pPr eaLnBrk="1" hangingPunct="1">
                <a:defRPr/>
              </a:pPr>
              <a:r>
                <a:rPr lang="zh-TW" altLang="en-US" b="1" dirty="0">
                  <a:solidFill>
                    <a:srgbClr val="151ED1"/>
                  </a:solidFill>
                  <a:ea typeface="標楷體" pitchFamily="65" charset="-120"/>
                </a:rPr>
                <a:t>開始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受理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理監事及出席上級農會會員代表候選人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登記</a:t>
              </a:r>
            </a:p>
            <a:p>
              <a:pPr marL="179388" indent="-179388" eaLnBrk="1" hangingPunct="1">
                <a:defRPr/>
              </a:pPr>
              <a:endParaRPr lang="zh-TW" altLang="en-US" b="1" dirty="0">
                <a:solidFill>
                  <a:schemeClr val="tx1"/>
                </a:solidFill>
                <a:ea typeface="標楷體" pitchFamily="65" charset="-120"/>
              </a:endParaRPr>
            </a:p>
          </p:txBody>
        </p:sp>
      </p:grpSp>
      <p:grpSp>
        <p:nvGrpSpPr>
          <p:cNvPr id="3" name="群組 15">
            <a:extLst>
              <a:ext uri="{FF2B5EF4-FFF2-40B4-BE49-F238E27FC236}">
                <a16:creationId xmlns:a16="http://schemas.microsoft.com/office/drawing/2014/main" id="{5DEE1144-8AFD-47FA-B8E1-955D7BAE45B5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268413"/>
            <a:ext cx="1223962" cy="2952750"/>
            <a:chOff x="467544" y="1268760"/>
            <a:chExt cx="1223963" cy="2952750"/>
          </a:xfrm>
        </p:grpSpPr>
        <p:sp>
          <p:nvSpPr>
            <p:cNvPr id="6" name="橢圓 5">
              <a:extLst>
                <a:ext uri="{FF2B5EF4-FFF2-40B4-BE49-F238E27FC236}">
                  <a16:creationId xmlns:a16="http://schemas.microsoft.com/office/drawing/2014/main" id="{55AFDB51-5010-4120-B811-0D755D6D6CAB}"/>
                </a:ext>
              </a:extLst>
            </p:cNvPr>
            <p:cNvSpPr/>
            <p:nvPr/>
          </p:nvSpPr>
          <p:spPr>
            <a:xfrm>
              <a:off x="754881" y="3429347"/>
              <a:ext cx="649289" cy="792163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02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14</a:t>
              </a:r>
              <a:endParaRPr lang="zh-TW" altLang="en-US" dirty="0"/>
            </a:p>
          </p:txBody>
        </p:sp>
        <p:sp>
          <p:nvSpPr>
            <p:cNvPr id="15" name="向下箭號圖說文字 14">
              <a:extLst>
                <a:ext uri="{FF2B5EF4-FFF2-40B4-BE49-F238E27FC236}">
                  <a16:creationId xmlns:a16="http://schemas.microsoft.com/office/drawing/2014/main" id="{A10238DC-957B-445A-9B87-307064E36425}"/>
                </a:ext>
              </a:extLst>
            </p:cNvPr>
            <p:cNvSpPr/>
            <p:nvPr/>
          </p:nvSpPr>
          <p:spPr>
            <a:xfrm>
              <a:off x="467544" y="1268760"/>
              <a:ext cx="1223963" cy="2089150"/>
            </a:xfrm>
            <a:prstGeom prst="downArrowCallout">
              <a:avLst>
                <a:gd name="adj1" fmla="val 32348"/>
                <a:gd name="adj2" fmla="val 28674"/>
                <a:gd name="adj3" fmla="val 25000"/>
                <a:gd name="adj4" fmla="val 79406"/>
              </a:avLst>
            </a:prstGeom>
            <a:solidFill>
              <a:srgbClr val="F8FAA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公告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理監事及出席上級農會會員代表候選人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登記</a:t>
              </a:r>
              <a:endParaRPr lang="zh-TW" altLang="zh-TW" b="1" dirty="0">
                <a:solidFill>
                  <a:schemeClr val="tx1"/>
                </a:solidFill>
                <a:ea typeface="標楷體" pitchFamily="65" charset="-120"/>
              </a:endParaRPr>
            </a:p>
          </p:txBody>
        </p:sp>
      </p:grpSp>
      <p:grpSp>
        <p:nvGrpSpPr>
          <p:cNvPr id="4" name="群組 24">
            <a:extLst>
              <a:ext uri="{FF2B5EF4-FFF2-40B4-BE49-F238E27FC236}">
                <a16:creationId xmlns:a16="http://schemas.microsoft.com/office/drawing/2014/main" id="{CAA3E515-D983-4959-B08B-48926A9BDB8A}"/>
              </a:ext>
            </a:extLst>
          </p:cNvPr>
          <p:cNvGrpSpPr>
            <a:grpSpLocks/>
          </p:cNvGrpSpPr>
          <p:nvPr/>
        </p:nvGrpSpPr>
        <p:grpSpPr bwMode="auto">
          <a:xfrm>
            <a:off x="2051050" y="1268413"/>
            <a:ext cx="1081088" cy="2952750"/>
            <a:chOff x="2051720" y="1268760"/>
            <a:chExt cx="1080120" cy="2952750"/>
          </a:xfrm>
        </p:grpSpPr>
        <p:sp>
          <p:nvSpPr>
            <p:cNvPr id="17" name="橢圓 16">
              <a:extLst>
                <a:ext uri="{FF2B5EF4-FFF2-40B4-BE49-F238E27FC236}">
                  <a16:creationId xmlns:a16="http://schemas.microsoft.com/office/drawing/2014/main" id="{C7266970-510C-48DC-AE6F-4A0F1A7E3B8E}"/>
                </a:ext>
              </a:extLst>
            </p:cNvPr>
            <p:cNvSpPr/>
            <p:nvPr/>
          </p:nvSpPr>
          <p:spPr>
            <a:xfrm>
              <a:off x="2267427" y="3429347"/>
              <a:ext cx="647120" cy="792163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02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21</a:t>
              </a:r>
              <a:endParaRPr lang="zh-TW" altLang="en-US" dirty="0"/>
            </a:p>
          </p:txBody>
        </p:sp>
        <p:sp>
          <p:nvSpPr>
            <p:cNvPr id="18" name="向下箭號圖說文字 17">
              <a:extLst>
                <a:ext uri="{FF2B5EF4-FFF2-40B4-BE49-F238E27FC236}">
                  <a16:creationId xmlns:a16="http://schemas.microsoft.com/office/drawing/2014/main" id="{19D3066A-E92F-4550-B268-66DB292816B2}"/>
                </a:ext>
              </a:extLst>
            </p:cNvPr>
            <p:cNvSpPr/>
            <p:nvPr/>
          </p:nvSpPr>
          <p:spPr>
            <a:xfrm>
              <a:off x="2051720" y="1268760"/>
              <a:ext cx="1080120" cy="2089150"/>
            </a:xfrm>
            <a:prstGeom prst="downArrowCallout">
              <a:avLst>
                <a:gd name="adj1" fmla="val 48792"/>
                <a:gd name="adj2" fmla="val 37596"/>
                <a:gd name="adj3" fmla="val 25000"/>
                <a:gd name="adj4" fmla="val 81559"/>
              </a:avLst>
            </a:prstGeom>
            <a:solidFill>
              <a:srgbClr val="F8FAA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endParaRPr lang="en-US" altLang="zh-TW" b="1" dirty="0">
                <a:solidFill>
                  <a:srgbClr val="00B050"/>
                </a:solidFill>
                <a:ea typeface="標楷體" pitchFamily="65" charset="-120"/>
              </a:endParaRPr>
            </a:p>
            <a:p>
              <a:pPr eaLnBrk="1" hangingPunct="1">
                <a:defRPr/>
              </a:pP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理監事及出席上級農會會候選人員代表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截止登記</a:t>
              </a:r>
            </a:p>
            <a:p>
              <a:pPr eaLnBrk="1" hangingPunct="1">
                <a:defRPr/>
              </a:pPr>
              <a:endParaRPr lang="zh-TW" altLang="zh-TW" b="1" dirty="0">
                <a:solidFill>
                  <a:schemeClr val="tx1"/>
                </a:solidFill>
                <a:ea typeface="標楷體" pitchFamily="65" charset="-120"/>
              </a:endParaRPr>
            </a:p>
          </p:txBody>
        </p:sp>
      </p:grpSp>
      <p:grpSp>
        <p:nvGrpSpPr>
          <p:cNvPr id="5" name="Group 34">
            <a:extLst>
              <a:ext uri="{FF2B5EF4-FFF2-40B4-BE49-F238E27FC236}">
                <a16:creationId xmlns:a16="http://schemas.microsoft.com/office/drawing/2014/main" id="{F0C08C73-0660-47BC-AB6F-7C83D0BA9514}"/>
              </a:ext>
            </a:extLst>
          </p:cNvPr>
          <p:cNvGrpSpPr>
            <a:grpSpLocks/>
          </p:cNvGrpSpPr>
          <p:nvPr/>
        </p:nvGrpSpPr>
        <p:grpSpPr bwMode="auto">
          <a:xfrm>
            <a:off x="2843213" y="3429000"/>
            <a:ext cx="1008062" cy="2808288"/>
            <a:chOff x="1791" y="2160"/>
            <a:chExt cx="635" cy="1769"/>
          </a:xfrm>
        </p:grpSpPr>
        <p:sp>
          <p:nvSpPr>
            <p:cNvPr id="19" name="橢圓 18">
              <a:extLst>
                <a:ext uri="{FF2B5EF4-FFF2-40B4-BE49-F238E27FC236}">
                  <a16:creationId xmlns:a16="http://schemas.microsoft.com/office/drawing/2014/main" id="{64C80D75-B48A-413A-95A5-7F889B91256D}"/>
                </a:ext>
              </a:extLst>
            </p:cNvPr>
            <p:cNvSpPr/>
            <p:nvPr/>
          </p:nvSpPr>
          <p:spPr>
            <a:xfrm>
              <a:off x="1882" y="2160"/>
              <a:ext cx="408" cy="49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02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27</a:t>
              </a:r>
              <a:endParaRPr lang="zh-TW" altLang="en-US" dirty="0"/>
            </a:p>
          </p:txBody>
        </p:sp>
        <p:sp>
          <p:nvSpPr>
            <p:cNvPr id="26" name="向上箭號圖說文字 25">
              <a:extLst>
                <a:ext uri="{FF2B5EF4-FFF2-40B4-BE49-F238E27FC236}">
                  <a16:creationId xmlns:a16="http://schemas.microsoft.com/office/drawing/2014/main" id="{A2D87AA9-0123-4DE7-A518-A886422969D7}"/>
                </a:ext>
              </a:extLst>
            </p:cNvPr>
            <p:cNvSpPr/>
            <p:nvPr/>
          </p:nvSpPr>
          <p:spPr>
            <a:xfrm>
              <a:off x="1791" y="2704"/>
              <a:ext cx="635" cy="1225"/>
            </a:xfrm>
            <a:prstGeom prst="upArrowCallout">
              <a:avLst>
                <a:gd name="adj1" fmla="val 51765"/>
                <a:gd name="adj2" fmla="val 35409"/>
                <a:gd name="adj3" fmla="val 27974"/>
                <a:gd name="adj4" fmla="val 80015"/>
              </a:avLst>
            </a:prstGeom>
            <a:solidFill>
              <a:srgbClr val="F8FAA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/>
            <a:lstStyle/>
            <a:p>
              <a:pPr eaLnBrk="1" hangingPunct="1">
                <a:defRPr/>
              </a:pP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完成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理監事及出席上級農會會員代表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資格審查</a:t>
              </a:r>
              <a:endParaRPr lang="zh-TW" altLang="zh-TW" b="1" dirty="0">
                <a:solidFill>
                  <a:schemeClr val="tx1"/>
                </a:solidFill>
                <a:ea typeface="標楷體" pitchFamily="65" charset="-120"/>
              </a:endParaRPr>
            </a:p>
            <a:p>
              <a:pPr marL="179388" indent="-179388" eaLnBrk="1" hangingPunct="1">
                <a:defRPr/>
              </a:pPr>
              <a:endParaRPr lang="zh-TW" altLang="en-US" b="1" dirty="0">
                <a:solidFill>
                  <a:schemeClr val="tx1"/>
                </a:solidFill>
                <a:ea typeface="標楷體" pitchFamily="65" charset="-120"/>
              </a:endParaRPr>
            </a:p>
          </p:txBody>
        </p:sp>
      </p:grpSp>
      <p:grpSp>
        <p:nvGrpSpPr>
          <p:cNvPr id="7" name="群組 31">
            <a:extLst>
              <a:ext uri="{FF2B5EF4-FFF2-40B4-BE49-F238E27FC236}">
                <a16:creationId xmlns:a16="http://schemas.microsoft.com/office/drawing/2014/main" id="{72FC7B74-A4C5-4939-BE3F-9491AA7B97C4}"/>
              </a:ext>
            </a:extLst>
          </p:cNvPr>
          <p:cNvGrpSpPr>
            <a:grpSpLocks/>
          </p:cNvGrpSpPr>
          <p:nvPr/>
        </p:nvGrpSpPr>
        <p:grpSpPr bwMode="auto">
          <a:xfrm>
            <a:off x="4211638" y="3429000"/>
            <a:ext cx="1439862" cy="3240088"/>
            <a:chOff x="4211960" y="3429000"/>
            <a:chExt cx="1440160" cy="3240360"/>
          </a:xfrm>
        </p:grpSpPr>
        <p:sp>
          <p:nvSpPr>
            <p:cNvPr id="21" name="橢圓 20">
              <a:extLst>
                <a:ext uri="{FF2B5EF4-FFF2-40B4-BE49-F238E27FC236}">
                  <a16:creationId xmlns:a16="http://schemas.microsoft.com/office/drawing/2014/main" id="{9AE57AF9-BEEB-4B57-888F-EB449512CDFF}"/>
                </a:ext>
              </a:extLst>
            </p:cNvPr>
            <p:cNvSpPr/>
            <p:nvPr/>
          </p:nvSpPr>
          <p:spPr>
            <a:xfrm>
              <a:off x="4643849" y="3429000"/>
              <a:ext cx="647834" cy="79223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03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10</a:t>
              </a:r>
              <a:endParaRPr lang="zh-TW" altLang="en-US" dirty="0"/>
            </a:p>
          </p:txBody>
        </p:sp>
        <p:sp>
          <p:nvSpPr>
            <p:cNvPr id="27" name="向上箭號圖說文字 26">
              <a:extLst>
                <a:ext uri="{FF2B5EF4-FFF2-40B4-BE49-F238E27FC236}">
                  <a16:creationId xmlns:a16="http://schemas.microsoft.com/office/drawing/2014/main" id="{C0D8E482-BF83-448D-AECA-CBB41D992D79}"/>
                </a:ext>
              </a:extLst>
            </p:cNvPr>
            <p:cNvSpPr/>
            <p:nvPr/>
          </p:nvSpPr>
          <p:spPr>
            <a:xfrm>
              <a:off x="4211960" y="4292672"/>
              <a:ext cx="1440160" cy="2376688"/>
            </a:xfrm>
            <a:prstGeom prst="upArrowCallout">
              <a:avLst>
                <a:gd name="adj1" fmla="val 49749"/>
                <a:gd name="adj2" fmla="val 35409"/>
                <a:gd name="adj3" fmla="val 15615"/>
                <a:gd name="adj4" fmla="val 86101"/>
              </a:avLst>
            </a:prstGeom>
            <a:solidFill>
              <a:srgbClr val="F8FAA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36000" rIns="18000" bIns="36000"/>
            <a:lstStyle/>
            <a:p>
              <a:pPr marL="179388" indent="-179388" eaLnBrk="1" hangingPunct="1">
                <a:defRPr/>
              </a:pPr>
              <a:r>
                <a:rPr lang="en-US" altLang="zh-TW" sz="1600" b="1" dirty="0">
                  <a:solidFill>
                    <a:schemeClr val="tx1"/>
                  </a:solidFill>
                  <a:ea typeface="標楷體" pitchFamily="65" charset="-120"/>
                </a:rPr>
                <a:t>1.</a:t>
              </a:r>
              <a:r>
                <a:rPr lang="zh-TW" altLang="zh-TW" sz="1600" b="1" dirty="0">
                  <a:solidFill>
                    <a:srgbClr val="151ED1"/>
                  </a:solidFill>
                  <a:ea typeface="標楷體" pitchFamily="65" charset="-120"/>
                </a:rPr>
                <a:t>完成通知</a:t>
              </a:r>
              <a:r>
                <a:rPr lang="zh-TW" altLang="zh-TW" sz="1600" b="1" dirty="0">
                  <a:solidFill>
                    <a:schemeClr val="tx1"/>
                  </a:solidFill>
                  <a:ea typeface="標楷體" pitchFamily="65" charset="-120"/>
                </a:rPr>
                <a:t>召開會員代表大會</a:t>
              </a:r>
            </a:p>
            <a:p>
              <a:pPr marL="179388" indent="-179388" eaLnBrk="1" hangingPunct="1">
                <a:defRPr/>
              </a:pPr>
              <a:r>
                <a:rPr lang="en-US" altLang="zh-TW" sz="1600" b="1" dirty="0">
                  <a:solidFill>
                    <a:schemeClr val="tx1"/>
                  </a:solidFill>
                  <a:ea typeface="標楷體" pitchFamily="65" charset="-120"/>
                </a:rPr>
                <a:t>2.</a:t>
              </a:r>
              <a:r>
                <a:rPr lang="zh-TW" altLang="zh-TW" sz="1600" b="1" dirty="0">
                  <a:solidFill>
                    <a:srgbClr val="151ED1"/>
                  </a:solidFill>
                  <a:ea typeface="標楷體" pitchFamily="65" charset="-120"/>
                </a:rPr>
                <a:t>完成公告</a:t>
              </a:r>
              <a:r>
                <a:rPr lang="zh-TW" altLang="zh-TW" sz="1600" b="1" dirty="0">
                  <a:solidFill>
                    <a:schemeClr val="tx1"/>
                  </a:solidFill>
                  <a:ea typeface="標楷體" pitchFamily="65" charset="-120"/>
                </a:rPr>
                <a:t>理、監事及出席上級農會會員代表候選人</a:t>
              </a:r>
              <a:r>
                <a:rPr lang="zh-TW" altLang="zh-TW" sz="1600" b="1" dirty="0">
                  <a:solidFill>
                    <a:srgbClr val="151ED1"/>
                  </a:solidFill>
                  <a:ea typeface="標楷體" pitchFamily="65" charset="-120"/>
                </a:rPr>
                <a:t>名冊</a:t>
              </a:r>
              <a:endParaRPr lang="en-US" altLang="zh-TW" sz="1600" b="1" dirty="0">
                <a:solidFill>
                  <a:srgbClr val="151ED1"/>
                </a:solidFill>
                <a:ea typeface="標楷體" pitchFamily="65" charset="-120"/>
              </a:endParaRPr>
            </a:p>
            <a:p>
              <a:pPr marL="179388" indent="-179388" eaLnBrk="1" hangingPunct="1">
                <a:defRPr/>
              </a:pPr>
              <a:r>
                <a:rPr lang="en-US" altLang="zh-TW" sz="1600" b="1" dirty="0">
                  <a:solidFill>
                    <a:schemeClr val="tx1"/>
                  </a:solidFill>
                  <a:ea typeface="標楷體" pitchFamily="65" charset="-120"/>
                </a:rPr>
                <a:t>3.</a:t>
              </a:r>
              <a:r>
                <a:rPr lang="zh-TW" altLang="zh-TW" sz="1600" b="1" dirty="0">
                  <a:solidFill>
                    <a:schemeClr val="tx1"/>
                  </a:solidFill>
                  <a:ea typeface="標楷體" pitchFamily="65" charset="-120"/>
                </a:rPr>
                <a:t>通知候選人</a:t>
              </a:r>
            </a:p>
            <a:p>
              <a:pPr marL="179388" indent="-179388" eaLnBrk="1" hangingPunct="1">
                <a:defRPr/>
              </a:pPr>
              <a:endParaRPr lang="zh-TW" altLang="en-US" b="1" dirty="0">
                <a:solidFill>
                  <a:schemeClr val="tx1"/>
                </a:solidFill>
                <a:ea typeface="標楷體" pitchFamily="65" charset="-120"/>
              </a:endParaRPr>
            </a:p>
          </p:txBody>
        </p:sp>
      </p:grpSp>
      <p:grpSp>
        <p:nvGrpSpPr>
          <p:cNvPr id="9" name="群組 37">
            <a:extLst>
              <a:ext uri="{FF2B5EF4-FFF2-40B4-BE49-F238E27FC236}">
                <a16:creationId xmlns:a16="http://schemas.microsoft.com/office/drawing/2014/main" id="{ED908AFB-BC37-4698-9527-D91A7103B924}"/>
              </a:ext>
            </a:extLst>
          </p:cNvPr>
          <p:cNvGrpSpPr>
            <a:grpSpLocks/>
          </p:cNvGrpSpPr>
          <p:nvPr/>
        </p:nvGrpSpPr>
        <p:grpSpPr bwMode="auto">
          <a:xfrm>
            <a:off x="5940425" y="3429000"/>
            <a:ext cx="1223963" cy="3240088"/>
            <a:chOff x="5940153" y="3429000"/>
            <a:chExt cx="1224136" cy="3240360"/>
          </a:xfrm>
        </p:grpSpPr>
        <p:sp>
          <p:nvSpPr>
            <p:cNvPr id="23" name="橢圓 22">
              <a:extLst>
                <a:ext uri="{FF2B5EF4-FFF2-40B4-BE49-F238E27FC236}">
                  <a16:creationId xmlns:a16="http://schemas.microsoft.com/office/drawing/2014/main" id="{ABA65EDD-E3C1-474C-9EBB-1955FEFB5608}"/>
                </a:ext>
              </a:extLst>
            </p:cNvPr>
            <p:cNvSpPr/>
            <p:nvPr/>
          </p:nvSpPr>
          <p:spPr>
            <a:xfrm>
              <a:off x="6227532" y="3429000"/>
              <a:ext cx="647792" cy="79223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03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24</a:t>
              </a:r>
              <a:endParaRPr lang="zh-TW" altLang="en-US" dirty="0"/>
            </a:p>
          </p:txBody>
        </p:sp>
        <p:sp>
          <p:nvSpPr>
            <p:cNvPr id="28" name="向上箭號圖說文字 27">
              <a:extLst>
                <a:ext uri="{FF2B5EF4-FFF2-40B4-BE49-F238E27FC236}">
                  <a16:creationId xmlns:a16="http://schemas.microsoft.com/office/drawing/2014/main" id="{C13F0D9E-206B-44A7-96AD-0DEAEBA4BB47}"/>
                </a:ext>
              </a:extLst>
            </p:cNvPr>
            <p:cNvSpPr/>
            <p:nvPr/>
          </p:nvSpPr>
          <p:spPr>
            <a:xfrm>
              <a:off x="5940153" y="4292672"/>
              <a:ext cx="1224136" cy="2376688"/>
            </a:xfrm>
            <a:prstGeom prst="upArrowCallout">
              <a:avLst>
                <a:gd name="adj1" fmla="val 50190"/>
                <a:gd name="adj2" fmla="val 35409"/>
                <a:gd name="adj3" fmla="val 20102"/>
                <a:gd name="adj4" fmla="val 84878"/>
              </a:avLst>
            </a:prstGeom>
            <a:solidFill>
              <a:srgbClr val="C1FBED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理、監事及出席上級農會會員代表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當選人簡歷</a:t>
              </a:r>
              <a:r>
                <a:rPr lang="zh-TW" altLang="en-US" b="1" dirty="0">
                  <a:solidFill>
                    <a:srgbClr val="151ED1"/>
                  </a:solidFill>
                  <a:ea typeface="標楷體" pitchFamily="65" charset="-120"/>
                </a:rPr>
                <a:t>造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冊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報備，並副知上級農會</a:t>
              </a:r>
            </a:p>
          </p:txBody>
        </p:sp>
      </p:grpSp>
      <p:grpSp>
        <p:nvGrpSpPr>
          <p:cNvPr id="10" name="Group 35">
            <a:extLst>
              <a:ext uri="{FF2B5EF4-FFF2-40B4-BE49-F238E27FC236}">
                <a16:creationId xmlns:a16="http://schemas.microsoft.com/office/drawing/2014/main" id="{DCBB3F0C-A862-43E0-909F-B5F42FC5C4FB}"/>
              </a:ext>
            </a:extLst>
          </p:cNvPr>
          <p:cNvGrpSpPr>
            <a:grpSpLocks/>
          </p:cNvGrpSpPr>
          <p:nvPr/>
        </p:nvGrpSpPr>
        <p:grpSpPr bwMode="auto">
          <a:xfrm>
            <a:off x="3419475" y="1268413"/>
            <a:ext cx="1296988" cy="2952750"/>
            <a:chOff x="2154" y="799"/>
            <a:chExt cx="817" cy="1860"/>
          </a:xfrm>
        </p:grpSpPr>
        <p:sp>
          <p:nvSpPr>
            <p:cNvPr id="20" name="橢圓 19">
              <a:extLst>
                <a:ext uri="{FF2B5EF4-FFF2-40B4-BE49-F238E27FC236}">
                  <a16:creationId xmlns:a16="http://schemas.microsoft.com/office/drawing/2014/main" id="{F82FCD23-06AF-4A84-8A47-0F844BC0A9ED}"/>
                </a:ext>
              </a:extLst>
            </p:cNvPr>
            <p:cNvSpPr/>
            <p:nvPr/>
          </p:nvSpPr>
          <p:spPr>
            <a:xfrm>
              <a:off x="2381" y="2160"/>
              <a:ext cx="408" cy="49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03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07</a:t>
              </a:r>
              <a:endParaRPr lang="zh-TW" altLang="en-US" dirty="0"/>
            </a:p>
          </p:txBody>
        </p:sp>
        <p:sp>
          <p:nvSpPr>
            <p:cNvPr id="29" name="向下箭號圖說文字 28">
              <a:extLst>
                <a:ext uri="{FF2B5EF4-FFF2-40B4-BE49-F238E27FC236}">
                  <a16:creationId xmlns:a16="http://schemas.microsoft.com/office/drawing/2014/main" id="{CA7D3B86-E68B-4CCE-8EA7-AA60FF2C1EDB}"/>
                </a:ext>
              </a:extLst>
            </p:cNvPr>
            <p:cNvSpPr/>
            <p:nvPr/>
          </p:nvSpPr>
          <p:spPr>
            <a:xfrm>
              <a:off x="2154" y="799"/>
              <a:ext cx="817" cy="1316"/>
            </a:xfrm>
            <a:prstGeom prst="downArrowCallout">
              <a:avLst>
                <a:gd name="adj1" fmla="val 40531"/>
                <a:gd name="adj2" fmla="val 37596"/>
                <a:gd name="adj3" fmla="val 20374"/>
                <a:gd name="adj4" fmla="val 81559"/>
              </a:avLst>
            </a:prstGeom>
            <a:solidFill>
              <a:srgbClr val="F8FAA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defRPr/>
              </a:pP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理監事及出席上級農會會員代表候選人</a:t>
              </a:r>
              <a:r>
                <a:rPr lang="zh-TW" altLang="en-US" b="1" dirty="0">
                  <a:solidFill>
                    <a:srgbClr val="151ED1"/>
                  </a:solidFill>
                  <a:ea typeface="標楷體" pitchFamily="65" charset="-120"/>
                </a:rPr>
                <a:t>抽籤造冊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報主管機關備查</a:t>
              </a:r>
              <a:endParaRPr lang="zh-TW" altLang="zh-TW" b="1" dirty="0">
                <a:solidFill>
                  <a:srgbClr val="151ED1"/>
                </a:solidFill>
                <a:ea typeface="標楷體" pitchFamily="65" charset="-120"/>
              </a:endParaRPr>
            </a:p>
          </p:txBody>
        </p:sp>
      </p:grpSp>
      <p:grpSp>
        <p:nvGrpSpPr>
          <p:cNvPr id="11" name="群組 36">
            <a:extLst>
              <a:ext uri="{FF2B5EF4-FFF2-40B4-BE49-F238E27FC236}">
                <a16:creationId xmlns:a16="http://schemas.microsoft.com/office/drawing/2014/main" id="{7482B260-00A1-4A86-AD28-A844711B1892}"/>
              </a:ext>
            </a:extLst>
          </p:cNvPr>
          <p:cNvGrpSpPr>
            <a:grpSpLocks/>
          </p:cNvGrpSpPr>
          <p:nvPr/>
        </p:nvGrpSpPr>
        <p:grpSpPr bwMode="auto">
          <a:xfrm>
            <a:off x="5219700" y="1268413"/>
            <a:ext cx="1152525" cy="2952750"/>
            <a:chOff x="5220072" y="1268760"/>
            <a:chExt cx="1152128" cy="2952403"/>
          </a:xfrm>
        </p:grpSpPr>
        <p:sp>
          <p:nvSpPr>
            <p:cNvPr id="22" name="橢圓 21">
              <a:extLst>
                <a:ext uri="{FF2B5EF4-FFF2-40B4-BE49-F238E27FC236}">
                  <a16:creationId xmlns:a16="http://schemas.microsoft.com/office/drawing/2014/main" id="{4C5514CE-E29C-41A5-8D43-87A741E6CE18}"/>
                </a:ext>
              </a:extLst>
            </p:cNvPr>
            <p:cNvSpPr/>
            <p:nvPr/>
          </p:nvSpPr>
          <p:spPr>
            <a:xfrm>
              <a:off x="5435898" y="3429093"/>
              <a:ext cx="647477" cy="79207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03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18</a:t>
              </a:r>
              <a:endParaRPr lang="zh-TW" altLang="en-US" dirty="0"/>
            </a:p>
          </p:txBody>
        </p:sp>
        <p:sp>
          <p:nvSpPr>
            <p:cNvPr id="30" name="向下箭號圖說文字 29">
              <a:extLst>
                <a:ext uri="{FF2B5EF4-FFF2-40B4-BE49-F238E27FC236}">
                  <a16:creationId xmlns:a16="http://schemas.microsoft.com/office/drawing/2014/main" id="{E55D6F8E-45E5-4C80-A8A6-30E523A1A5FC}"/>
                </a:ext>
              </a:extLst>
            </p:cNvPr>
            <p:cNvSpPr/>
            <p:nvPr/>
          </p:nvSpPr>
          <p:spPr>
            <a:xfrm>
              <a:off x="5220072" y="1268760"/>
              <a:ext cx="1152128" cy="2088904"/>
            </a:xfrm>
            <a:prstGeom prst="downArrowCallout">
              <a:avLst>
                <a:gd name="adj1" fmla="val 39870"/>
                <a:gd name="adj2" fmla="val 39083"/>
                <a:gd name="adj3" fmla="val 20539"/>
                <a:gd name="adj4" fmla="val 84429"/>
              </a:avLst>
            </a:prstGeom>
            <a:solidFill>
              <a:srgbClr val="E6B8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36000" rIns="18000" bIns="36000" anchor="ctr"/>
            <a:lstStyle/>
            <a:p>
              <a:pPr marL="179388" indent="-179388" eaLnBrk="1" hangingPunct="1">
                <a:spcBef>
                  <a:spcPts val="0"/>
                </a:spcBef>
                <a:defRPr/>
              </a:pPr>
              <a:r>
                <a:rPr lang="en-US" altLang="zh-TW" b="1" dirty="0">
                  <a:solidFill>
                    <a:schemeClr val="tx1"/>
                  </a:solidFill>
                  <a:ea typeface="標楷體" pitchFamily="65" charset="-120"/>
                </a:rPr>
                <a:t>1.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完成召開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會員代表大會</a:t>
              </a:r>
            </a:p>
            <a:p>
              <a:pPr marL="179388" indent="-179388" eaLnBrk="1" hangingPunct="1">
                <a:spcBef>
                  <a:spcPts val="600"/>
                </a:spcBef>
                <a:defRPr/>
              </a:pPr>
              <a:r>
                <a:rPr lang="en-US" altLang="zh-TW" b="1" dirty="0">
                  <a:solidFill>
                    <a:schemeClr val="tx1"/>
                  </a:solidFill>
                  <a:ea typeface="標楷體" pitchFamily="65" charset="-120"/>
                </a:rPr>
                <a:t>2.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完成通知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召開理、監事會</a:t>
              </a:r>
            </a:p>
          </p:txBody>
        </p:sp>
      </p:grpSp>
      <p:grpSp>
        <p:nvGrpSpPr>
          <p:cNvPr id="12" name="群組 38">
            <a:extLst>
              <a:ext uri="{FF2B5EF4-FFF2-40B4-BE49-F238E27FC236}">
                <a16:creationId xmlns:a16="http://schemas.microsoft.com/office/drawing/2014/main" id="{96AC1111-4F9F-49B1-A7CD-914369BCFE31}"/>
              </a:ext>
            </a:extLst>
          </p:cNvPr>
          <p:cNvGrpSpPr>
            <a:grpSpLocks/>
          </p:cNvGrpSpPr>
          <p:nvPr/>
        </p:nvGrpSpPr>
        <p:grpSpPr bwMode="auto">
          <a:xfrm>
            <a:off x="6804025" y="1268413"/>
            <a:ext cx="1008063" cy="2952750"/>
            <a:chOff x="6804248" y="1268760"/>
            <a:chExt cx="1008062" cy="2952403"/>
          </a:xfrm>
        </p:grpSpPr>
        <p:sp>
          <p:nvSpPr>
            <p:cNvPr id="31" name="向下箭號圖說文字 30">
              <a:extLst>
                <a:ext uri="{FF2B5EF4-FFF2-40B4-BE49-F238E27FC236}">
                  <a16:creationId xmlns:a16="http://schemas.microsoft.com/office/drawing/2014/main" id="{5733866F-DB14-4457-BA91-99570C878581}"/>
                </a:ext>
              </a:extLst>
            </p:cNvPr>
            <p:cNvSpPr/>
            <p:nvPr/>
          </p:nvSpPr>
          <p:spPr>
            <a:xfrm>
              <a:off x="6804248" y="1268760"/>
              <a:ext cx="1008062" cy="2088904"/>
            </a:xfrm>
            <a:prstGeom prst="downArrowCallout">
              <a:avLst>
                <a:gd name="adj1" fmla="val 48792"/>
                <a:gd name="adj2" fmla="val 40570"/>
                <a:gd name="adj3" fmla="val 20539"/>
                <a:gd name="adj4" fmla="val 85864"/>
              </a:avLst>
            </a:prstGeom>
            <a:solidFill>
              <a:srgbClr val="E6B8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eaLnBrk="1" hangingPunct="1">
                <a:spcBef>
                  <a:spcPts val="600"/>
                </a:spcBef>
                <a:defRPr/>
              </a:pPr>
              <a:endParaRPr lang="en-US" altLang="zh-TW" b="1" dirty="0">
                <a:solidFill>
                  <a:schemeClr val="tx1"/>
                </a:solidFill>
                <a:ea typeface="標楷體" pitchFamily="65" charset="-120"/>
              </a:endParaRPr>
            </a:p>
            <a:p>
              <a:pPr eaLnBrk="1" hangingPunct="1">
                <a:spcBef>
                  <a:spcPts val="0"/>
                </a:spcBef>
                <a:defRPr/>
              </a:pP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完成召開理、監事會</a:t>
              </a:r>
              <a:r>
                <a:rPr lang="zh-TW" altLang="zh-TW" b="1" dirty="0">
                  <a:solidFill>
                    <a:srgbClr val="C00000"/>
                  </a:solidFill>
                  <a:ea typeface="標楷體" pitchFamily="65" charset="-120"/>
                </a:rPr>
                <a:t>互選理事長常務監事</a:t>
              </a: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並</a:t>
              </a:r>
              <a:r>
                <a:rPr lang="zh-TW" altLang="zh-TW" b="1" dirty="0">
                  <a:solidFill>
                    <a:srgbClr val="151ED1"/>
                  </a:solidFill>
                  <a:ea typeface="標楷體" pitchFamily="65" charset="-120"/>
                </a:rPr>
                <a:t>聘任總幹事</a:t>
              </a:r>
            </a:p>
            <a:p>
              <a:pPr eaLnBrk="1" hangingPunct="1">
                <a:defRPr/>
              </a:pPr>
              <a:endParaRPr lang="zh-TW" altLang="zh-TW" b="1" dirty="0">
                <a:solidFill>
                  <a:srgbClr val="151ED1"/>
                </a:solidFill>
                <a:ea typeface="標楷體" pitchFamily="65" charset="-120"/>
              </a:endParaRPr>
            </a:p>
          </p:txBody>
        </p:sp>
        <p:sp>
          <p:nvSpPr>
            <p:cNvPr id="34" name="橢圓 33">
              <a:extLst>
                <a:ext uri="{FF2B5EF4-FFF2-40B4-BE49-F238E27FC236}">
                  <a16:creationId xmlns:a16="http://schemas.microsoft.com/office/drawing/2014/main" id="{3A785E15-0313-4B76-9D27-E21B882D5144}"/>
                </a:ext>
              </a:extLst>
            </p:cNvPr>
            <p:cNvSpPr/>
            <p:nvPr/>
          </p:nvSpPr>
          <p:spPr>
            <a:xfrm>
              <a:off x="7020148" y="3429093"/>
              <a:ext cx="647699" cy="79207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03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27</a:t>
              </a:r>
              <a:endParaRPr lang="zh-TW" altLang="en-US" dirty="0"/>
            </a:p>
          </p:txBody>
        </p:sp>
      </p:grpSp>
      <p:grpSp>
        <p:nvGrpSpPr>
          <p:cNvPr id="16" name="群組 39">
            <a:extLst>
              <a:ext uri="{FF2B5EF4-FFF2-40B4-BE49-F238E27FC236}">
                <a16:creationId xmlns:a16="http://schemas.microsoft.com/office/drawing/2014/main" id="{DBB09686-6E2A-47EB-806F-7EFFF50152A6}"/>
              </a:ext>
            </a:extLst>
          </p:cNvPr>
          <p:cNvGrpSpPr>
            <a:grpSpLocks/>
          </p:cNvGrpSpPr>
          <p:nvPr/>
        </p:nvGrpSpPr>
        <p:grpSpPr bwMode="auto">
          <a:xfrm>
            <a:off x="7524750" y="3429000"/>
            <a:ext cx="1295400" cy="3240088"/>
            <a:chOff x="7524328" y="3429000"/>
            <a:chExt cx="1296144" cy="3240360"/>
          </a:xfrm>
        </p:grpSpPr>
        <p:sp>
          <p:nvSpPr>
            <p:cNvPr id="35" name="橢圓 34">
              <a:extLst>
                <a:ext uri="{FF2B5EF4-FFF2-40B4-BE49-F238E27FC236}">
                  <a16:creationId xmlns:a16="http://schemas.microsoft.com/office/drawing/2014/main" id="{2D873E75-3384-41F6-8DF9-E45CD6788762}"/>
                </a:ext>
              </a:extLst>
            </p:cNvPr>
            <p:cNvSpPr/>
            <p:nvPr/>
          </p:nvSpPr>
          <p:spPr>
            <a:xfrm>
              <a:off x="7811831" y="3429000"/>
              <a:ext cx="648072" cy="79223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0800" rIns="18000" bIns="10800" anchor="ctr"/>
            <a:lstStyle/>
            <a:p>
              <a:pPr algn="ctr" eaLnBrk="1" hangingPunct="1">
                <a:defRPr/>
              </a:pPr>
              <a:r>
                <a:rPr lang="en-US" altLang="zh-TW" dirty="0"/>
                <a:t>114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04</a:t>
              </a:r>
            </a:p>
            <a:p>
              <a:pPr algn="ctr" eaLnBrk="1" hangingPunct="1">
                <a:defRPr/>
              </a:pPr>
              <a:r>
                <a:rPr lang="en-US" altLang="zh-TW" dirty="0"/>
                <a:t>02</a:t>
              </a:r>
              <a:endParaRPr lang="zh-TW" altLang="en-US" dirty="0"/>
            </a:p>
          </p:txBody>
        </p:sp>
        <p:sp>
          <p:nvSpPr>
            <p:cNvPr id="36" name="向上箭號圖說文字 35">
              <a:extLst>
                <a:ext uri="{FF2B5EF4-FFF2-40B4-BE49-F238E27FC236}">
                  <a16:creationId xmlns:a16="http://schemas.microsoft.com/office/drawing/2014/main" id="{5A2831D0-A702-4523-AEE3-2E314EBB76CC}"/>
                </a:ext>
              </a:extLst>
            </p:cNvPr>
            <p:cNvSpPr/>
            <p:nvPr/>
          </p:nvSpPr>
          <p:spPr>
            <a:xfrm>
              <a:off x="7524328" y="4292672"/>
              <a:ext cx="1296144" cy="2376688"/>
            </a:xfrm>
            <a:prstGeom prst="upArrowCallout">
              <a:avLst>
                <a:gd name="adj1" fmla="val 47436"/>
                <a:gd name="adj2" fmla="val 35409"/>
                <a:gd name="adj3" fmla="val 15615"/>
                <a:gd name="adj4" fmla="val 86101"/>
              </a:avLst>
            </a:prstGeom>
            <a:solidFill>
              <a:srgbClr val="E6B8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36000" rIns="18000" bIns="36000"/>
            <a:lstStyle/>
            <a:p>
              <a:pPr eaLnBrk="1" hangingPunct="1">
                <a:defRPr/>
              </a:pPr>
              <a:r>
                <a:rPr lang="zh-TW" altLang="zh-TW" b="1" dirty="0">
                  <a:solidFill>
                    <a:schemeClr val="tx1"/>
                  </a:solidFill>
                  <a:ea typeface="標楷體" pitchFamily="65" charset="-120"/>
                </a:rPr>
                <a:t>理事長、常務監事當選人簡歷冊報主管機關備案，副知上級農會</a:t>
              </a:r>
              <a:endParaRPr lang="zh-TW" altLang="en-US" b="1" dirty="0">
                <a:solidFill>
                  <a:schemeClr val="tx1"/>
                </a:solidFill>
                <a:ea typeface="標楷體" pitchFamily="65" charset="-120"/>
              </a:endParaRPr>
            </a:p>
          </p:txBody>
        </p:sp>
      </p:grpSp>
      <p:sp>
        <p:nvSpPr>
          <p:cNvPr id="24" name="Rectangle 2">
            <a:extLst>
              <a:ext uri="{FF2B5EF4-FFF2-40B4-BE49-F238E27FC236}">
                <a16:creationId xmlns:a16="http://schemas.microsoft.com/office/drawing/2014/main" id="{B7C92417-1718-9526-8E78-2414E2B5F247}"/>
              </a:ext>
            </a:extLst>
          </p:cNvPr>
          <p:cNvSpPr txBox="1">
            <a:spLocks noChangeArrowheads="1"/>
          </p:cNvSpPr>
          <p:nvPr/>
        </p:nvSpPr>
        <p:spPr>
          <a:xfrm>
            <a:off x="1042988" y="0"/>
            <a:ext cx="6913562" cy="549275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36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kumimoji="1" lang="en-US" altLang="zh-TW" b="0" i="0" u="none" strike="noStrike" kern="0" cap="none" spc="0" normalizeH="0" baseline="0" noProof="0" dirty="0">
                <a:ln>
                  <a:noFill/>
                </a:ln>
                <a:solidFill>
                  <a:srgbClr val="9E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TW" altLang="en-US" b="0" i="0" u="none" strike="noStrike" kern="0" cap="none" spc="0" normalizeH="0" baseline="0" noProof="0" dirty="0">
                <a:ln>
                  <a:noFill/>
                </a:ln>
                <a:solidFill>
                  <a:srgbClr val="9E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續</a:t>
            </a:r>
            <a:r>
              <a:rPr kumimoji="1" lang="en-US" altLang="zh-TW" b="0" i="0" u="none" strike="noStrike" kern="0" cap="none" spc="0" normalizeH="0" baseline="0" noProof="0" dirty="0">
                <a:ln>
                  <a:noFill/>
                </a:ln>
                <a:solidFill>
                  <a:srgbClr val="9E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endParaRPr lang="zh-TW" altLang="en-US" sz="36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pic>
        <p:nvPicPr>
          <p:cNvPr id="25" name="Picture 3" descr="BD14718_">
            <a:extLst>
              <a:ext uri="{FF2B5EF4-FFF2-40B4-BE49-F238E27FC236}">
                <a16:creationId xmlns:a16="http://schemas.microsoft.com/office/drawing/2014/main" id="{718BD0A6-A96A-B99F-A39F-0B6DC725F8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69" y="538161"/>
            <a:ext cx="7627937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標題 1">
            <a:extLst>
              <a:ext uri="{FF2B5EF4-FFF2-40B4-BE49-F238E27FC236}">
                <a16:creationId xmlns:a16="http://schemas.microsoft.com/office/drawing/2014/main" id="{553CC5A4-0BE1-7777-0147-D88E71498149}"/>
              </a:ext>
            </a:extLst>
          </p:cNvPr>
          <p:cNvSpPr txBox="1">
            <a:spLocks/>
          </p:cNvSpPr>
          <p:nvPr/>
        </p:nvSpPr>
        <p:spPr bwMode="auto">
          <a:xfrm>
            <a:off x="10601" y="639285"/>
            <a:ext cx="4705862" cy="4862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zh-TW" altLang="en-US" sz="2800" b="1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8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直轄市、縣級</a:t>
            </a:r>
            <a:r>
              <a:rPr lang="zh-TW" altLang="en-US" sz="2800" b="1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農會改選期程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AF082713-509F-C810-CFA2-F977D36527EB}"/>
              </a:ext>
            </a:extLst>
          </p:cNvPr>
          <p:cNvSpPr txBox="1"/>
          <p:nvPr/>
        </p:nvSpPr>
        <p:spPr>
          <a:xfrm>
            <a:off x="5180679" y="724864"/>
            <a:ext cx="28553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solidFill>
                  <a:srgbClr val="FF0000"/>
                </a:solidFill>
              </a:rPr>
              <a:t>適用對象：直轄市及縣級農會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0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3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6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1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4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7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0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3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6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1498995"/>
            <a:ext cx="8363273" cy="502634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lang="zh-TW" altLang="en-US" sz="2800" b="1" dirty="0">
                <a:solidFill>
                  <a:srgbClr val="3C45F4"/>
                </a:solidFill>
                <a:latin typeface="標楷體" pitchFamily="65" charset="-120"/>
                <a:ea typeface="標楷體" pitchFamily="65" charset="-120"/>
              </a:rPr>
              <a:t>理監事及出席全國農會代表選舉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重要工作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714375" indent="-257175" eaLnBrk="1" hangingPunct="1">
              <a:spcBef>
                <a:spcPts val="30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登記日公告：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114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2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月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14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日前。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714375" indent="-257175" eaLnBrk="1" hangingPunct="1">
              <a:spcBef>
                <a:spcPts val="30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候選人登記：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114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2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月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17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21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lvl="1" eaLnBrk="1" hangingPunct="1">
              <a:spcBef>
                <a:spcPts val="300"/>
              </a:spcBef>
              <a:buClr>
                <a:srgbClr val="0000FF"/>
              </a:buClr>
              <a:buSzPct val="100000"/>
              <a:buFont typeface="Wingdings" pitchFamily="2" charset="2"/>
              <a:buChar char="Ø"/>
              <a:defRPr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資格審查：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27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日前完成。</a:t>
            </a:r>
            <a:r>
              <a:rPr lang="en-US" altLang="zh-TW" sz="2400" b="1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1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2</a:t>
            </a:r>
            <a:r>
              <a:rPr kumimoji="1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月</a:t>
            </a:r>
            <a:r>
              <a:rPr kumimoji="1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24</a:t>
            </a:r>
            <a:r>
              <a:rPr kumimoji="1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日至</a:t>
            </a:r>
            <a:r>
              <a:rPr kumimoji="1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27</a:t>
            </a:r>
            <a:r>
              <a:rPr kumimoji="1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</a:t>
            </a:r>
            <a:r>
              <a:rPr lang="zh-TW" altLang="en-US" sz="2400" b="1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為可</a:t>
            </a:r>
            <a:r>
              <a:rPr kumimoji="1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審查工作日</a:t>
            </a:r>
            <a:r>
              <a:rPr kumimoji="1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2/28-3/2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連假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 marL="914400" lvl="2" indent="0" eaLnBrk="1" hangingPunct="1">
              <a:spcBef>
                <a:spcPts val="300"/>
              </a:spcBef>
              <a:buClr>
                <a:srgbClr val="0000FF"/>
              </a:buClr>
              <a:buSzPct val="80000"/>
              <a:buNone/>
              <a:defRPr/>
            </a:pPr>
            <a:r>
              <a:rPr lang="en-US" altLang="zh-TW" sz="24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sym typeface="Wingdings" panose="05000000000000000000" pitchFamily="2" charset="2"/>
              </a:rPr>
              <a:t>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日前複審完成。</a:t>
            </a:r>
          </a:p>
          <a:p>
            <a:pPr marL="788988" lvl="2" indent="-342900" eaLnBrk="1" hangingPunct="1">
              <a:spcBef>
                <a:spcPts val="300"/>
              </a:spcBef>
              <a:buClr>
                <a:srgbClr val="0000FF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合格候選人抽籤造名冊、報主管機關備查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1169988" lvl="2" indent="-368300" eaLnBrk="1" hangingPunct="1">
              <a:spcBef>
                <a:spcPts val="300"/>
              </a:spcBef>
              <a:buClr>
                <a:srgbClr val="0000FF"/>
              </a:buClr>
              <a:buSzPct val="100000"/>
              <a:buFont typeface="Webdings" panose="05030102010509060703" pitchFamily="18" charset="2"/>
              <a:buChar char="8"/>
              <a:defRPr/>
            </a:pP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前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18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lvl="1" eaLnBrk="1" hangingPunct="1">
              <a:spcBef>
                <a:spcPts val="300"/>
              </a:spcBef>
              <a:buClr>
                <a:srgbClr val="0000FF"/>
              </a:buClr>
              <a:buSzPct val="100000"/>
              <a:buFont typeface="Wingdings" pitchFamily="2" charset="2"/>
              <a:buChar char="Ø"/>
              <a:defRPr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公告候選人名冊、通知候選人；通知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應出席人員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召開會員代表大會；函請主管機關指派指導員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 marL="1071563" lvl="1" eaLnBrk="1" hangingPunct="1">
              <a:spcBef>
                <a:spcPts val="300"/>
              </a:spcBef>
              <a:buClr>
                <a:srgbClr val="0000FF"/>
              </a:buClr>
              <a:buSzPct val="100000"/>
              <a:buFont typeface="Webdings" panose="05030102010509060703" pitchFamily="18" charset="2"/>
              <a:buChar char="8"/>
              <a:defRPr/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日前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99EC9D86-93EE-472C-8090-61C96C7FBFBF}"/>
              </a:ext>
            </a:extLst>
          </p:cNvPr>
          <p:cNvSpPr txBox="1">
            <a:spLocks/>
          </p:cNvSpPr>
          <p:nvPr/>
        </p:nvSpPr>
        <p:spPr bwMode="auto">
          <a:xfrm>
            <a:off x="101174" y="707351"/>
            <a:ext cx="3462713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直轄市、縣級</a:t>
            </a:r>
            <a:r>
              <a:rPr lang="zh-TW" altLang="en-US" sz="28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0493A4B0-0CB9-7640-232A-14692BB23F0E}"/>
              </a:ext>
            </a:extLst>
          </p:cNvPr>
          <p:cNvSpPr txBox="1"/>
          <p:nvPr/>
        </p:nvSpPr>
        <p:spPr>
          <a:xfrm>
            <a:off x="5364088" y="989013"/>
            <a:ext cx="28553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solidFill>
                  <a:srgbClr val="FF0000"/>
                </a:solidFill>
              </a:rPr>
              <a:t>適用對象：直轄市及縣級農會</a:t>
            </a:r>
          </a:p>
        </p:txBody>
      </p:sp>
    </p:spTree>
    <p:extLst>
      <p:ext uri="{BB962C8B-B14F-4D97-AF65-F5344CB8AC3E}">
        <p14:creationId xmlns:p14="http://schemas.microsoft.com/office/powerpoint/2010/main" val="42667517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1394147"/>
            <a:ext cx="8496945" cy="5089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lang="zh-TW" altLang="en-US" sz="2600" b="1" dirty="0">
                <a:latin typeface="標楷體" pitchFamily="65" charset="-120"/>
                <a:ea typeface="標楷體" pitchFamily="65" charset="-120"/>
              </a:rPr>
              <a:t>召開會員代表大會選出理事、監事、出席全國農會代表</a:t>
            </a:r>
            <a:endParaRPr lang="en-US" altLang="zh-TW" sz="2600" b="1" dirty="0">
              <a:latin typeface="標楷體" pitchFamily="65" charset="-120"/>
              <a:ea typeface="標楷體" pitchFamily="65" charset="-120"/>
            </a:endParaRPr>
          </a:p>
          <a:p>
            <a:pPr marL="714375" indent="-268288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lang="en-US" altLang="zh-TW" sz="2600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6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18</a:t>
            </a:r>
            <a:r>
              <a:rPr lang="zh-TW" altLang="en-US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日前</a:t>
            </a:r>
            <a:endParaRPr lang="en-US" altLang="zh-TW" sz="2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714375" indent="-268288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投票方式：無記名連記法</a:t>
            </a:r>
            <a:r>
              <a:rPr lang="en-US" altLang="zh-TW" sz="2600" b="1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600" b="1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同前</a:t>
            </a:r>
            <a:r>
              <a:rPr lang="en-US" altLang="zh-TW" sz="2600" b="1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714375" indent="-268288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選舉結果異議：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日內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書面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向主管機關申請核辦。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CC3CBE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造具</a:t>
            </a:r>
            <a:r>
              <a:rPr lang="zh-TW" altLang="en-US" sz="2600" b="1" dirty="0">
                <a:latin typeface="標楷體" pitchFamily="65" charset="-120"/>
                <a:ea typeface="標楷體" pitchFamily="65" charset="-120"/>
              </a:rPr>
              <a:t>理事、監事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當選人簡歷冊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含候補理事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/>
                <a:ea typeface="標楷體"/>
                <a:cs typeface="+mn-cs"/>
              </a:rPr>
              <a:t>、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監事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)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報主管機關備查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717550" indent="-265113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114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年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3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24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日前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lang="zh-TW" altLang="en-US" sz="2600" b="1" dirty="0">
                <a:latin typeface="標楷體" pitchFamily="65" charset="-120"/>
                <a:ea typeface="標楷體" pitchFamily="65" charset="-120"/>
              </a:rPr>
              <a:t>產生理事長、常務監事及總幹事</a:t>
            </a:r>
            <a:endParaRPr lang="en-US" altLang="zh-TW" sz="2600" b="1" dirty="0">
              <a:latin typeface="標楷體" pitchFamily="65" charset="-120"/>
              <a:ea typeface="標楷體" pitchFamily="65" charset="-120"/>
            </a:endParaRPr>
          </a:p>
          <a:p>
            <a:pPr marL="714375" indent="-268288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應於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3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27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日前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會員代表大會後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10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日內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)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完成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717550" indent="-265113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造具當選人簡歷冊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報主管機關備查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副知上級農會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)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：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114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年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2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日前。</a:t>
            </a:r>
            <a:endParaRPr lang="en-US" altLang="zh-TW" sz="26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E0ADD00F-6414-3C1E-85C3-215360C03417}"/>
              </a:ext>
            </a:extLst>
          </p:cNvPr>
          <p:cNvSpPr txBox="1">
            <a:spLocks/>
          </p:cNvSpPr>
          <p:nvPr/>
        </p:nvSpPr>
        <p:spPr bwMode="auto">
          <a:xfrm>
            <a:off x="101174" y="707351"/>
            <a:ext cx="3462713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直轄市、縣級</a:t>
            </a:r>
            <a:r>
              <a:rPr lang="zh-TW" altLang="en-US" sz="28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EB1FB1AE-1765-0E3E-3C53-9EE25739E0E1}"/>
              </a:ext>
            </a:extLst>
          </p:cNvPr>
          <p:cNvSpPr txBox="1"/>
          <p:nvPr/>
        </p:nvSpPr>
        <p:spPr>
          <a:xfrm>
            <a:off x="4932040" y="872013"/>
            <a:ext cx="28553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solidFill>
                  <a:srgbClr val="FF0000"/>
                </a:solidFill>
              </a:rPr>
              <a:t>適用對象：直轄市及縣級農會</a:t>
            </a:r>
          </a:p>
        </p:txBody>
      </p:sp>
    </p:spTree>
    <p:extLst>
      <p:ext uri="{BB962C8B-B14F-4D97-AF65-F5344CB8AC3E}">
        <p14:creationId xmlns:p14="http://schemas.microsoft.com/office/powerpoint/2010/main" val="9592216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投影片編號版面配置區 3">
            <a:extLst>
              <a:ext uri="{FF2B5EF4-FFF2-40B4-BE49-F238E27FC236}">
                <a16:creationId xmlns:a16="http://schemas.microsoft.com/office/drawing/2014/main" id="{7679C7C1-8C15-48D3-B1B0-FF4453EBB4C7}"/>
              </a:ext>
            </a:extLst>
          </p:cNvPr>
          <p:cNvSpPr txBox="1">
            <a:spLocks noGrp="1"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2AFB89EE-993C-4FCB-9377-BA3AFA3FF174}" type="slidenum">
              <a:rPr lang="en-US" altLang="zh-TW" sz="1400"/>
              <a:pPr algn="r" eaLnBrk="1" hangingPunct="1">
                <a:spcBef>
                  <a:spcPct val="0"/>
                </a:spcBef>
                <a:buFontTx/>
                <a:buNone/>
              </a:pPr>
              <a:t>47</a:t>
            </a:fld>
            <a:endParaRPr lang="en-US" altLang="zh-TW" sz="1400"/>
          </a:p>
        </p:txBody>
      </p: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4F36E2E9-C36C-3D4E-4BB4-2C983F9966F7}"/>
              </a:ext>
            </a:extLst>
          </p:cNvPr>
          <p:cNvGrpSpPr/>
          <p:nvPr/>
        </p:nvGrpSpPr>
        <p:grpSpPr>
          <a:xfrm>
            <a:off x="179388" y="1628031"/>
            <a:ext cx="8713787" cy="4826000"/>
            <a:chOff x="179388" y="1628031"/>
            <a:chExt cx="8713787" cy="4826000"/>
          </a:xfrm>
        </p:grpSpPr>
        <p:sp>
          <p:nvSpPr>
            <p:cNvPr id="8" name="＞形箭號 7">
              <a:extLst>
                <a:ext uri="{FF2B5EF4-FFF2-40B4-BE49-F238E27FC236}">
                  <a16:creationId xmlns:a16="http://schemas.microsoft.com/office/drawing/2014/main" id="{B7F026F3-3717-4503-9237-8B2638213720}"/>
                </a:ext>
              </a:extLst>
            </p:cNvPr>
            <p:cNvSpPr/>
            <p:nvPr/>
          </p:nvSpPr>
          <p:spPr>
            <a:xfrm>
              <a:off x="179388" y="3717181"/>
              <a:ext cx="8713787" cy="935037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zh-TW" altLang="en-US">
                <a:solidFill>
                  <a:schemeClr val="tx1"/>
                </a:solidFill>
              </a:endParaRPr>
            </a:p>
          </p:txBody>
        </p:sp>
        <p:grpSp>
          <p:nvGrpSpPr>
            <p:cNvPr id="2" name="群組 23">
              <a:extLst>
                <a:ext uri="{FF2B5EF4-FFF2-40B4-BE49-F238E27FC236}">
                  <a16:creationId xmlns:a16="http://schemas.microsoft.com/office/drawing/2014/main" id="{AF3E6A53-B780-429B-8E74-29BE460AF8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31913" y="3788618"/>
              <a:ext cx="1008062" cy="2592388"/>
              <a:chOff x="1331491" y="3428999"/>
              <a:chExt cx="1008063" cy="2933380"/>
            </a:xfrm>
          </p:grpSpPr>
          <p:sp>
            <p:nvSpPr>
              <p:cNvPr id="13" name="橢圓 12">
                <a:extLst>
                  <a:ext uri="{FF2B5EF4-FFF2-40B4-BE49-F238E27FC236}">
                    <a16:creationId xmlns:a16="http://schemas.microsoft.com/office/drawing/2014/main" id="{8F8D4DB4-F67B-4BBC-9708-52FE73F7E1E8}"/>
                  </a:ext>
                </a:extLst>
              </p:cNvPr>
              <p:cNvSpPr/>
              <p:nvPr/>
            </p:nvSpPr>
            <p:spPr>
              <a:xfrm>
                <a:off x="1547391" y="3428999"/>
                <a:ext cx="647701" cy="873008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10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向上箭號圖說文字 13">
                <a:extLst>
                  <a:ext uri="{FF2B5EF4-FFF2-40B4-BE49-F238E27FC236}">
                    <a16:creationId xmlns:a16="http://schemas.microsoft.com/office/drawing/2014/main" id="{1FBC47C5-542E-4702-A618-D913E52E5F7D}"/>
                  </a:ext>
                </a:extLst>
              </p:cNvPr>
              <p:cNvSpPr/>
              <p:nvPr/>
            </p:nvSpPr>
            <p:spPr>
              <a:xfrm>
                <a:off x="1331491" y="4406193"/>
                <a:ext cx="1008063" cy="1956186"/>
              </a:xfrm>
              <a:prstGeom prst="upArrowCallout">
                <a:avLst>
                  <a:gd name="adj1" fmla="val 45817"/>
                  <a:gd name="adj2" fmla="val 35409"/>
                  <a:gd name="adj3" fmla="val 29461"/>
                  <a:gd name="adj4" fmla="val 78253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/>
              <a:lstStyle/>
              <a:p>
                <a:pPr eaLnBrk="1" hangingPunct="1">
                  <a:defRPr/>
                </a:pPr>
                <a:r>
                  <a:rPr lang="zh-TW" altLang="en-US" b="1" dirty="0">
                    <a:solidFill>
                      <a:srgbClr val="151ED1"/>
                    </a:solidFill>
                    <a:ea typeface="標楷體" pitchFamily="65" charset="-120"/>
                  </a:rPr>
                  <a:t>開始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受理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理</a:t>
                </a:r>
                <a:r>
                  <a:rPr lang="zh-TW" altLang="zh-TW" b="1" dirty="0">
                    <a:solidFill>
                      <a:schemeClr val="tx1"/>
                    </a:solidFill>
                  </a:rPr>
                  <a:t>、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監事候選人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登記</a:t>
                </a:r>
              </a:p>
            </p:txBody>
          </p:sp>
        </p:grpSp>
        <p:grpSp>
          <p:nvGrpSpPr>
            <p:cNvPr id="3" name="群組 15">
              <a:extLst>
                <a:ext uri="{FF2B5EF4-FFF2-40B4-BE49-F238E27FC236}">
                  <a16:creationId xmlns:a16="http://schemas.microsoft.com/office/drawing/2014/main" id="{163660DD-9188-452D-94AF-B23A973D95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313" y="1628031"/>
              <a:ext cx="1223962" cy="2952750"/>
              <a:chOff x="467544" y="1268760"/>
              <a:chExt cx="1223963" cy="2952750"/>
            </a:xfrm>
          </p:grpSpPr>
          <p:sp>
            <p:nvSpPr>
              <p:cNvPr id="6" name="橢圓 5">
                <a:extLst>
                  <a:ext uri="{FF2B5EF4-FFF2-40B4-BE49-F238E27FC236}">
                    <a16:creationId xmlns:a16="http://schemas.microsoft.com/office/drawing/2014/main" id="{77035B06-8E87-469D-874A-4B357C98C6BE}"/>
                  </a:ext>
                </a:extLst>
              </p:cNvPr>
              <p:cNvSpPr/>
              <p:nvPr/>
            </p:nvSpPr>
            <p:spPr>
              <a:xfrm>
                <a:off x="754881" y="3429347"/>
                <a:ext cx="649289" cy="792163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07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向下箭號圖說文字 14">
                <a:extLst>
                  <a:ext uri="{FF2B5EF4-FFF2-40B4-BE49-F238E27FC236}">
                    <a16:creationId xmlns:a16="http://schemas.microsoft.com/office/drawing/2014/main" id="{66BD9AC8-BD9A-4B76-92BF-DE8453AC89D4}"/>
                  </a:ext>
                </a:extLst>
              </p:cNvPr>
              <p:cNvSpPr/>
              <p:nvPr/>
            </p:nvSpPr>
            <p:spPr>
              <a:xfrm>
                <a:off x="467544" y="1268760"/>
                <a:ext cx="1223963" cy="2089150"/>
              </a:xfrm>
              <a:prstGeom prst="downArrowCallout">
                <a:avLst>
                  <a:gd name="adj1" fmla="val 32348"/>
                  <a:gd name="adj2" fmla="val 28674"/>
                  <a:gd name="adj3" fmla="val 25000"/>
                  <a:gd name="adj4" fmla="val 79406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eaLnBrk="1" hangingPunct="1">
                  <a:defRPr/>
                </a:pP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公告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理</a:t>
                </a:r>
                <a:r>
                  <a:rPr lang="zh-TW" altLang="zh-TW" b="1" dirty="0">
                    <a:solidFill>
                      <a:schemeClr val="tx1"/>
                    </a:solidFill>
                  </a:rPr>
                  <a:t>、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監事候選人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登記</a:t>
                </a:r>
              </a:p>
            </p:txBody>
          </p:sp>
        </p:grpSp>
        <p:grpSp>
          <p:nvGrpSpPr>
            <p:cNvPr id="4" name="群組 24">
              <a:extLst>
                <a:ext uri="{FF2B5EF4-FFF2-40B4-BE49-F238E27FC236}">
                  <a16:creationId xmlns:a16="http://schemas.microsoft.com/office/drawing/2014/main" id="{5241EDFE-59A3-4609-82A3-90744A2F95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1050" y="1628031"/>
              <a:ext cx="1081088" cy="2952750"/>
              <a:chOff x="2051720" y="1268760"/>
              <a:chExt cx="1080120" cy="2952750"/>
            </a:xfrm>
          </p:grpSpPr>
          <p:sp>
            <p:nvSpPr>
              <p:cNvPr id="17" name="橢圓 16">
                <a:extLst>
                  <a:ext uri="{FF2B5EF4-FFF2-40B4-BE49-F238E27FC236}">
                    <a16:creationId xmlns:a16="http://schemas.microsoft.com/office/drawing/2014/main" id="{C7DD6230-ABBB-4AC0-8625-60EEED616F81}"/>
                  </a:ext>
                </a:extLst>
              </p:cNvPr>
              <p:cNvSpPr/>
              <p:nvPr/>
            </p:nvSpPr>
            <p:spPr>
              <a:xfrm>
                <a:off x="2267427" y="3429347"/>
                <a:ext cx="647120" cy="792163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14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8" name="向下箭號圖說文字 17">
                <a:extLst>
                  <a:ext uri="{FF2B5EF4-FFF2-40B4-BE49-F238E27FC236}">
                    <a16:creationId xmlns:a16="http://schemas.microsoft.com/office/drawing/2014/main" id="{5FBC0874-4B4D-487C-A1F5-47A59656141D}"/>
                  </a:ext>
                </a:extLst>
              </p:cNvPr>
              <p:cNvSpPr/>
              <p:nvPr/>
            </p:nvSpPr>
            <p:spPr>
              <a:xfrm>
                <a:off x="2051720" y="1268760"/>
                <a:ext cx="1080120" cy="2089150"/>
              </a:xfrm>
              <a:prstGeom prst="downArrowCallout">
                <a:avLst>
                  <a:gd name="adj1" fmla="val 48792"/>
                  <a:gd name="adj2" fmla="val 37596"/>
                  <a:gd name="adj3" fmla="val 25000"/>
                  <a:gd name="adj4" fmla="val 81559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eaLnBrk="1" hangingPunct="1">
                  <a:defRPr/>
                </a:pPr>
                <a:endParaRPr lang="en-US" altLang="zh-TW" b="1">
                  <a:solidFill>
                    <a:srgbClr val="00B050"/>
                  </a:solidFill>
                  <a:ea typeface="標楷體" pitchFamily="65" charset="-120"/>
                </a:endParaRPr>
              </a:p>
              <a:p>
                <a:pPr eaLnBrk="1" hangingPunct="1">
                  <a:defRPr/>
                </a:pPr>
                <a:r>
                  <a:rPr lang="zh-TW" altLang="zh-TW" b="1">
                    <a:solidFill>
                      <a:schemeClr val="tx1"/>
                    </a:solidFill>
                    <a:ea typeface="標楷體" pitchFamily="65" charset="-120"/>
                  </a:rPr>
                  <a:t>理</a:t>
                </a:r>
                <a:r>
                  <a:rPr lang="zh-TW" altLang="zh-TW" b="1">
                    <a:solidFill>
                      <a:schemeClr val="tx1"/>
                    </a:solidFill>
                  </a:rPr>
                  <a:t>、</a:t>
                </a:r>
                <a:r>
                  <a:rPr lang="zh-TW" altLang="zh-TW" b="1">
                    <a:solidFill>
                      <a:schemeClr val="tx1"/>
                    </a:solidFill>
                    <a:ea typeface="標楷體" pitchFamily="65" charset="-120"/>
                  </a:rPr>
                  <a:t>監事候選人</a:t>
                </a:r>
                <a:r>
                  <a:rPr lang="zh-TW" altLang="zh-TW" b="1">
                    <a:solidFill>
                      <a:srgbClr val="151ED1"/>
                    </a:solidFill>
                    <a:ea typeface="標楷體" pitchFamily="65" charset="-120"/>
                  </a:rPr>
                  <a:t>截止登記</a:t>
                </a:r>
              </a:p>
              <a:p>
                <a:pPr eaLnBrk="1" hangingPunct="1">
                  <a:defRPr/>
                </a:pPr>
                <a:endParaRPr lang="zh-TW" altLang="zh-TW" b="1">
                  <a:solidFill>
                    <a:schemeClr val="tx1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5" name="Group 34">
              <a:extLst>
                <a:ext uri="{FF2B5EF4-FFF2-40B4-BE49-F238E27FC236}">
                  <a16:creationId xmlns:a16="http://schemas.microsoft.com/office/drawing/2014/main" id="{C54B92A4-CF71-4C16-A5A9-694FF1FEA0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3213" y="3788618"/>
              <a:ext cx="1008062" cy="2592046"/>
              <a:chOff x="1791" y="2160"/>
              <a:chExt cx="635" cy="1676"/>
            </a:xfrm>
          </p:grpSpPr>
          <p:sp>
            <p:nvSpPr>
              <p:cNvPr id="19" name="橢圓 18">
                <a:extLst>
                  <a:ext uri="{FF2B5EF4-FFF2-40B4-BE49-F238E27FC236}">
                    <a16:creationId xmlns:a16="http://schemas.microsoft.com/office/drawing/2014/main" id="{7D7C55FE-873B-4D34-9CDD-C06505918422}"/>
                  </a:ext>
                </a:extLst>
              </p:cNvPr>
              <p:cNvSpPr/>
              <p:nvPr/>
            </p:nvSpPr>
            <p:spPr>
              <a:xfrm>
                <a:off x="1882" y="2160"/>
                <a:ext cx="408" cy="49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20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向上箭號圖說文字 25">
                <a:extLst>
                  <a:ext uri="{FF2B5EF4-FFF2-40B4-BE49-F238E27FC236}">
                    <a16:creationId xmlns:a16="http://schemas.microsoft.com/office/drawing/2014/main" id="{26338184-FB44-4AB8-9439-FC3243D199C9}"/>
                  </a:ext>
                </a:extLst>
              </p:cNvPr>
              <p:cNvSpPr/>
              <p:nvPr/>
            </p:nvSpPr>
            <p:spPr>
              <a:xfrm>
                <a:off x="1791" y="2719"/>
                <a:ext cx="635" cy="1117"/>
              </a:xfrm>
              <a:prstGeom prst="upArrowCallout">
                <a:avLst>
                  <a:gd name="adj1" fmla="val 51765"/>
                  <a:gd name="adj2" fmla="val 35409"/>
                  <a:gd name="adj3" fmla="val 27974"/>
                  <a:gd name="adj4" fmla="val 80015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/>
              <a:lstStyle/>
              <a:p>
                <a:pPr eaLnBrk="1" hangingPunct="1">
                  <a:defRPr/>
                </a:pP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完成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理</a:t>
                </a:r>
                <a:r>
                  <a:rPr lang="zh-TW" altLang="zh-TW" b="1" dirty="0">
                    <a:solidFill>
                      <a:schemeClr val="tx1"/>
                    </a:solidFill>
                  </a:rPr>
                  <a:t>、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監事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資格審查</a:t>
                </a:r>
                <a:endParaRPr lang="zh-TW" altLang="zh-TW" b="1" dirty="0">
                  <a:solidFill>
                    <a:schemeClr val="tx1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7" name="群組 31">
              <a:extLst>
                <a:ext uri="{FF2B5EF4-FFF2-40B4-BE49-F238E27FC236}">
                  <a16:creationId xmlns:a16="http://schemas.microsoft.com/office/drawing/2014/main" id="{D56535CF-7054-4E07-9DD4-796C1DBC90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11638" y="3788618"/>
              <a:ext cx="1439862" cy="2665413"/>
              <a:chOff x="4211960" y="3429000"/>
              <a:chExt cx="1440160" cy="2665255"/>
            </a:xfrm>
          </p:grpSpPr>
          <p:sp>
            <p:nvSpPr>
              <p:cNvPr id="21" name="橢圓 20">
                <a:extLst>
                  <a:ext uri="{FF2B5EF4-FFF2-40B4-BE49-F238E27FC236}">
                    <a16:creationId xmlns:a16="http://schemas.microsoft.com/office/drawing/2014/main" id="{9970BFDE-43B6-4C4D-86B3-CB5992171C81}"/>
                  </a:ext>
                </a:extLst>
              </p:cNvPr>
              <p:cNvSpPr/>
              <p:nvPr/>
            </p:nvSpPr>
            <p:spPr>
              <a:xfrm>
                <a:off x="4643849" y="3429000"/>
                <a:ext cx="647834" cy="792116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02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向上箭號圖說文字 26">
                <a:extLst>
                  <a:ext uri="{FF2B5EF4-FFF2-40B4-BE49-F238E27FC236}">
                    <a16:creationId xmlns:a16="http://schemas.microsoft.com/office/drawing/2014/main" id="{82C814FD-D663-42BA-BE75-657BAB7D96A6}"/>
                  </a:ext>
                </a:extLst>
              </p:cNvPr>
              <p:cNvSpPr/>
              <p:nvPr/>
            </p:nvSpPr>
            <p:spPr>
              <a:xfrm>
                <a:off x="4211960" y="4292549"/>
                <a:ext cx="1440160" cy="1801706"/>
              </a:xfrm>
              <a:prstGeom prst="upArrowCallout">
                <a:avLst>
                  <a:gd name="adj1" fmla="val 49749"/>
                  <a:gd name="adj2" fmla="val 35409"/>
                  <a:gd name="adj3" fmla="val 15615"/>
                  <a:gd name="adj4" fmla="val 86101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36000" rIns="18000" bIns="36000"/>
              <a:lstStyle/>
              <a:p>
                <a:pPr marL="179388" indent="-179388" eaLnBrk="1" hangingPunct="1">
                  <a:defRPr/>
                </a:pPr>
                <a:r>
                  <a:rPr lang="en-US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1.</a:t>
                </a:r>
                <a:r>
                  <a:rPr lang="zh-TW" altLang="zh-TW" sz="1600" b="1" dirty="0">
                    <a:solidFill>
                      <a:srgbClr val="151ED1"/>
                    </a:solidFill>
                    <a:ea typeface="標楷體" pitchFamily="65" charset="-120"/>
                  </a:rPr>
                  <a:t>完成通知</a:t>
                </a:r>
                <a:r>
                  <a:rPr lang="zh-TW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召開會員代表大會</a:t>
                </a:r>
              </a:p>
              <a:p>
                <a:pPr marL="179388" indent="-179388" eaLnBrk="1" hangingPunct="1">
                  <a:defRPr/>
                </a:pPr>
                <a:r>
                  <a:rPr lang="en-US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2.</a:t>
                </a:r>
                <a:r>
                  <a:rPr lang="zh-TW" altLang="zh-TW" sz="1600" b="1" dirty="0">
                    <a:solidFill>
                      <a:srgbClr val="151ED1"/>
                    </a:solidFill>
                    <a:ea typeface="標楷體" pitchFamily="65" charset="-120"/>
                  </a:rPr>
                  <a:t>完成公告</a:t>
                </a:r>
                <a:r>
                  <a:rPr lang="zh-TW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理、監事候選人</a:t>
                </a:r>
                <a:r>
                  <a:rPr lang="zh-TW" altLang="zh-TW" sz="1600" b="1" dirty="0">
                    <a:solidFill>
                      <a:srgbClr val="151ED1"/>
                    </a:solidFill>
                    <a:ea typeface="標楷體" pitchFamily="65" charset="-120"/>
                  </a:rPr>
                  <a:t>名冊</a:t>
                </a:r>
                <a:endParaRPr lang="en-US" altLang="zh-TW" sz="1600" b="1" dirty="0">
                  <a:solidFill>
                    <a:srgbClr val="151ED1"/>
                  </a:solidFill>
                  <a:ea typeface="標楷體" pitchFamily="65" charset="-120"/>
                </a:endParaRPr>
              </a:p>
              <a:p>
                <a:pPr marL="179388" indent="-179388" eaLnBrk="1" hangingPunct="1">
                  <a:defRPr/>
                </a:pPr>
                <a:r>
                  <a:rPr lang="en-US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3.</a:t>
                </a:r>
                <a:r>
                  <a:rPr lang="zh-TW" altLang="zh-TW" sz="1600" b="1" dirty="0">
                    <a:solidFill>
                      <a:schemeClr val="tx1"/>
                    </a:solidFill>
                    <a:ea typeface="標楷體" pitchFamily="65" charset="-120"/>
                  </a:rPr>
                  <a:t>通知候選人</a:t>
                </a:r>
              </a:p>
              <a:p>
                <a:pPr marL="179388" indent="-179388" eaLnBrk="1" hangingPunct="1">
                  <a:defRPr/>
                </a:pPr>
                <a:endParaRPr lang="zh-TW" altLang="en-US" b="1" dirty="0">
                  <a:solidFill>
                    <a:schemeClr val="tx1"/>
                  </a:solidFill>
                  <a:ea typeface="標楷體" pitchFamily="65" charset="-120"/>
                </a:endParaRPr>
              </a:p>
            </p:txBody>
          </p:sp>
        </p:grpSp>
        <p:grpSp>
          <p:nvGrpSpPr>
            <p:cNvPr id="9" name="群組 37">
              <a:extLst>
                <a:ext uri="{FF2B5EF4-FFF2-40B4-BE49-F238E27FC236}">
                  <a16:creationId xmlns:a16="http://schemas.microsoft.com/office/drawing/2014/main" id="{73C9FDE6-4A1C-403E-9F69-4CE266879E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84888" y="3788618"/>
              <a:ext cx="1008062" cy="2665413"/>
              <a:chOff x="6083920" y="3429000"/>
              <a:chExt cx="1008255" cy="2665016"/>
            </a:xfrm>
          </p:grpSpPr>
          <p:sp>
            <p:nvSpPr>
              <p:cNvPr id="23" name="橢圓 22">
                <a:extLst>
                  <a:ext uri="{FF2B5EF4-FFF2-40B4-BE49-F238E27FC236}">
                    <a16:creationId xmlns:a16="http://schemas.microsoft.com/office/drawing/2014/main" id="{E35079B9-746B-45C2-A872-59916473C0DE}"/>
                  </a:ext>
                </a:extLst>
              </p:cNvPr>
              <p:cNvSpPr/>
              <p:nvPr/>
            </p:nvSpPr>
            <p:spPr>
              <a:xfrm>
                <a:off x="6226822" y="3429000"/>
                <a:ext cx="647824" cy="792045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16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向上箭號圖說文字 27">
                <a:extLst>
                  <a:ext uri="{FF2B5EF4-FFF2-40B4-BE49-F238E27FC236}">
                    <a16:creationId xmlns:a16="http://schemas.microsoft.com/office/drawing/2014/main" id="{9749DB81-BF5E-4FBB-B9BB-EF7DD9429C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3920" y="4292471"/>
                <a:ext cx="1008255" cy="1801545"/>
              </a:xfrm>
              <a:prstGeom prst="upArrowCallout">
                <a:avLst>
                  <a:gd name="adj1" fmla="val 50194"/>
                  <a:gd name="adj2" fmla="val 35407"/>
                  <a:gd name="adj3" fmla="val 22173"/>
                  <a:gd name="adj4" fmla="val 82059"/>
                </a:avLst>
              </a:prstGeom>
              <a:solidFill>
                <a:srgbClr val="E6B8D7"/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36000" tIns="36000" rIns="36000" bIns="36000" anchor="ctr"/>
              <a:lstStyle/>
              <a:p>
                <a:pPr eaLnBrk="1" hangingPunct="1">
                  <a:defRPr/>
                </a:pPr>
                <a:r>
                  <a:rPr lang="zh-TW" altLang="zh-TW" b="1" dirty="0">
                    <a:latin typeface="+mn-lt"/>
                    <a:ea typeface="標楷體" pitchFamily="65" charset="-120"/>
                  </a:rPr>
                  <a:t>理、監事</a:t>
                </a:r>
                <a:r>
                  <a:rPr lang="zh-TW" altLang="zh-TW" b="1" dirty="0">
                    <a:solidFill>
                      <a:srgbClr val="151ED1"/>
                    </a:solidFill>
                    <a:latin typeface="+mn-lt"/>
                    <a:ea typeface="標楷體" pitchFamily="65" charset="-120"/>
                  </a:rPr>
                  <a:t>當選人簡歷</a:t>
                </a:r>
                <a:r>
                  <a:rPr lang="zh-TW" altLang="en-US" b="1" dirty="0">
                    <a:solidFill>
                      <a:srgbClr val="151ED1"/>
                    </a:solidFill>
                    <a:latin typeface="+mn-lt"/>
                    <a:ea typeface="標楷體" pitchFamily="65" charset="-120"/>
                  </a:rPr>
                  <a:t>造</a:t>
                </a:r>
                <a:r>
                  <a:rPr lang="zh-TW" altLang="zh-TW" b="1" dirty="0">
                    <a:solidFill>
                      <a:srgbClr val="151ED1"/>
                    </a:solidFill>
                    <a:latin typeface="+mn-lt"/>
                    <a:ea typeface="標楷體" pitchFamily="65" charset="-120"/>
                  </a:rPr>
                  <a:t>冊</a:t>
                </a:r>
                <a:r>
                  <a:rPr lang="zh-TW" altLang="zh-TW" b="1" dirty="0">
                    <a:latin typeface="+mn-lt"/>
                    <a:ea typeface="標楷體" pitchFamily="65" charset="-120"/>
                  </a:rPr>
                  <a:t>報備</a:t>
                </a:r>
              </a:p>
            </p:txBody>
          </p:sp>
        </p:grpSp>
        <p:grpSp>
          <p:nvGrpSpPr>
            <p:cNvPr id="10" name="Group 35">
              <a:extLst>
                <a:ext uri="{FF2B5EF4-FFF2-40B4-BE49-F238E27FC236}">
                  <a16:creationId xmlns:a16="http://schemas.microsoft.com/office/drawing/2014/main" id="{1F9FF5A6-6FE9-4BA6-B393-CBFA82C092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19475" y="1628031"/>
              <a:ext cx="1296988" cy="2952750"/>
              <a:chOff x="2154" y="799"/>
              <a:chExt cx="817" cy="1860"/>
            </a:xfrm>
          </p:grpSpPr>
          <p:sp>
            <p:nvSpPr>
              <p:cNvPr id="20" name="橢圓 19">
                <a:extLst>
                  <a:ext uri="{FF2B5EF4-FFF2-40B4-BE49-F238E27FC236}">
                    <a16:creationId xmlns:a16="http://schemas.microsoft.com/office/drawing/2014/main" id="{3E103799-1126-4ED4-A024-703F310C581C}"/>
                  </a:ext>
                </a:extLst>
              </p:cNvPr>
              <p:cNvSpPr/>
              <p:nvPr/>
            </p:nvSpPr>
            <p:spPr>
              <a:xfrm>
                <a:off x="2381" y="2160"/>
                <a:ext cx="408" cy="49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03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28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向下箭號圖說文字 28">
                <a:extLst>
                  <a:ext uri="{FF2B5EF4-FFF2-40B4-BE49-F238E27FC236}">
                    <a16:creationId xmlns:a16="http://schemas.microsoft.com/office/drawing/2014/main" id="{850EBDEA-16A9-4340-BB9C-4F6E8E6310E0}"/>
                  </a:ext>
                </a:extLst>
              </p:cNvPr>
              <p:cNvSpPr/>
              <p:nvPr/>
            </p:nvSpPr>
            <p:spPr>
              <a:xfrm>
                <a:off x="2154" y="799"/>
                <a:ext cx="817" cy="1316"/>
              </a:xfrm>
              <a:prstGeom prst="downArrowCallout">
                <a:avLst>
                  <a:gd name="adj1" fmla="val 40531"/>
                  <a:gd name="adj2" fmla="val 37596"/>
                  <a:gd name="adj3" fmla="val 20374"/>
                  <a:gd name="adj4" fmla="val 81559"/>
                </a:avLst>
              </a:prstGeom>
              <a:solidFill>
                <a:srgbClr val="F8FAA4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eaLnBrk="1" hangingPunct="1">
                  <a:defRPr/>
                </a:pP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理</a:t>
                </a:r>
                <a:r>
                  <a:rPr lang="zh-TW" altLang="zh-TW" b="1" dirty="0">
                    <a:solidFill>
                      <a:schemeClr val="tx1"/>
                    </a:solidFill>
                  </a:rPr>
                  <a:t>、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監事候選人</a:t>
                </a:r>
                <a:r>
                  <a:rPr lang="zh-TW" altLang="en-US" b="1" dirty="0">
                    <a:solidFill>
                      <a:schemeClr val="tx1"/>
                    </a:solidFill>
                    <a:ea typeface="標楷體" pitchFamily="65" charset="-120"/>
                  </a:rPr>
                  <a:t>資格複審完成</a:t>
                </a:r>
                <a:r>
                  <a:rPr lang="zh-TW" altLang="en-US" b="1" dirty="0">
                    <a:solidFill>
                      <a:schemeClr val="tx1"/>
                    </a:solidFill>
                  </a:rPr>
                  <a:t>，</a:t>
                </a:r>
                <a:r>
                  <a:rPr lang="zh-TW" altLang="en-US" b="1" dirty="0">
                    <a:solidFill>
                      <a:srgbClr val="151ED1"/>
                    </a:solidFill>
                    <a:ea typeface="標楷體" pitchFamily="65" charset="-120"/>
                  </a:rPr>
                  <a:t>抽籤造冊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報主管機關備查</a:t>
                </a:r>
              </a:p>
            </p:txBody>
          </p:sp>
        </p:grpSp>
        <p:grpSp>
          <p:nvGrpSpPr>
            <p:cNvPr id="11" name="群組 36">
              <a:extLst>
                <a:ext uri="{FF2B5EF4-FFF2-40B4-BE49-F238E27FC236}">
                  <a16:creationId xmlns:a16="http://schemas.microsoft.com/office/drawing/2014/main" id="{2BB42315-576A-4246-AC2B-D7F156F2DC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19700" y="1628031"/>
              <a:ext cx="1152525" cy="2952750"/>
              <a:chOff x="5220072" y="1268760"/>
              <a:chExt cx="1152128" cy="2952403"/>
            </a:xfrm>
          </p:grpSpPr>
          <p:sp>
            <p:nvSpPr>
              <p:cNvPr id="22" name="橢圓 21">
                <a:extLst>
                  <a:ext uri="{FF2B5EF4-FFF2-40B4-BE49-F238E27FC236}">
                    <a16:creationId xmlns:a16="http://schemas.microsoft.com/office/drawing/2014/main" id="{0ADC46DC-FEEA-4089-9B73-5FE2A207C2AC}"/>
                  </a:ext>
                </a:extLst>
              </p:cNvPr>
              <p:cNvSpPr/>
              <p:nvPr/>
            </p:nvSpPr>
            <p:spPr>
              <a:xfrm>
                <a:off x="5435898" y="3429093"/>
                <a:ext cx="647477" cy="79207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10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向下箭號圖說文字 29">
                <a:extLst>
                  <a:ext uri="{FF2B5EF4-FFF2-40B4-BE49-F238E27FC236}">
                    <a16:creationId xmlns:a16="http://schemas.microsoft.com/office/drawing/2014/main" id="{D3DA91F7-C172-467E-B669-B3F005B592AF}"/>
                  </a:ext>
                </a:extLst>
              </p:cNvPr>
              <p:cNvSpPr/>
              <p:nvPr/>
            </p:nvSpPr>
            <p:spPr>
              <a:xfrm>
                <a:off x="5220072" y="1268760"/>
                <a:ext cx="1152128" cy="2088904"/>
              </a:xfrm>
              <a:prstGeom prst="downArrowCallout">
                <a:avLst>
                  <a:gd name="adj1" fmla="val 39870"/>
                  <a:gd name="adj2" fmla="val 39083"/>
                  <a:gd name="adj3" fmla="val 20539"/>
                  <a:gd name="adj4" fmla="val 84429"/>
                </a:avLst>
              </a:prstGeom>
              <a:solidFill>
                <a:srgbClr val="E6B8D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36000" rIns="18000" bIns="36000" anchor="ctr"/>
              <a:lstStyle/>
              <a:p>
                <a:pPr marL="179388" indent="-179388" eaLnBrk="1" hangingPunct="1">
                  <a:spcBef>
                    <a:spcPts val="0"/>
                  </a:spcBef>
                  <a:defRPr/>
                </a:pPr>
                <a:r>
                  <a:rPr lang="en-US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1.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完成召開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會員代表大會</a:t>
                </a:r>
              </a:p>
              <a:p>
                <a:pPr marL="179388" indent="-179388" eaLnBrk="1" hangingPunct="1">
                  <a:spcBef>
                    <a:spcPts val="600"/>
                  </a:spcBef>
                  <a:defRPr/>
                </a:pPr>
                <a:r>
                  <a:rPr lang="en-US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2.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完成通知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召開理、監事會</a:t>
                </a:r>
              </a:p>
            </p:txBody>
          </p:sp>
        </p:grpSp>
        <p:grpSp>
          <p:nvGrpSpPr>
            <p:cNvPr id="12" name="群組 38">
              <a:extLst>
                <a:ext uri="{FF2B5EF4-FFF2-40B4-BE49-F238E27FC236}">
                  <a16:creationId xmlns:a16="http://schemas.microsoft.com/office/drawing/2014/main" id="{FC920ED6-3E2C-4D3C-92DF-7B560FE437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04025" y="1628031"/>
              <a:ext cx="1008063" cy="2952750"/>
              <a:chOff x="6804248" y="1268760"/>
              <a:chExt cx="1008062" cy="2952403"/>
            </a:xfrm>
          </p:grpSpPr>
          <p:sp>
            <p:nvSpPr>
              <p:cNvPr id="31" name="向下箭號圖說文字 30">
                <a:extLst>
                  <a:ext uri="{FF2B5EF4-FFF2-40B4-BE49-F238E27FC236}">
                    <a16:creationId xmlns:a16="http://schemas.microsoft.com/office/drawing/2014/main" id="{3218E6EF-7861-452E-BECB-A9B7BA2CF462}"/>
                  </a:ext>
                </a:extLst>
              </p:cNvPr>
              <p:cNvSpPr/>
              <p:nvPr/>
            </p:nvSpPr>
            <p:spPr>
              <a:xfrm>
                <a:off x="6804248" y="1268760"/>
                <a:ext cx="1008062" cy="2088904"/>
              </a:xfrm>
              <a:prstGeom prst="downArrowCallout">
                <a:avLst>
                  <a:gd name="adj1" fmla="val 48792"/>
                  <a:gd name="adj2" fmla="val 40570"/>
                  <a:gd name="adj3" fmla="val 20539"/>
                  <a:gd name="adj4" fmla="val 85864"/>
                </a:avLst>
              </a:prstGeom>
              <a:solidFill>
                <a:srgbClr val="E6B8D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anchor="ctr"/>
              <a:lstStyle/>
              <a:p>
                <a:pPr eaLnBrk="1" hangingPunct="1">
                  <a:spcBef>
                    <a:spcPts val="600"/>
                  </a:spcBef>
                  <a:defRPr/>
                </a:pPr>
                <a:endParaRPr lang="en-US" altLang="zh-TW" b="1" dirty="0">
                  <a:solidFill>
                    <a:schemeClr val="tx1"/>
                  </a:solidFill>
                  <a:ea typeface="標楷體" pitchFamily="65" charset="-120"/>
                </a:endParaRPr>
              </a:p>
              <a:p>
                <a:pPr eaLnBrk="1" hangingPunct="1">
                  <a:spcBef>
                    <a:spcPts val="0"/>
                  </a:spcBef>
                  <a:defRPr/>
                </a:pP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完成召開理、監事會</a:t>
                </a:r>
                <a:r>
                  <a:rPr lang="zh-TW" altLang="zh-TW" b="1" dirty="0">
                    <a:solidFill>
                      <a:srgbClr val="C00000"/>
                    </a:solidFill>
                    <a:ea typeface="標楷體" pitchFamily="65" charset="-120"/>
                  </a:rPr>
                  <a:t>互選理事長常務監事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並</a:t>
                </a:r>
                <a:r>
                  <a:rPr lang="zh-TW" altLang="zh-TW" b="1" dirty="0">
                    <a:solidFill>
                      <a:srgbClr val="151ED1"/>
                    </a:solidFill>
                    <a:ea typeface="標楷體" pitchFamily="65" charset="-120"/>
                  </a:rPr>
                  <a:t>聘任總幹事</a:t>
                </a:r>
              </a:p>
              <a:p>
                <a:pPr eaLnBrk="1" hangingPunct="1">
                  <a:defRPr/>
                </a:pPr>
                <a:endParaRPr lang="zh-TW" altLang="zh-TW" b="1" dirty="0">
                  <a:solidFill>
                    <a:srgbClr val="151ED1"/>
                  </a:solidFill>
                  <a:ea typeface="標楷體" pitchFamily="65" charset="-120"/>
                </a:endParaRPr>
              </a:p>
            </p:txBody>
          </p:sp>
          <p:sp>
            <p:nvSpPr>
              <p:cNvPr id="34" name="橢圓 33">
                <a:extLst>
                  <a:ext uri="{FF2B5EF4-FFF2-40B4-BE49-F238E27FC236}">
                    <a16:creationId xmlns:a16="http://schemas.microsoft.com/office/drawing/2014/main" id="{8466E291-46E1-4ADB-AC8F-7940EFD4664E}"/>
                  </a:ext>
                </a:extLst>
              </p:cNvPr>
              <p:cNvSpPr/>
              <p:nvPr/>
            </p:nvSpPr>
            <p:spPr>
              <a:xfrm>
                <a:off x="7020148" y="3429093"/>
                <a:ext cx="647699" cy="79207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18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6" name="群組 39">
              <a:extLst>
                <a:ext uri="{FF2B5EF4-FFF2-40B4-BE49-F238E27FC236}">
                  <a16:creationId xmlns:a16="http://schemas.microsoft.com/office/drawing/2014/main" id="{CB7488FB-CE9D-4D45-93F2-212CE901F0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24750" y="3788618"/>
              <a:ext cx="1295400" cy="2665413"/>
              <a:chOff x="7524328" y="3429000"/>
              <a:chExt cx="1296144" cy="2666187"/>
            </a:xfrm>
          </p:grpSpPr>
          <p:sp>
            <p:nvSpPr>
              <p:cNvPr id="35" name="橢圓 34">
                <a:extLst>
                  <a:ext uri="{FF2B5EF4-FFF2-40B4-BE49-F238E27FC236}">
                    <a16:creationId xmlns:a16="http://schemas.microsoft.com/office/drawing/2014/main" id="{75A3E5A3-2C49-44DA-B0DF-4B81D796804E}"/>
                  </a:ext>
                </a:extLst>
              </p:cNvPr>
              <p:cNvSpPr/>
              <p:nvPr/>
            </p:nvSpPr>
            <p:spPr>
              <a:xfrm>
                <a:off x="7811831" y="3429000"/>
                <a:ext cx="648072" cy="792393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10800" rIns="18000" bIns="10800" anchor="ctr"/>
              <a:lstStyle/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114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04</a:t>
                </a:r>
              </a:p>
              <a:p>
                <a:pPr algn="ctr" eaLnBrk="1" hangingPunct="1">
                  <a:defRPr/>
                </a:pPr>
                <a:r>
                  <a:rPr lang="en-US" altLang="zh-TW" dirty="0">
                    <a:solidFill>
                      <a:srgbClr val="FFFFFF"/>
                    </a:solidFill>
                  </a:rPr>
                  <a:t>24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向上箭號圖說文字 35">
                <a:extLst>
                  <a:ext uri="{FF2B5EF4-FFF2-40B4-BE49-F238E27FC236}">
                    <a16:creationId xmlns:a16="http://schemas.microsoft.com/office/drawing/2014/main" id="{3DFE36DD-EF8A-45B5-9F97-866D9AA91ECC}"/>
                  </a:ext>
                </a:extLst>
              </p:cNvPr>
              <p:cNvSpPr/>
              <p:nvPr/>
            </p:nvSpPr>
            <p:spPr>
              <a:xfrm>
                <a:off x="7524328" y="4292851"/>
                <a:ext cx="1296144" cy="1802336"/>
              </a:xfrm>
              <a:prstGeom prst="upArrowCallout">
                <a:avLst>
                  <a:gd name="adj1" fmla="val 47436"/>
                  <a:gd name="adj2" fmla="val 35409"/>
                  <a:gd name="adj3" fmla="val 15615"/>
                  <a:gd name="adj4" fmla="val 86101"/>
                </a:avLst>
              </a:prstGeom>
              <a:solidFill>
                <a:srgbClr val="E6B8D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000" tIns="36000" rIns="18000" bIns="36000"/>
              <a:lstStyle/>
              <a:p>
                <a:pPr eaLnBrk="1" hangingPunct="1">
                  <a:defRPr/>
                </a:pP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理事長、常務監事當選人簡歷冊報</a:t>
                </a:r>
                <a:r>
                  <a:rPr lang="zh-TW" altLang="en-US" b="1" dirty="0">
                    <a:solidFill>
                      <a:schemeClr val="tx1"/>
                    </a:solidFill>
                    <a:ea typeface="標楷體" pitchFamily="65" charset="-120"/>
                  </a:rPr>
                  <a:t>中央</a:t>
                </a:r>
                <a:r>
                  <a:rPr lang="zh-TW" altLang="zh-TW" b="1" dirty="0">
                    <a:solidFill>
                      <a:schemeClr val="tx1"/>
                    </a:solidFill>
                    <a:ea typeface="標楷體" pitchFamily="65" charset="-120"/>
                  </a:rPr>
                  <a:t>主管機關</a:t>
                </a:r>
                <a:endParaRPr lang="zh-TW" altLang="en-US" b="1" dirty="0">
                  <a:solidFill>
                    <a:schemeClr val="tx1"/>
                  </a:solidFill>
                  <a:ea typeface="標楷體" pitchFamily="65" charset="-120"/>
                </a:endParaRPr>
              </a:p>
            </p:txBody>
          </p:sp>
        </p:grpSp>
      </p:grpSp>
      <p:pic>
        <p:nvPicPr>
          <p:cNvPr id="24" name="Picture 3" descr="BD14718_">
            <a:extLst>
              <a:ext uri="{FF2B5EF4-FFF2-40B4-BE49-F238E27FC236}">
                <a16:creationId xmlns:a16="http://schemas.microsoft.com/office/drawing/2014/main" id="{FC8CC0C8-E798-6E38-6DFC-CAC8F8E77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862" y="535434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2">
            <a:extLst>
              <a:ext uri="{FF2B5EF4-FFF2-40B4-BE49-F238E27FC236}">
                <a16:creationId xmlns:a16="http://schemas.microsoft.com/office/drawing/2014/main" id="{68A39250-A7AB-B8D6-61E7-AB826884BE42}"/>
              </a:ext>
            </a:extLst>
          </p:cNvPr>
          <p:cNvSpPr txBox="1">
            <a:spLocks noChangeArrowheads="1"/>
          </p:cNvSpPr>
          <p:nvPr/>
        </p:nvSpPr>
        <p:spPr>
          <a:xfrm>
            <a:off x="1012595" y="-8421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33" name="標題 1">
            <a:extLst>
              <a:ext uri="{FF2B5EF4-FFF2-40B4-BE49-F238E27FC236}">
                <a16:creationId xmlns:a16="http://schemas.microsoft.com/office/drawing/2014/main" id="{BBCE7E5A-25C9-653B-E609-A5C7976759D0}"/>
              </a:ext>
            </a:extLst>
          </p:cNvPr>
          <p:cNvSpPr txBox="1">
            <a:spLocks/>
          </p:cNvSpPr>
          <p:nvPr/>
        </p:nvSpPr>
        <p:spPr bwMode="auto">
          <a:xfrm>
            <a:off x="66666" y="768072"/>
            <a:ext cx="4257693" cy="5169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zh-TW" altLang="en-US" sz="3600" b="1" kern="120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全國</a:t>
            </a:r>
            <a:r>
              <a:rPr lang="zh-TW" altLang="en-US" sz="3600" b="1" kern="120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農會改選期程</a:t>
            </a:r>
            <a:endParaRPr lang="zh-TW" altLang="en-US" sz="36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1327567"/>
            <a:ext cx="8640961" cy="547695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lang="zh-TW" altLang="en-US" sz="2800" b="1" dirty="0">
                <a:solidFill>
                  <a:srgbClr val="3C45F4"/>
                </a:solidFill>
                <a:latin typeface="標楷體" pitchFamily="65" charset="-120"/>
                <a:ea typeface="標楷體" pitchFamily="65" charset="-120"/>
              </a:rPr>
              <a:t>理事、監事選舉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重要工作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714375" indent="-257175" eaLnBrk="1" hangingPunct="1">
              <a:spcBef>
                <a:spcPts val="30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登記日公告：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114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3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月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7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日前。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714375" indent="-257175" eaLnBrk="1" hangingPunct="1">
              <a:spcBef>
                <a:spcPts val="300"/>
              </a:spcBef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候選人登記：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114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3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月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</a:t>
            </a:r>
            <a:r>
              <a:rPr kumimoji="0"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～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14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日。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lvl="1" eaLnBrk="1" hangingPunct="1">
              <a:spcBef>
                <a:spcPts val="300"/>
              </a:spcBef>
              <a:buClr>
                <a:srgbClr val="0000FF"/>
              </a:buClr>
              <a:buSzPct val="100000"/>
              <a:buFont typeface="Wingdings" pitchFamily="2" charset="2"/>
              <a:buChar char="Ø"/>
              <a:defRPr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資格審查：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20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日前完成。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 marL="914400" lvl="2" indent="0" eaLnBrk="1" hangingPunct="1">
              <a:spcBef>
                <a:spcPts val="300"/>
              </a:spcBef>
              <a:buClr>
                <a:srgbClr val="0000FF"/>
              </a:buClr>
              <a:buSzPct val="80000"/>
              <a:buNone/>
              <a:defRPr/>
            </a:pP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sym typeface="Webdings" panose="05030102010509060703" pitchFamily="18" charset="2"/>
              </a:rPr>
              <a:t>114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sym typeface="Webdings" panose="05030102010509060703" pitchFamily="18" charset="2"/>
              </a:rPr>
              <a:t>年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28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日前複審完成。</a:t>
            </a:r>
          </a:p>
          <a:p>
            <a:pPr marL="788988" lvl="2" indent="-342900" eaLnBrk="1" hangingPunct="1">
              <a:spcBef>
                <a:spcPts val="300"/>
              </a:spcBef>
              <a:buClr>
                <a:srgbClr val="0000FF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合格候選人抽籤造名冊、報農業部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主管機關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備查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pPr marL="895350" lvl="2" indent="0" eaLnBrk="1" hangingPunct="1">
              <a:spcBef>
                <a:spcPts val="300"/>
              </a:spcBef>
              <a:buClr>
                <a:srgbClr val="0000FF"/>
              </a:buClr>
              <a:buSzPct val="80000"/>
              <a:buNone/>
              <a:defRPr/>
            </a:pP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sym typeface="Webdings" panose="05030102010509060703" pitchFamily="18" charset="2"/>
              </a:rPr>
              <a:t>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28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日前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18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lvl="1" eaLnBrk="1" hangingPunct="1">
              <a:spcBef>
                <a:spcPts val="300"/>
              </a:spcBef>
              <a:buClr>
                <a:srgbClr val="0000FF"/>
              </a:buClr>
              <a:buSzPct val="100000"/>
              <a:buFont typeface="Wingdings" pitchFamily="2" charset="2"/>
              <a:buChar char="Ø"/>
              <a:defRPr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公告候選人名冊、通知候選人；通知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應出席人員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召開會員代表大會；函請主管機關指派指導員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 marL="895350" lvl="1" indent="0" eaLnBrk="1" hangingPunct="1">
              <a:spcBef>
                <a:spcPts val="300"/>
              </a:spcBef>
              <a:buClr>
                <a:srgbClr val="0000FF"/>
              </a:buClr>
              <a:buSzPct val="100000"/>
              <a:buNone/>
              <a:defRPr/>
            </a:pPr>
            <a:r>
              <a:rPr lang="en-US" altLang="zh-TW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sym typeface="Webdings" panose="05030102010509060703" pitchFamily="18" charset="2"/>
              </a:rPr>
              <a:t>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日前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 marL="457200" indent="0" eaLnBrk="1" hangingPunct="1">
              <a:spcBef>
                <a:spcPts val="300"/>
              </a:spcBef>
              <a:buClr>
                <a:srgbClr val="0000FF"/>
              </a:buClr>
              <a:buNone/>
              <a:defRPr/>
            </a:pPr>
            <a:endParaRPr lang="en-US" altLang="zh-TW" sz="24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99EC9D86-93EE-472C-8090-61C96C7FBFBF}"/>
              </a:ext>
            </a:extLst>
          </p:cNvPr>
          <p:cNvSpPr txBox="1">
            <a:spLocks/>
          </p:cNvSpPr>
          <p:nvPr/>
        </p:nvSpPr>
        <p:spPr bwMode="auto">
          <a:xfrm>
            <a:off x="101175" y="707351"/>
            <a:ext cx="1806530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全國</a:t>
            </a:r>
            <a:r>
              <a:rPr lang="zh-TW" altLang="en-US" sz="28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760490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5">
            <a:extLst>
              <a:ext uri="{FF2B5EF4-FFF2-40B4-BE49-F238E27FC236}">
                <a16:creationId xmlns:a16="http://schemas.microsoft.com/office/drawing/2014/main" id="{66340881-40D5-4F0E-9A3C-298C783B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CDAD74-3C80-48BB-89A4-1743A6D4B046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US" altLang="zh-TW" sz="1400"/>
          </a:p>
        </p:txBody>
      </p:sp>
      <p:pic>
        <p:nvPicPr>
          <p:cNvPr id="16388" name="Picture 3" descr="BD14718_">
            <a:extLst>
              <a:ext uri="{FF2B5EF4-FFF2-40B4-BE49-F238E27FC236}">
                <a16:creationId xmlns:a16="http://schemas.microsoft.com/office/drawing/2014/main" id="{5FB224C0-EB02-42EE-9E9B-2C3A5C87C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43" y="65248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>
            <a:extLst>
              <a:ext uri="{FF2B5EF4-FFF2-40B4-BE49-F238E27FC236}">
                <a16:creationId xmlns:a16="http://schemas.microsoft.com/office/drawing/2014/main" id="{EE8ED497-A393-45D6-B8D8-0B6546C91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1394147"/>
            <a:ext cx="8496945" cy="5089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349375" indent="-134937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lang="zh-TW" altLang="en-US" sz="2600" b="1" dirty="0">
                <a:latin typeface="標楷體" pitchFamily="65" charset="-120"/>
                <a:ea typeface="標楷體" pitchFamily="65" charset="-120"/>
              </a:rPr>
              <a:t>召開會員代表大會選出理事、監事</a:t>
            </a:r>
            <a:endParaRPr lang="en-US" altLang="zh-TW" sz="2600" b="1" dirty="0">
              <a:latin typeface="標楷體" pitchFamily="65" charset="-120"/>
              <a:ea typeface="標楷體" pitchFamily="65" charset="-120"/>
            </a:endParaRPr>
          </a:p>
          <a:p>
            <a:pPr marL="714375" indent="-268288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lang="en-US" altLang="zh-TW" sz="2600" b="1" dirty="0">
                <a:latin typeface="標楷體" pitchFamily="65" charset="-120"/>
                <a:ea typeface="標楷體" pitchFamily="65" charset="-120"/>
              </a:rPr>
              <a:t>114</a:t>
            </a:r>
            <a:r>
              <a:rPr lang="zh-TW" altLang="en-US" sz="26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en-US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日前</a:t>
            </a:r>
            <a:endParaRPr lang="en-US" altLang="zh-TW" sz="2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714375" indent="-268288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投票方式：無記名連記法</a:t>
            </a:r>
            <a:r>
              <a:rPr lang="en-US" altLang="zh-TW" sz="2600" b="1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600" b="1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同前</a:t>
            </a:r>
            <a:r>
              <a:rPr lang="en-US" altLang="zh-TW" sz="2600" b="1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714375" indent="-268288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選舉結果異議：</a:t>
            </a:r>
            <a:r>
              <a:rPr lang="en-US" altLang="zh-TW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日內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2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書面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向主管機關申請核辦。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CC3CBE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造具</a:t>
            </a:r>
            <a:r>
              <a:rPr lang="zh-TW" altLang="en-US" sz="2600" b="1" dirty="0">
                <a:latin typeface="標楷體" pitchFamily="65" charset="-120"/>
                <a:ea typeface="標楷體" pitchFamily="65" charset="-120"/>
              </a:rPr>
              <a:t>理事、監事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當選人簡歷冊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含候補理事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/>
                <a:ea typeface="標楷體"/>
                <a:cs typeface="+mn-cs"/>
              </a:rPr>
              <a:t>、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監事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)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報主管機關備查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717550" indent="-265113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114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年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16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日前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269875" indent="-269875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l"/>
              <a:defRPr/>
            </a:pPr>
            <a:r>
              <a:rPr lang="zh-TW" altLang="en-US" sz="2600" b="1" dirty="0">
                <a:latin typeface="標楷體" pitchFamily="65" charset="-120"/>
                <a:ea typeface="標楷體" pitchFamily="65" charset="-120"/>
              </a:rPr>
              <a:t>產生理事長、常務監事及總幹事</a:t>
            </a:r>
            <a:endParaRPr lang="en-US" altLang="zh-TW" sz="2600" b="1" dirty="0">
              <a:latin typeface="標楷體" pitchFamily="65" charset="-120"/>
              <a:ea typeface="標楷體" pitchFamily="65" charset="-120"/>
            </a:endParaRPr>
          </a:p>
          <a:p>
            <a:pPr marL="714375" indent="-268288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應於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18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日前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會員代表大會後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10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日內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)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完成</a:t>
            </a:r>
            <a:endParaRPr kumimoji="1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717550" indent="-265113" eaLnBrk="1" hangingPunct="1">
              <a:spcBef>
                <a:spcPts val="300"/>
              </a:spcBef>
              <a:buClr>
                <a:srgbClr val="000066"/>
              </a:buClr>
              <a:buFont typeface="Wingdings" panose="05000000000000000000" pitchFamily="2" charset="2"/>
              <a:buChar char="Ø"/>
              <a:defRPr/>
            </a:pP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造具當選人簡歷冊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報主管機關備查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副知上級農會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)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：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114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年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24</a:t>
            </a:r>
            <a:r>
              <a:rPr kumimoji="1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日前。</a:t>
            </a:r>
            <a:endParaRPr lang="en-US" altLang="zh-TW" sz="26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1181710-6555-4BC6-8D81-69B10984BC50}"/>
              </a:ext>
            </a:extLst>
          </p:cNvPr>
          <p:cNvSpPr txBox="1">
            <a:spLocks noChangeArrowheads="1"/>
          </p:cNvSpPr>
          <p:nvPr/>
        </p:nvSpPr>
        <p:spPr>
          <a:xfrm>
            <a:off x="1043608" y="53481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0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E0ADD00F-6414-3C1E-85C3-215360C03417}"/>
              </a:ext>
            </a:extLst>
          </p:cNvPr>
          <p:cNvSpPr txBox="1">
            <a:spLocks/>
          </p:cNvSpPr>
          <p:nvPr/>
        </p:nvSpPr>
        <p:spPr bwMode="auto">
          <a:xfrm>
            <a:off x="101175" y="707351"/>
            <a:ext cx="1806530" cy="5576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全國</a:t>
            </a:r>
            <a:r>
              <a:rPr lang="zh-TW" altLang="en-US" sz="2800" b="1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農會</a:t>
            </a:r>
            <a:endParaRPr lang="en-US" altLang="zh-TW" sz="3200" b="1" kern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5702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>
            <a:extLst>
              <a:ext uri="{FF2B5EF4-FFF2-40B4-BE49-F238E27FC236}">
                <a16:creationId xmlns:a16="http://schemas.microsoft.com/office/drawing/2014/main" id="{7F0B666B-C50E-40C3-9388-F117A2A4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81010-6B86-42EE-B5D9-3B474A4251CB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zh-TW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6D24929-9E8A-4E2D-A414-7A45A2E58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333375"/>
            <a:ext cx="6913562" cy="733425"/>
          </a:xfrm>
          <a:noFill/>
        </p:spPr>
        <p:txBody>
          <a:bodyPr/>
          <a:lstStyle/>
          <a:p>
            <a:pPr eaLnBrk="1" hangingPunct="1"/>
            <a:r>
              <a:rPr lang="zh-TW" altLang="en-US" sz="40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貳、農會選舉之相關法規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2" name="Picture 3" descr="BD14718_">
            <a:extLst>
              <a:ext uri="{FF2B5EF4-FFF2-40B4-BE49-F238E27FC236}">
                <a16:creationId xmlns:a16="http://schemas.microsoft.com/office/drawing/2014/main" id="{D928382D-E8D6-43CF-BBF1-61E4D39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052513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>
            <a:extLst>
              <a:ext uri="{FF2B5EF4-FFF2-40B4-BE49-F238E27FC236}">
                <a16:creationId xmlns:a16="http://schemas.microsoft.com/office/drawing/2014/main" id="{4EAB4613-E3C8-4294-8B64-DB9B76E4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557338"/>
            <a:ext cx="7993261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25000"/>
              </a:spcBef>
              <a:buFontTx/>
              <a:buNone/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一、農會法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5000"/>
              </a:lnSpc>
              <a:spcBef>
                <a:spcPct val="25000"/>
              </a:spcBef>
              <a:buFontTx/>
              <a:buNone/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二、農會法施行細則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5000"/>
              </a:lnSpc>
              <a:spcBef>
                <a:spcPct val="25000"/>
              </a:spcBef>
              <a:buFontTx/>
              <a:buNone/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三、農會選舉罷免辦法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5000"/>
              </a:lnSpc>
              <a:spcBef>
                <a:spcPct val="25000"/>
              </a:spcBef>
              <a:buFontTx/>
              <a:buNone/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四、農會理監事候選人資格審查及認定辦法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5000"/>
              </a:lnSpc>
              <a:spcBef>
                <a:spcPct val="25000"/>
              </a:spcBef>
              <a:buFontTx/>
              <a:buNone/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五、農會總幹事遴選辦法</a:t>
            </a:r>
          </a:p>
        </p:txBody>
      </p:sp>
    </p:spTree>
    <p:extLst>
      <p:ext uri="{BB962C8B-B14F-4D97-AF65-F5344CB8AC3E}">
        <p14:creationId xmlns:p14="http://schemas.microsoft.com/office/powerpoint/2010/main" val="350046009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投影片編號版面配置區 3">
            <a:extLst>
              <a:ext uri="{FF2B5EF4-FFF2-40B4-BE49-F238E27FC236}">
                <a16:creationId xmlns:a16="http://schemas.microsoft.com/office/drawing/2014/main" id="{9EE75C98-968C-4F2D-9B2D-3A2B65004707}"/>
              </a:ext>
            </a:extLst>
          </p:cNvPr>
          <p:cNvSpPr txBox="1">
            <a:spLocks noGrp="1"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BEB1052-BE3C-480B-ADFD-B8A30B85807A}" type="slidenum">
              <a:rPr lang="en-US" altLang="zh-TW" sz="1400"/>
              <a:pPr algn="r" eaLnBrk="1" hangingPunct="1">
                <a:spcBef>
                  <a:spcPct val="0"/>
                </a:spcBef>
                <a:buFontTx/>
                <a:buNone/>
              </a:pPr>
              <a:t>50</a:t>
            </a:fld>
            <a:endParaRPr lang="en-US" altLang="zh-TW" sz="1400"/>
          </a:p>
        </p:txBody>
      </p:sp>
      <p:sp>
        <p:nvSpPr>
          <p:cNvPr id="44035" name="標題 1">
            <a:extLst>
              <a:ext uri="{FF2B5EF4-FFF2-40B4-BE49-F238E27FC236}">
                <a16:creationId xmlns:a16="http://schemas.microsoft.com/office/drawing/2014/main" id="{8B4AAABA-0424-4938-AF88-1BF867F962E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56500" y="667285"/>
            <a:ext cx="4676088" cy="628264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zh-TW" altLang="en-US" sz="28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地方主管機關工作預定進度</a:t>
            </a:r>
          </a:p>
        </p:txBody>
      </p:sp>
      <p:sp>
        <p:nvSpPr>
          <p:cNvPr id="8" name="＞形箭號 7">
            <a:extLst>
              <a:ext uri="{FF2B5EF4-FFF2-40B4-BE49-F238E27FC236}">
                <a16:creationId xmlns:a16="http://schemas.microsoft.com/office/drawing/2014/main" id="{358572B6-0A74-4B59-ADE4-BEB4171CA98C}"/>
              </a:ext>
            </a:extLst>
          </p:cNvPr>
          <p:cNvSpPr/>
          <p:nvPr/>
        </p:nvSpPr>
        <p:spPr>
          <a:xfrm>
            <a:off x="179388" y="3573463"/>
            <a:ext cx="8964612" cy="8620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3" name="橢圓 12">
            <a:extLst>
              <a:ext uri="{FF2B5EF4-FFF2-40B4-BE49-F238E27FC236}">
                <a16:creationId xmlns:a16="http://schemas.microsoft.com/office/drawing/2014/main" id="{DD4915CC-EF4D-43ED-B8E2-E576B1E8DA13}"/>
              </a:ext>
            </a:extLst>
          </p:cNvPr>
          <p:cNvSpPr/>
          <p:nvPr/>
        </p:nvSpPr>
        <p:spPr bwMode="auto">
          <a:xfrm>
            <a:off x="1331913" y="3644900"/>
            <a:ext cx="576262" cy="72072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18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14" name="向上箭號圖說文字 13">
            <a:extLst>
              <a:ext uri="{FF2B5EF4-FFF2-40B4-BE49-F238E27FC236}">
                <a16:creationId xmlns:a16="http://schemas.microsoft.com/office/drawing/2014/main" id="{9E078261-EAF3-43A9-8A79-FEB9D207C48C}"/>
              </a:ext>
            </a:extLst>
          </p:cNvPr>
          <p:cNvSpPr/>
          <p:nvPr/>
        </p:nvSpPr>
        <p:spPr bwMode="auto">
          <a:xfrm>
            <a:off x="1116013" y="4437063"/>
            <a:ext cx="1008062" cy="2232025"/>
          </a:xfrm>
          <a:prstGeom prst="upArrowCallout">
            <a:avLst>
              <a:gd name="adj1" fmla="val 39869"/>
              <a:gd name="adj2" fmla="val 35409"/>
              <a:gd name="adj3" fmla="val 29007"/>
              <a:gd name="adj4" fmla="val 81984"/>
            </a:avLst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eaLnBrk="1" hangingPunct="1">
              <a:defRPr/>
            </a:pP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受</a:t>
            </a:r>
            <a:r>
              <a:rPr lang="zh-TW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理</a:t>
            </a: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直轄市、縣</a:t>
            </a:r>
            <a:r>
              <a: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市</a:t>
            </a:r>
            <a:r>
              <a: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各級農會總幹事候聘人登記</a:t>
            </a:r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C83EFFE8-454A-49B4-A5CE-9EE0A0A8EEBA}"/>
              </a:ext>
            </a:extLst>
          </p:cNvPr>
          <p:cNvSpPr/>
          <p:nvPr/>
        </p:nvSpPr>
        <p:spPr bwMode="auto">
          <a:xfrm>
            <a:off x="684213" y="3644900"/>
            <a:ext cx="574675" cy="72072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04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15" name="向下箭號圖說文字 14">
            <a:extLst>
              <a:ext uri="{FF2B5EF4-FFF2-40B4-BE49-F238E27FC236}">
                <a16:creationId xmlns:a16="http://schemas.microsoft.com/office/drawing/2014/main" id="{F7069C21-D389-458F-997A-68D4D99B0C50}"/>
              </a:ext>
            </a:extLst>
          </p:cNvPr>
          <p:cNvSpPr/>
          <p:nvPr/>
        </p:nvSpPr>
        <p:spPr bwMode="auto">
          <a:xfrm>
            <a:off x="395288" y="1484313"/>
            <a:ext cx="1081087" cy="2089150"/>
          </a:xfrm>
          <a:prstGeom prst="downArrowCallout">
            <a:avLst>
              <a:gd name="adj1" fmla="val 32348"/>
              <a:gd name="adj2" fmla="val 28674"/>
              <a:gd name="adj3" fmla="val 25000"/>
              <a:gd name="adj4" fmla="val 79406"/>
            </a:avLst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公告直轄市、縣</a:t>
            </a:r>
            <a:r>
              <a: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市</a:t>
            </a:r>
            <a:r>
              <a: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各級農會總幹事候聘人登記</a:t>
            </a:r>
          </a:p>
        </p:txBody>
      </p:sp>
      <p:sp>
        <p:nvSpPr>
          <p:cNvPr id="17" name="橢圓 16">
            <a:extLst>
              <a:ext uri="{FF2B5EF4-FFF2-40B4-BE49-F238E27FC236}">
                <a16:creationId xmlns:a16="http://schemas.microsoft.com/office/drawing/2014/main" id="{1D6C1DA1-749F-4EBA-8B87-2EC506135DDF}"/>
              </a:ext>
            </a:extLst>
          </p:cNvPr>
          <p:cNvSpPr/>
          <p:nvPr/>
        </p:nvSpPr>
        <p:spPr bwMode="auto">
          <a:xfrm>
            <a:off x="1979613" y="3644900"/>
            <a:ext cx="576262" cy="72072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22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18" name="向下箭號圖說文字 17">
            <a:extLst>
              <a:ext uri="{FF2B5EF4-FFF2-40B4-BE49-F238E27FC236}">
                <a16:creationId xmlns:a16="http://schemas.microsoft.com/office/drawing/2014/main" id="{00B61F9A-1748-40CD-AFA5-04337C9C8064}"/>
              </a:ext>
            </a:extLst>
          </p:cNvPr>
          <p:cNvSpPr/>
          <p:nvPr/>
        </p:nvSpPr>
        <p:spPr bwMode="auto">
          <a:xfrm>
            <a:off x="1763713" y="1484313"/>
            <a:ext cx="1008062" cy="2089150"/>
          </a:xfrm>
          <a:prstGeom prst="downArrowCallout">
            <a:avLst>
              <a:gd name="adj1" fmla="val 48792"/>
              <a:gd name="adj2" fmla="val 37596"/>
              <a:gd name="adj3" fmla="val 25000"/>
              <a:gd name="adj4" fmla="val 81559"/>
            </a:avLst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直轄市、縣</a:t>
            </a:r>
            <a:r>
              <a: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市</a:t>
            </a:r>
            <a:r>
              <a: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各級農會總幹事候聘人登記截止</a:t>
            </a:r>
          </a:p>
        </p:txBody>
      </p:sp>
      <p:sp>
        <p:nvSpPr>
          <p:cNvPr id="19" name="橢圓 18">
            <a:extLst>
              <a:ext uri="{FF2B5EF4-FFF2-40B4-BE49-F238E27FC236}">
                <a16:creationId xmlns:a16="http://schemas.microsoft.com/office/drawing/2014/main" id="{4C2F8E11-B543-494D-B76C-A836ECD75AD4}"/>
              </a:ext>
            </a:extLst>
          </p:cNvPr>
          <p:cNvSpPr/>
          <p:nvPr/>
        </p:nvSpPr>
        <p:spPr bwMode="auto">
          <a:xfrm>
            <a:off x="2627313" y="3644900"/>
            <a:ext cx="576262" cy="72072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12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19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20" name="橢圓 19">
            <a:extLst>
              <a:ext uri="{FF2B5EF4-FFF2-40B4-BE49-F238E27FC236}">
                <a16:creationId xmlns:a16="http://schemas.microsoft.com/office/drawing/2014/main" id="{74033823-7CA0-43F4-B384-9952A0FD44D3}"/>
              </a:ext>
            </a:extLst>
          </p:cNvPr>
          <p:cNvSpPr/>
          <p:nvPr/>
        </p:nvSpPr>
        <p:spPr bwMode="auto">
          <a:xfrm>
            <a:off x="3276600" y="3644900"/>
            <a:ext cx="576263" cy="72072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11312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31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26" name="向上箭號圖說文字 25">
            <a:extLst>
              <a:ext uri="{FF2B5EF4-FFF2-40B4-BE49-F238E27FC236}">
                <a16:creationId xmlns:a16="http://schemas.microsoft.com/office/drawing/2014/main" id="{3A7DC4A4-E15C-4370-A1E4-38C6E216B779}"/>
              </a:ext>
            </a:extLst>
          </p:cNvPr>
          <p:cNvSpPr/>
          <p:nvPr/>
        </p:nvSpPr>
        <p:spPr bwMode="auto">
          <a:xfrm>
            <a:off x="3708400" y="4437063"/>
            <a:ext cx="1008063" cy="2016125"/>
          </a:xfrm>
          <a:prstGeom prst="upArrowCallout">
            <a:avLst>
              <a:gd name="adj1" fmla="val 42843"/>
              <a:gd name="adj2" fmla="val 35409"/>
              <a:gd name="adj3" fmla="val 26714"/>
              <a:gd name="adj4" fmla="val 81480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zh-TW" b="1" dirty="0">
                <a:solidFill>
                  <a:srgbClr val="151ED1"/>
                </a:solidFill>
                <a:latin typeface="標楷體" pitchFamily="65" charset="-120"/>
                <a:ea typeface="標楷體" pitchFamily="65" charset="-120"/>
              </a:rPr>
              <a:t>完成訂定</a:t>
            </a:r>
            <a:r>
              <a:rPr lang="zh-TW" altLang="zh-TW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基層農會會員代表</a:t>
            </a:r>
            <a:r>
              <a:rPr lang="zh-TW" altLang="zh-TW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名額</a:t>
            </a:r>
            <a:endParaRPr lang="zh-TW" altLang="zh-TW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defRPr/>
            </a:pPr>
            <a:endParaRPr lang="zh-TW" altLang="zh-TW" b="1" dirty="0">
              <a:solidFill>
                <a:srgbClr val="151ED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1" name="橢圓 20">
            <a:extLst>
              <a:ext uri="{FF2B5EF4-FFF2-40B4-BE49-F238E27FC236}">
                <a16:creationId xmlns:a16="http://schemas.microsoft.com/office/drawing/2014/main" id="{4AAD03CC-F7E1-476A-A96F-122C6A70D81D}"/>
              </a:ext>
            </a:extLst>
          </p:cNvPr>
          <p:cNvSpPr/>
          <p:nvPr/>
        </p:nvSpPr>
        <p:spPr bwMode="auto">
          <a:xfrm>
            <a:off x="3924300" y="3644900"/>
            <a:ext cx="576263" cy="7207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114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01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02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23" name="橢圓 22">
            <a:extLst>
              <a:ext uri="{FF2B5EF4-FFF2-40B4-BE49-F238E27FC236}">
                <a16:creationId xmlns:a16="http://schemas.microsoft.com/office/drawing/2014/main" id="{23A764A8-7D2A-4721-A3E7-38FEF47E7D22}"/>
              </a:ext>
            </a:extLst>
          </p:cNvPr>
          <p:cNvSpPr/>
          <p:nvPr/>
        </p:nvSpPr>
        <p:spPr bwMode="auto">
          <a:xfrm>
            <a:off x="5219700" y="3644900"/>
            <a:ext cx="576263" cy="72072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114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01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10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28" name="向上箭號圖說文字 27">
            <a:extLst>
              <a:ext uri="{FF2B5EF4-FFF2-40B4-BE49-F238E27FC236}">
                <a16:creationId xmlns:a16="http://schemas.microsoft.com/office/drawing/2014/main" id="{38E03CFA-82CE-416A-8813-DEE2EE68976C}"/>
              </a:ext>
            </a:extLst>
          </p:cNvPr>
          <p:cNvSpPr/>
          <p:nvPr/>
        </p:nvSpPr>
        <p:spPr bwMode="auto">
          <a:xfrm>
            <a:off x="4808939" y="4437063"/>
            <a:ext cx="1347237" cy="2087562"/>
          </a:xfrm>
          <a:prstGeom prst="upArrowCallout">
            <a:avLst>
              <a:gd name="adj1" fmla="val 40467"/>
              <a:gd name="adj2" fmla="val 31846"/>
              <a:gd name="adj3" fmla="val 20843"/>
              <a:gd name="adj4" fmla="val 81665"/>
            </a:avLst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eaLnBrk="1" hangingPunct="1"/>
            <a:r>
              <a:rPr lang="zh-TW" altLang="zh-TW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完成准予登記總幹事候聘人品德操守及工作表現成績評定，造</a:t>
            </a:r>
            <a:r>
              <a:rPr lang="zh-TW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名</a:t>
            </a:r>
            <a:r>
              <a:rPr lang="zh-TW" altLang="zh-TW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冊報農</a:t>
            </a:r>
            <a:r>
              <a:rPr lang="zh-TW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業部</a:t>
            </a:r>
            <a:endParaRPr lang="zh-TW" altLang="zh-TW" sz="1600" b="1" dirty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9" name="向下箭號圖說文字 28">
            <a:extLst>
              <a:ext uri="{FF2B5EF4-FFF2-40B4-BE49-F238E27FC236}">
                <a16:creationId xmlns:a16="http://schemas.microsoft.com/office/drawing/2014/main" id="{C4A2F69B-CC82-4E90-A808-4A71371DB561}"/>
              </a:ext>
            </a:extLst>
          </p:cNvPr>
          <p:cNvSpPr/>
          <p:nvPr/>
        </p:nvSpPr>
        <p:spPr bwMode="auto">
          <a:xfrm>
            <a:off x="2843213" y="1484313"/>
            <a:ext cx="1296987" cy="2089150"/>
          </a:xfrm>
          <a:prstGeom prst="downArrowCallout">
            <a:avLst>
              <a:gd name="adj1" fmla="val 46156"/>
              <a:gd name="adj2" fmla="val 37596"/>
              <a:gd name="adj3" fmla="val 20031"/>
              <a:gd name="adj4" fmla="val 78561"/>
            </a:avLst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完成直轄市、縣</a:t>
            </a:r>
            <a:r>
              <a: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市</a:t>
            </a:r>
            <a:r>
              <a: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級農會改選工作研討會</a:t>
            </a:r>
          </a:p>
          <a:p>
            <a:pPr eaLnBrk="1" hangingPunct="1">
              <a:defRPr/>
            </a:pPr>
            <a:endParaRPr lang="zh-TW" altLang="zh-TW" sz="1600" dirty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2" name="橢圓 21">
            <a:extLst>
              <a:ext uri="{FF2B5EF4-FFF2-40B4-BE49-F238E27FC236}">
                <a16:creationId xmlns:a16="http://schemas.microsoft.com/office/drawing/2014/main" id="{79BE050C-055A-4B3B-83C5-B676A3C64A8A}"/>
              </a:ext>
            </a:extLst>
          </p:cNvPr>
          <p:cNvSpPr/>
          <p:nvPr/>
        </p:nvSpPr>
        <p:spPr bwMode="auto">
          <a:xfrm>
            <a:off x="4572000" y="3644900"/>
            <a:ext cx="576263" cy="7207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114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01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08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30" name="向下箭號圖說文字 29">
            <a:extLst>
              <a:ext uri="{FF2B5EF4-FFF2-40B4-BE49-F238E27FC236}">
                <a16:creationId xmlns:a16="http://schemas.microsoft.com/office/drawing/2014/main" id="{798AFE60-6319-4DBA-BFA1-3A661AEFEA36}"/>
              </a:ext>
            </a:extLst>
          </p:cNvPr>
          <p:cNvSpPr/>
          <p:nvPr/>
        </p:nvSpPr>
        <p:spPr bwMode="auto">
          <a:xfrm>
            <a:off x="4356100" y="1484313"/>
            <a:ext cx="1008063" cy="2089150"/>
          </a:xfrm>
          <a:prstGeom prst="downArrowCallout">
            <a:avLst>
              <a:gd name="adj1" fmla="val 39870"/>
              <a:gd name="adj2" fmla="val 39083"/>
              <a:gd name="adj3" fmla="val 20539"/>
              <a:gd name="adj4" fmla="val 82154"/>
            </a:avLst>
          </a:prstGeom>
          <a:solidFill>
            <a:srgbClr val="F8FA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anchor="ctr"/>
          <a:lstStyle/>
          <a:p>
            <a:pPr eaLnBrk="1" hangingPunct="1">
              <a:defRPr/>
            </a:pPr>
            <a:r>
              <a:rPr lang="zh-TW" altLang="zh-TW" b="1" dirty="0">
                <a:solidFill>
                  <a:srgbClr val="151ED1"/>
                </a:solidFill>
                <a:latin typeface="標楷體" pitchFamily="65" charset="-120"/>
                <a:ea typeface="標楷體" pitchFamily="65" charset="-120"/>
              </a:rPr>
              <a:t>完成訂定</a:t>
            </a:r>
            <a:r>
              <a:rPr lang="zh-TW" altLang="zh-TW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基層農會出席上級農會會員代表</a:t>
            </a:r>
            <a:r>
              <a:rPr lang="zh-TW" altLang="zh-TW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名額</a:t>
            </a:r>
            <a:endParaRPr lang="zh-TW" altLang="zh-TW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向下箭號圖說文字 30">
            <a:extLst>
              <a:ext uri="{FF2B5EF4-FFF2-40B4-BE49-F238E27FC236}">
                <a16:creationId xmlns:a16="http://schemas.microsoft.com/office/drawing/2014/main" id="{9DB90D79-9E1B-476A-9259-9A8F14C544FA}"/>
              </a:ext>
            </a:extLst>
          </p:cNvPr>
          <p:cNvSpPr/>
          <p:nvPr/>
        </p:nvSpPr>
        <p:spPr bwMode="auto">
          <a:xfrm>
            <a:off x="5795963" y="1484313"/>
            <a:ext cx="1008062" cy="2089150"/>
          </a:xfrm>
          <a:prstGeom prst="downArrowCallout">
            <a:avLst>
              <a:gd name="adj1" fmla="val 48792"/>
              <a:gd name="adj2" fmla="val 40570"/>
              <a:gd name="adj3" fmla="val 20539"/>
              <a:gd name="adj4" fmla="val 82994"/>
            </a:avLst>
          </a:prstGeom>
          <a:solidFill>
            <a:srgbClr val="C1FB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zh-TW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指導監督基層農會農事小組選舉候選人資格審查</a:t>
            </a:r>
          </a:p>
        </p:txBody>
      </p:sp>
      <p:sp>
        <p:nvSpPr>
          <p:cNvPr id="3" name="橢圓 33">
            <a:extLst>
              <a:ext uri="{FF2B5EF4-FFF2-40B4-BE49-F238E27FC236}">
                <a16:creationId xmlns:a16="http://schemas.microsoft.com/office/drawing/2014/main" id="{D0B603CF-9381-4F53-8764-50F258C06966}"/>
              </a:ext>
            </a:extLst>
          </p:cNvPr>
          <p:cNvSpPr/>
          <p:nvPr/>
        </p:nvSpPr>
        <p:spPr bwMode="auto">
          <a:xfrm>
            <a:off x="5940425" y="3644900"/>
            <a:ext cx="862013" cy="7207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114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01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10~16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36" name="向上箭號圖說文字 35">
            <a:extLst>
              <a:ext uri="{FF2B5EF4-FFF2-40B4-BE49-F238E27FC236}">
                <a16:creationId xmlns:a16="http://schemas.microsoft.com/office/drawing/2014/main" id="{9670A814-339B-492C-8E3F-B7FBC2ABC697}"/>
              </a:ext>
            </a:extLst>
          </p:cNvPr>
          <p:cNvSpPr/>
          <p:nvPr/>
        </p:nvSpPr>
        <p:spPr bwMode="auto">
          <a:xfrm>
            <a:off x="6732588" y="4437063"/>
            <a:ext cx="1225550" cy="1944687"/>
          </a:xfrm>
          <a:prstGeom prst="upArrowCallout">
            <a:avLst>
              <a:gd name="adj1" fmla="val 47677"/>
              <a:gd name="adj2" fmla="val 35409"/>
              <a:gd name="adj3" fmla="val 18723"/>
              <a:gd name="adj4" fmla="val 83488"/>
            </a:avLst>
          </a:prstGeom>
          <a:gradFill>
            <a:gsLst>
              <a:gs pos="55000">
                <a:srgbClr val="C1FBED"/>
              </a:gs>
              <a:gs pos="62000">
                <a:srgbClr val="C1FBE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36000" rIns="18000" bIns="36000"/>
          <a:lstStyle/>
          <a:p>
            <a:pPr algn="just" eaLnBrk="1" hangingPunct="1"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指導監督基層農會理監事及出席上級農會會員代表候選人資格審查</a:t>
            </a:r>
          </a:p>
        </p:txBody>
      </p:sp>
      <p:sp>
        <p:nvSpPr>
          <p:cNvPr id="44055" name="Rectangle 2">
            <a:extLst>
              <a:ext uri="{FF2B5EF4-FFF2-40B4-BE49-F238E27FC236}">
                <a16:creationId xmlns:a16="http://schemas.microsoft.com/office/drawing/2014/main" id="{0B0F5936-A1D1-43FA-9FA8-94FDF0FCD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0"/>
            <a:ext cx="6913562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4000" b="1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" name="向下箭號圖說文字 30">
            <a:extLst>
              <a:ext uri="{FF2B5EF4-FFF2-40B4-BE49-F238E27FC236}">
                <a16:creationId xmlns:a16="http://schemas.microsoft.com/office/drawing/2014/main" id="{5E47128F-DD7E-4B02-9CBC-4323A8BAF8BB}"/>
              </a:ext>
            </a:extLst>
          </p:cNvPr>
          <p:cNvSpPr/>
          <p:nvPr/>
        </p:nvSpPr>
        <p:spPr bwMode="auto">
          <a:xfrm>
            <a:off x="7596188" y="1412875"/>
            <a:ext cx="1223962" cy="2160588"/>
          </a:xfrm>
          <a:prstGeom prst="downArrowCallout">
            <a:avLst>
              <a:gd name="adj1" fmla="val 48792"/>
              <a:gd name="adj2" fmla="val 40570"/>
              <a:gd name="adj3" fmla="val 20539"/>
              <a:gd name="adj4" fmla="val 82994"/>
            </a:avLst>
          </a:prstGeom>
          <a:solidFill>
            <a:srgbClr val="C1FB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zh-TW" sz="16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指導監督直轄市、縣農會理、監事及出席全國農會會員代表候選人資格審查</a:t>
            </a:r>
          </a:p>
        </p:txBody>
      </p:sp>
      <p:sp>
        <p:nvSpPr>
          <p:cNvPr id="38" name="橢圓 33">
            <a:extLst>
              <a:ext uri="{FF2B5EF4-FFF2-40B4-BE49-F238E27FC236}">
                <a16:creationId xmlns:a16="http://schemas.microsoft.com/office/drawing/2014/main" id="{79F087D3-3F75-4B26-AC42-C147E8864361}"/>
              </a:ext>
            </a:extLst>
          </p:cNvPr>
          <p:cNvSpPr/>
          <p:nvPr/>
        </p:nvSpPr>
        <p:spPr bwMode="auto">
          <a:xfrm>
            <a:off x="6875463" y="3644900"/>
            <a:ext cx="863600" cy="7207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114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01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17~23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39" name="橢圓 33">
            <a:extLst>
              <a:ext uri="{FF2B5EF4-FFF2-40B4-BE49-F238E27FC236}">
                <a16:creationId xmlns:a16="http://schemas.microsoft.com/office/drawing/2014/main" id="{D6070476-5406-4F02-B2A4-06A0B5FD8F06}"/>
              </a:ext>
            </a:extLst>
          </p:cNvPr>
          <p:cNvSpPr/>
          <p:nvPr/>
        </p:nvSpPr>
        <p:spPr bwMode="auto">
          <a:xfrm>
            <a:off x="7812088" y="3644900"/>
            <a:ext cx="1008062" cy="7207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114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02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21~27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32" name="向上箭號圖說文字 31">
            <a:extLst>
              <a:ext uri="{FF2B5EF4-FFF2-40B4-BE49-F238E27FC236}">
                <a16:creationId xmlns:a16="http://schemas.microsoft.com/office/drawing/2014/main" id="{D4790957-B16B-4C96-A7DE-7F3FCDA1748E}"/>
              </a:ext>
            </a:extLst>
          </p:cNvPr>
          <p:cNvSpPr/>
          <p:nvPr/>
        </p:nvSpPr>
        <p:spPr bwMode="auto">
          <a:xfrm>
            <a:off x="2339975" y="4437063"/>
            <a:ext cx="1152525" cy="2232025"/>
          </a:xfrm>
          <a:prstGeom prst="upArrowCallout">
            <a:avLst>
              <a:gd name="adj1" fmla="val 42843"/>
              <a:gd name="adj2" fmla="val 35409"/>
              <a:gd name="adj3" fmla="val 26714"/>
              <a:gd name="adj4" fmla="val 81480"/>
            </a:avLst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eaLnBrk="1" hangingPunct="1">
              <a:defRPr/>
            </a:pP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完成直轄市、縣</a:t>
            </a:r>
            <a:r>
              <a: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市</a:t>
            </a:r>
            <a:r>
              <a: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各級農會總幹事候聘人資格審</a:t>
            </a:r>
            <a:r>
              <a:rPr lang="zh-TW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查</a:t>
            </a:r>
            <a:endParaRPr lang="zh-TW" altLang="zh-TW" dirty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" name="Picture 3" descr="BD14718_">
            <a:extLst>
              <a:ext uri="{FF2B5EF4-FFF2-40B4-BE49-F238E27FC236}">
                <a16:creationId xmlns:a16="http://schemas.microsoft.com/office/drawing/2014/main" id="{B72C34C7-6D9D-A055-7824-4563B6F84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31" y="490687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3E414ECE-D24E-2E25-320C-B73917C2C2A1}"/>
              </a:ext>
            </a:extLst>
          </p:cNvPr>
          <p:cNvSpPr txBox="1">
            <a:spLocks noChangeArrowheads="1"/>
          </p:cNvSpPr>
          <p:nvPr/>
        </p:nvSpPr>
        <p:spPr>
          <a:xfrm>
            <a:off x="880552" y="-71437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36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6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投影片編號版面配置區 3">
            <a:extLst>
              <a:ext uri="{FF2B5EF4-FFF2-40B4-BE49-F238E27FC236}">
                <a16:creationId xmlns:a16="http://schemas.microsoft.com/office/drawing/2014/main" id="{70512F52-D424-4797-9348-A49FFC62EC42}"/>
              </a:ext>
            </a:extLst>
          </p:cNvPr>
          <p:cNvSpPr txBox="1">
            <a:spLocks noGrp="1"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EF16E76A-6D59-4C54-A9AD-DDDF3C3C9B4F}" type="slidenum">
              <a:rPr lang="en-US" altLang="zh-TW" sz="1400"/>
              <a:pPr algn="r" eaLnBrk="1" hangingPunct="1">
                <a:spcBef>
                  <a:spcPct val="0"/>
                </a:spcBef>
                <a:buFontTx/>
                <a:buNone/>
              </a:pPr>
              <a:t>51</a:t>
            </a:fld>
            <a:endParaRPr lang="en-US" altLang="zh-TW" sz="1400"/>
          </a:p>
        </p:txBody>
      </p:sp>
      <p:sp>
        <p:nvSpPr>
          <p:cNvPr id="8" name="＞形箭號 7">
            <a:extLst>
              <a:ext uri="{FF2B5EF4-FFF2-40B4-BE49-F238E27FC236}">
                <a16:creationId xmlns:a16="http://schemas.microsoft.com/office/drawing/2014/main" id="{B5347971-51D0-4F63-B626-7837E8CA46FE}"/>
              </a:ext>
            </a:extLst>
          </p:cNvPr>
          <p:cNvSpPr/>
          <p:nvPr/>
        </p:nvSpPr>
        <p:spPr>
          <a:xfrm>
            <a:off x="212725" y="3575050"/>
            <a:ext cx="8964613" cy="86201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3" name="橢圓 12">
            <a:extLst>
              <a:ext uri="{FF2B5EF4-FFF2-40B4-BE49-F238E27FC236}">
                <a16:creationId xmlns:a16="http://schemas.microsoft.com/office/drawing/2014/main" id="{5E314836-0B65-424F-9738-D4F65692BF5A}"/>
              </a:ext>
            </a:extLst>
          </p:cNvPr>
          <p:cNvSpPr/>
          <p:nvPr/>
        </p:nvSpPr>
        <p:spPr bwMode="auto">
          <a:xfrm>
            <a:off x="2195513" y="3644900"/>
            <a:ext cx="576262" cy="7207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04</a:t>
            </a:r>
            <a:endParaRPr lang="zh-TW" alt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向上箭號圖說文字 13">
            <a:extLst>
              <a:ext uri="{FF2B5EF4-FFF2-40B4-BE49-F238E27FC236}">
                <a16:creationId xmlns:a16="http://schemas.microsoft.com/office/drawing/2014/main" id="{F74584DD-9170-4CE2-9223-4E53DB1FAE42}"/>
              </a:ext>
            </a:extLst>
          </p:cNvPr>
          <p:cNvSpPr/>
          <p:nvPr/>
        </p:nvSpPr>
        <p:spPr bwMode="auto">
          <a:xfrm>
            <a:off x="1979613" y="4437063"/>
            <a:ext cx="1008062" cy="2120187"/>
          </a:xfrm>
          <a:prstGeom prst="upArrowCallout">
            <a:avLst>
              <a:gd name="adj1" fmla="val 39869"/>
              <a:gd name="adj2" fmla="val 35409"/>
              <a:gd name="adj3" fmla="val 29007"/>
              <a:gd name="adj4" fmla="val 81984"/>
            </a:avLst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eaLnBrk="1" hangingPunct="1">
              <a:defRPr/>
            </a:pPr>
            <a:r>
              <a:rPr lang="zh-TW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公告</a:t>
            </a: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全國</a:t>
            </a:r>
            <a:r>
              <a:rPr lang="zh-TW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農會總幹事候聘人登記</a:t>
            </a:r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DBF496E5-3547-4D27-B815-9B970EB4B3BC}"/>
              </a:ext>
            </a:extLst>
          </p:cNvPr>
          <p:cNvSpPr/>
          <p:nvPr/>
        </p:nvSpPr>
        <p:spPr bwMode="auto">
          <a:xfrm>
            <a:off x="1547813" y="3644900"/>
            <a:ext cx="574675" cy="7207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10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16</a:t>
            </a:r>
            <a:endParaRPr lang="zh-TW" alt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向下箭號圖說文字 14">
            <a:extLst>
              <a:ext uri="{FF2B5EF4-FFF2-40B4-BE49-F238E27FC236}">
                <a16:creationId xmlns:a16="http://schemas.microsoft.com/office/drawing/2014/main" id="{3F8A57CC-EF85-4BEE-A79F-F759E0F01888}"/>
              </a:ext>
            </a:extLst>
          </p:cNvPr>
          <p:cNvSpPr/>
          <p:nvPr/>
        </p:nvSpPr>
        <p:spPr bwMode="auto">
          <a:xfrm>
            <a:off x="1330325" y="1630363"/>
            <a:ext cx="1081088" cy="1943100"/>
          </a:xfrm>
          <a:prstGeom prst="downArrowCallout">
            <a:avLst>
              <a:gd name="adj1" fmla="val 32348"/>
              <a:gd name="adj2" fmla="val 28674"/>
              <a:gd name="adj3" fmla="val 25000"/>
              <a:gd name="adj4" fmla="val 79406"/>
            </a:avLst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按縣市別評定及公告績優總幹事</a:t>
            </a:r>
            <a:endParaRPr lang="en-US" altLang="zh-TW" b="1" dirty="0">
              <a:solidFill>
                <a:schemeClr val="tx1">
                  <a:lumMod val="50000"/>
                  <a:lumOff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7" name="橢圓 16">
            <a:extLst>
              <a:ext uri="{FF2B5EF4-FFF2-40B4-BE49-F238E27FC236}">
                <a16:creationId xmlns:a16="http://schemas.microsoft.com/office/drawing/2014/main" id="{F3ED45A8-2E59-4440-98B3-936E0095D879}"/>
              </a:ext>
            </a:extLst>
          </p:cNvPr>
          <p:cNvSpPr/>
          <p:nvPr/>
        </p:nvSpPr>
        <p:spPr bwMode="auto">
          <a:xfrm>
            <a:off x="2843213" y="3644900"/>
            <a:ext cx="576262" cy="7207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18</a:t>
            </a:r>
            <a:endParaRPr lang="zh-TW" alt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向下箭號圖說文字 17">
            <a:extLst>
              <a:ext uri="{FF2B5EF4-FFF2-40B4-BE49-F238E27FC236}">
                <a16:creationId xmlns:a16="http://schemas.microsoft.com/office/drawing/2014/main" id="{FC357E60-532E-41C8-ABE0-A7BBF4D061B7}"/>
              </a:ext>
            </a:extLst>
          </p:cNvPr>
          <p:cNvSpPr/>
          <p:nvPr/>
        </p:nvSpPr>
        <p:spPr bwMode="auto">
          <a:xfrm>
            <a:off x="2627313" y="1630363"/>
            <a:ext cx="1008062" cy="2014537"/>
          </a:xfrm>
          <a:prstGeom prst="downArrowCallout">
            <a:avLst>
              <a:gd name="adj1" fmla="val 48792"/>
              <a:gd name="adj2" fmla="val 37596"/>
              <a:gd name="adj3" fmla="val 25000"/>
              <a:gd name="adj4" fmla="val 81559"/>
            </a:avLst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全國</a:t>
            </a:r>
            <a:r>
              <a:rPr lang="zh-TW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農會總幹事候聘人</a:t>
            </a: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開始</a:t>
            </a:r>
            <a:r>
              <a:rPr lang="zh-TW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登記</a:t>
            </a:r>
          </a:p>
          <a:p>
            <a:pPr eaLnBrk="1" hangingPunct="1">
              <a:defRPr/>
            </a:pPr>
            <a:endParaRPr lang="zh-TW" altLang="zh-TW" b="1" dirty="0">
              <a:solidFill>
                <a:schemeClr val="tx1">
                  <a:lumMod val="50000"/>
                  <a:lumOff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" name="橢圓 18">
            <a:extLst>
              <a:ext uri="{FF2B5EF4-FFF2-40B4-BE49-F238E27FC236}">
                <a16:creationId xmlns:a16="http://schemas.microsoft.com/office/drawing/2014/main" id="{F4066CCF-CD3E-4023-A385-CF65BFAAD62A}"/>
              </a:ext>
            </a:extLst>
          </p:cNvPr>
          <p:cNvSpPr/>
          <p:nvPr/>
        </p:nvSpPr>
        <p:spPr bwMode="auto">
          <a:xfrm>
            <a:off x="3490913" y="3644900"/>
            <a:ext cx="576262" cy="7207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22</a:t>
            </a:r>
            <a:endParaRPr lang="zh-TW" alt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橢圓 19">
            <a:extLst>
              <a:ext uri="{FF2B5EF4-FFF2-40B4-BE49-F238E27FC236}">
                <a16:creationId xmlns:a16="http://schemas.microsoft.com/office/drawing/2014/main" id="{19412D1D-8734-4466-89CE-27B4B4EF5825}"/>
              </a:ext>
            </a:extLst>
          </p:cNvPr>
          <p:cNvSpPr/>
          <p:nvPr/>
        </p:nvSpPr>
        <p:spPr bwMode="auto">
          <a:xfrm>
            <a:off x="4140200" y="3644900"/>
            <a:ext cx="576263" cy="7207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30</a:t>
            </a:r>
            <a:endParaRPr lang="zh-TW" alt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6" name="向上箭號圖說文字 25">
            <a:extLst>
              <a:ext uri="{FF2B5EF4-FFF2-40B4-BE49-F238E27FC236}">
                <a16:creationId xmlns:a16="http://schemas.microsoft.com/office/drawing/2014/main" id="{75F3A225-9ED7-4017-BF3B-972A1F923DFE}"/>
              </a:ext>
            </a:extLst>
          </p:cNvPr>
          <p:cNvSpPr/>
          <p:nvPr/>
        </p:nvSpPr>
        <p:spPr bwMode="auto">
          <a:xfrm>
            <a:off x="4572000" y="4437063"/>
            <a:ext cx="1008063" cy="2120187"/>
          </a:xfrm>
          <a:prstGeom prst="upArrowCallout">
            <a:avLst>
              <a:gd name="adj1" fmla="val 42843"/>
              <a:gd name="adj2" fmla="val 35409"/>
              <a:gd name="adj3" fmla="val 26714"/>
              <a:gd name="adj4" fmla="val 81480"/>
            </a:avLst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t"/>
          <a:lstStyle/>
          <a:p>
            <a:pPr eaLnBrk="1" hangingPunct="1">
              <a:defRPr/>
            </a:pPr>
            <a:r>
              <a:rPr lang="zh-TW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完成</a:t>
            </a: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全國</a:t>
            </a:r>
            <a:r>
              <a:rPr lang="zh-TW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農會總幹事候聘人資格審</a:t>
            </a: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查</a:t>
            </a:r>
            <a:endParaRPr lang="zh-TW" altLang="zh-TW" dirty="0">
              <a:solidFill>
                <a:schemeClr val="tx1">
                  <a:lumMod val="50000"/>
                  <a:lumOff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1" name="橢圓 20">
            <a:extLst>
              <a:ext uri="{FF2B5EF4-FFF2-40B4-BE49-F238E27FC236}">
                <a16:creationId xmlns:a16="http://schemas.microsoft.com/office/drawing/2014/main" id="{CABF7583-8CE4-4AD0-BAA6-5AE0644D33BB}"/>
              </a:ext>
            </a:extLst>
          </p:cNvPr>
          <p:cNvSpPr/>
          <p:nvPr/>
        </p:nvSpPr>
        <p:spPr bwMode="auto">
          <a:xfrm>
            <a:off x="4787900" y="3644900"/>
            <a:ext cx="576263" cy="7207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12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19</a:t>
            </a:r>
            <a:endParaRPr lang="zh-TW" alt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3" name="橢圓 22">
            <a:extLst>
              <a:ext uri="{FF2B5EF4-FFF2-40B4-BE49-F238E27FC236}">
                <a16:creationId xmlns:a16="http://schemas.microsoft.com/office/drawing/2014/main" id="{AA30A4AD-04FD-4884-9A1E-E9A786FD0662}"/>
              </a:ext>
            </a:extLst>
          </p:cNvPr>
          <p:cNvSpPr/>
          <p:nvPr/>
        </p:nvSpPr>
        <p:spPr bwMode="auto">
          <a:xfrm>
            <a:off x="6083300" y="3644900"/>
            <a:ext cx="576263" cy="7207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110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0000"/>
                </a:solidFill>
              </a:rPr>
              <a:t>01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0000"/>
                </a:solidFill>
              </a:rPr>
              <a:t>14</a:t>
            </a:r>
            <a:endParaRPr lang="zh-TW" altLang="en-US" sz="1600" b="1" dirty="0">
              <a:solidFill>
                <a:srgbClr val="FF0000"/>
              </a:solidFill>
            </a:endParaRPr>
          </a:p>
        </p:txBody>
      </p:sp>
      <p:sp>
        <p:nvSpPr>
          <p:cNvPr id="28" name="向上箭號圖說文字 27">
            <a:extLst>
              <a:ext uri="{FF2B5EF4-FFF2-40B4-BE49-F238E27FC236}">
                <a16:creationId xmlns:a16="http://schemas.microsoft.com/office/drawing/2014/main" id="{78E982F6-54A7-46CF-B3DF-42CDD9512B9D}"/>
              </a:ext>
            </a:extLst>
          </p:cNvPr>
          <p:cNvSpPr/>
          <p:nvPr/>
        </p:nvSpPr>
        <p:spPr bwMode="auto">
          <a:xfrm>
            <a:off x="5867400" y="4437063"/>
            <a:ext cx="1008063" cy="2120187"/>
          </a:xfrm>
          <a:prstGeom prst="upArrowCallout">
            <a:avLst>
              <a:gd name="adj1" fmla="val 42843"/>
              <a:gd name="adj2" fmla="val 35409"/>
              <a:gd name="adj3" fmla="val 25000"/>
              <a:gd name="adj4" fmla="val 81182"/>
            </a:avLst>
          </a:prstGeom>
          <a:solidFill>
            <a:srgbClr val="E6B8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t"/>
          <a:lstStyle/>
          <a:p>
            <a:pPr eaLnBrk="1" hangingPunct="1">
              <a:defRPr/>
            </a:pPr>
            <a:r>
              <a:rPr lang="zh-TW" altLang="zh-TW" b="1" dirty="0">
                <a:solidFill>
                  <a:srgbClr val="151ED1"/>
                </a:solidFill>
                <a:latin typeface="標楷體" pitchFamily="65" charset="-120"/>
                <a:ea typeface="標楷體" pitchFamily="65" charset="-120"/>
              </a:rPr>
              <a:t>完成訂定</a:t>
            </a:r>
            <a:r>
              <a:rPr lang="zh-TW" altLang="zh-TW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出席</a:t>
            </a:r>
            <a:r>
              <a:rPr lang="zh-TW" altLang="en-US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全國</a:t>
            </a:r>
            <a:r>
              <a:rPr lang="zh-TW" altLang="zh-TW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農會會員代表</a:t>
            </a:r>
            <a:r>
              <a:rPr lang="zh-TW" altLang="zh-TW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名額</a:t>
            </a:r>
            <a:endParaRPr lang="zh-TW" altLang="zh-TW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9" name="向下箭號圖說文字 28">
            <a:extLst>
              <a:ext uri="{FF2B5EF4-FFF2-40B4-BE49-F238E27FC236}">
                <a16:creationId xmlns:a16="http://schemas.microsoft.com/office/drawing/2014/main" id="{844E82C1-9740-4ACA-B881-69257D2EEC8F}"/>
              </a:ext>
            </a:extLst>
          </p:cNvPr>
          <p:cNvSpPr/>
          <p:nvPr/>
        </p:nvSpPr>
        <p:spPr bwMode="auto">
          <a:xfrm>
            <a:off x="3924300" y="1630363"/>
            <a:ext cx="1009650" cy="1943100"/>
          </a:xfrm>
          <a:prstGeom prst="downArrowCallout">
            <a:avLst>
              <a:gd name="adj1" fmla="val 46156"/>
              <a:gd name="adj2" fmla="val 37596"/>
              <a:gd name="adj3" fmla="val 20031"/>
              <a:gd name="adj4" fmla="val 78561"/>
            </a:avLst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完成</a:t>
            </a: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各級</a:t>
            </a:r>
            <a:r>
              <a:rPr lang="zh-TW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農會改選工作研討會</a:t>
            </a:r>
          </a:p>
          <a:p>
            <a:pPr eaLnBrk="1" hangingPunct="1">
              <a:defRPr/>
            </a:pPr>
            <a:endParaRPr lang="zh-TW" altLang="zh-TW" dirty="0">
              <a:solidFill>
                <a:schemeClr val="tx1">
                  <a:lumMod val="50000"/>
                  <a:lumOff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2" name="橢圓 21">
            <a:extLst>
              <a:ext uri="{FF2B5EF4-FFF2-40B4-BE49-F238E27FC236}">
                <a16:creationId xmlns:a16="http://schemas.microsoft.com/office/drawing/2014/main" id="{2D5250F2-3400-424A-9284-9179CE4A55A8}"/>
              </a:ext>
            </a:extLst>
          </p:cNvPr>
          <p:cNvSpPr/>
          <p:nvPr/>
        </p:nvSpPr>
        <p:spPr bwMode="auto">
          <a:xfrm>
            <a:off x="5435600" y="3644900"/>
            <a:ext cx="576263" cy="7207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114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01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10</a:t>
            </a:r>
            <a:endParaRPr lang="zh-TW" alt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0" name="向下箭號圖說文字 29">
            <a:extLst>
              <a:ext uri="{FF2B5EF4-FFF2-40B4-BE49-F238E27FC236}">
                <a16:creationId xmlns:a16="http://schemas.microsoft.com/office/drawing/2014/main" id="{BFBFD3F8-A1FA-4C2B-9099-5F6F266CC52D}"/>
              </a:ext>
            </a:extLst>
          </p:cNvPr>
          <p:cNvSpPr/>
          <p:nvPr/>
        </p:nvSpPr>
        <p:spPr bwMode="auto">
          <a:xfrm>
            <a:off x="5148263" y="1630363"/>
            <a:ext cx="1150937" cy="1943100"/>
          </a:xfrm>
          <a:prstGeom prst="downArrowCallout">
            <a:avLst>
              <a:gd name="adj1" fmla="val 39870"/>
              <a:gd name="adj2" fmla="val 39083"/>
              <a:gd name="adj3" fmla="val 20539"/>
              <a:gd name="adj4" fmla="val 82154"/>
            </a:avLst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anchor="ctr"/>
          <a:lstStyle/>
          <a:p>
            <a:pPr eaLnBrk="1" hangingPunct="1">
              <a:defRPr/>
            </a:pPr>
            <a:r>
              <a:rPr lang="zh-TW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完成准予登記</a:t>
            </a:r>
            <a:r>
              <a:rPr lang="zh-TW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全國農會</a:t>
            </a:r>
            <a:r>
              <a:rPr lang="zh-TW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總幹事候聘人品德操守及工作表現成績評定</a:t>
            </a:r>
            <a:endParaRPr lang="zh-TW" altLang="zh-TW" sz="1600" dirty="0">
              <a:solidFill>
                <a:schemeClr val="tx1">
                  <a:lumMod val="50000"/>
                  <a:lumOff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向下箭號圖說文字 30">
            <a:extLst>
              <a:ext uri="{FF2B5EF4-FFF2-40B4-BE49-F238E27FC236}">
                <a16:creationId xmlns:a16="http://schemas.microsoft.com/office/drawing/2014/main" id="{46C3E85A-4DB9-42C9-A27A-231800D76F25}"/>
              </a:ext>
            </a:extLst>
          </p:cNvPr>
          <p:cNvSpPr/>
          <p:nvPr/>
        </p:nvSpPr>
        <p:spPr bwMode="auto">
          <a:xfrm>
            <a:off x="6588125" y="1630363"/>
            <a:ext cx="1008063" cy="1943100"/>
          </a:xfrm>
          <a:prstGeom prst="downArrowCallout">
            <a:avLst>
              <a:gd name="adj1" fmla="val 48792"/>
              <a:gd name="adj2" fmla="val 40570"/>
              <a:gd name="adj3" fmla="val 20539"/>
              <a:gd name="adj4" fmla="val 82994"/>
            </a:avLst>
          </a:prstGeom>
          <a:solidFill>
            <a:srgbClr val="C1FB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完成農會總幹事候聘登記人面談</a:t>
            </a:r>
          </a:p>
        </p:txBody>
      </p:sp>
      <p:sp>
        <p:nvSpPr>
          <p:cNvPr id="3" name="橢圓 33">
            <a:extLst>
              <a:ext uri="{FF2B5EF4-FFF2-40B4-BE49-F238E27FC236}">
                <a16:creationId xmlns:a16="http://schemas.microsoft.com/office/drawing/2014/main" id="{A4BAA43D-51AA-473A-981D-A127683479C8}"/>
              </a:ext>
            </a:extLst>
          </p:cNvPr>
          <p:cNvSpPr/>
          <p:nvPr/>
        </p:nvSpPr>
        <p:spPr bwMode="auto">
          <a:xfrm>
            <a:off x="6732588" y="3644900"/>
            <a:ext cx="647700" cy="7207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114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02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10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36" name="向上箭號圖說文字 35">
            <a:extLst>
              <a:ext uri="{FF2B5EF4-FFF2-40B4-BE49-F238E27FC236}">
                <a16:creationId xmlns:a16="http://schemas.microsoft.com/office/drawing/2014/main" id="{C6A3DD19-436B-4ECD-A033-1A64EC2AAEE5}"/>
              </a:ext>
            </a:extLst>
          </p:cNvPr>
          <p:cNvSpPr/>
          <p:nvPr/>
        </p:nvSpPr>
        <p:spPr bwMode="auto">
          <a:xfrm>
            <a:off x="7400925" y="4437063"/>
            <a:ext cx="842963" cy="1944687"/>
          </a:xfrm>
          <a:prstGeom prst="upArrowCallout">
            <a:avLst>
              <a:gd name="adj1" fmla="val 47677"/>
              <a:gd name="adj2" fmla="val 35409"/>
              <a:gd name="adj3" fmla="val 18723"/>
              <a:gd name="adj4" fmla="val 83488"/>
            </a:avLst>
          </a:prstGeom>
          <a:gradFill>
            <a:gsLst>
              <a:gs pos="55000">
                <a:srgbClr val="C1FBED"/>
              </a:gs>
              <a:gs pos="62000">
                <a:srgbClr val="C1FBE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36000" rIns="18000" bIns="36000"/>
          <a:lstStyle/>
          <a:p>
            <a:pPr algn="just" eaLnBrk="1" hangingPunct="1">
              <a:defRPr/>
            </a:pPr>
            <a:r>
              <a: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完成農會總幹事遴選合格人員名冊</a:t>
            </a:r>
          </a:p>
        </p:txBody>
      </p:sp>
      <p:pic>
        <p:nvPicPr>
          <p:cNvPr id="45079" name="Picture 3" descr="BD14718_">
            <a:extLst>
              <a:ext uri="{FF2B5EF4-FFF2-40B4-BE49-F238E27FC236}">
                <a16:creationId xmlns:a16="http://schemas.microsoft.com/office/drawing/2014/main" id="{4DE5CFD1-E7B7-4D62-9929-BE6764288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82" y="497600"/>
            <a:ext cx="7627937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向下箭號圖說文字 30">
            <a:extLst>
              <a:ext uri="{FF2B5EF4-FFF2-40B4-BE49-F238E27FC236}">
                <a16:creationId xmlns:a16="http://schemas.microsoft.com/office/drawing/2014/main" id="{CD08FED4-316A-42C8-8888-A17B30BE854D}"/>
              </a:ext>
            </a:extLst>
          </p:cNvPr>
          <p:cNvSpPr/>
          <p:nvPr/>
        </p:nvSpPr>
        <p:spPr bwMode="auto">
          <a:xfrm>
            <a:off x="8101013" y="1630363"/>
            <a:ext cx="935037" cy="1917700"/>
          </a:xfrm>
          <a:prstGeom prst="downArrowCallout">
            <a:avLst>
              <a:gd name="adj1" fmla="val 48792"/>
              <a:gd name="adj2" fmla="val 40570"/>
              <a:gd name="adj3" fmla="val 20539"/>
              <a:gd name="adj4" fmla="val 82994"/>
            </a:avLst>
          </a:prstGeom>
          <a:solidFill>
            <a:srgbClr val="FFFFCC"/>
          </a:solidFill>
          <a:ln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zh-TW" sz="16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指導監督</a:t>
            </a:r>
            <a:r>
              <a:rPr lang="zh-TW" altLang="en-US" sz="16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全國</a:t>
            </a:r>
            <a:r>
              <a:rPr lang="zh-TW" altLang="zh-TW" sz="16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農會理、監事資格審查</a:t>
            </a:r>
          </a:p>
        </p:txBody>
      </p:sp>
      <p:sp>
        <p:nvSpPr>
          <p:cNvPr id="38" name="橢圓 33">
            <a:extLst>
              <a:ext uri="{FF2B5EF4-FFF2-40B4-BE49-F238E27FC236}">
                <a16:creationId xmlns:a16="http://schemas.microsoft.com/office/drawing/2014/main" id="{FF2A3A1F-D7C0-44A9-8143-82394AE51783}"/>
              </a:ext>
            </a:extLst>
          </p:cNvPr>
          <p:cNvSpPr/>
          <p:nvPr/>
        </p:nvSpPr>
        <p:spPr bwMode="auto">
          <a:xfrm>
            <a:off x="7451725" y="3673475"/>
            <a:ext cx="649288" cy="7207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114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02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rgbClr val="FFFFFF"/>
                </a:solidFill>
              </a:rPr>
              <a:t>12</a:t>
            </a:r>
            <a:endParaRPr lang="zh-TW" altLang="en-US" sz="1600" b="1" dirty="0">
              <a:solidFill>
                <a:srgbClr val="FFFFFF"/>
              </a:solidFill>
            </a:endParaRPr>
          </a:p>
        </p:txBody>
      </p:sp>
      <p:sp>
        <p:nvSpPr>
          <p:cNvPr id="39" name="橢圓 33">
            <a:extLst>
              <a:ext uri="{FF2B5EF4-FFF2-40B4-BE49-F238E27FC236}">
                <a16:creationId xmlns:a16="http://schemas.microsoft.com/office/drawing/2014/main" id="{7C01502C-35E6-445A-8A20-511170F2B4BF}"/>
              </a:ext>
            </a:extLst>
          </p:cNvPr>
          <p:cNvSpPr/>
          <p:nvPr/>
        </p:nvSpPr>
        <p:spPr bwMode="auto">
          <a:xfrm>
            <a:off x="8172450" y="3644900"/>
            <a:ext cx="827088" cy="7207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/>
            <a:r>
              <a:rPr lang="en-US" altLang="zh-TW" sz="1400" b="1" dirty="0">
                <a:solidFill>
                  <a:srgbClr val="FFFFFF"/>
                </a:solidFill>
              </a:rPr>
              <a:t>114</a:t>
            </a:r>
          </a:p>
          <a:p>
            <a:pPr algn="ctr" eaLnBrk="1" hangingPunct="1"/>
            <a:r>
              <a:rPr lang="en-US" altLang="zh-TW" sz="1400" b="1" dirty="0">
                <a:solidFill>
                  <a:srgbClr val="FFFFFF"/>
                </a:solidFill>
              </a:rPr>
              <a:t>03</a:t>
            </a:r>
          </a:p>
          <a:p>
            <a:pPr algn="ctr" eaLnBrk="1" hangingPunct="1"/>
            <a:r>
              <a:rPr lang="en-US" altLang="zh-TW" sz="1400" b="1" dirty="0">
                <a:solidFill>
                  <a:srgbClr val="FFFFFF"/>
                </a:solidFill>
              </a:rPr>
              <a:t>14~20</a:t>
            </a:r>
            <a:endParaRPr lang="zh-TW" altLang="en-US" sz="1400" b="1" dirty="0">
              <a:solidFill>
                <a:srgbClr val="FFFFFF"/>
              </a:solidFill>
            </a:endParaRPr>
          </a:p>
        </p:txBody>
      </p:sp>
      <p:sp>
        <p:nvSpPr>
          <p:cNvPr id="32" name="向上箭號圖說文字 31">
            <a:extLst>
              <a:ext uri="{FF2B5EF4-FFF2-40B4-BE49-F238E27FC236}">
                <a16:creationId xmlns:a16="http://schemas.microsoft.com/office/drawing/2014/main" id="{D739A82D-6E56-47F0-B8C6-216F2ACD54BA}"/>
              </a:ext>
            </a:extLst>
          </p:cNvPr>
          <p:cNvSpPr/>
          <p:nvPr/>
        </p:nvSpPr>
        <p:spPr bwMode="auto">
          <a:xfrm>
            <a:off x="3275012" y="4450070"/>
            <a:ext cx="1008063" cy="2120187"/>
          </a:xfrm>
          <a:prstGeom prst="upArrowCallout">
            <a:avLst>
              <a:gd name="adj1" fmla="val 42843"/>
              <a:gd name="adj2" fmla="val 35409"/>
              <a:gd name="adj3" fmla="val 26714"/>
              <a:gd name="adj4" fmla="val 81480"/>
            </a:avLst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eaLnBrk="1" hangingPunct="1">
              <a:defRPr/>
            </a:pP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全國</a:t>
            </a:r>
            <a:r>
              <a:rPr lang="zh-TW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農會總幹事候聘人登記截止</a:t>
            </a:r>
          </a:p>
          <a:p>
            <a:pPr eaLnBrk="1" hangingPunct="1">
              <a:defRPr/>
            </a:pPr>
            <a:endParaRPr lang="zh-TW" altLang="zh-TW" dirty="0">
              <a:solidFill>
                <a:schemeClr val="tx1">
                  <a:lumMod val="50000"/>
                  <a:lumOff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9" name="橢圓 48">
            <a:extLst>
              <a:ext uri="{FF2B5EF4-FFF2-40B4-BE49-F238E27FC236}">
                <a16:creationId xmlns:a16="http://schemas.microsoft.com/office/drawing/2014/main" id="{C08FE595-1DC6-4CF2-AA3B-5AF5F3F26C94}"/>
              </a:ext>
            </a:extLst>
          </p:cNvPr>
          <p:cNvSpPr/>
          <p:nvPr/>
        </p:nvSpPr>
        <p:spPr bwMode="auto">
          <a:xfrm>
            <a:off x="250825" y="3644900"/>
            <a:ext cx="576263" cy="7207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08</a:t>
            </a:r>
          </a:p>
          <a:p>
            <a:pPr algn="ctr" eaLnBrk="1" hangingPunct="1">
              <a:defRPr/>
            </a:pP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23</a:t>
            </a:r>
            <a:endParaRPr lang="zh-TW" alt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0" name="橢圓 49">
            <a:extLst>
              <a:ext uri="{FF2B5EF4-FFF2-40B4-BE49-F238E27FC236}">
                <a16:creationId xmlns:a16="http://schemas.microsoft.com/office/drawing/2014/main" id="{487AA453-E354-4C92-BCE9-2B29E9E9B49F}"/>
              </a:ext>
            </a:extLst>
          </p:cNvPr>
          <p:cNvSpPr/>
          <p:nvPr/>
        </p:nvSpPr>
        <p:spPr bwMode="auto">
          <a:xfrm>
            <a:off x="827088" y="3644900"/>
            <a:ext cx="720725" cy="7207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0800" rIns="18000" bIns="10800" anchor="ctr"/>
          <a:lstStyle/>
          <a:p>
            <a:pPr algn="ctr" eaLnBrk="1" hangingPunct="1">
              <a:defRPr/>
            </a:pPr>
            <a:r>
              <a:rPr lang="en-US" altLang="zh-TW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113</a:t>
            </a:r>
          </a:p>
          <a:p>
            <a:pPr algn="ctr" eaLnBrk="1" hangingPunct="1">
              <a:defRPr/>
            </a:pPr>
            <a:r>
              <a:rPr lang="en-US" altLang="zh-TW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08-09</a:t>
            </a:r>
          </a:p>
          <a:p>
            <a:pPr algn="ctr" eaLnBrk="1" hangingPunct="1">
              <a:defRPr/>
            </a:pPr>
            <a:r>
              <a:rPr lang="en-US" altLang="zh-TW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23</a:t>
            </a:r>
            <a:endParaRPr lang="zh-TW" altLang="en-US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1" name="向下箭號圖說文字 50">
            <a:extLst>
              <a:ext uri="{FF2B5EF4-FFF2-40B4-BE49-F238E27FC236}">
                <a16:creationId xmlns:a16="http://schemas.microsoft.com/office/drawing/2014/main" id="{325D1F85-C7FB-4BE3-8FB5-92B5AB873B07}"/>
              </a:ext>
            </a:extLst>
          </p:cNvPr>
          <p:cNvSpPr/>
          <p:nvPr/>
        </p:nvSpPr>
        <p:spPr bwMode="auto">
          <a:xfrm>
            <a:off x="107950" y="1630363"/>
            <a:ext cx="935038" cy="1943100"/>
          </a:xfrm>
          <a:prstGeom prst="downArrowCallout">
            <a:avLst>
              <a:gd name="adj1" fmla="val 32348"/>
              <a:gd name="adj2" fmla="val 28674"/>
              <a:gd name="adj3" fmla="val 25000"/>
              <a:gd name="adj4" fmla="val 79406"/>
            </a:avLst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eaLnBrk="1" hangingPunct="1">
              <a:defRPr/>
            </a:pP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籌組農會總幹事遴選小組</a:t>
            </a:r>
          </a:p>
        </p:txBody>
      </p:sp>
      <p:sp>
        <p:nvSpPr>
          <p:cNvPr id="52" name="向上箭號圖說文字 51">
            <a:extLst>
              <a:ext uri="{FF2B5EF4-FFF2-40B4-BE49-F238E27FC236}">
                <a16:creationId xmlns:a16="http://schemas.microsoft.com/office/drawing/2014/main" id="{0509979C-A637-4E5E-A220-333AD6127DC2}"/>
              </a:ext>
            </a:extLst>
          </p:cNvPr>
          <p:cNvSpPr/>
          <p:nvPr/>
        </p:nvSpPr>
        <p:spPr bwMode="auto">
          <a:xfrm>
            <a:off x="684213" y="4437064"/>
            <a:ext cx="1008062" cy="2120186"/>
          </a:xfrm>
          <a:prstGeom prst="upArrowCallout">
            <a:avLst>
              <a:gd name="adj1" fmla="val 39869"/>
              <a:gd name="adj2" fmla="val 35409"/>
              <a:gd name="adj3" fmla="val 29007"/>
              <a:gd name="adj4" fmla="val 81984"/>
            </a:avLst>
          </a:prstGeom>
          <a:solidFill>
            <a:schemeClr val="bg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eaLnBrk="1" hangingPunct="1">
              <a:defRPr/>
            </a:pP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查核現任總幹事候聘資格條件及品德操守情形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68D0872-3A8C-4E3D-DAE9-45D802A9B949}"/>
              </a:ext>
            </a:extLst>
          </p:cNvPr>
          <p:cNvSpPr txBox="1">
            <a:spLocks noChangeArrowheads="1"/>
          </p:cNvSpPr>
          <p:nvPr/>
        </p:nvSpPr>
        <p:spPr>
          <a:xfrm>
            <a:off x="899319" y="-64524"/>
            <a:ext cx="6913562" cy="644674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3600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伍、農會改選流程</a:t>
            </a:r>
            <a:r>
              <a:rPr lang="en-US" altLang="zh-TW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kern="0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600" b="1" kern="0" dirty="0">
              <a:solidFill>
                <a:schemeClr val="tx2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803C9D3B-3DB5-3565-B7C7-AC7B4F651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676921"/>
            <a:ext cx="4676088" cy="6282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zh-TW" altLang="en-US" sz="2800" b="1" kern="1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中央主管機關工作預定進度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投影片編號版面配置區 5">
            <a:extLst>
              <a:ext uri="{FF2B5EF4-FFF2-40B4-BE49-F238E27FC236}">
                <a16:creationId xmlns:a16="http://schemas.microsoft.com/office/drawing/2014/main" id="{4D16A768-DABC-469E-928D-720271FD9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85BCBD-38D0-4F3B-A2B8-20A6DD66C200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52</a:t>
            </a:fld>
            <a:endParaRPr lang="en-US" altLang="zh-TW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FB1EA1B8-6677-465A-B84D-24EEBD222F2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336675" y="1222375"/>
            <a:ext cx="368300" cy="4746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247143CC-F9AA-4F1A-BB59-218E2B13BAA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52450" y="114935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1" name="Rectangle 4">
            <a:extLst>
              <a:ext uri="{FF2B5EF4-FFF2-40B4-BE49-F238E27FC236}">
                <a16:creationId xmlns:a16="http://schemas.microsoft.com/office/drawing/2014/main" id="{0F52BC92-BCAE-4846-B458-E98B743160A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87450" y="69215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2" name="Rectangle 5">
            <a:extLst>
              <a:ext uri="{FF2B5EF4-FFF2-40B4-BE49-F238E27FC236}">
                <a16:creationId xmlns:a16="http://schemas.microsoft.com/office/drawing/2014/main" id="{F67EF710-8240-4B5A-8915-AC1126CEDDA4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868363" y="1514475"/>
            <a:ext cx="7686675" cy="698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3" name="Rectangle 6">
            <a:extLst>
              <a:ext uri="{FF2B5EF4-FFF2-40B4-BE49-F238E27FC236}">
                <a16:creationId xmlns:a16="http://schemas.microsoft.com/office/drawing/2014/main" id="{0E6DDCCF-975A-4DE8-B254-13FA1F4BA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1627188"/>
            <a:ext cx="7543800" cy="539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5304" name="Rectangle 7">
            <a:extLst>
              <a:ext uri="{FF2B5EF4-FFF2-40B4-BE49-F238E27FC236}">
                <a16:creationId xmlns:a16="http://schemas.microsoft.com/office/drawing/2014/main" id="{1B54DBB4-0484-4D37-A4E3-2753141DF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3557" y="547687"/>
            <a:ext cx="7196138" cy="1143000"/>
          </a:xfrm>
        </p:spPr>
        <p:txBody>
          <a:bodyPr/>
          <a:lstStyle/>
          <a:p>
            <a:pPr algn="l" eaLnBrk="1" hangingPunct="1"/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陸、農會屆次改選危機管理</a:t>
            </a:r>
            <a:endParaRPr lang="en-US" altLang="zh-TW" sz="3200" dirty="0">
              <a:solidFill>
                <a:srgbClr val="9E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5065" name="Rectangle 8">
            <a:extLst>
              <a:ext uri="{FF2B5EF4-FFF2-40B4-BE49-F238E27FC236}">
                <a16:creationId xmlns:a16="http://schemas.microsoft.com/office/drawing/2014/main" id="{C8B7291E-C41F-4827-BBCC-0D7F4B52B1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8363" y="1844824"/>
            <a:ext cx="7702550" cy="410527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事前充分準備</a:t>
            </a:r>
            <a:r>
              <a:rPr lang="en-US" altLang="zh-TW" sz="4000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 </a:t>
            </a:r>
          </a:p>
          <a:p>
            <a:pPr marL="982663" indent="-265113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Times New Roman" pitchFamily="18" charset="0"/>
                <a:ea typeface="標楷體" pitchFamily="65" charset="-120"/>
              </a:rPr>
              <a:t>熟悉法令規定</a:t>
            </a:r>
            <a:endParaRPr lang="en-US" altLang="zh-TW" sz="2800" b="1" dirty="0">
              <a:latin typeface="Times New Roman" pitchFamily="18" charset="0"/>
              <a:ea typeface="標楷體" pitchFamily="65" charset="-120"/>
            </a:endParaRPr>
          </a:p>
          <a:p>
            <a:pPr marL="982663" indent="-265113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Times New Roman" pitchFamily="18" charset="0"/>
                <a:ea typeface="標楷體" pitchFamily="65" charset="-120"/>
              </a:rPr>
              <a:t>瞭解改選作業流程</a:t>
            </a:r>
            <a:endParaRPr lang="en-US" altLang="zh-TW" sz="2800" b="1" dirty="0">
              <a:latin typeface="Times New Roman" pitchFamily="18" charset="0"/>
              <a:ea typeface="標楷體" pitchFamily="65" charset="-120"/>
            </a:endParaRPr>
          </a:p>
          <a:p>
            <a:pPr marL="982663" indent="-265113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參加選務講習訓練</a:t>
            </a:r>
            <a:endParaRPr lang="en-US" altLang="zh-TW" sz="2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982663" indent="-265113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配合淨化選風宣導</a:t>
            </a:r>
            <a:endParaRPr lang="en-US" altLang="zh-TW" sz="2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982663" indent="-265113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Ø"/>
              <a:defRPr/>
            </a:pPr>
            <a:endParaRPr lang="en-US" altLang="zh-TW" sz="2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717550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Ø"/>
              <a:defRPr/>
            </a:pPr>
            <a:endParaRPr lang="zh-TW" altLang="en-US" sz="2800" b="1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投影片編號版面配置區 5">
            <a:extLst>
              <a:ext uri="{FF2B5EF4-FFF2-40B4-BE49-F238E27FC236}">
                <a16:creationId xmlns:a16="http://schemas.microsoft.com/office/drawing/2014/main" id="{4D16A768-DABC-469E-928D-720271FD9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85BCBD-38D0-4F3B-A2B8-20A6DD66C200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zh-TW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FB1EA1B8-6677-465A-B84D-24EEBD222F2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336675" y="1222375"/>
            <a:ext cx="368300" cy="4746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247143CC-F9AA-4F1A-BB59-218E2B13BAA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52450" y="114935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1" name="Rectangle 4">
            <a:extLst>
              <a:ext uri="{FF2B5EF4-FFF2-40B4-BE49-F238E27FC236}">
                <a16:creationId xmlns:a16="http://schemas.microsoft.com/office/drawing/2014/main" id="{0F52BC92-BCAE-4846-B458-E98B743160A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87450" y="69215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2" name="Rectangle 5">
            <a:extLst>
              <a:ext uri="{FF2B5EF4-FFF2-40B4-BE49-F238E27FC236}">
                <a16:creationId xmlns:a16="http://schemas.microsoft.com/office/drawing/2014/main" id="{F67EF710-8240-4B5A-8915-AC1126CEDDA4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868363" y="1514475"/>
            <a:ext cx="7686675" cy="698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3" name="Rectangle 6">
            <a:extLst>
              <a:ext uri="{FF2B5EF4-FFF2-40B4-BE49-F238E27FC236}">
                <a16:creationId xmlns:a16="http://schemas.microsoft.com/office/drawing/2014/main" id="{0E6DDCCF-975A-4DE8-B254-13FA1F4BA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1627188"/>
            <a:ext cx="7543800" cy="539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5304" name="Rectangle 7">
            <a:extLst>
              <a:ext uri="{FF2B5EF4-FFF2-40B4-BE49-F238E27FC236}">
                <a16:creationId xmlns:a16="http://schemas.microsoft.com/office/drawing/2014/main" id="{1B54DBB4-0484-4D37-A4E3-2753141DF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3557" y="547687"/>
            <a:ext cx="7196138" cy="1143000"/>
          </a:xfrm>
        </p:spPr>
        <p:txBody>
          <a:bodyPr/>
          <a:lstStyle/>
          <a:p>
            <a:pPr algn="l" eaLnBrk="1" hangingPunct="1"/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陸、農會屆次改選危機管理</a:t>
            </a:r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3200" dirty="0">
              <a:solidFill>
                <a:srgbClr val="9E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5065" name="Rectangle 8">
            <a:extLst>
              <a:ext uri="{FF2B5EF4-FFF2-40B4-BE49-F238E27FC236}">
                <a16:creationId xmlns:a16="http://schemas.microsoft.com/office/drawing/2014/main" id="{C8B7291E-C41F-4827-BBCC-0D7F4B52B1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8363" y="1844824"/>
            <a:ext cx="7702550" cy="410527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事中即時因應</a:t>
            </a:r>
            <a:r>
              <a:rPr lang="en-US" altLang="zh-TW" sz="4000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 </a:t>
            </a:r>
          </a:p>
          <a:p>
            <a:pPr marL="806450" indent="-265113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快速陳報重大突發事件、配合處理</a:t>
            </a:r>
            <a:endParaRPr lang="en-US" altLang="zh-TW" sz="2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1347788" indent="-457200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Ä"/>
              <a:defRPr/>
            </a:pPr>
            <a:r>
              <a:rPr lang="zh-TW" altLang="en-US" sz="2800" b="1" dirty="0">
                <a:solidFill>
                  <a:srgbClr val="151ED1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員工被迫從事助選活動嚴重影響業務推展</a:t>
            </a:r>
            <a:endParaRPr lang="en-US" altLang="zh-TW" sz="2800" b="1" dirty="0">
              <a:solidFill>
                <a:srgbClr val="151ED1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1347788" indent="-457200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Ä"/>
              <a:defRPr/>
            </a:pPr>
            <a:r>
              <a:rPr lang="zh-TW" altLang="en-US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總幹事、理監事違法挪用農會資金作為選舉運用</a:t>
            </a:r>
            <a:endParaRPr lang="en-US" altLang="zh-TW" sz="28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47788" indent="-457200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Ä"/>
              <a:defRPr/>
            </a:pPr>
            <a:r>
              <a:rPr lang="zh-TW" altLang="en-US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信用部發生擠兌</a:t>
            </a:r>
            <a:endParaRPr lang="zh-TW" altLang="en-US" sz="24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47788" indent="-457200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Ä"/>
              <a:defRPr/>
            </a:pPr>
            <a:endParaRPr lang="en-US" altLang="zh-TW" sz="2800" b="1" dirty="0">
              <a:solidFill>
                <a:srgbClr val="151ED1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1347788" indent="-457200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Ä"/>
              <a:defRPr/>
            </a:pPr>
            <a:endParaRPr lang="zh-TW" altLang="en-US" sz="2800" b="1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708288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投影片編號版面配置區 5">
            <a:extLst>
              <a:ext uri="{FF2B5EF4-FFF2-40B4-BE49-F238E27FC236}">
                <a16:creationId xmlns:a16="http://schemas.microsoft.com/office/drawing/2014/main" id="{4D16A768-DABC-469E-928D-720271FD9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85BCBD-38D0-4F3B-A2B8-20A6DD66C200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zh-TW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FB1EA1B8-6677-465A-B84D-24EEBD222F2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336675" y="1222375"/>
            <a:ext cx="368300" cy="4746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247143CC-F9AA-4F1A-BB59-218E2B13BAA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52450" y="114935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1" name="Rectangle 4">
            <a:extLst>
              <a:ext uri="{FF2B5EF4-FFF2-40B4-BE49-F238E27FC236}">
                <a16:creationId xmlns:a16="http://schemas.microsoft.com/office/drawing/2014/main" id="{0F52BC92-BCAE-4846-B458-E98B743160A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87450" y="69215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2" name="Rectangle 5">
            <a:extLst>
              <a:ext uri="{FF2B5EF4-FFF2-40B4-BE49-F238E27FC236}">
                <a16:creationId xmlns:a16="http://schemas.microsoft.com/office/drawing/2014/main" id="{F67EF710-8240-4B5A-8915-AC1126CEDDA4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868363" y="1514475"/>
            <a:ext cx="7686675" cy="698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3" name="Rectangle 6">
            <a:extLst>
              <a:ext uri="{FF2B5EF4-FFF2-40B4-BE49-F238E27FC236}">
                <a16:creationId xmlns:a16="http://schemas.microsoft.com/office/drawing/2014/main" id="{0E6DDCCF-975A-4DE8-B254-13FA1F4BA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1627188"/>
            <a:ext cx="7543800" cy="539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5304" name="Rectangle 7">
            <a:extLst>
              <a:ext uri="{FF2B5EF4-FFF2-40B4-BE49-F238E27FC236}">
                <a16:creationId xmlns:a16="http://schemas.microsoft.com/office/drawing/2014/main" id="{1B54DBB4-0484-4D37-A4E3-2753141DF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3557" y="547687"/>
            <a:ext cx="7196138" cy="1143000"/>
          </a:xfrm>
        </p:spPr>
        <p:txBody>
          <a:bodyPr/>
          <a:lstStyle/>
          <a:p>
            <a:pPr algn="l" eaLnBrk="1" hangingPunct="1"/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陸、農會屆次改選危機管理</a:t>
            </a:r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3200" dirty="0">
              <a:solidFill>
                <a:srgbClr val="9E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5065" name="Rectangle 8">
            <a:extLst>
              <a:ext uri="{FF2B5EF4-FFF2-40B4-BE49-F238E27FC236}">
                <a16:creationId xmlns:a16="http://schemas.microsoft.com/office/drawing/2014/main" id="{C8B7291E-C41F-4827-BBCC-0D7F4B52B1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3568" y="1627188"/>
            <a:ext cx="8105154" cy="5042172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投</a:t>
            </a:r>
            <a:r>
              <a:rPr lang="en-US" altLang="zh-TW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(</a:t>
            </a:r>
            <a:r>
              <a:rPr lang="zh-TW" altLang="en-US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開</a:t>
            </a:r>
            <a:r>
              <a:rPr lang="en-US" altLang="zh-TW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)</a:t>
            </a:r>
            <a:r>
              <a:rPr lang="zh-TW" altLang="en-US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票當日突發事件</a:t>
            </a:r>
            <a:r>
              <a:rPr lang="en-US" altLang="zh-TW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(</a:t>
            </a:r>
            <a:r>
              <a:rPr lang="zh-TW" altLang="en-US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立即處理</a:t>
            </a:r>
            <a:r>
              <a:rPr lang="en-US" altLang="zh-TW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)</a:t>
            </a:r>
            <a:r>
              <a:rPr lang="en-US" altLang="zh-TW" sz="4000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 </a:t>
            </a:r>
          </a:p>
          <a:p>
            <a:pPr marL="806450" indent="-265113" eaLnBrk="1" hangingPunct="1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農事小組投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開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票所滋擾事件</a:t>
            </a:r>
            <a:endParaRPr lang="en-US" altLang="zh-TW" sz="2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1347788" indent="-457200" eaLnBrk="1" hangingPunct="1">
              <a:spcBef>
                <a:spcPts val="600"/>
              </a:spcBef>
              <a:buFont typeface="Wingdings" panose="05000000000000000000" pitchFamily="2" charset="2"/>
              <a:buChar char="Ä"/>
              <a:defRPr/>
            </a:pP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由投</a:t>
            </a:r>
            <a:r>
              <a:rPr lang="en-US" altLang="zh-TW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開</a:t>
            </a:r>
            <a:r>
              <a:rPr lang="en-US" altLang="zh-TW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票所工作人員依法妥處，並請警察人員維持秩序。警察人員得於情況急迫逕行入場取締排除危害。</a:t>
            </a:r>
            <a:endParaRPr lang="en-US" altLang="zh-TW" sz="2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895350" indent="-354013" eaLnBrk="1" hangingPunct="1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集會投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開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票所滋擾事件</a:t>
            </a:r>
            <a:endParaRPr lang="en-US" altLang="zh-TW" sz="28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47788" indent="-457200" eaLnBrk="1" hangingPunct="1">
              <a:spcBef>
                <a:spcPts val="600"/>
              </a:spcBef>
              <a:buFont typeface="Wingdings" panose="05000000000000000000" pitchFamily="2" charset="2"/>
              <a:buChar char="Ä"/>
              <a:defRPr/>
            </a:pP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由會議主席</a:t>
            </a:r>
            <a:r>
              <a:rPr lang="en-US" altLang="zh-TW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經主管機關指導員同意</a:t>
            </a:r>
            <a:r>
              <a:rPr lang="en-US" altLang="zh-TW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或指導員，按情節輕重，對滋事者予以警告、令其退出、，當場取銷其選舉權、被選舉權或禁止其出席該次會議之權利。</a:t>
            </a:r>
            <a:endParaRPr lang="en-US" altLang="zh-TW" sz="24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1347788" indent="-457200" eaLnBrk="1" hangingPunct="1">
              <a:spcBef>
                <a:spcPts val="600"/>
              </a:spcBef>
              <a:buFont typeface="Wingdings" panose="05000000000000000000" pitchFamily="2" charset="2"/>
              <a:buChar char="Ä"/>
              <a:defRPr/>
            </a:pP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請現場警察人員維持秩序。</a:t>
            </a:r>
            <a:endParaRPr lang="en-US" altLang="zh-TW" sz="28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731010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投影片編號版面配置區 5">
            <a:extLst>
              <a:ext uri="{FF2B5EF4-FFF2-40B4-BE49-F238E27FC236}">
                <a16:creationId xmlns:a16="http://schemas.microsoft.com/office/drawing/2014/main" id="{4D16A768-DABC-469E-928D-720271FD9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85BCBD-38D0-4F3B-A2B8-20A6DD66C200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US" altLang="zh-TW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FB1EA1B8-6677-465A-B84D-24EEBD222F2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336675" y="1222375"/>
            <a:ext cx="368300" cy="4746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247143CC-F9AA-4F1A-BB59-218E2B13BAA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52450" y="114935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1" name="Rectangle 4">
            <a:extLst>
              <a:ext uri="{FF2B5EF4-FFF2-40B4-BE49-F238E27FC236}">
                <a16:creationId xmlns:a16="http://schemas.microsoft.com/office/drawing/2014/main" id="{0F52BC92-BCAE-4846-B458-E98B743160A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87450" y="69215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2" name="Rectangle 5">
            <a:extLst>
              <a:ext uri="{FF2B5EF4-FFF2-40B4-BE49-F238E27FC236}">
                <a16:creationId xmlns:a16="http://schemas.microsoft.com/office/drawing/2014/main" id="{F67EF710-8240-4B5A-8915-AC1126CEDDA4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868363" y="1514475"/>
            <a:ext cx="7686675" cy="698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3" name="Rectangle 6">
            <a:extLst>
              <a:ext uri="{FF2B5EF4-FFF2-40B4-BE49-F238E27FC236}">
                <a16:creationId xmlns:a16="http://schemas.microsoft.com/office/drawing/2014/main" id="{0E6DDCCF-975A-4DE8-B254-13FA1F4BA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1627188"/>
            <a:ext cx="7543800" cy="539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5304" name="Rectangle 7">
            <a:extLst>
              <a:ext uri="{FF2B5EF4-FFF2-40B4-BE49-F238E27FC236}">
                <a16:creationId xmlns:a16="http://schemas.microsoft.com/office/drawing/2014/main" id="{1B54DBB4-0484-4D37-A4E3-2753141DF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3557" y="547687"/>
            <a:ext cx="7196138" cy="1143000"/>
          </a:xfrm>
        </p:spPr>
        <p:txBody>
          <a:bodyPr/>
          <a:lstStyle/>
          <a:p>
            <a:pPr algn="l" eaLnBrk="1" hangingPunct="1"/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陸、農會屆次改選危機管理</a:t>
            </a:r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3200" dirty="0">
              <a:solidFill>
                <a:srgbClr val="9E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5065" name="Rectangle 8">
            <a:extLst>
              <a:ext uri="{FF2B5EF4-FFF2-40B4-BE49-F238E27FC236}">
                <a16:creationId xmlns:a16="http://schemas.microsoft.com/office/drawing/2014/main" id="{C8B7291E-C41F-4827-BBCC-0D7F4B52B1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3568" y="1627188"/>
            <a:ext cx="8105154" cy="5042172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投</a:t>
            </a:r>
            <a:r>
              <a:rPr lang="en-US" altLang="zh-TW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(</a:t>
            </a:r>
            <a:r>
              <a:rPr lang="zh-TW" altLang="en-US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開</a:t>
            </a:r>
            <a:r>
              <a:rPr lang="en-US" altLang="zh-TW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)</a:t>
            </a:r>
            <a:r>
              <a:rPr lang="zh-TW" altLang="en-US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票當日突發事件</a:t>
            </a:r>
            <a:r>
              <a:rPr lang="en-US" altLang="zh-TW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(</a:t>
            </a:r>
            <a:r>
              <a:rPr lang="zh-TW" altLang="en-US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立即處理</a:t>
            </a:r>
            <a:r>
              <a:rPr lang="en-US" altLang="zh-TW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)</a:t>
            </a:r>
            <a:r>
              <a:rPr lang="en-US" altLang="zh-TW" sz="4000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 </a:t>
            </a:r>
          </a:p>
          <a:p>
            <a:pPr marL="806450" indent="-265113" eaLnBrk="1" hangingPunct="1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遇有天災或其他不可抗力情事，致不能投票或開票</a:t>
            </a:r>
            <a:endParaRPr lang="en-US" altLang="zh-TW" sz="2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1347788" indent="-457200" eaLnBrk="1" hangingPunct="1">
              <a:spcBef>
                <a:spcPts val="600"/>
              </a:spcBef>
              <a:buFont typeface="Wingdings" panose="05000000000000000000" pitchFamily="2" charset="2"/>
              <a:buChar char="Ä"/>
              <a:defRPr/>
            </a:pPr>
            <a:r>
              <a:rPr kumimoji="0"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由農會報主管機關核准，改定日期或場所</a:t>
            </a:r>
            <a:endParaRPr kumimoji="0" lang="en-US" altLang="zh-TW" sz="2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47788" indent="-457200" eaLnBrk="1" hangingPunct="1">
              <a:spcBef>
                <a:spcPts val="600"/>
              </a:spcBef>
              <a:buFont typeface="Wingdings" panose="05000000000000000000" pitchFamily="2" charset="2"/>
              <a:buChar char="Ä"/>
              <a:defRPr/>
            </a:pPr>
            <a:r>
              <a:rPr kumimoji="0"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農會應透過大眾傳播媒體、農事小組組長，周知選舉人及候選人。</a:t>
            </a:r>
            <a:endParaRPr lang="en-US" altLang="zh-TW" sz="26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27848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投影片編號版面配置區 5">
            <a:extLst>
              <a:ext uri="{FF2B5EF4-FFF2-40B4-BE49-F238E27FC236}">
                <a16:creationId xmlns:a16="http://schemas.microsoft.com/office/drawing/2014/main" id="{4D16A768-DABC-469E-928D-720271FD9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85BCBD-38D0-4F3B-A2B8-20A6DD66C200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56</a:t>
            </a:fld>
            <a:endParaRPr lang="en-US" altLang="zh-TW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FB1EA1B8-6677-465A-B84D-24EEBD222F2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336675" y="1222375"/>
            <a:ext cx="368300" cy="4746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247143CC-F9AA-4F1A-BB59-218E2B13BAA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52450" y="114935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1" name="Rectangle 4">
            <a:extLst>
              <a:ext uri="{FF2B5EF4-FFF2-40B4-BE49-F238E27FC236}">
                <a16:creationId xmlns:a16="http://schemas.microsoft.com/office/drawing/2014/main" id="{0F52BC92-BCAE-4846-B458-E98B743160A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87450" y="69215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2" name="Rectangle 5">
            <a:extLst>
              <a:ext uri="{FF2B5EF4-FFF2-40B4-BE49-F238E27FC236}">
                <a16:creationId xmlns:a16="http://schemas.microsoft.com/office/drawing/2014/main" id="{F67EF710-8240-4B5A-8915-AC1126CEDDA4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868363" y="1514475"/>
            <a:ext cx="7686675" cy="698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55303" name="Rectangle 6">
            <a:extLst>
              <a:ext uri="{FF2B5EF4-FFF2-40B4-BE49-F238E27FC236}">
                <a16:creationId xmlns:a16="http://schemas.microsoft.com/office/drawing/2014/main" id="{0E6DDCCF-975A-4DE8-B254-13FA1F4BA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1627188"/>
            <a:ext cx="7543800" cy="539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5304" name="Rectangle 7">
            <a:extLst>
              <a:ext uri="{FF2B5EF4-FFF2-40B4-BE49-F238E27FC236}">
                <a16:creationId xmlns:a16="http://schemas.microsoft.com/office/drawing/2014/main" id="{1B54DBB4-0484-4D37-A4E3-2753141DF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3557" y="547687"/>
            <a:ext cx="7196138" cy="1143000"/>
          </a:xfrm>
        </p:spPr>
        <p:txBody>
          <a:bodyPr/>
          <a:lstStyle/>
          <a:p>
            <a:pPr algn="l" eaLnBrk="1" hangingPunct="1"/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陸、農會屆次改選危機管理</a:t>
            </a:r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3200" dirty="0">
              <a:solidFill>
                <a:srgbClr val="9E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5065" name="Rectangle 8">
            <a:extLst>
              <a:ext uri="{FF2B5EF4-FFF2-40B4-BE49-F238E27FC236}">
                <a16:creationId xmlns:a16="http://schemas.microsoft.com/office/drawing/2014/main" id="{C8B7291E-C41F-4827-BBCC-0D7F4B52B1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8363" y="1844824"/>
            <a:ext cx="7702550" cy="410527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u"/>
              <a:defRPr/>
            </a:pPr>
            <a:r>
              <a:rPr lang="zh-TW" altLang="en-US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事後檢討</a:t>
            </a:r>
            <a:r>
              <a:rPr lang="en-US" altLang="zh-TW" sz="4000" b="1" dirty="0">
                <a:solidFill>
                  <a:srgbClr val="9E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 </a:t>
            </a:r>
          </a:p>
          <a:p>
            <a:pPr marL="982663" indent="-265113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盤點重大危機事件發生原因，檢討處理時間點及時效性，確認引用法令之正確性及執行方式之適當性。</a:t>
            </a:r>
            <a:endParaRPr lang="en-US" altLang="zh-TW" sz="2800" b="1" dirty="0">
              <a:latin typeface="Times New Roman" pitchFamily="18" charset="0"/>
              <a:ea typeface="標楷體" pitchFamily="65" charset="-120"/>
            </a:endParaRPr>
          </a:p>
          <a:p>
            <a:pPr marL="982663" indent="-265113" eaLnBrk="1" hangingPunct="1">
              <a:lnSpc>
                <a:spcPct val="120000"/>
              </a:lnSpc>
              <a:spcBef>
                <a:spcPct val="500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sz="28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建立重大案件處理案例，作為未來屆次選務工作之處理參考。</a:t>
            </a:r>
            <a:endParaRPr lang="en-US" altLang="zh-TW" sz="2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480062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3AFE3249-2788-4C17-AEFA-F93142D6F3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000" y="421401"/>
            <a:ext cx="7920000" cy="575306"/>
          </a:xfrm>
          <a:solidFill>
            <a:srgbClr val="0A93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defTabSz="457198" eaLnBrk="1" hangingPunct="1"/>
            <a:r>
              <a:rPr lang="zh-TW" altLang="en-US" sz="3600" b="1" kern="1200" dirty="0">
                <a:solidFill>
                  <a:schemeClr val="bg1"/>
                </a:solidFill>
              </a:rPr>
              <a:t>選後重要工作</a:t>
            </a: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42CA1381-ECAA-42A1-9673-B4C2762FF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525" y="4880097"/>
            <a:ext cx="8487921" cy="207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620709" lvl="1" indent="-257174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檢討屆次選舉重大情事研修農會選舉相關法規</a:t>
            </a:r>
            <a:endParaRPr lang="en-US" altLang="zh-TW" sz="2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20709" lvl="1" indent="-257174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zh-TW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盤點農會體制、擬定未來發展方向，研擬精進作為及法規研修重點</a:t>
            </a:r>
            <a:endParaRPr lang="en-US" altLang="zh-TW" sz="2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320426D1-059B-48ED-8DAE-8E2794668FA8}"/>
              </a:ext>
            </a:extLst>
          </p:cNvPr>
          <p:cNvGraphicFramePr>
            <a:graphicFrameLocks noGrp="1"/>
          </p:cNvGraphicFramePr>
          <p:nvPr/>
        </p:nvGraphicFramePr>
        <p:xfrm>
          <a:off x="622048" y="1836943"/>
          <a:ext cx="8280399" cy="2264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2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16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800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辦 理 單 位</a:t>
                      </a:r>
                    </a:p>
                  </a:txBody>
                  <a:tcPr marL="91434" marR="91434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講 習 對 象</a:t>
                      </a:r>
                    </a:p>
                  </a:txBody>
                  <a:tcPr marL="91434" marR="91434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辦 理 時 間</a:t>
                      </a:r>
                    </a:p>
                  </a:txBody>
                  <a:tcPr marL="91434" marR="91434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147">
                <a:tc>
                  <a:txBody>
                    <a:bodyPr/>
                    <a:lstStyle/>
                    <a:p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農業部</a:t>
                      </a:r>
                    </a:p>
                  </a:txBody>
                  <a:tcPr marL="91434" marR="91434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理事長、常務監事、總幹事</a:t>
                      </a:r>
                    </a:p>
                  </a:txBody>
                  <a:tcPr marL="91434" marR="91434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200" b="1" dirty="0">
                          <a:latin typeface="標楷體" pitchFamily="65" charset="-120"/>
                          <a:ea typeface="標楷體" pitchFamily="65" charset="-120"/>
                        </a:rPr>
                        <a:t>114</a:t>
                      </a:r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年下半年</a:t>
                      </a:r>
                    </a:p>
                  </a:txBody>
                  <a:tcPr marL="91434" marR="91434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5">
                <a:tc>
                  <a:txBody>
                    <a:bodyPr/>
                    <a:lstStyle/>
                    <a:p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直轄市、縣市農會</a:t>
                      </a:r>
                    </a:p>
                  </a:txBody>
                  <a:tcPr marL="17999" marR="17999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轄下農會理、監事</a:t>
                      </a:r>
                    </a:p>
                  </a:txBody>
                  <a:tcPr marL="91434" marR="91434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200" b="1" dirty="0">
                          <a:latin typeface="標楷體" pitchFamily="65" charset="-120"/>
                          <a:ea typeface="標楷體" pitchFamily="65" charset="-120"/>
                        </a:rPr>
                        <a:t>114</a:t>
                      </a:r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2200" b="1" dirty="0"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2200" b="1" dirty="0">
                          <a:latin typeface="標楷體" pitchFamily="65" charset="-120"/>
                          <a:ea typeface="標楷體" pitchFamily="65" charset="-120"/>
                        </a:rPr>
                        <a:t>31</a:t>
                      </a:r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日前</a:t>
                      </a:r>
                    </a:p>
                  </a:txBody>
                  <a:tcPr marL="91434" marR="91434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009">
                <a:tc>
                  <a:txBody>
                    <a:bodyPr/>
                    <a:lstStyle/>
                    <a:p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基層農會</a:t>
                      </a:r>
                    </a:p>
                  </a:txBody>
                  <a:tcPr marL="91434" marR="91434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會員代表</a:t>
                      </a:r>
                      <a:endParaRPr lang="en-US" altLang="zh-TW" sz="2200" b="1" dirty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農事小組組長、副組長</a:t>
                      </a:r>
                    </a:p>
                  </a:txBody>
                  <a:tcPr marL="91434" marR="91434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200" b="1" dirty="0">
                          <a:latin typeface="標楷體" pitchFamily="65" charset="-120"/>
                          <a:ea typeface="標楷體" pitchFamily="65" charset="-120"/>
                        </a:rPr>
                        <a:t>114</a:t>
                      </a:r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2200" b="1" dirty="0">
                          <a:latin typeface="標楷體" pitchFamily="65" charset="-120"/>
                          <a:ea typeface="標楷體" pitchFamily="65" charset="-120"/>
                        </a:rPr>
                        <a:t>6</a:t>
                      </a:r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2200" b="1" dirty="0">
                          <a:latin typeface="標楷體" pitchFamily="65" charset="-120"/>
                          <a:ea typeface="標楷體" pitchFamily="65" charset="-120"/>
                        </a:rPr>
                        <a:t>30</a:t>
                      </a:r>
                      <a:r>
                        <a:rPr lang="zh-TW" altLang="en-US" sz="2200" b="1" dirty="0">
                          <a:latin typeface="標楷體" pitchFamily="65" charset="-120"/>
                          <a:ea typeface="標楷體" pitchFamily="65" charset="-120"/>
                        </a:rPr>
                        <a:t>日前</a:t>
                      </a:r>
                    </a:p>
                  </a:txBody>
                  <a:tcPr marL="91434" marR="91434" marT="45715" marB="45715"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1436">
            <a:extLst>
              <a:ext uri="{FF2B5EF4-FFF2-40B4-BE49-F238E27FC236}">
                <a16:creationId xmlns:a16="http://schemas.microsoft.com/office/drawing/2014/main" id="{A7264C9B-006C-4575-8792-96EFD4378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1167526"/>
            <a:ext cx="4847019" cy="575281"/>
          </a:xfrm>
          <a:prstGeom prst="rect">
            <a:avLst/>
          </a:prstGeom>
          <a:solidFill>
            <a:srgbClr val="FF99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63305" tIns="31652" rIns="63305" bIns="31652" rtlCol="0" anchor="ctr">
            <a:spAutoFit/>
          </a:bodyPr>
          <a:lstStyle/>
          <a:p>
            <a:r>
              <a:rPr lang="zh-TW" altLang="en-US" sz="3323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◆</a:t>
            </a:r>
            <a:r>
              <a:rPr lang="zh-TW" altLang="en-US" sz="2215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辦理新屆次農會選任人員業務講習</a:t>
            </a:r>
            <a:endParaRPr lang="en-US" altLang="zh-TW" sz="2215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Rectangle 1436">
            <a:extLst>
              <a:ext uri="{FF2B5EF4-FFF2-40B4-BE49-F238E27FC236}">
                <a16:creationId xmlns:a16="http://schemas.microsoft.com/office/drawing/2014/main" id="{D1637D2B-0862-4292-9A0F-ECDD74536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048" y="4293109"/>
            <a:ext cx="1832994" cy="575281"/>
          </a:xfrm>
          <a:prstGeom prst="rect">
            <a:avLst/>
          </a:prstGeom>
          <a:solidFill>
            <a:srgbClr val="FF99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63305" tIns="31652" rIns="63305" bIns="31652" rtlCol="0" anchor="ctr">
            <a:spAutoFit/>
          </a:bodyPr>
          <a:lstStyle/>
          <a:p>
            <a:r>
              <a:rPr lang="zh-TW" altLang="en-US" sz="3323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◆</a:t>
            </a:r>
            <a:r>
              <a:rPr lang="zh-TW" altLang="en-US" sz="2215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法規研修</a:t>
            </a:r>
            <a:endParaRPr lang="en-US" altLang="zh-TW" sz="2215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投影片編號版面配置區 5">
            <a:extLst>
              <a:ext uri="{FF2B5EF4-FFF2-40B4-BE49-F238E27FC236}">
                <a16:creationId xmlns:a16="http://schemas.microsoft.com/office/drawing/2014/main" id="{8D4877F8-47EA-41A6-85CC-F4D075D9C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ADD93D-215B-4002-85A5-3D66748555F2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58</a:t>
            </a:fld>
            <a:endParaRPr lang="en-US" altLang="zh-TW" sz="14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E8FF6828-5A19-46AE-92F7-BCE5791E76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333375"/>
            <a:ext cx="6913562" cy="733425"/>
          </a:xfrm>
          <a:noFill/>
        </p:spPr>
        <p:txBody>
          <a:bodyPr/>
          <a:lstStyle/>
          <a:p>
            <a:pPr eaLnBrk="1" hangingPunct="1"/>
            <a:r>
              <a:rPr lang="zh-TW" altLang="en-US" sz="6000" b="1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柒、結論</a:t>
            </a:r>
            <a:r>
              <a:rPr lang="zh-TW" altLang="en-US" sz="6000" b="1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pic>
        <p:nvPicPr>
          <p:cNvPr id="66564" name="Picture 3" descr="BD14718_">
            <a:extLst>
              <a:ext uri="{FF2B5EF4-FFF2-40B4-BE49-F238E27FC236}">
                <a16:creationId xmlns:a16="http://schemas.microsoft.com/office/drawing/2014/main" id="{DF6558E0-0FAE-4D5F-8001-AAEE53C61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268413"/>
            <a:ext cx="7627937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5" name="Rectangle 4">
            <a:extLst>
              <a:ext uri="{FF2B5EF4-FFF2-40B4-BE49-F238E27FC236}">
                <a16:creationId xmlns:a16="http://schemas.microsoft.com/office/drawing/2014/main" id="{C13FF408-C950-4525-B0D6-886567BC5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1916113"/>
            <a:ext cx="7343775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30238" indent="-6302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25000"/>
              </a:spcBef>
              <a:buFontTx/>
              <a:buNone/>
            </a:pPr>
            <a:r>
              <a:rPr lang="zh-TW" altLang="en-US" sz="6000" b="1">
                <a:solidFill>
                  <a:srgbClr val="060161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慎密準備 熟悉法令</a:t>
            </a:r>
          </a:p>
          <a:p>
            <a:pPr algn="ctr" eaLnBrk="1" hangingPunct="1">
              <a:spcBef>
                <a:spcPct val="25000"/>
              </a:spcBef>
              <a:buFontTx/>
              <a:buNone/>
            </a:pPr>
            <a:r>
              <a:rPr lang="zh-TW" altLang="en-US" sz="6000" b="1">
                <a:solidFill>
                  <a:srgbClr val="060161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依法行政 保持中立</a:t>
            </a:r>
          </a:p>
          <a:p>
            <a:pPr algn="ctr" eaLnBrk="1" hangingPunct="1">
              <a:spcBef>
                <a:spcPct val="25000"/>
              </a:spcBef>
              <a:buFontTx/>
              <a:buNone/>
            </a:pPr>
            <a:r>
              <a:rPr lang="zh-TW" altLang="en-US" sz="6000" b="1">
                <a:solidFill>
                  <a:srgbClr val="060161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順利完成 改選工作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>
            <a:extLst>
              <a:ext uri="{FF2B5EF4-FFF2-40B4-BE49-F238E27FC236}">
                <a16:creationId xmlns:a16="http://schemas.microsoft.com/office/drawing/2014/main" id="{7F0B666B-C50E-40C3-9388-F117A2A4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81010-6B86-42EE-B5D9-3B474A4251CB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zh-TW" sz="1400" dirty="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6D24929-9E8A-4E2D-A414-7A45A2E58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9592" y="0"/>
            <a:ext cx="6913562" cy="733425"/>
          </a:xfrm>
          <a:noFill/>
        </p:spPr>
        <p:txBody>
          <a:bodyPr/>
          <a:lstStyle/>
          <a:p>
            <a:pPr eaLnBrk="1" hangingPunct="1"/>
            <a:r>
              <a:rPr lang="zh-TW" altLang="en-US" sz="36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貳、農會選舉之相關法規</a:t>
            </a:r>
            <a:r>
              <a:rPr lang="en-US" altLang="zh-TW" sz="20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(1/13)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2" name="Picture 3" descr="BD14718_">
            <a:extLst>
              <a:ext uri="{FF2B5EF4-FFF2-40B4-BE49-F238E27FC236}">
                <a16:creationId xmlns:a16="http://schemas.microsoft.com/office/drawing/2014/main" id="{D928382D-E8D6-43CF-BBF1-61E4D39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13" y="650875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>
            <a:extLst>
              <a:ext uri="{FF2B5EF4-FFF2-40B4-BE49-F238E27FC236}">
                <a16:creationId xmlns:a16="http://schemas.microsoft.com/office/drawing/2014/main" id="{4EAB4613-E3C8-4294-8B64-DB9B76E4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815976"/>
            <a:ext cx="8568952" cy="590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23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農會法：</a:t>
            </a:r>
            <a:endParaRPr lang="en-US" altLang="zh-TW" sz="23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選任人員：農事小組長、副組長</a:t>
            </a:r>
            <a:r>
              <a:rPr lang="en-US" altLang="zh-TW" sz="16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(§23)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、會員代表</a:t>
            </a:r>
            <a:r>
              <a:rPr lang="en-US" altLang="zh-TW" sz="16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(§15)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、理事、監事</a:t>
            </a:r>
            <a:r>
              <a:rPr lang="en-US" altLang="zh-TW" sz="16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(§19)</a:t>
            </a:r>
          </a:p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改選之辦理</a:t>
            </a:r>
            <a:endParaRPr lang="en-US" altLang="zh-TW" sz="2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22-1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612900" indent="-1258888" eaLnBrk="1" hangingPunct="1">
              <a:spcBef>
                <a:spcPts val="0"/>
              </a:spcBef>
              <a:buNone/>
            </a:pP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     (1)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選任人員應於</a:t>
            </a:r>
            <a:r>
              <a:rPr lang="zh-TW" altLang="en-US" sz="2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任期屆滿</a:t>
            </a:r>
            <a:r>
              <a:rPr lang="en-US" altLang="zh-TW" sz="2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2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日前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或</a:t>
            </a:r>
            <a:r>
              <a:rPr lang="zh-TW" altLang="en-US" sz="2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主管機關指定之日期完成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改選。</a:t>
            </a:r>
            <a:endParaRPr lang="en-US" altLang="zh-TW" sz="2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612900" indent="-1258888" eaLnBrk="1" hangingPunct="1">
              <a:spcBef>
                <a:spcPts val="0"/>
              </a:spcBef>
              <a:buNone/>
            </a:pP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(2)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當選人應於規定之日就職。</a:t>
            </a:r>
            <a:endParaRPr lang="en-US" altLang="zh-TW" sz="2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065338" indent="-2065338" eaLnBrk="1" hangingPunct="1">
              <a:spcBef>
                <a:spcPts val="0"/>
              </a:spcBef>
              <a:buNone/>
            </a:pP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</a:t>
            </a: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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重選、補選、因故未就職者，任期起算日均</a:t>
            </a:r>
            <a:r>
              <a:rPr lang="zh-TW" altLang="en-US" sz="2300" b="1" u="sng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自規定之日起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。</a:t>
            </a:r>
            <a:endParaRPr lang="en-US" altLang="zh-TW" sz="23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會員代表</a:t>
            </a:r>
            <a:endParaRPr lang="en-US" altLang="zh-TW" sz="2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15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：各級農會會員代表之組成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自、佃、雇比例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；任期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四年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，連選得連任；多重身份之限制；候選登記制。</a:t>
            </a:r>
            <a:endParaRPr lang="en-US" altLang="zh-TW" sz="2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15-1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(1)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入會滿</a:t>
            </a: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個月，得登記為會員代表候選人。</a:t>
            </a:r>
            <a:endParaRPr lang="en-US" altLang="zh-TW" sz="2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54013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TW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	 (2)</a:t>
            </a:r>
            <a:r>
              <a:rPr lang="zh-TW" altLang="en-US" sz="2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消極資格。</a:t>
            </a:r>
            <a:endParaRPr lang="en-US" altLang="zh-TW" sz="23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90599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>
            <a:extLst>
              <a:ext uri="{FF2B5EF4-FFF2-40B4-BE49-F238E27FC236}">
                <a16:creationId xmlns:a16="http://schemas.microsoft.com/office/drawing/2014/main" id="{7F0B666B-C50E-40C3-9388-F117A2A4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81010-6B86-42EE-B5D9-3B474A4251CB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zh-TW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6D24929-9E8A-4E2D-A414-7A45A2E58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151724"/>
            <a:ext cx="6913562" cy="733425"/>
          </a:xfrm>
          <a:noFill/>
        </p:spPr>
        <p:txBody>
          <a:bodyPr/>
          <a:lstStyle/>
          <a:p>
            <a:pPr eaLnBrk="1" hangingPunct="1"/>
            <a:r>
              <a:rPr lang="zh-TW" altLang="en-US" sz="36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貳、農會選舉之相關法規</a:t>
            </a:r>
            <a:r>
              <a:rPr lang="en-US" altLang="zh-TW" sz="20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(2/13)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2" name="Picture 3" descr="BD14718_">
            <a:extLst>
              <a:ext uri="{FF2B5EF4-FFF2-40B4-BE49-F238E27FC236}">
                <a16:creationId xmlns:a16="http://schemas.microsoft.com/office/drawing/2014/main" id="{D928382D-E8D6-43CF-BBF1-61E4D39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9" y="802599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>
            <a:extLst>
              <a:ext uri="{FF2B5EF4-FFF2-40B4-BE49-F238E27FC236}">
                <a16:creationId xmlns:a16="http://schemas.microsoft.com/office/drawing/2014/main" id="{4EAB4613-E3C8-4294-8B64-DB9B76E4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052736"/>
            <a:ext cx="7931150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26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農會法</a:t>
            </a:r>
            <a:r>
              <a:rPr lang="en-US" altLang="zh-TW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小組長、副組長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23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：任期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四年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，連選得連任；小組長出缺遞補制；候選登記制。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2788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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消極資格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15-1</a:t>
            </a:r>
          </a:p>
          <a:p>
            <a:pPr marL="0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理、監事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19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：各級農會理監事名額及組成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BBE0E3">
                    <a:lumMod val="50000"/>
                  </a:srgb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BBE0E3">
                    <a:lumMod val="50000"/>
                  </a:srgb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自、佃、雇比例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BBE0E3">
                    <a:lumMod val="50000"/>
                  </a:srgb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20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：理監事候選人應具身分。候選登記制。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20-1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：理監事候選人之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積極資格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54013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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理監事資格審查辦法之授權。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20-2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：理監事候選人之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消極資格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 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§ 15-1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-365125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22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：任期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四年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，連選得連任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連任名額限制。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256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>
            <a:extLst>
              <a:ext uri="{FF2B5EF4-FFF2-40B4-BE49-F238E27FC236}">
                <a16:creationId xmlns:a16="http://schemas.microsoft.com/office/drawing/2014/main" id="{7F0B666B-C50E-40C3-9388-F117A2A4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81010-6B86-42EE-B5D9-3B474A4251CB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zh-TW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6D24929-9E8A-4E2D-A414-7A45A2E58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151724"/>
            <a:ext cx="6913562" cy="733425"/>
          </a:xfrm>
          <a:noFill/>
        </p:spPr>
        <p:txBody>
          <a:bodyPr/>
          <a:lstStyle/>
          <a:p>
            <a:pPr eaLnBrk="1" hangingPunct="1"/>
            <a:r>
              <a:rPr lang="zh-TW" altLang="en-US" sz="36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貳、農會選舉之相關法規</a:t>
            </a:r>
            <a:r>
              <a:rPr lang="en-US" altLang="zh-TW" sz="20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(3/13)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2" name="Picture 3" descr="BD14718_">
            <a:extLst>
              <a:ext uri="{FF2B5EF4-FFF2-40B4-BE49-F238E27FC236}">
                <a16:creationId xmlns:a16="http://schemas.microsoft.com/office/drawing/2014/main" id="{D928382D-E8D6-43CF-BBF1-61E4D39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9" y="802599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>
            <a:extLst>
              <a:ext uri="{FF2B5EF4-FFF2-40B4-BE49-F238E27FC236}">
                <a16:creationId xmlns:a16="http://schemas.microsoft.com/office/drawing/2014/main" id="{4EAB4613-E3C8-4294-8B64-DB9B76E4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052736"/>
            <a:ext cx="7931150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2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農會法</a:t>
            </a:r>
            <a:r>
              <a:rPr lang="en-US" altLang="zh-TW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4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總幹事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06450" indent="-361950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25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250950" indent="-538163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理事會聘任；任期；續聘條件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甲等以上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改選時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未獲聘之代理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經中央主管機關完成面談之合格人員名單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；聘解任之決議門檻。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2788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遴選之授權依據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2788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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農會總幹事遴選辦法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06450" indent="-361950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25-1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：總幹事候聘人之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積極資格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54013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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新進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55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歲之限制。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54013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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次屆任期不足一年不得登記。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06450" indent="-361950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25-2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：總幹事候聘人之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消極資格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44500" indent="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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15-1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16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421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5">
            <a:extLst>
              <a:ext uri="{FF2B5EF4-FFF2-40B4-BE49-F238E27FC236}">
                <a16:creationId xmlns:a16="http://schemas.microsoft.com/office/drawing/2014/main" id="{7F0B666B-C50E-40C3-9388-F117A2A4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81010-6B86-42EE-B5D9-3B474A4251CB}" type="slidenum">
              <a:rPr lang="en-US" altLang="zh-TW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zh-TW" sz="1400" dirty="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6D24929-9E8A-4E2D-A414-7A45A2E58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151724"/>
            <a:ext cx="6913562" cy="733425"/>
          </a:xfrm>
          <a:noFill/>
        </p:spPr>
        <p:txBody>
          <a:bodyPr/>
          <a:lstStyle/>
          <a:p>
            <a:pPr eaLnBrk="1" hangingPunct="1"/>
            <a:r>
              <a:rPr lang="zh-TW" altLang="en-US" sz="36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貳、農會選舉之相關法規</a:t>
            </a:r>
            <a:r>
              <a:rPr lang="en-US" altLang="zh-TW" sz="2000" b="1" dirty="0">
                <a:solidFill>
                  <a:srgbClr val="9E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(4/13)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2" name="Picture 3" descr="BD14718_">
            <a:extLst>
              <a:ext uri="{FF2B5EF4-FFF2-40B4-BE49-F238E27FC236}">
                <a16:creationId xmlns:a16="http://schemas.microsoft.com/office/drawing/2014/main" id="{D928382D-E8D6-43CF-BBF1-61E4D39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9" y="802599"/>
            <a:ext cx="7627938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>
            <a:extLst>
              <a:ext uri="{FF2B5EF4-FFF2-40B4-BE49-F238E27FC236}">
                <a16:creationId xmlns:a16="http://schemas.microsoft.com/office/drawing/2014/main" id="{4EAB4613-E3C8-4294-8B64-DB9B76E4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052736"/>
            <a:ext cx="7931150" cy="565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719138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26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農會法</a:t>
            </a:r>
            <a:r>
              <a:rPr lang="en-US" altLang="zh-TW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en-US" altLang="zh-TW" sz="18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4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065338" indent="-2065338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 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七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)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共通性規定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712788" indent="-26828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12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：入會未滿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個月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，無選舉權與被選舉權。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2788" indent="-26828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13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：贊助會員，僅有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監事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被選舉權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2788" indent="-26828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23-1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：候選登記原則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250950" indent="-34925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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同時登記之限制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1250950" indent="-349250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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撤回登記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712788" indent="-26828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27-1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：三首長間婚姻、血親、姻親關係之限制。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2788" indent="-268288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47-1 ~ § 47-4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：候選、候聘人之消極資格。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1323975" indent="-342900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Ä"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§ 46-1(II)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但書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之排除。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612900" indent="-268288" eaLnBrk="1" hangingPunct="1">
              <a:lnSpc>
                <a:spcPct val="115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受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緩刑宣告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612900" indent="-268288" eaLnBrk="1" hangingPunct="1">
              <a:lnSpc>
                <a:spcPct val="115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Ä"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判處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６個月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以下有期徒刑得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易科罰金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76438" indent="-342900" eaLnBrk="1" hangingPunct="1">
              <a:lnSpc>
                <a:spcPct val="115000"/>
              </a:lnSpc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"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易科罰金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應執行完畢</a:t>
            </a:r>
            <a:r>
              <a:rPr lang="en-US" altLang="zh-TW" sz="1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(113</a:t>
            </a:r>
            <a:r>
              <a:rPr lang="zh-TW" altLang="en-US" sz="1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年度解釋彙編</a:t>
            </a:r>
            <a:r>
              <a:rPr lang="en-US" altLang="zh-TW" sz="14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P315-316)</a:t>
            </a:r>
            <a:endParaRPr lang="en-US" altLang="zh-TW" sz="24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3574141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訂設計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6411</TotalTime>
  <Words>6558</Words>
  <Application>Microsoft Office PowerPoint</Application>
  <PresentationFormat>如螢幕大小 (4:3)</PresentationFormat>
  <Paragraphs>1110</Paragraphs>
  <Slides>58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58</vt:i4>
      </vt:variant>
    </vt:vector>
  </HeadingPairs>
  <TitlesOfParts>
    <vt:vector size="70" baseType="lpstr">
      <vt:lpstr>微軟正黑體</vt:lpstr>
      <vt:lpstr>新細明體</vt:lpstr>
      <vt:lpstr>標楷體</vt:lpstr>
      <vt:lpstr>Arial</vt:lpstr>
      <vt:lpstr>Tahoma</vt:lpstr>
      <vt:lpstr>Times New Roman</vt:lpstr>
      <vt:lpstr>Verdana</vt:lpstr>
      <vt:lpstr>Walbaum Heading</vt:lpstr>
      <vt:lpstr>Webdings</vt:lpstr>
      <vt:lpstr>Wingdings</vt:lpstr>
      <vt:lpstr>預設簡報設計</vt:lpstr>
      <vt:lpstr>自訂設計</vt:lpstr>
      <vt:lpstr>PowerPoint 簡報</vt:lpstr>
      <vt:lpstr>大　綱</vt:lpstr>
      <vt:lpstr>PowerPoint 簡報</vt:lpstr>
      <vt:lpstr>PowerPoint 簡報</vt:lpstr>
      <vt:lpstr>貳、農會選舉之相關法規</vt:lpstr>
      <vt:lpstr>貳、農會選舉之相關法規(1/13)</vt:lpstr>
      <vt:lpstr>貳、農會選舉之相關法規(2/13)</vt:lpstr>
      <vt:lpstr>貳、農會選舉之相關法規(3/13)</vt:lpstr>
      <vt:lpstr>貳、農會選舉之相關法規(4/13)</vt:lpstr>
      <vt:lpstr>貳、農會選舉之相關法規(5/13)</vt:lpstr>
      <vt:lpstr>貳、農會選舉之相關法規(6/13)</vt:lpstr>
      <vt:lpstr>貳、農會選舉之相關法規(7/13)</vt:lpstr>
      <vt:lpstr>貳、農會選舉之相關法規(8/13)</vt:lpstr>
      <vt:lpstr>貳、農會選舉之相關法規(9/13)</vt:lpstr>
      <vt:lpstr>農會理監事候選人實際從事農業資格及審查認定辦法</vt:lpstr>
      <vt:lpstr>PowerPoint 簡報</vt:lpstr>
      <vt:lpstr>農會總幹事遴選辦法</vt:lpstr>
      <vt:lpstr>PowerPoint 簡報</vt:lpstr>
      <vt:lpstr>PowerPoint 簡報</vt:lpstr>
      <vt:lpstr>PowerPoint 簡報</vt:lpstr>
      <vt:lpstr>基層農會改選期程</vt:lpstr>
      <vt:lpstr> 直轄市、縣級農會改選期程</vt:lpstr>
      <vt:lpstr>全國農會改選期程</vt:lpstr>
      <vt:lpstr>總幹事遴選作業期程</vt:lpstr>
      <vt:lpstr>選務相關人員工作講習</vt:lpstr>
      <vt:lpstr>PowerPoint 簡報</vt:lpstr>
      <vt:lpstr>PowerPoint 簡報</vt:lpstr>
      <vt:lpstr>PowerPoint 簡報</vt:lpstr>
      <vt:lpstr>PowerPoint 簡報</vt:lpstr>
      <vt:lpstr>PowerPoint 簡報</vt:lpstr>
      <vt:lpstr>農會選舉罷免辦法第11條修正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地方主管機關工作預定進度</vt:lpstr>
      <vt:lpstr>PowerPoint 簡報</vt:lpstr>
      <vt:lpstr>陸、農會屆次改選危機管理</vt:lpstr>
      <vt:lpstr>陸、農會屆次改選危機管理(續)</vt:lpstr>
      <vt:lpstr>陸、農會屆次改選危機管理(續)</vt:lpstr>
      <vt:lpstr>陸、農會屆次改選危機管理(續)</vt:lpstr>
      <vt:lpstr>陸、農會屆次改選危機管理(續)</vt:lpstr>
      <vt:lpstr>選後重要工作</vt:lpstr>
      <vt:lpstr>柒、結論 </vt:lpstr>
    </vt:vector>
  </TitlesOfParts>
  <Company>COA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農民組織科簡秀芳</dc:creator>
  <cp:lastModifiedBy>農民組織科李孟惠</cp:lastModifiedBy>
  <cp:revision>581</cp:revision>
  <cp:lastPrinted>2024-10-10T09:29:18Z</cp:lastPrinted>
  <dcterms:created xsi:type="dcterms:W3CDTF">2008-08-08T00:50:06Z</dcterms:created>
  <dcterms:modified xsi:type="dcterms:W3CDTF">2024-10-14T10:45:53Z</dcterms:modified>
</cp:coreProperties>
</file>