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925" r:id="rId2"/>
    <p:sldMasterId id="2147483938" r:id="rId3"/>
    <p:sldMasterId id="2147483951" r:id="rId4"/>
  </p:sldMasterIdLst>
  <p:notesMasterIdLst>
    <p:notesMasterId r:id="rId187"/>
  </p:notesMasterIdLst>
  <p:handoutMasterIdLst>
    <p:handoutMasterId r:id="rId188"/>
  </p:handoutMasterIdLst>
  <p:sldIdLst>
    <p:sldId id="256" r:id="rId5"/>
    <p:sldId id="259" r:id="rId6"/>
    <p:sldId id="438" r:id="rId7"/>
    <p:sldId id="487" r:id="rId8"/>
    <p:sldId id="649" r:id="rId9"/>
    <p:sldId id="431" r:id="rId10"/>
    <p:sldId id="432" r:id="rId11"/>
    <p:sldId id="398" r:id="rId12"/>
    <p:sldId id="604" r:id="rId13"/>
    <p:sldId id="444" r:id="rId14"/>
    <p:sldId id="490" r:id="rId15"/>
    <p:sldId id="491" r:id="rId16"/>
    <p:sldId id="399" r:id="rId17"/>
    <p:sldId id="402" r:id="rId18"/>
    <p:sldId id="400" r:id="rId19"/>
    <p:sldId id="411" r:id="rId20"/>
    <p:sldId id="803" r:id="rId21"/>
    <p:sldId id="819" r:id="rId22"/>
    <p:sldId id="433" r:id="rId23"/>
    <p:sldId id="425" r:id="rId24"/>
    <p:sldId id="404" r:id="rId25"/>
    <p:sldId id="412" r:id="rId26"/>
    <p:sldId id="413" r:id="rId27"/>
    <p:sldId id="635" r:id="rId28"/>
    <p:sldId id="428" r:id="rId29"/>
    <p:sldId id="492" r:id="rId30"/>
    <p:sldId id="493" r:id="rId31"/>
    <p:sldId id="497" r:id="rId32"/>
    <p:sldId id="494" r:id="rId33"/>
    <p:sldId id="414" r:id="rId34"/>
    <p:sldId id="426" r:id="rId35"/>
    <p:sldId id="417" r:id="rId36"/>
    <p:sldId id="420" r:id="rId37"/>
    <p:sldId id="421" r:id="rId38"/>
    <p:sldId id="423" r:id="rId39"/>
    <p:sldId id="496" r:id="rId40"/>
    <p:sldId id="636" r:id="rId41"/>
    <p:sldId id="637" r:id="rId42"/>
    <p:sldId id="424" r:id="rId43"/>
    <p:sldId id="633" r:id="rId44"/>
    <p:sldId id="634" r:id="rId45"/>
    <p:sldId id="321" r:id="rId46"/>
    <p:sldId id="495" r:id="rId47"/>
    <p:sldId id="319" r:id="rId48"/>
    <p:sldId id="322" r:id="rId49"/>
    <p:sldId id="528" r:id="rId50"/>
    <p:sldId id="405" r:id="rId51"/>
    <p:sldId id="323" r:id="rId52"/>
    <p:sldId id="406" r:id="rId53"/>
    <p:sldId id="638" r:id="rId54"/>
    <p:sldId id="639" r:id="rId55"/>
    <p:sldId id="805" r:id="rId56"/>
    <p:sldId id="806" r:id="rId57"/>
    <p:sldId id="804" r:id="rId58"/>
    <p:sldId id="445" r:id="rId59"/>
    <p:sldId id="498" r:id="rId60"/>
    <p:sldId id="499" r:id="rId61"/>
    <p:sldId id="500" r:id="rId62"/>
    <p:sldId id="501" r:id="rId63"/>
    <p:sldId id="502" r:id="rId64"/>
    <p:sldId id="503" r:id="rId65"/>
    <p:sldId id="504" r:id="rId66"/>
    <p:sldId id="505" r:id="rId67"/>
    <p:sldId id="507" r:id="rId68"/>
    <p:sldId id="508" r:id="rId69"/>
    <p:sldId id="510" r:id="rId70"/>
    <p:sldId id="511" r:id="rId71"/>
    <p:sldId id="512" r:id="rId72"/>
    <p:sldId id="513" r:id="rId73"/>
    <p:sldId id="514" r:id="rId74"/>
    <p:sldId id="517" r:id="rId75"/>
    <p:sldId id="640" r:id="rId76"/>
    <p:sldId id="807" r:id="rId77"/>
    <p:sldId id="808" r:id="rId78"/>
    <p:sldId id="468" r:id="rId79"/>
    <p:sldId id="641" r:id="rId80"/>
    <p:sldId id="518" r:id="rId81"/>
    <p:sldId id="519" r:id="rId82"/>
    <p:sldId id="521" r:id="rId83"/>
    <p:sldId id="522" r:id="rId84"/>
    <p:sldId id="523" r:id="rId85"/>
    <p:sldId id="524" r:id="rId86"/>
    <p:sldId id="525" r:id="rId87"/>
    <p:sldId id="526" r:id="rId88"/>
    <p:sldId id="527" r:id="rId89"/>
    <p:sldId id="340" r:id="rId90"/>
    <p:sldId id="342" r:id="rId91"/>
    <p:sldId id="530" r:id="rId92"/>
    <p:sldId id="533" r:id="rId93"/>
    <p:sldId id="534" r:id="rId94"/>
    <p:sldId id="346" r:id="rId95"/>
    <p:sldId id="348" r:id="rId96"/>
    <p:sldId id="536" r:id="rId97"/>
    <p:sldId id="540" r:id="rId98"/>
    <p:sldId id="542" r:id="rId99"/>
    <p:sldId id="543" r:id="rId100"/>
    <p:sldId id="558" r:id="rId101"/>
    <p:sldId id="544" r:id="rId102"/>
    <p:sldId id="545" r:id="rId103"/>
    <p:sldId id="549" r:id="rId104"/>
    <p:sldId id="555" r:id="rId105"/>
    <p:sldId id="557" r:id="rId106"/>
    <p:sldId id="550" r:id="rId107"/>
    <p:sldId id="556" r:id="rId108"/>
    <p:sldId id="554" r:id="rId109"/>
    <p:sldId id="559" r:id="rId110"/>
    <p:sldId id="560" r:id="rId111"/>
    <p:sldId id="809" r:id="rId112"/>
    <p:sldId id="810" r:id="rId113"/>
    <p:sldId id="811" r:id="rId114"/>
    <p:sldId id="812" r:id="rId115"/>
    <p:sldId id="814" r:id="rId116"/>
    <p:sldId id="357" r:id="rId117"/>
    <p:sldId id="562" r:id="rId118"/>
    <p:sldId id="563" r:id="rId119"/>
    <p:sldId id="564" r:id="rId120"/>
    <p:sldId id="565" r:id="rId121"/>
    <p:sldId id="567" r:id="rId122"/>
    <p:sldId id="566" r:id="rId123"/>
    <p:sldId id="568" r:id="rId124"/>
    <p:sldId id="569" r:id="rId125"/>
    <p:sldId id="813" r:id="rId126"/>
    <p:sldId id="363" r:id="rId127"/>
    <p:sldId id="571" r:id="rId128"/>
    <p:sldId id="574" r:id="rId129"/>
    <p:sldId id="576" r:id="rId130"/>
    <p:sldId id="577" r:id="rId131"/>
    <p:sldId id="578" r:id="rId132"/>
    <p:sldId id="579" r:id="rId133"/>
    <p:sldId id="473" r:id="rId134"/>
    <p:sldId id="584" r:id="rId135"/>
    <p:sldId id="586" r:id="rId136"/>
    <p:sldId id="816" r:id="rId137"/>
    <p:sldId id="365" r:id="rId138"/>
    <p:sldId id="587" r:id="rId139"/>
    <p:sldId id="368" r:id="rId140"/>
    <p:sldId id="592" r:id="rId141"/>
    <p:sldId id="370" r:id="rId142"/>
    <p:sldId id="600" r:id="rId143"/>
    <p:sldId id="601" r:id="rId144"/>
    <p:sldId id="817" r:id="rId145"/>
    <p:sldId id="374" r:id="rId146"/>
    <p:sldId id="602" r:id="rId147"/>
    <p:sldId id="375" r:id="rId148"/>
    <p:sldId id="474" r:id="rId149"/>
    <p:sldId id="603" r:id="rId150"/>
    <p:sldId id="466" r:id="rId151"/>
    <p:sldId id="467" r:id="rId152"/>
    <p:sldId id="377" r:id="rId153"/>
    <p:sldId id="378" r:id="rId154"/>
    <p:sldId id="642" r:id="rId155"/>
    <p:sldId id="643" r:id="rId156"/>
    <p:sldId id="824" r:id="rId157"/>
    <p:sldId id="825" r:id="rId158"/>
    <p:sldId id="475" r:id="rId159"/>
    <p:sldId id="380" r:id="rId160"/>
    <p:sldId id="381" r:id="rId161"/>
    <p:sldId id="470" r:id="rId162"/>
    <p:sldId id="382" r:id="rId163"/>
    <p:sldId id="383" r:id="rId164"/>
    <p:sldId id="384" r:id="rId165"/>
    <p:sldId id="385" r:id="rId166"/>
    <p:sldId id="646" r:id="rId167"/>
    <p:sldId id="647" r:id="rId168"/>
    <p:sldId id="648" r:id="rId169"/>
    <p:sldId id="828" r:id="rId170"/>
    <p:sldId id="827" r:id="rId171"/>
    <p:sldId id="393" r:id="rId172"/>
    <p:sldId id="394" r:id="rId173"/>
    <p:sldId id="476" r:id="rId174"/>
    <p:sldId id="477" r:id="rId175"/>
    <p:sldId id="606" r:id="rId176"/>
    <p:sldId id="619" r:id="rId177"/>
    <p:sldId id="613" r:id="rId178"/>
    <p:sldId id="614" r:id="rId179"/>
    <p:sldId id="615" r:id="rId180"/>
    <p:sldId id="616" r:id="rId181"/>
    <p:sldId id="820" r:id="rId182"/>
    <p:sldId id="822" r:id="rId183"/>
    <p:sldId id="821" r:id="rId184"/>
    <p:sldId id="823" r:id="rId185"/>
    <p:sldId id="289" r:id="rId186"/>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guide id="3" orient="horz" pos="3127">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101"/>
    <a:srgbClr val="FFFF99"/>
    <a:srgbClr val="339966"/>
    <a:srgbClr val="CCCCFF"/>
    <a:srgbClr val="99FFCC"/>
    <a:srgbClr val="66FF33"/>
    <a:srgbClr val="FFFFCC"/>
    <a:srgbClr val="FFCCCC"/>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1" autoAdjust="0"/>
    <p:restoredTop sz="93385" autoAdjust="0"/>
  </p:normalViewPr>
  <p:slideViewPr>
    <p:cSldViewPr>
      <p:cViewPr varScale="1">
        <p:scale>
          <a:sx n="51" d="100"/>
          <a:sy n="51" d="100"/>
        </p:scale>
        <p:origin x="1327"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21980"/>
    </p:cViewPr>
  </p:sorterViewPr>
  <p:notesViewPr>
    <p:cSldViewPr>
      <p:cViewPr varScale="1">
        <p:scale>
          <a:sx n="37" d="100"/>
          <a:sy n="37" d="100"/>
        </p:scale>
        <p:origin x="-1476" y="-78"/>
      </p:cViewPr>
      <p:guideLst>
        <p:guide orient="horz" pos="3130"/>
        <p:guide pos="2143"/>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_rels/viewProps.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5448" cy="496332"/>
          </a:xfrm>
          <a:prstGeom prst="rect">
            <a:avLst/>
          </a:prstGeom>
          <a:noFill/>
          <a:ln w="9525">
            <a:noFill/>
            <a:miter lim="800000"/>
            <a:headEnd/>
            <a:tailEnd/>
          </a:ln>
          <a:effectLst/>
        </p:spPr>
        <p:txBody>
          <a:bodyPr vert="horz" wrap="square" lIns="92006" tIns="46003" rIns="92006" bIns="46003"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zh-TW"/>
          </a:p>
        </p:txBody>
      </p:sp>
      <p:sp>
        <p:nvSpPr>
          <p:cNvPr id="24579" name="Rectangle 3"/>
          <p:cNvSpPr>
            <a:spLocks noGrp="1" noChangeArrowheads="1"/>
          </p:cNvSpPr>
          <p:nvPr>
            <p:ph type="dt" sz="quarter" idx="1"/>
          </p:nvPr>
        </p:nvSpPr>
        <p:spPr bwMode="auto">
          <a:xfrm>
            <a:off x="3852228" y="0"/>
            <a:ext cx="2945448" cy="496332"/>
          </a:xfrm>
          <a:prstGeom prst="rect">
            <a:avLst/>
          </a:prstGeom>
          <a:noFill/>
          <a:ln w="9525">
            <a:noFill/>
            <a:miter lim="800000"/>
            <a:headEnd/>
            <a:tailEnd/>
          </a:ln>
          <a:effectLst/>
        </p:spPr>
        <p:txBody>
          <a:bodyPr vert="horz" wrap="square" lIns="92006" tIns="46003" rIns="92006" bIns="46003"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zh-TW"/>
          </a:p>
        </p:txBody>
      </p:sp>
      <p:sp>
        <p:nvSpPr>
          <p:cNvPr id="24580" name="Rectangle 4"/>
          <p:cNvSpPr>
            <a:spLocks noGrp="1" noChangeArrowheads="1"/>
          </p:cNvSpPr>
          <p:nvPr>
            <p:ph type="ftr" sz="quarter" idx="2"/>
          </p:nvPr>
        </p:nvSpPr>
        <p:spPr bwMode="auto">
          <a:xfrm>
            <a:off x="0" y="9431893"/>
            <a:ext cx="2945448" cy="496332"/>
          </a:xfrm>
          <a:prstGeom prst="rect">
            <a:avLst/>
          </a:prstGeom>
          <a:noFill/>
          <a:ln w="9525">
            <a:noFill/>
            <a:miter lim="800000"/>
            <a:headEnd/>
            <a:tailEnd/>
          </a:ln>
          <a:effectLst/>
        </p:spPr>
        <p:txBody>
          <a:bodyPr vert="horz" wrap="square" lIns="92006" tIns="46003" rIns="92006" bIns="46003"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zh-TW"/>
          </a:p>
        </p:txBody>
      </p:sp>
      <p:sp>
        <p:nvSpPr>
          <p:cNvPr id="24581" name="Rectangle 5"/>
          <p:cNvSpPr>
            <a:spLocks noGrp="1" noChangeArrowheads="1"/>
          </p:cNvSpPr>
          <p:nvPr>
            <p:ph type="sldNum" sz="quarter" idx="3"/>
          </p:nvPr>
        </p:nvSpPr>
        <p:spPr bwMode="auto">
          <a:xfrm>
            <a:off x="3852228" y="9431893"/>
            <a:ext cx="2945448" cy="496332"/>
          </a:xfrm>
          <a:prstGeom prst="rect">
            <a:avLst/>
          </a:prstGeom>
          <a:noFill/>
          <a:ln w="9525">
            <a:noFill/>
            <a:miter lim="800000"/>
            <a:headEnd/>
            <a:tailEnd/>
          </a:ln>
          <a:effectLst/>
        </p:spPr>
        <p:txBody>
          <a:bodyPr vert="horz" wrap="square" lIns="92006" tIns="46003" rIns="92006" bIns="46003" numCol="1" anchor="b" anchorCtr="0" compatLnSpc="1">
            <a:prstTxWarp prst="textNoShape">
              <a:avLst/>
            </a:prstTxWarp>
          </a:bodyPr>
          <a:lstStyle>
            <a:lvl1pPr algn="r" eaLnBrk="1" hangingPunct="1">
              <a:defRPr sz="1200" smtClean="0">
                <a:latin typeface="Times New Roman" pitchFamily="18" charset="0"/>
              </a:defRPr>
            </a:lvl1pPr>
          </a:lstStyle>
          <a:p>
            <a:pPr>
              <a:defRPr/>
            </a:pPr>
            <a:fld id="{E589D5CC-BB32-402A-BF9A-AE84F281EA99}" type="slidenum">
              <a:rPr lang="en-US" altLang="zh-TW"/>
              <a:pPr>
                <a:defRPr/>
              </a:pPr>
              <a:t>‹#›</a:t>
            </a:fld>
            <a:endParaRPr lang="en-US" altLang="zh-TW"/>
          </a:p>
        </p:txBody>
      </p:sp>
    </p:spTree>
    <p:extLst>
      <p:ext uri="{BB962C8B-B14F-4D97-AF65-F5344CB8AC3E}">
        <p14:creationId xmlns:p14="http://schemas.microsoft.com/office/powerpoint/2010/main" val="350092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1"/>
            <a:ext cx="2913742" cy="459860"/>
          </a:xfrm>
          <a:prstGeom prst="rect">
            <a:avLst/>
          </a:prstGeom>
          <a:noFill/>
          <a:ln w="9525">
            <a:noFill/>
            <a:miter lim="800000"/>
            <a:headEnd/>
            <a:tailEnd/>
          </a:ln>
          <a:effectLst/>
        </p:spPr>
        <p:txBody>
          <a:bodyPr vert="horz" wrap="square" lIns="92006" tIns="46003" rIns="92006" bIns="46003"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zh-TW"/>
          </a:p>
        </p:txBody>
      </p:sp>
      <p:sp>
        <p:nvSpPr>
          <p:cNvPr id="150531" name="Rectangle 3"/>
          <p:cNvSpPr>
            <a:spLocks noGrp="1" noChangeArrowheads="1"/>
          </p:cNvSpPr>
          <p:nvPr>
            <p:ph type="dt" idx="1"/>
          </p:nvPr>
        </p:nvSpPr>
        <p:spPr bwMode="auto">
          <a:xfrm>
            <a:off x="3834790" y="1"/>
            <a:ext cx="2989836" cy="459860"/>
          </a:xfrm>
          <a:prstGeom prst="rect">
            <a:avLst/>
          </a:prstGeom>
          <a:noFill/>
          <a:ln w="9525">
            <a:noFill/>
            <a:miter lim="800000"/>
            <a:headEnd/>
            <a:tailEnd/>
          </a:ln>
          <a:effectLst/>
        </p:spPr>
        <p:txBody>
          <a:bodyPr vert="horz" wrap="square" lIns="92006" tIns="46003" rIns="92006" bIns="46003"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zh-TW"/>
          </a:p>
        </p:txBody>
      </p:sp>
      <p:sp>
        <p:nvSpPr>
          <p:cNvPr id="178180" name="Rectangle 4"/>
          <p:cNvSpPr>
            <a:spLocks noGrp="1" noRot="1" noChangeAspect="1" noChangeArrowheads="1" noTextEdit="1"/>
          </p:cNvSpPr>
          <p:nvPr>
            <p:ph type="sldImg" idx="2"/>
          </p:nvPr>
        </p:nvSpPr>
        <p:spPr bwMode="auto">
          <a:xfrm>
            <a:off x="958850" y="766763"/>
            <a:ext cx="4906963" cy="368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919462" y="4754004"/>
            <a:ext cx="4985702" cy="4447959"/>
          </a:xfrm>
          <a:prstGeom prst="rect">
            <a:avLst/>
          </a:prstGeom>
          <a:noFill/>
          <a:ln w="9525">
            <a:noFill/>
            <a:miter lim="800000"/>
            <a:headEnd/>
            <a:tailEnd/>
          </a:ln>
          <a:effectLst/>
        </p:spPr>
        <p:txBody>
          <a:bodyPr vert="horz" wrap="square" lIns="92006" tIns="46003" rIns="92006" bIns="46003"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50534" name="Rectangle 6"/>
          <p:cNvSpPr>
            <a:spLocks noGrp="1" noChangeArrowheads="1"/>
          </p:cNvSpPr>
          <p:nvPr>
            <p:ph type="ftr" sz="quarter" idx="4"/>
          </p:nvPr>
        </p:nvSpPr>
        <p:spPr bwMode="auto">
          <a:xfrm>
            <a:off x="1" y="9431893"/>
            <a:ext cx="2913742" cy="459860"/>
          </a:xfrm>
          <a:prstGeom prst="rect">
            <a:avLst/>
          </a:prstGeom>
          <a:noFill/>
          <a:ln w="9525">
            <a:noFill/>
            <a:miter lim="800000"/>
            <a:headEnd/>
            <a:tailEnd/>
          </a:ln>
          <a:effectLst/>
        </p:spPr>
        <p:txBody>
          <a:bodyPr vert="horz" wrap="square" lIns="92006" tIns="46003" rIns="92006" bIns="46003"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zh-TW"/>
          </a:p>
        </p:txBody>
      </p:sp>
      <p:sp>
        <p:nvSpPr>
          <p:cNvPr id="150535" name="Rectangle 7"/>
          <p:cNvSpPr>
            <a:spLocks noGrp="1" noChangeArrowheads="1"/>
          </p:cNvSpPr>
          <p:nvPr>
            <p:ph type="sldNum" sz="quarter" idx="5"/>
          </p:nvPr>
        </p:nvSpPr>
        <p:spPr bwMode="auto">
          <a:xfrm>
            <a:off x="3834790" y="9431893"/>
            <a:ext cx="2989836" cy="459860"/>
          </a:xfrm>
          <a:prstGeom prst="rect">
            <a:avLst/>
          </a:prstGeom>
          <a:noFill/>
          <a:ln w="9525">
            <a:noFill/>
            <a:miter lim="800000"/>
            <a:headEnd/>
            <a:tailEnd/>
          </a:ln>
          <a:effectLst/>
        </p:spPr>
        <p:txBody>
          <a:bodyPr vert="horz" wrap="square" lIns="92006" tIns="46003" rIns="92006" bIns="46003" numCol="1" anchor="b" anchorCtr="0" compatLnSpc="1">
            <a:prstTxWarp prst="textNoShape">
              <a:avLst/>
            </a:prstTxWarp>
          </a:bodyPr>
          <a:lstStyle>
            <a:lvl1pPr algn="r" eaLnBrk="1" hangingPunct="1">
              <a:defRPr sz="1200" smtClean="0">
                <a:latin typeface="Times New Roman" pitchFamily="18" charset="0"/>
              </a:defRPr>
            </a:lvl1pPr>
          </a:lstStyle>
          <a:p>
            <a:pPr>
              <a:defRPr/>
            </a:pPr>
            <a:fld id="{E8535E79-9F64-4CF9-97B9-6AF32FB284EC}" type="slidenum">
              <a:rPr lang="en-US" altLang="zh-TW"/>
              <a:pPr>
                <a:defRPr/>
              </a:pPr>
              <a:t>‹#›</a:t>
            </a:fld>
            <a:endParaRPr lang="en-US" altLang="zh-TW"/>
          </a:p>
        </p:txBody>
      </p:sp>
    </p:spTree>
    <p:extLst>
      <p:ext uri="{BB962C8B-B14F-4D97-AF65-F5344CB8AC3E}">
        <p14:creationId xmlns:p14="http://schemas.microsoft.com/office/powerpoint/2010/main" val="1117957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a:ln/>
        </p:spPr>
      </p:sp>
      <p:sp>
        <p:nvSpPr>
          <p:cNvPr id="1792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solidFill>
                  <a:srgbClr val="070101"/>
                </a:solidFill>
                <a:latin typeface="標楷體" pitchFamily="65" charset="-120"/>
                <a:ea typeface="標楷體" pitchFamily="65" charset="-120"/>
              </a:rPr>
              <a:t>若為其他分區仍為農業使用者，必須再出具加註「細部計畫尚未完成，無法依變更後之用地使用」。只適用於</a:t>
            </a:r>
            <a:r>
              <a:rPr lang="en-US" altLang="zh-TW">
                <a:solidFill>
                  <a:srgbClr val="070101"/>
                </a:solidFill>
                <a:latin typeface="標楷體" pitchFamily="65" charset="-120"/>
                <a:ea typeface="標楷體" pitchFamily="65" charset="-120"/>
              </a:rPr>
              <a:t>92</a:t>
            </a:r>
            <a:r>
              <a:rPr lang="zh-TW" altLang="en-US">
                <a:solidFill>
                  <a:srgbClr val="070101"/>
                </a:solidFill>
                <a:latin typeface="標楷體" pitchFamily="65" charset="-120"/>
                <a:ea typeface="標楷體" pitchFamily="65" charset="-120"/>
              </a:rPr>
              <a:t>年</a:t>
            </a:r>
            <a:r>
              <a:rPr lang="en-US" altLang="zh-TW">
                <a:solidFill>
                  <a:srgbClr val="070101"/>
                </a:solidFill>
                <a:latin typeface="標楷體" pitchFamily="65" charset="-120"/>
                <a:ea typeface="標楷體" pitchFamily="65" charset="-120"/>
              </a:rPr>
              <a:t>10</a:t>
            </a:r>
            <a:r>
              <a:rPr lang="zh-TW" altLang="en-US">
                <a:solidFill>
                  <a:srgbClr val="070101"/>
                </a:solidFill>
                <a:latin typeface="標楷體" pitchFamily="65" charset="-120"/>
                <a:ea typeface="標楷體" pitchFamily="65" charset="-120"/>
              </a:rPr>
              <a:t>月</a:t>
            </a:r>
            <a:r>
              <a:rPr lang="en-US" altLang="zh-TW">
                <a:solidFill>
                  <a:srgbClr val="070101"/>
                </a:solidFill>
                <a:latin typeface="標楷體" pitchFamily="65" charset="-120"/>
                <a:ea typeface="標楷體" pitchFamily="65" charset="-120"/>
              </a:rPr>
              <a:t>31</a:t>
            </a:r>
            <a:r>
              <a:rPr lang="zh-TW" altLang="en-US">
                <a:solidFill>
                  <a:srgbClr val="070101"/>
                </a:solidFill>
                <a:latin typeface="標楷體" pitchFamily="65" charset="-120"/>
                <a:ea typeface="標楷體" pitchFamily="65" charset="-120"/>
              </a:rPr>
              <a:t>日前。</a:t>
            </a:r>
          </a:p>
        </p:txBody>
      </p:sp>
      <p:sp>
        <p:nvSpPr>
          <p:cNvPr id="1792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pitchFamily="18" charset="-120"/>
              </a:defRPr>
            </a:lvl1pPr>
            <a:lvl2pPr marL="741984" indent="-285379">
              <a:spcBef>
                <a:spcPct val="30000"/>
              </a:spcBef>
              <a:defRPr kumimoji="1" sz="1200">
                <a:solidFill>
                  <a:schemeClr val="tx1"/>
                </a:solidFill>
                <a:latin typeface="Times New Roman" pitchFamily="18" charset="0"/>
                <a:ea typeface="新細明體" pitchFamily="18" charset="-120"/>
              </a:defRPr>
            </a:lvl2pPr>
            <a:lvl3pPr marL="1141514" indent="-228303">
              <a:spcBef>
                <a:spcPct val="30000"/>
              </a:spcBef>
              <a:defRPr kumimoji="1" sz="1200">
                <a:solidFill>
                  <a:schemeClr val="tx1"/>
                </a:solidFill>
                <a:latin typeface="Times New Roman" pitchFamily="18" charset="0"/>
                <a:ea typeface="新細明體" pitchFamily="18" charset="-120"/>
              </a:defRPr>
            </a:lvl3pPr>
            <a:lvl4pPr marL="1598120" indent="-228303">
              <a:spcBef>
                <a:spcPct val="30000"/>
              </a:spcBef>
              <a:defRPr kumimoji="1" sz="1200">
                <a:solidFill>
                  <a:schemeClr val="tx1"/>
                </a:solidFill>
                <a:latin typeface="Times New Roman" pitchFamily="18" charset="0"/>
                <a:ea typeface="新細明體" pitchFamily="18" charset="-120"/>
              </a:defRPr>
            </a:lvl4pPr>
            <a:lvl5pPr marL="2054725" indent="-228303">
              <a:spcBef>
                <a:spcPct val="30000"/>
              </a:spcBef>
              <a:defRPr kumimoji="1" sz="1200">
                <a:solidFill>
                  <a:schemeClr val="tx1"/>
                </a:solidFill>
                <a:latin typeface="Times New Roman" pitchFamily="18" charset="0"/>
                <a:ea typeface="新細明體" pitchFamily="18" charset="-120"/>
              </a:defRPr>
            </a:lvl5pPr>
            <a:lvl6pPr marL="2511331"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67937"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4542"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1148"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a:spcBef>
                <a:spcPct val="0"/>
              </a:spcBef>
            </a:pPr>
            <a:fld id="{34735100-D518-4C89-BA26-964F190E5194}" type="slidenum">
              <a:rPr lang="en-US" altLang="zh-TW"/>
              <a:pPr>
                <a:spcBef>
                  <a:spcPct val="0"/>
                </a:spcBef>
              </a:pPr>
              <a:t>10</a:t>
            </a:fld>
            <a:endParaRPr lang="en-US" altLang="zh-TW"/>
          </a:p>
        </p:txBody>
      </p:sp>
    </p:spTree>
    <p:extLst>
      <p:ext uri="{BB962C8B-B14F-4D97-AF65-F5344CB8AC3E}">
        <p14:creationId xmlns:p14="http://schemas.microsoft.com/office/powerpoint/2010/main" val="39717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投影片圖像版面配置區 1"/>
          <p:cNvSpPr>
            <a:spLocks noGrp="1" noRot="1" noChangeAspect="1" noTextEdit="1"/>
          </p:cNvSpPr>
          <p:nvPr>
            <p:ph type="sldImg"/>
          </p:nvPr>
        </p:nvSpPr>
        <p:spPr>
          <a:ln/>
        </p:spPr>
      </p:sp>
      <p:sp>
        <p:nvSpPr>
          <p:cNvPr id="180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80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pitchFamily="18" charset="-120"/>
              </a:defRPr>
            </a:lvl1pPr>
            <a:lvl2pPr marL="741984" indent="-285379">
              <a:spcBef>
                <a:spcPct val="30000"/>
              </a:spcBef>
              <a:defRPr kumimoji="1" sz="1200">
                <a:solidFill>
                  <a:schemeClr val="tx1"/>
                </a:solidFill>
                <a:latin typeface="Times New Roman" pitchFamily="18" charset="0"/>
                <a:ea typeface="新細明體" pitchFamily="18" charset="-120"/>
              </a:defRPr>
            </a:lvl2pPr>
            <a:lvl3pPr marL="1141514" indent="-228303">
              <a:spcBef>
                <a:spcPct val="30000"/>
              </a:spcBef>
              <a:defRPr kumimoji="1" sz="1200">
                <a:solidFill>
                  <a:schemeClr val="tx1"/>
                </a:solidFill>
                <a:latin typeface="Times New Roman" pitchFamily="18" charset="0"/>
                <a:ea typeface="新細明體" pitchFamily="18" charset="-120"/>
              </a:defRPr>
            </a:lvl3pPr>
            <a:lvl4pPr marL="1598120" indent="-228303">
              <a:spcBef>
                <a:spcPct val="30000"/>
              </a:spcBef>
              <a:defRPr kumimoji="1" sz="1200">
                <a:solidFill>
                  <a:schemeClr val="tx1"/>
                </a:solidFill>
                <a:latin typeface="Times New Roman" pitchFamily="18" charset="0"/>
                <a:ea typeface="新細明體" pitchFamily="18" charset="-120"/>
              </a:defRPr>
            </a:lvl4pPr>
            <a:lvl5pPr marL="2054725" indent="-228303">
              <a:spcBef>
                <a:spcPct val="30000"/>
              </a:spcBef>
              <a:defRPr kumimoji="1" sz="1200">
                <a:solidFill>
                  <a:schemeClr val="tx1"/>
                </a:solidFill>
                <a:latin typeface="Times New Roman" pitchFamily="18" charset="0"/>
                <a:ea typeface="新細明體" pitchFamily="18" charset="-120"/>
              </a:defRPr>
            </a:lvl5pPr>
            <a:lvl6pPr marL="2511331"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67937"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4542"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1148"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a:spcBef>
                <a:spcPct val="0"/>
              </a:spcBef>
            </a:pPr>
            <a:fld id="{2E5B984F-E305-43F5-8D01-72F998719685}" type="slidenum">
              <a:rPr lang="en-US" altLang="zh-TW">
                <a:solidFill>
                  <a:srgbClr val="000000"/>
                </a:solidFill>
              </a:rPr>
              <a:pPr>
                <a:spcBef>
                  <a:spcPct val="0"/>
                </a:spcBef>
              </a:pPr>
              <a:t>11</a:t>
            </a:fld>
            <a:endParaRPr lang="en-US" altLang="zh-TW">
              <a:solidFill>
                <a:srgbClr val="000000"/>
              </a:solidFill>
            </a:endParaRPr>
          </a:p>
        </p:txBody>
      </p:sp>
    </p:spTree>
    <p:extLst>
      <p:ext uri="{BB962C8B-B14F-4D97-AF65-F5344CB8AC3E}">
        <p14:creationId xmlns:p14="http://schemas.microsoft.com/office/powerpoint/2010/main" val="352241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solidFill>
                  <a:srgbClr val="070101"/>
                </a:solidFill>
                <a:latin typeface="標楷體" pitchFamily="65" charset="-120"/>
                <a:ea typeface="標楷體" pitchFamily="65" charset="-120"/>
              </a:rPr>
              <a:t>若為其他分區仍為農業使用者，必須再出具加註「細部計畫尚未完成，無法依變更後之用地使用」。只適用於</a:t>
            </a:r>
            <a:r>
              <a:rPr lang="en-US" altLang="zh-TW">
                <a:solidFill>
                  <a:srgbClr val="070101"/>
                </a:solidFill>
                <a:latin typeface="標楷體" pitchFamily="65" charset="-120"/>
                <a:ea typeface="標楷體" pitchFamily="65" charset="-120"/>
              </a:rPr>
              <a:t>92</a:t>
            </a:r>
            <a:r>
              <a:rPr lang="zh-TW" altLang="en-US">
                <a:solidFill>
                  <a:srgbClr val="070101"/>
                </a:solidFill>
                <a:latin typeface="標楷體" pitchFamily="65" charset="-120"/>
                <a:ea typeface="標楷體" pitchFamily="65" charset="-120"/>
              </a:rPr>
              <a:t>年</a:t>
            </a:r>
            <a:r>
              <a:rPr lang="en-US" altLang="zh-TW">
                <a:solidFill>
                  <a:srgbClr val="070101"/>
                </a:solidFill>
                <a:latin typeface="標楷體" pitchFamily="65" charset="-120"/>
                <a:ea typeface="標楷體" pitchFamily="65" charset="-120"/>
              </a:rPr>
              <a:t>10</a:t>
            </a:r>
            <a:r>
              <a:rPr lang="zh-TW" altLang="en-US">
                <a:solidFill>
                  <a:srgbClr val="070101"/>
                </a:solidFill>
                <a:latin typeface="標楷體" pitchFamily="65" charset="-120"/>
                <a:ea typeface="標楷體" pitchFamily="65" charset="-120"/>
              </a:rPr>
              <a:t>月</a:t>
            </a:r>
            <a:r>
              <a:rPr lang="en-US" altLang="zh-TW">
                <a:solidFill>
                  <a:srgbClr val="070101"/>
                </a:solidFill>
                <a:latin typeface="標楷體" pitchFamily="65" charset="-120"/>
                <a:ea typeface="標楷體" pitchFamily="65" charset="-120"/>
              </a:rPr>
              <a:t>31</a:t>
            </a:r>
            <a:r>
              <a:rPr lang="zh-TW" altLang="en-US">
                <a:solidFill>
                  <a:srgbClr val="070101"/>
                </a:solidFill>
                <a:latin typeface="標楷體" pitchFamily="65" charset="-120"/>
                <a:ea typeface="標楷體" pitchFamily="65" charset="-120"/>
              </a:rPr>
              <a:t>日前。</a:t>
            </a:r>
          </a:p>
          <a:p>
            <a:endParaRPr lang="zh-TW" altLang="en-US"/>
          </a:p>
        </p:txBody>
      </p:sp>
      <p:sp>
        <p:nvSpPr>
          <p:cNvPr id="1812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pitchFamily="18" charset="-120"/>
              </a:defRPr>
            </a:lvl1pPr>
            <a:lvl2pPr marL="741984" indent="-285379">
              <a:spcBef>
                <a:spcPct val="30000"/>
              </a:spcBef>
              <a:defRPr kumimoji="1" sz="1200">
                <a:solidFill>
                  <a:schemeClr val="tx1"/>
                </a:solidFill>
                <a:latin typeface="Times New Roman" pitchFamily="18" charset="0"/>
                <a:ea typeface="新細明體" pitchFamily="18" charset="-120"/>
              </a:defRPr>
            </a:lvl2pPr>
            <a:lvl3pPr marL="1141514" indent="-228303">
              <a:spcBef>
                <a:spcPct val="30000"/>
              </a:spcBef>
              <a:defRPr kumimoji="1" sz="1200">
                <a:solidFill>
                  <a:schemeClr val="tx1"/>
                </a:solidFill>
                <a:latin typeface="Times New Roman" pitchFamily="18" charset="0"/>
                <a:ea typeface="新細明體" pitchFamily="18" charset="-120"/>
              </a:defRPr>
            </a:lvl3pPr>
            <a:lvl4pPr marL="1598120" indent="-228303">
              <a:spcBef>
                <a:spcPct val="30000"/>
              </a:spcBef>
              <a:defRPr kumimoji="1" sz="1200">
                <a:solidFill>
                  <a:schemeClr val="tx1"/>
                </a:solidFill>
                <a:latin typeface="Times New Roman" pitchFamily="18" charset="0"/>
                <a:ea typeface="新細明體" pitchFamily="18" charset="-120"/>
              </a:defRPr>
            </a:lvl4pPr>
            <a:lvl5pPr marL="2054725" indent="-228303">
              <a:spcBef>
                <a:spcPct val="30000"/>
              </a:spcBef>
              <a:defRPr kumimoji="1" sz="1200">
                <a:solidFill>
                  <a:schemeClr val="tx1"/>
                </a:solidFill>
                <a:latin typeface="Times New Roman" pitchFamily="18" charset="0"/>
                <a:ea typeface="新細明體" pitchFamily="18" charset="-120"/>
              </a:defRPr>
            </a:lvl5pPr>
            <a:lvl6pPr marL="2511331"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67937"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4542"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1148" indent="-22830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a:spcBef>
                <a:spcPct val="0"/>
              </a:spcBef>
            </a:pPr>
            <a:fld id="{FFBBDAD9-7CB8-4244-8EAF-29F485F8F9B9}" type="slidenum">
              <a:rPr lang="en-US" altLang="zh-TW">
                <a:solidFill>
                  <a:srgbClr val="000000"/>
                </a:solidFill>
              </a:rPr>
              <a:pPr>
                <a:spcBef>
                  <a:spcPct val="0"/>
                </a:spcBef>
              </a:pPr>
              <a:t>12</a:t>
            </a:fld>
            <a:endParaRPr lang="en-US" altLang="zh-TW">
              <a:solidFill>
                <a:srgbClr val="000000"/>
              </a:solidFill>
            </a:endParaRPr>
          </a:p>
        </p:txBody>
      </p:sp>
    </p:spTree>
    <p:extLst>
      <p:ext uri="{BB962C8B-B14F-4D97-AF65-F5344CB8AC3E}">
        <p14:creationId xmlns:p14="http://schemas.microsoft.com/office/powerpoint/2010/main" val="55665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影像版面配置區 1">
            <a:extLst>
              <a:ext uri="{FF2B5EF4-FFF2-40B4-BE49-F238E27FC236}">
                <a16:creationId xmlns:a16="http://schemas.microsoft.com/office/drawing/2014/main" xmlns="" id="{544FA3F1-4479-4326-966A-519BFC9D1594}"/>
              </a:ext>
            </a:extLst>
          </p:cNvPr>
          <p:cNvSpPr>
            <a:spLocks noGrp="1" noRot="1" noChangeAspect="1" noChangeArrowheads="1" noTextEdit="1"/>
          </p:cNvSpPr>
          <p:nvPr>
            <p:ph type="sldImg"/>
          </p:nvPr>
        </p:nvSpPr>
        <p:spPr>
          <a:ln/>
        </p:spPr>
      </p:sp>
      <p:sp>
        <p:nvSpPr>
          <p:cNvPr id="82947" name="備忘稿版面配置區 2">
            <a:extLst>
              <a:ext uri="{FF2B5EF4-FFF2-40B4-BE49-F238E27FC236}">
                <a16:creationId xmlns:a16="http://schemas.microsoft.com/office/drawing/2014/main" xmlns="" id="{3A5AA851-E4F1-4776-8642-5A2E7BE63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農會自耕農會員年滿六十五歲，農民健康保險加保年資累計達十五年以上者，將所有農業用地全部委由主管機關指定同實際從事農業，而繼續參加農民健康保險者，得繼續維持其會員資格。另上開會員倘未持續出租其農業用地，或有其他喪失農民健康保險被保險人所有農地全部出租繼續加保辦法所定資格條件之情形，致無法依農民健康保險條例第七條第一項第三款規定，繼續參加農民健康保險時，即無法依第五項規定，維持其會員資格，而應依第九條有關會員資格條件異動或喪失之規定辦理。</a:t>
            </a:r>
          </a:p>
        </p:txBody>
      </p:sp>
      <p:sp>
        <p:nvSpPr>
          <p:cNvPr id="82948" name="投影片編號版面配置區 3">
            <a:extLst>
              <a:ext uri="{FF2B5EF4-FFF2-40B4-BE49-F238E27FC236}">
                <a16:creationId xmlns:a16="http://schemas.microsoft.com/office/drawing/2014/main" xmlns="" id="{5BBD26BF-E657-4158-91BF-51218019B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055BA21-8C0B-4B50-9F92-4D4810F9B84D}" type="slidenum">
              <a:rPr lang="en-US" altLang="zh-TW" smtClean="0">
                <a:latin typeface="Times New Roman" panose="02020603050405020304" pitchFamily="18" charset="0"/>
              </a:rPr>
              <a:pPr/>
              <a:t>17</a:t>
            </a:fld>
            <a:endParaRPr lang="en-US" altLang="zh-TW">
              <a:latin typeface="Times New Roman" panose="02020603050405020304" pitchFamily="18" charset="0"/>
            </a:endParaRPr>
          </a:p>
        </p:txBody>
      </p:sp>
    </p:spTree>
    <p:extLst>
      <p:ext uri="{BB962C8B-B14F-4D97-AF65-F5344CB8AC3E}">
        <p14:creationId xmlns:p14="http://schemas.microsoft.com/office/powerpoint/2010/main" val="138906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司法院司法公告查詢可查</a:t>
            </a:r>
            <a:r>
              <a:rPr lang="en-US" altLang="zh-TW" dirty="0"/>
              <a:t>5.</a:t>
            </a:r>
            <a:r>
              <a:rPr lang="zh-TW" altLang="en-US" dirty="0"/>
              <a:t>破產公告</a:t>
            </a:r>
            <a:r>
              <a:rPr lang="en-US" altLang="zh-TW" dirty="0"/>
              <a:t>7.</a:t>
            </a:r>
            <a:r>
              <a:rPr lang="zh-TW" altLang="en-US" dirty="0"/>
              <a:t>家事事件公告</a:t>
            </a:r>
            <a:r>
              <a:rPr lang="en-US" altLang="zh-TW" dirty="0"/>
              <a:t>(</a:t>
            </a:r>
            <a:r>
              <a:rPr lang="zh-TW" altLang="en-US"/>
              <a:t>監護宣告查詢</a:t>
            </a:r>
            <a:r>
              <a:rPr lang="en-US" altLang="zh-TW"/>
              <a:t>)</a:t>
            </a:r>
            <a:endParaRPr lang="zh-TW" altLang="en-US" dirty="0"/>
          </a:p>
        </p:txBody>
      </p:sp>
      <p:sp>
        <p:nvSpPr>
          <p:cNvPr id="4" name="投影片編號版面配置區 3"/>
          <p:cNvSpPr>
            <a:spLocks noGrp="1"/>
          </p:cNvSpPr>
          <p:nvPr>
            <p:ph type="sldNum" sz="quarter" idx="5"/>
          </p:nvPr>
        </p:nvSpPr>
        <p:spPr/>
        <p:txBody>
          <a:bodyPr/>
          <a:lstStyle/>
          <a:p>
            <a:pPr>
              <a:defRPr/>
            </a:pPr>
            <a:fld id="{E8535E79-9F64-4CF9-97B9-6AF32FB284EC}" type="slidenum">
              <a:rPr lang="en-US" altLang="zh-TW" smtClean="0"/>
              <a:pPr>
                <a:defRPr/>
              </a:pPr>
              <a:t>75</a:t>
            </a:fld>
            <a:endParaRPr lang="en-US" altLang="zh-TW"/>
          </a:p>
        </p:txBody>
      </p:sp>
    </p:spTree>
    <p:extLst>
      <p:ext uri="{BB962C8B-B14F-4D97-AF65-F5344CB8AC3E}">
        <p14:creationId xmlns:p14="http://schemas.microsoft.com/office/powerpoint/2010/main" val="335139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11</a:t>
            </a:r>
            <a:r>
              <a:rPr lang="zh-TW" altLang="en-US" dirty="0"/>
              <a:t>月底</a:t>
            </a:r>
          </a:p>
        </p:txBody>
      </p:sp>
      <p:sp>
        <p:nvSpPr>
          <p:cNvPr id="4" name="投影片編號版面配置區 3"/>
          <p:cNvSpPr>
            <a:spLocks noGrp="1"/>
          </p:cNvSpPr>
          <p:nvPr>
            <p:ph type="sldNum" sz="quarter" idx="10"/>
          </p:nvPr>
        </p:nvSpPr>
        <p:spPr/>
        <p:txBody>
          <a:bodyPr/>
          <a:lstStyle/>
          <a:p>
            <a:pPr>
              <a:defRPr/>
            </a:pPr>
            <a:fld id="{E8535E79-9F64-4CF9-97B9-6AF32FB284EC}" type="slidenum">
              <a:rPr lang="en-US" altLang="zh-TW" smtClean="0"/>
              <a:pPr>
                <a:defRPr/>
              </a:pPr>
              <a:t>97</a:t>
            </a:fld>
            <a:endParaRPr lang="en-US" altLang="zh-TW"/>
          </a:p>
        </p:txBody>
      </p:sp>
    </p:spTree>
    <p:extLst>
      <p:ext uri="{BB962C8B-B14F-4D97-AF65-F5344CB8AC3E}">
        <p14:creationId xmlns:p14="http://schemas.microsoft.com/office/powerpoint/2010/main" val="280813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a:ln/>
        </p:spPr>
      </p:sp>
      <p:sp>
        <p:nvSpPr>
          <p:cNvPr id="1331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ea typeface="新細明體" charset="-120"/>
            </a:endParaRPr>
          </a:p>
        </p:txBody>
      </p:sp>
      <p:sp>
        <p:nvSpPr>
          <p:cNvPr id="1331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1984" indent="-285379" eaLnBrk="0" hangingPunct="0">
              <a:defRPr kumimoji="1">
                <a:solidFill>
                  <a:schemeClr val="tx1"/>
                </a:solidFill>
                <a:latin typeface="Arial" charset="0"/>
                <a:ea typeface="新細明體" charset="-120"/>
              </a:defRPr>
            </a:lvl2pPr>
            <a:lvl3pPr marL="1141514" indent="-228303" eaLnBrk="0" hangingPunct="0">
              <a:defRPr kumimoji="1">
                <a:solidFill>
                  <a:schemeClr val="tx1"/>
                </a:solidFill>
                <a:latin typeface="Arial" charset="0"/>
                <a:ea typeface="新細明體" charset="-120"/>
              </a:defRPr>
            </a:lvl3pPr>
            <a:lvl4pPr marL="1598120" indent="-228303" eaLnBrk="0" hangingPunct="0">
              <a:defRPr kumimoji="1">
                <a:solidFill>
                  <a:schemeClr val="tx1"/>
                </a:solidFill>
                <a:latin typeface="Arial" charset="0"/>
                <a:ea typeface="新細明體" charset="-120"/>
              </a:defRPr>
            </a:lvl4pPr>
            <a:lvl5pPr marL="2054725" indent="-228303" eaLnBrk="0" hangingPunct="0">
              <a:defRPr kumimoji="1">
                <a:solidFill>
                  <a:schemeClr val="tx1"/>
                </a:solidFill>
                <a:latin typeface="Arial" charset="0"/>
                <a:ea typeface="新細明體" charset="-120"/>
              </a:defRPr>
            </a:lvl5pPr>
            <a:lvl6pPr marL="2511331" indent="-228303" eaLnBrk="0" fontAlgn="base" hangingPunct="0">
              <a:spcBef>
                <a:spcPct val="0"/>
              </a:spcBef>
              <a:spcAft>
                <a:spcPct val="0"/>
              </a:spcAft>
              <a:defRPr kumimoji="1">
                <a:solidFill>
                  <a:schemeClr val="tx1"/>
                </a:solidFill>
                <a:latin typeface="Arial" charset="0"/>
                <a:ea typeface="新細明體" charset="-120"/>
              </a:defRPr>
            </a:lvl6pPr>
            <a:lvl7pPr marL="2967937" indent="-228303" eaLnBrk="0" fontAlgn="base" hangingPunct="0">
              <a:spcBef>
                <a:spcPct val="0"/>
              </a:spcBef>
              <a:spcAft>
                <a:spcPct val="0"/>
              </a:spcAft>
              <a:defRPr kumimoji="1">
                <a:solidFill>
                  <a:schemeClr val="tx1"/>
                </a:solidFill>
                <a:latin typeface="Arial" charset="0"/>
                <a:ea typeface="新細明體" charset="-120"/>
              </a:defRPr>
            </a:lvl7pPr>
            <a:lvl8pPr marL="3424542" indent="-228303" eaLnBrk="0" fontAlgn="base" hangingPunct="0">
              <a:spcBef>
                <a:spcPct val="0"/>
              </a:spcBef>
              <a:spcAft>
                <a:spcPct val="0"/>
              </a:spcAft>
              <a:defRPr kumimoji="1">
                <a:solidFill>
                  <a:schemeClr val="tx1"/>
                </a:solidFill>
                <a:latin typeface="Arial" charset="0"/>
                <a:ea typeface="新細明體" charset="-120"/>
              </a:defRPr>
            </a:lvl8pPr>
            <a:lvl9pPr marL="3881148" indent="-22830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FD8BDA5-D1A9-4664-A235-066ED271784A}" type="slidenum">
              <a:rPr lang="zh-TW" altLang="en-US">
                <a:solidFill>
                  <a:prstClr val="black"/>
                </a:solidFill>
                <a:latin typeface="Times New Roman" pitchFamily="18" charset="0"/>
              </a:rPr>
              <a:pPr eaLnBrk="1" hangingPunct="1"/>
              <a:t>153</a:t>
            </a:fld>
            <a:endParaRPr lang="en-US" altLang="zh-TW">
              <a:solidFill>
                <a:prstClr val="black"/>
              </a:solidFill>
              <a:latin typeface="Times New Roman" pitchFamily="18" charset="0"/>
            </a:endParaRPr>
          </a:p>
        </p:txBody>
      </p:sp>
    </p:spTree>
    <p:extLst>
      <p:ext uri="{BB962C8B-B14F-4D97-AF65-F5344CB8AC3E}">
        <p14:creationId xmlns:p14="http://schemas.microsoft.com/office/powerpoint/2010/main" val="58676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a:ln/>
        </p:spPr>
      </p:sp>
      <p:sp>
        <p:nvSpPr>
          <p:cNvPr id="1341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ea typeface="新細明體" charset="-120"/>
            </a:endParaRPr>
          </a:p>
        </p:txBody>
      </p:sp>
      <p:sp>
        <p:nvSpPr>
          <p:cNvPr id="1341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1984" indent="-285379" eaLnBrk="0" hangingPunct="0">
              <a:defRPr kumimoji="1">
                <a:solidFill>
                  <a:schemeClr val="tx1"/>
                </a:solidFill>
                <a:latin typeface="Arial" charset="0"/>
                <a:ea typeface="新細明體" charset="-120"/>
              </a:defRPr>
            </a:lvl2pPr>
            <a:lvl3pPr marL="1141514" indent="-228303" eaLnBrk="0" hangingPunct="0">
              <a:defRPr kumimoji="1">
                <a:solidFill>
                  <a:schemeClr val="tx1"/>
                </a:solidFill>
                <a:latin typeface="Arial" charset="0"/>
                <a:ea typeface="新細明體" charset="-120"/>
              </a:defRPr>
            </a:lvl3pPr>
            <a:lvl4pPr marL="1598120" indent="-228303" eaLnBrk="0" hangingPunct="0">
              <a:defRPr kumimoji="1">
                <a:solidFill>
                  <a:schemeClr val="tx1"/>
                </a:solidFill>
                <a:latin typeface="Arial" charset="0"/>
                <a:ea typeface="新細明體" charset="-120"/>
              </a:defRPr>
            </a:lvl4pPr>
            <a:lvl5pPr marL="2054725" indent="-228303" eaLnBrk="0" hangingPunct="0">
              <a:defRPr kumimoji="1">
                <a:solidFill>
                  <a:schemeClr val="tx1"/>
                </a:solidFill>
                <a:latin typeface="Arial" charset="0"/>
                <a:ea typeface="新細明體" charset="-120"/>
              </a:defRPr>
            </a:lvl5pPr>
            <a:lvl6pPr marL="2511331" indent="-228303" eaLnBrk="0" fontAlgn="base" hangingPunct="0">
              <a:spcBef>
                <a:spcPct val="0"/>
              </a:spcBef>
              <a:spcAft>
                <a:spcPct val="0"/>
              </a:spcAft>
              <a:defRPr kumimoji="1">
                <a:solidFill>
                  <a:schemeClr val="tx1"/>
                </a:solidFill>
                <a:latin typeface="Arial" charset="0"/>
                <a:ea typeface="新細明體" charset="-120"/>
              </a:defRPr>
            </a:lvl6pPr>
            <a:lvl7pPr marL="2967937" indent="-228303" eaLnBrk="0" fontAlgn="base" hangingPunct="0">
              <a:spcBef>
                <a:spcPct val="0"/>
              </a:spcBef>
              <a:spcAft>
                <a:spcPct val="0"/>
              </a:spcAft>
              <a:defRPr kumimoji="1">
                <a:solidFill>
                  <a:schemeClr val="tx1"/>
                </a:solidFill>
                <a:latin typeface="Arial" charset="0"/>
                <a:ea typeface="新細明體" charset="-120"/>
              </a:defRPr>
            </a:lvl7pPr>
            <a:lvl8pPr marL="3424542" indent="-228303" eaLnBrk="0" fontAlgn="base" hangingPunct="0">
              <a:spcBef>
                <a:spcPct val="0"/>
              </a:spcBef>
              <a:spcAft>
                <a:spcPct val="0"/>
              </a:spcAft>
              <a:defRPr kumimoji="1">
                <a:solidFill>
                  <a:schemeClr val="tx1"/>
                </a:solidFill>
                <a:latin typeface="Arial" charset="0"/>
                <a:ea typeface="新細明體" charset="-120"/>
              </a:defRPr>
            </a:lvl8pPr>
            <a:lvl9pPr marL="3881148" indent="-228303"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6993C9F-9C32-4A92-B16D-01DF5C2A8D20}" type="slidenum">
              <a:rPr lang="zh-TW" altLang="en-US">
                <a:solidFill>
                  <a:prstClr val="black"/>
                </a:solidFill>
                <a:latin typeface="Times New Roman" pitchFamily="18" charset="0"/>
              </a:rPr>
              <a:pPr eaLnBrk="1" hangingPunct="1"/>
              <a:t>154</a:t>
            </a:fld>
            <a:endParaRPr lang="en-US" altLang="zh-TW">
              <a:solidFill>
                <a:prstClr val="black"/>
              </a:solidFill>
              <a:latin typeface="Times New Roman" pitchFamily="18" charset="0"/>
            </a:endParaRPr>
          </a:p>
        </p:txBody>
      </p:sp>
    </p:spTree>
    <p:extLst>
      <p:ext uri="{BB962C8B-B14F-4D97-AF65-F5344CB8AC3E}">
        <p14:creationId xmlns:p14="http://schemas.microsoft.com/office/powerpoint/2010/main" val="365538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267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41267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D92409-F95D-4387-ADFC-DC026385A7FC}" type="slidenum">
              <a:rPr lang="en-US" altLang="zh-TW"/>
              <a:pPr>
                <a:defRPr/>
              </a:pPr>
              <a:t>‹#›</a:t>
            </a:fld>
            <a:endParaRPr lang="en-US" altLang="zh-TW"/>
          </a:p>
        </p:txBody>
      </p:sp>
    </p:spTree>
    <p:extLst>
      <p:ext uri="{BB962C8B-B14F-4D97-AF65-F5344CB8AC3E}">
        <p14:creationId xmlns:p14="http://schemas.microsoft.com/office/powerpoint/2010/main" val="190002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885CBBD-8B1B-4590-91B9-1591A789BB87}" type="slidenum">
              <a:rPr lang="en-US" altLang="zh-TW"/>
              <a:pPr>
                <a:defRPr/>
              </a:pPr>
              <a:t>‹#›</a:t>
            </a:fld>
            <a:endParaRPr lang="en-US" altLang="zh-TW"/>
          </a:p>
        </p:txBody>
      </p:sp>
    </p:spTree>
    <p:extLst>
      <p:ext uri="{BB962C8B-B14F-4D97-AF65-F5344CB8AC3E}">
        <p14:creationId xmlns:p14="http://schemas.microsoft.com/office/powerpoint/2010/main" val="366026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609600"/>
            <a:ext cx="2135187" cy="54895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01625" y="609600"/>
            <a:ext cx="6253163" cy="54895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9971ECA-0BE5-433A-9D85-F43861FB295B}" type="slidenum">
              <a:rPr lang="en-US" altLang="zh-TW"/>
              <a:pPr>
                <a:defRPr/>
              </a:pPr>
              <a:t>‹#›</a:t>
            </a:fld>
            <a:endParaRPr lang="en-US" altLang="zh-TW"/>
          </a:p>
        </p:txBody>
      </p:sp>
    </p:spTree>
    <p:extLst>
      <p:ext uri="{BB962C8B-B14F-4D97-AF65-F5344CB8AC3E}">
        <p14:creationId xmlns:p14="http://schemas.microsoft.com/office/powerpoint/2010/main" val="51770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267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41267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59BDBE-FFA9-46F8-A134-785596715713}"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141534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79C5F5-541E-4148-9E20-A6DC5BF4B361}"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3303500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371BD6-444C-48D7-9E44-B5FAC0119810}"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93544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9AC3D-9197-49DD-B8A1-689AA44F9288}"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92100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8D76A6-9C81-4C3C-8040-6FE0B935DB8A}"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1143113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EDAF83-445E-4CC3-AD69-4C00EAB8AEDF}"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144856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93B5E5-DAE2-44E1-8427-B7E2ED6E7642}"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475806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FECCE8-CD23-4776-B460-3A6AB567AC1C}"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35852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5E1EB5A-95F1-4E5E-90FE-D891270B120D}" type="slidenum">
              <a:rPr lang="en-US" altLang="zh-TW"/>
              <a:pPr>
                <a:defRPr/>
              </a:pPr>
              <a:t>‹#›</a:t>
            </a:fld>
            <a:endParaRPr lang="en-US" altLang="zh-TW"/>
          </a:p>
        </p:txBody>
      </p:sp>
    </p:spTree>
    <p:extLst>
      <p:ext uri="{BB962C8B-B14F-4D97-AF65-F5344CB8AC3E}">
        <p14:creationId xmlns:p14="http://schemas.microsoft.com/office/powerpoint/2010/main" val="4180004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846254-7079-46DD-A78C-0CD5073FB3D5}"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140723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A132B-2BA4-41DC-9C1D-CDF7690F21C8}"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198318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609600"/>
            <a:ext cx="2135187" cy="54895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01625" y="609600"/>
            <a:ext cx="6253163" cy="54895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9C8AB-00E7-4133-8E73-6CFD727B1F75}"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4095104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66800" y="838200"/>
            <a:ext cx="77724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900113" y="2205038"/>
            <a:ext cx="7772400" cy="4114800"/>
          </a:xfrm>
        </p:spPr>
        <p:txBody>
          <a:bodyPr/>
          <a:lstStyle/>
          <a:p>
            <a:pPr lvl="0"/>
            <a:endParaRPr lang="zh-TW" altLang="en-US" noProof="0"/>
          </a:p>
        </p:txBody>
      </p:sp>
      <p:sp>
        <p:nvSpPr>
          <p:cNvPr id="4" name="日期版面配置區 3"/>
          <p:cNvSpPr>
            <a:spLocks noGrp="1"/>
          </p:cNvSpPr>
          <p:nvPr>
            <p:ph type="dt" sz="half" idx="10"/>
          </p:nvPr>
        </p:nvSpPr>
        <p:spPr>
          <a:xfrm>
            <a:off x="1066800" y="6413500"/>
            <a:ext cx="1905000" cy="457200"/>
          </a:xfrm>
        </p:spPr>
        <p:txBody>
          <a:bodyPr/>
          <a:lstStyle>
            <a:lvl1pPr>
              <a:defRPr/>
            </a:lvl1pPr>
          </a:lstStyle>
          <a:p>
            <a:pPr>
              <a:defRPr/>
            </a:pPr>
            <a:endParaRPr lang="en-US" altLang="zh-TW">
              <a:solidFill>
                <a:srgbClr val="007A77"/>
              </a:solidFill>
            </a:endParaRPr>
          </a:p>
        </p:txBody>
      </p:sp>
      <p:sp>
        <p:nvSpPr>
          <p:cNvPr id="5" name="頁尾版面配置區 4"/>
          <p:cNvSpPr>
            <a:spLocks noGrp="1"/>
          </p:cNvSpPr>
          <p:nvPr>
            <p:ph type="ftr" sz="quarter" idx="11"/>
          </p:nvPr>
        </p:nvSpPr>
        <p:spPr>
          <a:xfrm>
            <a:off x="3429000" y="6413500"/>
            <a:ext cx="2895600" cy="457200"/>
          </a:xfrm>
        </p:spPr>
        <p:txBody>
          <a:bodyPr/>
          <a:lstStyle>
            <a:lvl1pPr>
              <a:defRPr/>
            </a:lvl1pPr>
          </a:lstStyle>
          <a:p>
            <a:pPr>
              <a:defRPr/>
            </a:pPr>
            <a:endParaRPr lang="en-US" altLang="zh-TW">
              <a:solidFill>
                <a:srgbClr val="007A77"/>
              </a:solidFill>
            </a:endParaRPr>
          </a:p>
        </p:txBody>
      </p:sp>
      <p:sp>
        <p:nvSpPr>
          <p:cNvPr id="6" name="投影片編號版面配置區 5"/>
          <p:cNvSpPr>
            <a:spLocks noGrp="1"/>
          </p:cNvSpPr>
          <p:nvPr>
            <p:ph type="sldNum" sz="quarter" idx="12"/>
          </p:nvPr>
        </p:nvSpPr>
        <p:spPr>
          <a:xfrm>
            <a:off x="8229600" y="6413500"/>
            <a:ext cx="914400" cy="457200"/>
          </a:xfrm>
        </p:spPr>
        <p:txBody>
          <a:bodyPr/>
          <a:lstStyle>
            <a:lvl1pPr>
              <a:defRPr/>
            </a:lvl1pPr>
          </a:lstStyle>
          <a:p>
            <a:pPr>
              <a:defRPr/>
            </a:pPr>
            <a:fld id="{6938F99C-48EA-47A4-9AFD-338D1872DCF6}" type="slidenum">
              <a:rPr lang="en-US" altLang="zh-TW">
                <a:solidFill>
                  <a:srgbClr val="007A77"/>
                </a:solidFill>
              </a:rPr>
              <a:pPr>
                <a:defRPr/>
              </a:pPr>
              <a:t>‹#›</a:t>
            </a:fld>
            <a:endParaRPr lang="en-US" altLang="zh-TW">
              <a:solidFill>
                <a:srgbClr val="007A77"/>
              </a:solidFill>
            </a:endParaRPr>
          </a:p>
        </p:txBody>
      </p:sp>
    </p:spTree>
    <p:extLst>
      <p:ext uri="{BB962C8B-B14F-4D97-AF65-F5344CB8AC3E}">
        <p14:creationId xmlns:p14="http://schemas.microsoft.com/office/powerpoint/2010/main" val="32964526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267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41267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59BDBE-FFA9-46F8-A134-785596715713}"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3797006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79C5F5-541E-4148-9E20-A6DC5BF4B361}"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521341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371BD6-444C-48D7-9E44-B5FAC0119810}"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3788833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9AC3D-9197-49DD-B8A1-689AA44F9288}"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3025797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8D76A6-9C81-4C3C-8040-6FE0B935DB8A}"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48383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EDAF83-445E-4CC3-AD69-4C00EAB8AEDF}"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9869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F47705E-336B-44DC-8673-49BB7FFCCB57}" type="slidenum">
              <a:rPr lang="en-US" altLang="zh-TW"/>
              <a:pPr>
                <a:defRPr/>
              </a:pPr>
              <a:t>‹#›</a:t>
            </a:fld>
            <a:endParaRPr lang="en-US" altLang="zh-TW"/>
          </a:p>
        </p:txBody>
      </p:sp>
    </p:spTree>
    <p:extLst>
      <p:ext uri="{BB962C8B-B14F-4D97-AF65-F5344CB8AC3E}">
        <p14:creationId xmlns:p14="http://schemas.microsoft.com/office/powerpoint/2010/main" val="41883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93B5E5-DAE2-44E1-8427-B7E2ED6E7642}"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158216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FECCE8-CD23-4776-B460-3A6AB567AC1C}"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7792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846254-7079-46DD-A78C-0CD5073FB3D5}"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3716734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A132B-2BA4-41DC-9C1D-CDF7690F21C8}"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2446523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8" y="609600"/>
            <a:ext cx="2135187" cy="54895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01625" y="609600"/>
            <a:ext cx="6253163" cy="54895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99"/>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99"/>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9C8AB-00E7-4133-8E73-6CFD727B1F75}" type="slidenum">
              <a:rPr lang="en-US" altLang="zh-TW">
                <a:solidFill>
                  <a:srgbClr val="000099"/>
                </a:solidFill>
              </a:rPr>
              <a:pPr>
                <a:defRPr/>
              </a:pPr>
              <a:t>‹#›</a:t>
            </a:fld>
            <a:endParaRPr lang="en-US" altLang="zh-TW">
              <a:solidFill>
                <a:srgbClr val="000099"/>
              </a:solidFill>
            </a:endParaRPr>
          </a:p>
        </p:txBody>
      </p:sp>
    </p:spTree>
    <p:extLst>
      <p:ext uri="{BB962C8B-B14F-4D97-AF65-F5344CB8AC3E}">
        <p14:creationId xmlns:p14="http://schemas.microsoft.com/office/powerpoint/2010/main" val="4226343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66800" y="838200"/>
            <a:ext cx="77724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900113" y="2205038"/>
            <a:ext cx="7772400" cy="4114800"/>
          </a:xfrm>
        </p:spPr>
        <p:txBody>
          <a:bodyPr/>
          <a:lstStyle/>
          <a:p>
            <a:pPr lvl="0"/>
            <a:endParaRPr lang="zh-TW" altLang="en-US" noProof="0"/>
          </a:p>
        </p:txBody>
      </p:sp>
      <p:sp>
        <p:nvSpPr>
          <p:cNvPr id="4" name="日期版面配置區 3"/>
          <p:cNvSpPr>
            <a:spLocks noGrp="1"/>
          </p:cNvSpPr>
          <p:nvPr>
            <p:ph type="dt" sz="half" idx="10"/>
          </p:nvPr>
        </p:nvSpPr>
        <p:spPr>
          <a:xfrm>
            <a:off x="1066800" y="6413500"/>
            <a:ext cx="1905000" cy="457200"/>
          </a:xfrm>
        </p:spPr>
        <p:txBody>
          <a:bodyPr/>
          <a:lstStyle>
            <a:lvl1pPr>
              <a:defRPr/>
            </a:lvl1pPr>
          </a:lstStyle>
          <a:p>
            <a:pPr>
              <a:defRPr/>
            </a:pPr>
            <a:endParaRPr lang="en-US" altLang="zh-TW">
              <a:solidFill>
                <a:srgbClr val="007A77"/>
              </a:solidFill>
            </a:endParaRPr>
          </a:p>
        </p:txBody>
      </p:sp>
      <p:sp>
        <p:nvSpPr>
          <p:cNvPr id="5" name="頁尾版面配置區 4"/>
          <p:cNvSpPr>
            <a:spLocks noGrp="1"/>
          </p:cNvSpPr>
          <p:nvPr>
            <p:ph type="ftr" sz="quarter" idx="11"/>
          </p:nvPr>
        </p:nvSpPr>
        <p:spPr>
          <a:xfrm>
            <a:off x="3429000" y="6413500"/>
            <a:ext cx="2895600" cy="457200"/>
          </a:xfrm>
        </p:spPr>
        <p:txBody>
          <a:bodyPr/>
          <a:lstStyle>
            <a:lvl1pPr>
              <a:defRPr/>
            </a:lvl1pPr>
          </a:lstStyle>
          <a:p>
            <a:pPr>
              <a:defRPr/>
            </a:pPr>
            <a:endParaRPr lang="en-US" altLang="zh-TW">
              <a:solidFill>
                <a:srgbClr val="007A77"/>
              </a:solidFill>
            </a:endParaRPr>
          </a:p>
        </p:txBody>
      </p:sp>
      <p:sp>
        <p:nvSpPr>
          <p:cNvPr id="6" name="投影片編號版面配置區 5"/>
          <p:cNvSpPr>
            <a:spLocks noGrp="1"/>
          </p:cNvSpPr>
          <p:nvPr>
            <p:ph type="sldNum" sz="quarter" idx="12"/>
          </p:nvPr>
        </p:nvSpPr>
        <p:spPr>
          <a:xfrm>
            <a:off x="8229600" y="6413500"/>
            <a:ext cx="914400" cy="457200"/>
          </a:xfrm>
        </p:spPr>
        <p:txBody>
          <a:bodyPr/>
          <a:lstStyle>
            <a:lvl1pPr>
              <a:defRPr/>
            </a:lvl1pPr>
          </a:lstStyle>
          <a:p>
            <a:pPr>
              <a:defRPr/>
            </a:pPr>
            <a:fld id="{6938F99C-48EA-47A4-9AFD-338D1872DCF6}" type="slidenum">
              <a:rPr lang="en-US" altLang="zh-TW">
                <a:solidFill>
                  <a:srgbClr val="007A77"/>
                </a:solidFill>
              </a:rPr>
              <a:pPr>
                <a:defRPr/>
              </a:pPr>
              <a:t>‹#›</a:t>
            </a:fld>
            <a:endParaRPr lang="en-US" altLang="zh-TW">
              <a:solidFill>
                <a:srgbClr val="007A77"/>
              </a:solidFill>
            </a:endParaRPr>
          </a:p>
        </p:txBody>
      </p:sp>
    </p:spTree>
    <p:extLst>
      <p:ext uri="{BB962C8B-B14F-4D97-AF65-F5344CB8AC3E}">
        <p14:creationId xmlns:p14="http://schemas.microsoft.com/office/powerpoint/2010/main" val="96411958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267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41267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D92409-F95D-4387-ADFC-DC026385A7FC}" type="slidenum">
              <a:rPr lang="en-US" altLang="zh-TW"/>
              <a:pPr>
                <a:defRPr/>
              </a:pPr>
              <a:t>‹#›</a:t>
            </a:fld>
            <a:endParaRPr lang="en-US" altLang="zh-TW"/>
          </a:p>
        </p:txBody>
      </p:sp>
    </p:spTree>
    <p:extLst>
      <p:ext uri="{BB962C8B-B14F-4D97-AF65-F5344CB8AC3E}">
        <p14:creationId xmlns:p14="http://schemas.microsoft.com/office/powerpoint/2010/main" val="1404659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5E1EB5A-95F1-4E5E-90FE-D891270B120D}" type="slidenum">
              <a:rPr lang="en-US" altLang="zh-TW"/>
              <a:pPr>
                <a:defRPr/>
              </a:pPr>
              <a:t>‹#›</a:t>
            </a:fld>
            <a:endParaRPr lang="en-US" altLang="zh-TW"/>
          </a:p>
        </p:txBody>
      </p:sp>
    </p:spTree>
    <p:extLst>
      <p:ext uri="{BB962C8B-B14F-4D97-AF65-F5344CB8AC3E}">
        <p14:creationId xmlns:p14="http://schemas.microsoft.com/office/powerpoint/2010/main" val="1760932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F47705E-336B-44DC-8673-49BB7FFCCB57}" type="slidenum">
              <a:rPr lang="en-US" altLang="zh-TW"/>
              <a:pPr>
                <a:defRPr/>
              </a:pPr>
              <a:t>‹#›</a:t>
            </a:fld>
            <a:endParaRPr lang="en-US" altLang="zh-TW"/>
          </a:p>
        </p:txBody>
      </p:sp>
    </p:spTree>
    <p:extLst>
      <p:ext uri="{BB962C8B-B14F-4D97-AF65-F5344CB8AC3E}">
        <p14:creationId xmlns:p14="http://schemas.microsoft.com/office/powerpoint/2010/main" val="2770086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01626" y="1905002"/>
            <a:ext cx="4194175" cy="4194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1" y="1905002"/>
            <a:ext cx="4194175" cy="4194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BB3217-EA6C-40BA-AE66-6C69E5EE1CC2}" type="slidenum">
              <a:rPr lang="en-US" altLang="zh-TW"/>
              <a:pPr>
                <a:defRPr/>
              </a:pPr>
              <a:t>‹#›</a:t>
            </a:fld>
            <a:endParaRPr lang="en-US" altLang="zh-TW"/>
          </a:p>
        </p:txBody>
      </p:sp>
    </p:spTree>
    <p:extLst>
      <p:ext uri="{BB962C8B-B14F-4D97-AF65-F5344CB8AC3E}">
        <p14:creationId xmlns:p14="http://schemas.microsoft.com/office/powerpoint/2010/main" val="357846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BB3217-EA6C-40BA-AE66-6C69E5EE1CC2}" type="slidenum">
              <a:rPr lang="en-US" altLang="zh-TW"/>
              <a:pPr>
                <a:defRPr/>
              </a:pPr>
              <a:t>‹#›</a:t>
            </a:fld>
            <a:endParaRPr lang="en-US" altLang="zh-TW"/>
          </a:p>
        </p:txBody>
      </p:sp>
    </p:spTree>
    <p:extLst>
      <p:ext uri="{BB962C8B-B14F-4D97-AF65-F5344CB8AC3E}">
        <p14:creationId xmlns:p14="http://schemas.microsoft.com/office/powerpoint/2010/main" val="3541924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FC754C9-11B0-4969-BDC3-C496491C1374}" type="slidenum">
              <a:rPr lang="en-US" altLang="zh-TW"/>
              <a:pPr>
                <a:defRPr/>
              </a:pPr>
              <a:t>‹#›</a:t>
            </a:fld>
            <a:endParaRPr lang="en-US" altLang="zh-TW"/>
          </a:p>
        </p:txBody>
      </p:sp>
    </p:spTree>
    <p:extLst>
      <p:ext uri="{BB962C8B-B14F-4D97-AF65-F5344CB8AC3E}">
        <p14:creationId xmlns:p14="http://schemas.microsoft.com/office/powerpoint/2010/main" val="954551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BAF2473-9D62-4DA1-A79C-B13C8143EB7B}" type="slidenum">
              <a:rPr lang="en-US" altLang="zh-TW"/>
              <a:pPr>
                <a:defRPr/>
              </a:pPr>
              <a:t>‹#›</a:t>
            </a:fld>
            <a:endParaRPr lang="en-US" altLang="zh-TW"/>
          </a:p>
        </p:txBody>
      </p:sp>
    </p:spTree>
    <p:extLst>
      <p:ext uri="{BB962C8B-B14F-4D97-AF65-F5344CB8AC3E}">
        <p14:creationId xmlns:p14="http://schemas.microsoft.com/office/powerpoint/2010/main" val="818825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83B1809F-3FF3-478E-8605-964C3B163122}" type="slidenum">
              <a:rPr lang="en-US" altLang="zh-TW"/>
              <a:pPr>
                <a:defRPr/>
              </a:pPr>
              <a:t>‹#›</a:t>
            </a:fld>
            <a:endParaRPr lang="en-US" altLang="zh-TW"/>
          </a:p>
        </p:txBody>
      </p:sp>
    </p:spTree>
    <p:extLst>
      <p:ext uri="{BB962C8B-B14F-4D97-AF65-F5344CB8AC3E}">
        <p14:creationId xmlns:p14="http://schemas.microsoft.com/office/powerpoint/2010/main" val="316419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10B138C-FCFF-473E-9DAA-ABCC4640C39E}" type="slidenum">
              <a:rPr lang="en-US" altLang="zh-TW"/>
              <a:pPr>
                <a:defRPr/>
              </a:pPr>
              <a:t>‹#›</a:t>
            </a:fld>
            <a:endParaRPr lang="en-US" altLang="zh-TW"/>
          </a:p>
        </p:txBody>
      </p:sp>
    </p:spTree>
    <p:extLst>
      <p:ext uri="{BB962C8B-B14F-4D97-AF65-F5344CB8AC3E}">
        <p14:creationId xmlns:p14="http://schemas.microsoft.com/office/powerpoint/2010/main" val="352805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9E6FF6C-5737-4271-BB44-E9A27B968772}" type="slidenum">
              <a:rPr lang="en-US" altLang="zh-TW"/>
              <a:pPr>
                <a:defRPr/>
              </a:pPr>
              <a:t>‹#›</a:t>
            </a:fld>
            <a:endParaRPr lang="en-US" altLang="zh-TW"/>
          </a:p>
        </p:txBody>
      </p:sp>
    </p:spTree>
    <p:extLst>
      <p:ext uri="{BB962C8B-B14F-4D97-AF65-F5344CB8AC3E}">
        <p14:creationId xmlns:p14="http://schemas.microsoft.com/office/powerpoint/2010/main" val="268846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885CBBD-8B1B-4590-91B9-1591A789BB87}" type="slidenum">
              <a:rPr lang="en-US" altLang="zh-TW"/>
              <a:pPr>
                <a:defRPr/>
              </a:pPr>
              <a:t>‹#›</a:t>
            </a:fld>
            <a:endParaRPr lang="en-US" altLang="zh-TW"/>
          </a:p>
        </p:txBody>
      </p:sp>
    </p:spTree>
    <p:extLst>
      <p:ext uri="{BB962C8B-B14F-4D97-AF65-F5344CB8AC3E}">
        <p14:creationId xmlns:p14="http://schemas.microsoft.com/office/powerpoint/2010/main" val="1279909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7189" y="609602"/>
            <a:ext cx="2135187" cy="54895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01626" y="609602"/>
            <a:ext cx="6253163" cy="54895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9971ECA-0BE5-433A-9D85-F43861FB295B}" type="slidenum">
              <a:rPr lang="en-US" altLang="zh-TW"/>
              <a:pPr>
                <a:defRPr/>
              </a:pPr>
              <a:t>‹#›</a:t>
            </a:fld>
            <a:endParaRPr lang="en-US" altLang="zh-TW"/>
          </a:p>
        </p:txBody>
      </p:sp>
    </p:spTree>
    <p:extLst>
      <p:ext uri="{BB962C8B-B14F-4D97-AF65-F5344CB8AC3E}">
        <p14:creationId xmlns:p14="http://schemas.microsoft.com/office/powerpoint/2010/main" val="315291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FC754C9-11B0-4969-BDC3-C496491C1374}" type="slidenum">
              <a:rPr lang="en-US" altLang="zh-TW"/>
              <a:pPr>
                <a:defRPr/>
              </a:pPr>
              <a:t>‹#›</a:t>
            </a:fld>
            <a:endParaRPr lang="en-US" altLang="zh-TW"/>
          </a:p>
        </p:txBody>
      </p:sp>
    </p:spTree>
    <p:extLst>
      <p:ext uri="{BB962C8B-B14F-4D97-AF65-F5344CB8AC3E}">
        <p14:creationId xmlns:p14="http://schemas.microsoft.com/office/powerpoint/2010/main" val="97065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BAF2473-9D62-4DA1-A79C-B13C8143EB7B}" type="slidenum">
              <a:rPr lang="en-US" altLang="zh-TW"/>
              <a:pPr>
                <a:defRPr/>
              </a:pPr>
              <a:t>‹#›</a:t>
            </a:fld>
            <a:endParaRPr lang="en-US" altLang="zh-TW"/>
          </a:p>
        </p:txBody>
      </p:sp>
    </p:spTree>
    <p:extLst>
      <p:ext uri="{BB962C8B-B14F-4D97-AF65-F5344CB8AC3E}">
        <p14:creationId xmlns:p14="http://schemas.microsoft.com/office/powerpoint/2010/main" val="220157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83B1809F-3FF3-478E-8605-964C3B163122}" type="slidenum">
              <a:rPr lang="en-US" altLang="zh-TW"/>
              <a:pPr>
                <a:defRPr/>
              </a:pPr>
              <a:t>‹#›</a:t>
            </a:fld>
            <a:endParaRPr lang="en-US" altLang="zh-TW"/>
          </a:p>
        </p:txBody>
      </p:sp>
    </p:spTree>
    <p:extLst>
      <p:ext uri="{BB962C8B-B14F-4D97-AF65-F5344CB8AC3E}">
        <p14:creationId xmlns:p14="http://schemas.microsoft.com/office/powerpoint/2010/main" val="316739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10B138C-FCFF-473E-9DAA-ABCC4640C39E}" type="slidenum">
              <a:rPr lang="en-US" altLang="zh-TW"/>
              <a:pPr>
                <a:defRPr/>
              </a:pPr>
              <a:t>‹#›</a:t>
            </a:fld>
            <a:endParaRPr lang="en-US" altLang="zh-TW"/>
          </a:p>
        </p:txBody>
      </p:sp>
    </p:spTree>
    <p:extLst>
      <p:ext uri="{BB962C8B-B14F-4D97-AF65-F5344CB8AC3E}">
        <p14:creationId xmlns:p14="http://schemas.microsoft.com/office/powerpoint/2010/main" val="295182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9E6FF6C-5737-4271-BB44-E9A27B968772}" type="slidenum">
              <a:rPr lang="en-US" altLang="zh-TW"/>
              <a:pPr>
                <a:defRPr/>
              </a:pPr>
              <a:t>‹#›</a:t>
            </a:fld>
            <a:endParaRPr lang="en-US" altLang="zh-TW"/>
          </a:p>
        </p:txBody>
      </p:sp>
    </p:spTree>
    <p:extLst>
      <p:ext uri="{BB962C8B-B14F-4D97-AF65-F5344CB8AC3E}">
        <p14:creationId xmlns:p14="http://schemas.microsoft.com/office/powerpoint/2010/main" val="15869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Rot="1" noChangeArrowheads="1"/>
          </p:cNvSpPr>
          <p:nvPr>
            <p:ph type="body" idx="1"/>
          </p:nvPr>
        </p:nvSpPr>
        <p:spPr bwMode="auto">
          <a:xfrm>
            <a:off x="301625" y="1905000"/>
            <a:ext cx="85407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11652"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Arial" charset="0"/>
              </a:defRPr>
            </a:lvl1pPr>
          </a:lstStyle>
          <a:p>
            <a:pPr>
              <a:defRPr/>
            </a:pPr>
            <a:endParaRPr lang="en-US" altLang="zh-TW"/>
          </a:p>
        </p:txBody>
      </p:sp>
      <p:sp>
        <p:nvSpPr>
          <p:cNvPr id="411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Arial" charset="0"/>
              </a:defRPr>
            </a:lvl1pPr>
          </a:lstStyle>
          <a:p>
            <a:pPr>
              <a:defRPr/>
            </a:pPr>
            <a:endParaRPr lang="en-US" altLang="zh-TW"/>
          </a:p>
        </p:txBody>
      </p:sp>
      <p:sp>
        <p:nvSpPr>
          <p:cNvPr id="411654"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smtClean="0"/>
            </a:lvl1pPr>
          </a:lstStyle>
          <a:p>
            <a:pPr>
              <a:defRPr/>
            </a:pPr>
            <a:fld id="{40E2DFDA-83DB-414C-968A-5F9C3B30988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Rot="1" noChangeArrowheads="1"/>
          </p:cNvSpPr>
          <p:nvPr>
            <p:ph type="body" idx="1"/>
          </p:nvPr>
        </p:nvSpPr>
        <p:spPr bwMode="auto">
          <a:xfrm>
            <a:off x="301625" y="1905000"/>
            <a:ext cx="85407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11652"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新細明體" pitchFamily="18" charset="-120"/>
              </a:defRPr>
            </a:lvl1pPr>
          </a:lstStyle>
          <a:p>
            <a:pPr eaLnBrk="1" hangingPunct="1">
              <a:defRPr/>
            </a:pPr>
            <a:endParaRPr lang="en-US" altLang="zh-TW">
              <a:solidFill>
                <a:srgbClr val="000099"/>
              </a:solidFill>
            </a:endParaRPr>
          </a:p>
        </p:txBody>
      </p:sp>
      <p:sp>
        <p:nvSpPr>
          <p:cNvPr id="411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新細明體" pitchFamily="18" charset="-120"/>
              </a:defRPr>
            </a:lvl1pPr>
          </a:lstStyle>
          <a:p>
            <a:pPr eaLnBrk="1" hangingPunct="1">
              <a:defRPr/>
            </a:pPr>
            <a:endParaRPr lang="en-US" altLang="zh-TW">
              <a:solidFill>
                <a:srgbClr val="000099"/>
              </a:solidFill>
            </a:endParaRPr>
          </a:p>
        </p:txBody>
      </p:sp>
      <p:sp>
        <p:nvSpPr>
          <p:cNvPr id="411654"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新細明體" pitchFamily="18" charset="-120"/>
              </a:defRPr>
            </a:lvl1pPr>
          </a:lstStyle>
          <a:p>
            <a:pPr eaLnBrk="1" hangingPunct="1">
              <a:defRPr/>
            </a:pPr>
            <a:fld id="{F63B0547-3607-474D-A19B-60A7F5F0DF15}" type="slidenum">
              <a:rPr lang="en-US" altLang="zh-TW">
                <a:solidFill>
                  <a:srgbClr val="000099"/>
                </a:solidFill>
              </a:rPr>
              <a:pPr eaLnBrk="1" hangingPunct="1">
                <a:defRPr/>
              </a:pPr>
              <a:t>‹#›</a:t>
            </a:fld>
            <a:endParaRPr lang="en-US" altLang="zh-TW">
              <a:solidFill>
                <a:srgbClr val="000099"/>
              </a:solidFill>
            </a:endParaRPr>
          </a:p>
        </p:txBody>
      </p:sp>
    </p:spTree>
    <p:extLst>
      <p:ext uri="{BB962C8B-B14F-4D97-AF65-F5344CB8AC3E}">
        <p14:creationId xmlns:p14="http://schemas.microsoft.com/office/powerpoint/2010/main" val="1834693997"/>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Rot="1" noChangeArrowheads="1"/>
          </p:cNvSpPr>
          <p:nvPr>
            <p:ph type="body" idx="1"/>
          </p:nvPr>
        </p:nvSpPr>
        <p:spPr bwMode="auto">
          <a:xfrm>
            <a:off x="301625" y="1905000"/>
            <a:ext cx="85407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11652"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新細明體" pitchFamily="18" charset="-120"/>
              </a:defRPr>
            </a:lvl1pPr>
          </a:lstStyle>
          <a:p>
            <a:pPr eaLnBrk="1" hangingPunct="1">
              <a:defRPr/>
            </a:pPr>
            <a:endParaRPr lang="en-US" altLang="zh-TW">
              <a:solidFill>
                <a:srgbClr val="000099"/>
              </a:solidFill>
            </a:endParaRPr>
          </a:p>
        </p:txBody>
      </p:sp>
      <p:sp>
        <p:nvSpPr>
          <p:cNvPr id="411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新細明體" pitchFamily="18" charset="-120"/>
              </a:defRPr>
            </a:lvl1pPr>
          </a:lstStyle>
          <a:p>
            <a:pPr eaLnBrk="1" hangingPunct="1">
              <a:defRPr/>
            </a:pPr>
            <a:endParaRPr lang="en-US" altLang="zh-TW">
              <a:solidFill>
                <a:srgbClr val="000099"/>
              </a:solidFill>
            </a:endParaRPr>
          </a:p>
        </p:txBody>
      </p:sp>
      <p:sp>
        <p:nvSpPr>
          <p:cNvPr id="411654"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新細明體" pitchFamily="18" charset="-120"/>
              </a:defRPr>
            </a:lvl1pPr>
          </a:lstStyle>
          <a:p>
            <a:pPr eaLnBrk="1" hangingPunct="1">
              <a:defRPr/>
            </a:pPr>
            <a:fld id="{F63B0547-3607-474D-A19B-60A7F5F0DF15}" type="slidenum">
              <a:rPr lang="en-US" altLang="zh-TW">
                <a:solidFill>
                  <a:srgbClr val="000099"/>
                </a:solidFill>
              </a:rPr>
              <a:pPr eaLnBrk="1" hangingPunct="1">
                <a:defRPr/>
              </a:pPr>
              <a:t>‹#›</a:t>
            </a:fld>
            <a:endParaRPr lang="en-US" altLang="zh-TW">
              <a:solidFill>
                <a:srgbClr val="000099"/>
              </a:solidFill>
            </a:endParaRPr>
          </a:p>
        </p:txBody>
      </p:sp>
    </p:spTree>
    <p:extLst>
      <p:ext uri="{BB962C8B-B14F-4D97-AF65-F5344CB8AC3E}">
        <p14:creationId xmlns:p14="http://schemas.microsoft.com/office/powerpoint/2010/main" val="266901687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6" y="609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Rot="1" noChangeArrowheads="1"/>
          </p:cNvSpPr>
          <p:nvPr>
            <p:ph type="body" idx="1"/>
          </p:nvPr>
        </p:nvSpPr>
        <p:spPr bwMode="auto">
          <a:xfrm>
            <a:off x="301626" y="1905002"/>
            <a:ext cx="85407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11652" name="Rectangle 4"/>
          <p:cNvSpPr>
            <a:spLocks noGrp="1" noChangeArrowheads="1"/>
          </p:cNvSpPr>
          <p:nvPr>
            <p:ph type="dt" sz="half" idx="2"/>
          </p:nvPr>
        </p:nvSpPr>
        <p:spPr bwMode="auto">
          <a:xfrm>
            <a:off x="301626"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050">
                <a:latin typeface="Arial" charset="0"/>
              </a:defRPr>
            </a:lvl1pPr>
          </a:lstStyle>
          <a:p>
            <a:pPr>
              <a:defRPr/>
            </a:pPr>
            <a:endParaRPr lang="en-US" altLang="zh-TW"/>
          </a:p>
        </p:txBody>
      </p:sp>
      <p:sp>
        <p:nvSpPr>
          <p:cNvPr id="411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050">
                <a:latin typeface="Arial" charset="0"/>
              </a:defRPr>
            </a:lvl1pPr>
          </a:lstStyle>
          <a:p>
            <a:pPr>
              <a:defRPr/>
            </a:pPr>
            <a:endParaRPr lang="en-US" altLang="zh-TW"/>
          </a:p>
        </p:txBody>
      </p:sp>
      <p:sp>
        <p:nvSpPr>
          <p:cNvPr id="411654" name="Rectangle 6"/>
          <p:cNvSpPr>
            <a:spLocks noGrp="1" noChangeArrowheads="1"/>
          </p:cNvSpPr>
          <p:nvPr>
            <p:ph type="sldNum" sz="quarter" idx="4"/>
          </p:nvPr>
        </p:nvSpPr>
        <p:spPr bwMode="auto">
          <a:xfrm>
            <a:off x="6553201"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050" smtClean="0"/>
            </a:lvl1pPr>
          </a:lstStyle>
          <a:p>
            <a:pPr>
              <a:defRPr/>
            </a:pPr>
            <a:fld id="{40E2DFDA-83DB-414C-968A-5F9C3B309882}" type="slidenum">
              <a:rPr lang="en-US" altLang="zh-TW"/>
              <a:pPr>
                <a:defRPr/>
              </a:pPr>
              <a:t>‹#›</a:t>
            </a:fld>
            <a:endParaRPr lang="en-US" altLang="zh-TW"/>
          </a:p>
        </p:txBody>
      </p:sp>
    </p:spTree>
    <p:extLst>
      <p:ext uri="{BB962C8B-B14F-4D97-AF65-F5344CB8AC3E}">
        <p14:creationId xmlns:p14="http://schemas.microsoft.com/office/powerpoint/2010/main" val="1086697464"/>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hdr="0" ftr="0" dt="0"/>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pitchFamily="18" charset="-120"/>
        </a:defRPr>
      </a:lvl2pPr>
      <a:lvl3pPr algn="ctr" rtl="0" eaLnBrk="0" fontAlgn="base" hangingPunct="0">
        <a:spcBef>
          <a:spcPct val="0"/>
        </a:spcBef>
        <a:spcAft>
          <a:spcPct val="0"/>
        </a:spcAft>
        <a:defRPr kumimoji="1" sz="3300">
          <a:solidFill>
            <a:schemeClr val="tx2"/>
          </a:solidFill>
          <a:latin typeface="Arial" charset="0"/>
          <a:ea typeface="新細明體" pitchFamily="18" charset="-120"/>
        </a:defRPr>
      </a:lvl3pPr>
      <a:lvl4pPr algn="ctr" rtl="0" eaLnBrk="0" fontAlgn="base" hangingPunct="0">
        <a:spcBef>
          <a:spcPct val="0"/>
        </a:spcBef>
        <a:spcAft>
          <a:spcPct val="0"/>
        </a:spcAft>
        <a:defRPr kumimoji="1" sz="3300">
          <a:solidFill>
            <a:schemeClr val="tx2"/>
          </a:solidFill>
          <a:latin typeface="Arial" charset="0"/>
          <a:ea typeface="新細明體" pitchFamily="18" charset="-120"/>
        </a:defRPr>
      </a:lvl4pPr>
      <a:lvl5pPr algn="ctr" rtl="0" eaLnBrk="0" fontAlgn="base" hangingPunct="0">
        <a:spcBef>
          <a:spcPct val="0"/>
        </a:spcBef>
        <a:spcAft>
          <a:spcPct val="0"/>
        </a:spcAft>
        <a:defRPr kumimoji="1" sz="3300">
          <a:solidFill>
            <a:schemeClr val="tx2"/>
          </a:solidFill>
          <a:latin typeface="Arial" charset="0"/>
          <a:ea typeface="新細明體" pitchFamily="18" charset="-120"/>
        </a:defRPr>
      </a:lvl5pPr>
      <a:lvl6pPr marL="342900" algn="ctr" rtl="0" fontAlgn="base">
        <a:spcBef>
          <a:spcPct val="0"/>
        </a:spcBef>
        <a:spcAft>
          <a:spcPct val="0"/>
        </a:spcAft>
        <a:defRPr kumimoji="1" sz="3300">
          <a:solidFill>
            <a:schemeClr val="tx2"/>
          </a:solidFill>
          <a:latin typeface="Arial" charset="0"/>
          <a:ea typeface="新細明體" pitchFamily="18" charset="-120"/>
        </a:defRPr>
      </a:lvl6pPr>
      <a:lvl7pPr marL="685800" algn="ctr" rtl="0" fontAlgn="base">
        <a:spcBef>
          <a:spcPct val="0"/>
        </a:spcBef>
        <a:spcAft>
          <a:spcPct val="0"/>
        </a:spcAft>
        <a:defRPr kumimoji="1" sz="3300">
          <a:solidFill>
            <a:schemeClr val="tx2"/>
          </a:solidFill>
          <a:latin typeface="Arial" charset="0"/>
          <a:ea typeface="新細明體" pitchFamily="18" charset="-120"/>
        </a:defRPr>
      </a:lvl7pPr>
      <a:lvl8pPr marL="1028700" algn="ctr" rtl="0" fontAlgn="base">
        <a:spcBef>
          <a:spcPct val="0"/>
        </a:spcBef>
        <a:spcAft>
          <a:spcPct val="0"/>
        </a:spcAft>
        <a:defRPr kumimoji="1" sz="3300">
          <a:solidFill>
            <a:schemeClr val="tx2"/>
          </a:solidFill>
          <a:latin typeface="Arial" charset="0"/>
          <a:ea typeface="新細明體" pitchFamily="18" charset="-120"/>
        </a:defRPr>
      </a:lvl8pPr>
      <a:lvl9pPr marL="1371600" algn="ctr" rtl="0" fontAlgn="base">
        <a:spcBef>
          <a:spcPct val="0"/>
        </a:spcBef>
        <a:spcAft>
          <a:spcPct val="0"/>
        </a:spcAft>
        <a:defRPr kumimoji="1" sz="3300">
          <a:solidFill>
            <a:schemeClr val="tx2"/>
          </a:solidFill>
          <a:latin typeface="Arial" charset="0"/>
          <a:ea typeface="新細明體" pitchFamily="18" charset="-120"/>
        </a:defRPr>
      </a:lvl9pPr>
    </p:titleStyle>
    <p:bodyStyle>
      <a:lvl1pPr marL="257175" indent="-257175" algn="l" rtl="0" eaLnBrk="0" fontAlgn="base" hangingPunct="0">
        <a:spcBef>
          <a:spcPct val="20000"/>
        </a:spcBef>
        <a:spcAft>
          <a:spcPct val="0"/>
        </a:spcAft>
        <a:buClr>
          <a:schemeClr val="hlink"/>
        </a:buClr>
        <a:buSzPct val="75000"/>
        <a:buFont typeface="Wingdings" pitchFamily="2" charset="2"/>
        <a:buChar char="v"/>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5000"/>
        <a:buFont typeface="Wingdings" pitchFamily="2" charset="2"/>
        <a:buChar char=""/>
        <a:defRPr kumimoji="1" sz="2100">
          <a:solidFill>
            <a:schemeClr val="tx1"/>
          </a:solidFill>
          <a:latin typeface="+mn-lt"/>
          <a:ea typeface="+mn-ea"/>
        </a:defRPr>
      </a:lvl2pPr>
      <a:lvl3pPr marL="857250" indent="-171450" algn="l" rtl="0" eaLnBrk="0" fontAlgn="base" hangingPunct="0">
        <a:spcBef>
          <a:spcPct val="20000"/>
        </a:spcBef>
        <a:spcAft>
          <a:spcPct val="0"/>
        </a:spcAft>
        <a:buClr>
          <a:schemeClr val="hlink"/>
        </a:buClr>
        <a:buSzPct val="85000"/>
        <a:buFont typeface="Wingdings" pitchFamily="2" charset="2"/>
        <a:buChar char="v"/>
        <a:defRPr kumimoji="1" sz="1800">
          <a:solidFill>
            <a:schemeClr val="tx1"/>
          </a:solidFill>
          <a:latin typeface="+mn-lt"/>
          <a:ea typeface="+mn-ea"/>
        </a:defRPr>
      </a:lvl3pPr>
      <a:lvl4pPr marL="1200150" indent="-171450" algn="l" rtl="0" eaLnBrk="0" fontAlgn="base" hangingPunct="0">
        <a:spcBef>
          <a:spcPct val="20000"/>
        </a:spcBef>
        <a:spcAft>
          <a:spcPct val="0"/>
        </a:spcAft>
        <a:buClr>
          <a:schemeClr val="accent2"/>
        </a:buClr>
        <a:buSzPct val="90000"/>
        <a:buFont typeface="Wingdings" pitchFamily="2" charset="2"/>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hlink"/>
        </a:buClr>
        <a:buSzPct val="85000"/>
        <a:buFont typeface="Wingdings" pitchFamily="2" charset="2"/>
        <a:buChar char="v"/>
        <a:defRPr kumimoji="1" sz="1500">
          <a:solidFill>
            <a:schemeClr val="tx1"/>
          </a:solidFill>
          <a:latin typeface="+mn-lt"/>
          <a:ea typeface="+mn-ea"/>
        </a:defRPr>
      </a:lvl5pPr>
      <a:lvl6pPr marL="1885950" indent="-171450" algn="l" rtl="0" fontAlgn="base">
        <a:spcBef>
          <a:spcPct val="20000"/>
        </a:spcBef>
        <a:spcAft>
          <a:spcPct val="0"/>
        </a:spcAft>
        <a:buClr>
          <a:schemeClr val="hlink"/>
        </a:buClr>
        <a:buSzPct val="85000"/>
        <a:buFont typeface="Wingdings" pitchFamily="2" charset="2"/>
        <a:buChar char="v"/>
        <a:defRPr kumimoji="1" sz="1500">
          <a:solidFill>
            <a:schemeClr val="tx1"/>
          </a:solidFill>
          <a:latin typeface="+mn-lt"/>
          <a:ea typeface="+mn-ea"/>
        </a:defRPr>
      </a:lvl6pPr>
      <a:lvl7pPr marL="2228850" indent="-171450" algn="l" rtl="0" fontAlgn="base">
        <a:spcBef>
          <a:spcPct val="20000"/>
        </a:spcBef>
        <a:spcAft>
          <a:spcPct val="0"/>
        </a:spcAft>
        <a:buClr>
          <a:schemeClr val="hlink"/>
        </a:buClr>
        <a:buSzPct val="85000"/>
        <a:buFont typeface="Wingdings" pitchFamily="2" charset="2"/>
        <a:buChar char="v"/>
        <a:defRPr kumimoji="1" sz="1500">
          <a:solidFill>
            <a:schemeClr val="tx1"/>
          </a:solidFill>
          <a:latin typeface="+mn-lt"/>
          <a:ea typeface="+mn-ea"/>
        </a:defRPr>
      </a:lvl7pPr>
      <a:lvl8pPr marL="2571750" indent="-171450" algn="l" rtl="0" fontAlgn="base">
        <a:spcBef>
          <a:spcPct val="20000"/>
        </a:spcBef>
        <a:spcAft>
          <a:spcPct val="0"/>
        </a:spcAft>
        <a:buClr>
          <a:schemeClr val="hlink"/>
        </a:buClr>
        <a:buSzPct val="85000"/>
        <a:buFont typeface="Wingdings" pitchFamily="2" charset="2"/>
        <a:buChar char="v"/>
        <a:defRPr kumimoji="1" sz="1500">
          <a:solidFill>
            <a:schemeClr val="tx1"/>
          </a:solidFill>
          <a:latin typeface="+mn-lt"/>
          <a:ea typeface="+mn-ea"/>
        </a:defRPr>
      </a:lvl8pPr>
      <a:lvl9pPr marL="2914650" indent="-171450" algn="l" rtl="0" fontAlgn="base">
        <a:spcBef>
          <a:spcPct val="20000"/>
        </a:spcBef>
        <a:spcAft>
          <a:spcPct val="0"/>
        </a:spcAft>
        <a:buClr>
          <a:schemeClr val="hlink"/>
        </a:buClr>
        <a:buSzPct val="85000"/>
        <a:buFont typeface="Wingdings" pitchFamily="2" charset="2"/>
        <a:buChar char="v"/>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___1.xlsx"/><Relationship Id="rId4" Type="http://schemas.openxmlformats.org/officeDocument/2006/relationships/oleObject" Target="../embeddings/oleObject1.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Excel____2.xlsx"/><Relationship Id="rId4" Type="http://schemas.openxmlformats.org/officeDocument/2006/relationships/oleObject" Target="../embeddings/oleObject2.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0.xml"/></Relationships>
</file>

<file path=ppt/slides/_rels/slide16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9E1376AB-7313-44EF-8B2A-5A4F69DAF0AE}" type="slidenum">
              <a:rPr kumimoji="0" lang="en-US" altLang="zh-TW" sz="1400"/>
              <a:pPr>
                <a:spcBef>
                  <a:spcPct val="0"/>
                </a:spcBef>
                <a:buClrTx/>
                <a:buSzTx/>
                <a:buFontTx/>
                <a:buNone/>
              </a:pPr>
              <a:t>1</a:t>
            </a:fld>
            <a:endParaRPr kumimoji="0" lang="en-US" altLang="zh-TW" sz="1400"/>
          </a:p>
        </p:txBody>
      </p:sp>
      <p:sp>
        <p:nvSpPr>
          <p:cNvPr id="3075" name="Text Box 3"/>
          <p:cNvSpPr txBox="1">
            <a:spLocks noChangeArrowheads="1"/>
          </p:cNvSpPr>
          <p:nvPr/>
        </p:nvSpPr>
        <p:spPr bwMode="auto">
          <a:xfrm>
            <a:off x="1524000" y="3352800"/>
            <a:ext cx="6553200" cy="244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eaLnBrk="1" hangingPunct="1">
              <a:lnSpc>
                <a:spcPct val="90000"/>
              </a:lnSpc>
              <a:buFont typeface="Wingdings" pitchFamily="2" charset="2"/>
              <a:buNone/>
            </a:pPr>
            <a:r>
              <a:rPr lang="zh-TW" altLang="en-US" b="1" dirty="0">
                <a:solidFill>
                  <a:srgbClr val="000000"/>
                </a:solidFill>
                <a:ea typeface="標楷體" pitchFamily="65" charset="-120"/>
              </a:rPr>
              <a:t>農業部</a:t>
            </a:r>
          </a:p>
          <a:p>
            <a:pPr algn="ctr" eaLnBrk="1" hangingPunct="1">
              <a:lnSpc>
                <a:spcPct val="90000"/>
              </a:lnSpc>
              <a:buFont typeface="Wingdings" pitchFamily="2" charset="2"/>
              <a:buNone/>
            </a:pPr>
            <a:endParaRPr lang="en-US" altLang="zh-TW" sz="4000" b="1" dirty="0">
              <a:solidFill>
                <a:srgbClr val="000000"/>
              </a:solidFill>
              <a:ea typeface="標楷體" pitchFamily="65" charset="-120"/>
            </a:endParaRPr>
          </a:p>
          <a:p>
            <a:pPr algn="ctr" eaLnBrk="1" hangingPunct="1">
              <a:lnSpc>
                <a:spcPct val="90000"/>
              </a:lnSpc>
              <a:buFont typeface="Wingdings" pitchFamily="2" charset="2"/>
              <a:buNone/>
            </a:pPr>
            <a:r>
              <a:rPr lang="en-US" altLang="zh-TW" sz="2000" b="1" dirty="0">
                <a:solidFill>
                  <a:srgbClr val="000000"/>
                </a:solidFill>
                <a:latin typeface="標楷體" pitchFamily="65" charset="-120"/>
                <a:ea typeface="標楷體" pitchFamily="65" charset="-120"/>
              </a:rPr>
              <a:t>113</a:t>
            </a:r>
            <a:r>
              <a:rPr lang="zh-TW" altLang="en-US" sz="2000" b="1" dirty="0">
                <a:solidFill>
                  <a:srgbClr val="000000"/>
                </a:solidFill>
                <a:latin typeface="標楷體" pitchFamily="65" charset="-120"/>
                <a:ea typeface="標楷體" pitchFamily="65" charset="-120"/>
              </a:rPr>
              <a:t>年</a:t>
            </a:r>
            <a:r>
              <a:rPr lang="en-US" altLang="zh-TW" sz="2000" b="1" dirty="0">
                <a:solidFill>
                  <a:srgbClr val="000000"/>
                </a:solidFill>
                <a:latin typeface="標楷體" pitchFamily="65" charset="-120"/>
                <a:ea typeface="標楷體" pitchFamily="65" charset="-120"/>
              </a:rPr>
              <a:t>09</a:t>
            </a:r>
          </a:p>
          <a:p>
            <a:pPr algn="ctr" eaLnBrk="1" hangingPunct="1">
              <a:lnSpc>
                <a:spcPct val="90000"/>
              </a:lnSpc>
              <a:buFont typeface="Wingdings" pitchFamily="2" charset="2"/>
              <a:buNone/>
            </a:pPr>
            <a:r>
              <a:rPr lang="zh-TW" altLang="en-US" sz="2000" b="1" dirty="0">
                <a:solidFill>
                  <a:srgbClr val="000000"/>
                </a:solidFill>
                <a:latin typeface="標楷體" pitchFamily="65" charset="-120"/>
                <a:ea typeface="標楷體" pitchFamily="65" charset="-120"/>
              </a:rPr>
              <a:t>簡秀芳</a:t>
            </a:r>
          </a:p>
          <a:p>
            <a:pPr eaLnBrk="1" hangingPunct="1">
              <a:spcBef>
                <a:spcPct val="0"/>
              </a:spcBef>
              <a:buClrTx/>
              <a:buSzTx/>
              <a:buFontTx/>
              <a:buNone/>
            </a:pPr>
            <a:r>
              <a:rPr lang="zh-TW" altLang="en-US" sz="3600" b="1" dirty="0">
                <a:solidFill>
                  <a:srgbClr val="050701"/>
                </a:solidFill>
                <a:latin typeface="標楷體" pitchFamily="65" charset="-120"/>
                <a:ea typeface="標楷體" pitchFamily="65" charset="-120"/>
              </a:rPr>
              <a:t>         </a:t>
            </a:r>
            <a:endParaRPr lang="zh-TW" altLang="en-US" sz="4000" b="1" dirty="0">
              <a:solidFill>
                <a:srgbClr val="050701"/>
              </a:solidFill>
              <a:latin typeface="Times New Roman" pitchFamily="18" charset="0"/>
              <a:ea typeface="標楷體" pitchFamily="65" charset="-120"/>
            </a:endParaRPr>
          </a:p>
        </p:txBody>
      </p:sp>
      <p:pic>
        <p:nvPicPr>
          <p:cNvPr id="3076" name="Picture 4" descr="00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126163"/>
            <a:ext cx="9144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農委會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0"/>
          <p:cNvSpPr txBox="1">
            <a:spLocks noChangeArrowheads="1"/>
          </p:cNvSpPr>
          <p:nvPr/>
        </p:nvSpPr>
        <p:spPr bwMode="auto">
          <a:xfrm>
            <a:off x="8594725" y="62134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a:latin typeface="Times New Roman" pitchFamily="18" charset="0"/>
              </a:rPr>
              <a:t>1</a:t>
            </a:r>
          </a:p>
        </p:txBody>
      </p:sp>
      <p:sp>
        <p:nvSpPr>
          <p:cNvPr id="3079" name="Text Box 12"/>
          <p:cNvSpPr txBox="1">
            <a:spLocks noChangeArrowheads="1"/>
          </p:cNvSpPr>
          <p:nvPr/>
        </p:nvSpPr>
        <p:spPr bwMode="auto">
          <a:xfrm>
            <a:off x="1489075" y="1662113"/>
            <a:ext cx="6889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4800" b="1" dirty="0">
                <a:solidFill>
                  <a:srgbClr val="070101"/>
                </a:solidFill>
                <a:latin typeface="標楷體" pitchFamily="65" charset="-120"/>
                <a:ea typeface="標楷體" pitchFamily="65" charset="-120"/>
              </a:rPr>
              <a:t>農會選舉相關法規及解釋</a:t>
            </a:r>
          </a:p>
        </p:txBody>
      </p:sp>
      <p:pic>
        <p:nvPicPr>
          <p:cNvPr id="3080" name="Picture 14" descr="785757367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4941888"/>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3"/>
          <p:cNvSpPr txBox="1">
            <a:spLocks noGrp="1"/>
          </p:cNvSpPr>
          <p:nvPr/>
        </p:nvSpPr>
        <p:spPr bwMode="auto">
          <a:xfrm>
            <a:off x="8229600" y="64135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1FB2CC5D-5246-4D4F-8B27-5E2CEECA756D}" type="slidenum">
              <a:rPr kumimoji="0" lang="en-US" altLang="zh-TW" sz="1400">
                <a:solidFill>
                  <a:schemeClr val="tx2"/>
                </a:solidFill>
              </a:rPr>
              <a:pPr algn="r" eaLnBrk="1" hangingPunct="1">
                <a:spcBef>
                  <a:spcPct val="0"/>
                </a:spcBef>
                <a:buClrTx/>
                <a:buSzTx/>
                <a:buFontTx/>
                <a:buNone/>
              </a:pPr>
              <a:t>10</a:t>
            </a:fld>
            <a:endParaRPr kumimoji="0" lang="en-US" altLang="zh-TW" sz="1400">
              <a:solidFill>
                <a:schemeClr val="tx2"/>
              </a:solidFill>
            </a:endParaRPr>
          </a:p>
        </p:txBody>
      </p:sp>
      <p:sp>
        <p:nvSpPr>
          <p:cNvPr id="19459" name="Rectangle 4"/>
          <p:cNvSpPr>
            <a:spLocks noGrp="1" noChangeArrowheads="1"/>
          </p:cNvSpPr>
          <p:nvPr>
            <p:ph type="body" idx="1"/>
          </p:nvPr>
        </p:nvSpPr>
        <p:spPr>
          <a:xfrm>
            <a:off x="468313" y="620713"/>
            <a:ext cx="8280400" cy="5632450"/>
          </a:xfrm>
        </p:spPr>
        <p:txBody>
          <a:bodyPr>
            <a:spAutoFit/>
          </a:bodyPr>
          <a:lstStyle/>
          <a:p>
            <a:pPr marL="441325" indent="-441325" eaLnBrk="1" hangingPunct="1">
              <a:spcBef>
                <a:spcPct val="0"/>
              </a:spcBef>
              <a:buClrTx/>
              <a:buSzTx/>
              <a:buFont typeface="Wingdings" pitchFamily="2" charset="2"/>
              <a:buChar char="u"/>
              <a:defRPr/>
            </a:pPr>
            <a:r>
              <a:rPr lang="zh-TW" altLang="en-US" sz="3600" b="1" dirty="0">
                <a:solidFill>
                  <a:srgbClr val="C52F11"/>
                </a:solidFill>
                <a:latin typeface="標楷體" pitchFamily="65" charset="-120"/>
                <a:ea typeface="標楷體" pitchFamily="65" charset="-120"/>
              </a:rPr>
              <a:t>都市土地或土地登記謄本上使用分區及使用地類別為「空白」者，候選人須請領土地使用分區證明，分區若為農業區或保護區者則為農業用地。</a:t>
            </a:r>
            <a:endParaRPr lang="en-US" altLang="zh-TW" sz="3600" b="1" dirty="0">
              <a:solidFill>
                <a:srgbClr val="C52F11"/>
              </a:solidFill>
              <a:latin typeface="標楷體" pitchFamily="65" charset="-120"/>
              <a:ea typeface="標楷體" pitchFamily="65" charset="-120"/>
            </a:endParaRPr>
          </a:p>
          <a:p>
            <a:pPr marL="0" indent="0" eaLnBrk="1" hangingPunct="1">
              <a:spcBef>
                <a:spcPct val="0"/>
              </a:spcBef>
              <a:buClrTx/>
              <a:buSzTx/>
              <a:buFont typeface="Wingdings" pitchFamily="2" charset="2"/>
              <a:buNone/>
              <a:defRPr/>
            </a:pPr>
            <a:endParaRPr lang="en-US" altLang="zh-TW" sz="3600" b="1" dirty="0">
              <a:solidFill>
                <a:srgbClr val="C52F11"/>
              </a:solidFill>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en-US" sz="3600" dirty="0"/>
              <a:t>    </a:t>
            </a:r>
            <a:r>
              <a:rPr lang="zh-TW" altLang="zh-TW" sz="3600" b="1" dirty="0">
                <a:solidFill>
                  <a:schemeClr val="tx2"/>
                </a:solidFill>
                <a:latin typeface="標楷體" panose="03000509000000000000" pitchFamily="65" charset="-120"/>
                <a:ea typeface="標楷體" panose="03000509000000000000" pitchFamily="65" charset="-120"/>
                <a:cs typeface="+mj-cs"/>
              </a:rPr>
              <a:t>第一項第一款自耕農會員，其申請加入基層農會為會員之農業用地，因</a:t>
            </a:r>
            <a:r>
              <a:rPr lang="zh-TW" altLang="zh-TW" sz="3600" b="1" dirty="0">
                <a:solidFill>
                  <a:srgbClr val="FF0000"/>
                </a:solidFill>
                <a:latin typeface="標楷體" panose="03000509000000000000" pitchFamily="65" charset="-120"/>
                <a:ea typeface="標楷體" panose="03000509000000000000" pitchFamily="65" charset="-120"/>
                <a:cs typeface="+mj-cs"/>
              </a:rPr>
              <a:t>公職人員</a:t>
            </a:r>
            <a:r>
              <a:rPr lang="zh-TW" altLang="zh-TW" sz="3600" b="1" dirty="0">
                <a:solidFill>
                  <a:schemeClr val="tx2"/>
                </a:solidFill>
                <a:latin typeface="標楷體" panose="03000509000000000000" pitchFamily="65" charset="-120"/>
                <a:ea typeface="標楷體" panose="03000509000000000000" pitchFamily="65" charset="-120"/>
                <a:cs typeface="+mj-cs"/>
              </a:rPr>
              <a:t>財產申報法規定</a:t>
            </a:r>
            <a:r>
              <a:rPr lang="zh-TW" altLang="zh-TW" sz="3600" b="1" dirty="0">
                <a:solidFill>
                  <a:srgbClr val="FF0000"/>
                </a:solidFill>
                <a:latin typeface="標楷體" panose="03000509000000000000" pitchFamily="65" charset="-120"/>
                <a:ea typeface="標楷體" panose="03000509000000000000" pitchFamily="65" charset="-120"/>
                <a:cs typeface="+mj-cs"/>
              </a:rPr>
              <a:t>信託</a:t>
            </a:r>
            <a:r>
              <a:rPr lang="zh-TW" altLang="zh-TW" sz="3600" b="1" dirty="0">
                <a:solidFill>
                  <a:schemeClr val="tx2"/>
                </a:solidFill>
                <a:latin typeface="標楷體" panose="03000509000000000000" pitchFamily="65" charset="-120"/>
                <a:ea typeface="標楷體" panose="03000509000000000000" pitchFamily="65" charset="-120"/>
                <a:cs typeface="+mj-cs"/>
              </a:rPr>
              <a:t>予信託業者，仍得視為第一項第一款之自有農業用地。</a:t>
            </a:r>
            <a:endParaRPr lang="en-US" altLang="zh-TW" sz="3600"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ClrTx/>
              <a:buSzTx/>
              <a:buFont typeface="Wingdings" pitchFamily="2" charset="2"/>
              <a:buNone/>
              <a:defRPr/>
            </a:pPr>
            <a:endParaRPr lang="zh-TW" altLang="en-US" sz="3600" b="1" dirty="0">
              <a:solidFill>
                <a:srgbClr val="070101"/>
              </a:solidFill>
              <a:latin typeface="標楷體" pitchFamily="65" charset="-120"/>
              <a:ea typeface="標楷體" pitchFamily="65" charset="-12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100</a:t>
            </a:fld>
            <a:endParaRPr kumimoji="0" lang="en-US" altLang="zh-TW" sz="1400"/>
          </a:p>
        </p:txBody>
      </p:sp>
      <p:sp>
        <p:nvSpPr>
          <p:cNvPr id="74756" name="Text Box 3"/>
          <p:cNvSpPr txBox="1">
            <a:spLocks noChangeArrowheads="1"/>
          </p:cNvSpPr>
          <p:nvPr/>
        </p:nvSpPr>
        <p:spPr bwMode="auto">
          <a:xfrm>
            <a:off x="23813" y="549275"/>
            <a:ext cx="8964612" cy="5078313"/>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釋八：</a:t>
            </a:r>
            <a:r>
              <a:rPr lang="zh-TW" altLang="zh-TW" sz="3600" b="1" dirty="0">
                <a:solidFill>
                  <a:srgbClr val="003399"/>
                </a:solidFill>
                <a:latin typeface="標楷體" panose="03000509000000000000" pitchFamily="65" charset="-120"/>
                <a:ea typeface="標楷體" panose="03000509000000000000" pitchFamily="65" charset="-120"/>
              </a:rPr>
              <a:t>持有固定農業設施（蘭花園及雞舍</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）是否可認定為符合農會理監事候選人資</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格疑義：</a:t>
            </a:r>
          </a:p>
          <a:p>
            <a:pPr marL="446088">
              <a:defRPr/>
            </a:pPr>
            <a:endParaRPr lang="en-US" altLang="zh-TW" sz="3600" dirty="0"/>
          </a:p>
          <a:p>
            <a:pPr marL="446088">
              <a:defRPr/>
            </a:pPr>
            <a:r>
              <a:rPr lang="zh-TW" altLang="zh-TW" sz="3600" b="1" dirty="0">
                <a:latin typeface="標楷體" panose="03000509000000000000" pitchFamily="65" charset="-120"/>
                <a:ea typeface="標楷體" panose="03000509000000000000" pitchFamily="65" charset="-120"/>
              </a:rPr>
              <a:t>應符合農會理監事候選人實際從事農業資格認定及審查辦法規定。</a:t>
            </a:r>
            <a:endParaRPr lang="en-US" altLang="zh-TW" sz="3600" b="1" dirty="0">
              <a:latin typeface="標楷體" panose="03000509000000000000" pitchFamily="65" charset="-120"/>
              <a:ea typeface="標楷體" panose="03000509000000000000" pitchFamily="65" charset="-120"/>
            </a:endParaRPr>
          </a:p>
          <a:p>
            <a:pPr marL="446088">
              <a:defRPr/>
            </a:pPr>
            <a:r>
              <a:rPr lang="zh-TW" altLang="zh-TW" sz="3600" b="1" dirty="0">
                <a:latin typeface="標楷體" panose="03000509000000000000" pitchFamily="65" charset="-120"/>
                <a:ea typeface="標楷體" panose="03000509000000000000" pitchFamily="65" charset="-120"/>
              </a:rPr>
              <a:t>至固定農業設施是否實際從事農業使用之認定，請依「</a:t>
            </a:r>
            <a:r>
              <a:rPr lang="zh-TW" altLang="zh-TW" sz="3600" b="1" dirty="0">
                <a:solidFill>
                  <a:srgbClr val="FF0000"/>
                </a:solidFill>
                <a:latin typeface="標楷體" panose="03000509000000000000" pitchFamily="65" charset="-120"/>
                <a:ea typeface="標楷體" panose="03000509000000000000" pitchFamily="65" charset="-120"/>
              </a:rPr>
              <a:t>農業用地作農業使用認定及核發證明辦法</a:t>
            </a:r>
            <a:r>
              <a:rPr lang="zh-TW" altLang="zh-TW" sz="3600" b="1" dirty="0">
                <a:latin typeface="標楷體" panose="03000509000000000000" pitchFamily="65" charset="-120"/>
                <a:ea typeface="標楷體" panose="03000509000000000000" pitchFamily="65" charset="-120"/>
              </a:rPr>
              <a:t>」之相關規定辦理。</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84548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101</a:t>
            </a:fld>
            <a:endParaRPr kumimoji="0" lang="en-US" altLang="zh-TW" sz="1400"/>
          </a:p>
        </p:txBody>
      </p:sp>
      <p:sp>
        <p:nvSpPr>
          <p:cNvPr id="74756" name="Text Box 3"/>
          <p:cNvSpPr txBox="1">
            <a:spLocks noChangeArrowheads="1"/>
          </p:cNvSpPr>
          <p:nvPr/>
        </p:nvSpPr>
        <p:spPr bwMode="auto">
          <a:xfrm>
            <a:off x="23813" y="549275"/>
            <a:ext cx="8964612" cy="5755422"/>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釋九：</a:t>
            </a:r>
            <a:r>
              <a:rPr lang="zh-TW" altLang="zh-TW" sz="3600" b="1" dirty="0">
                <a:solidFill>
                  <a:srgbClr val="003399"/>
                </a:solidFill>
                <a:latin typeface="標楷體" panose="03000509000000000000" pitchFamily="65" charset="-120"/>
                <a:ea typeface="標楷體" panose="03000509000000000000" pitchFamily="65" charset="-120"/>
              </a:rPr>
              <a:t>農會理事持有自有農地興建之農舍</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因</a:t>
            </a:r>
            <a:r>
              <a:rPr lang="en-US" altLang="zh-TW" sz="3600" b="1" dirty="0">
                <a:solidFill>
                  <a:srgbClr val="003399"/>
                </a:solidFill>
                <a:latin typeface="標楷體" panose="03000509000000000000" pitchFamily="65" charset="-120"/>
                <a:ea typeface="標楷體" panose="03000509000000000000" pitchFamily="65" charset="-120"/>
              </a:rPr>
              <a:t>3</a:t>
            </a:r>
            <a:r>
              <a:rPr lang="zh-TW" altLang="zh-TW" sz="3600" b="1" dirty="0">
                <a:solidFill>
                  <a:srgbClr val="003399"/>
                </a:solidFill>
                <a:latin typeface="標楷體" panose="03000509000000000000" pitchFamily="65" charset="-120"/>
                <a:ea typeface="標楷體" panose="03000509000000000000" pitchFamily="65" charset="-120"/>
              </a:rPr>
              <a:t>樓增建與原核定面積不符，該農舍是</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否僅固定設施或整筆農地認定為非農業使</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用，事涉農會理事資格疑義：</a:t>
            </a:r>
          </a:p>
          <a:p>
            <a:pPr marL="446088">
              <a:defRPr/>
            </a:pPr>
            <a:r>
              <a:rPr lang="zh-TW" altLang="zh-TW" sz="3200" b="1" dirty="0">
                <a:latin typeface="標楷體" panose="03000509000000000000" pitchFamily="65" charset="-120"/>
                <a:ea typeface="標楷體" panose="03000509000000000000" pitchFamily="65" charset="-120"/>
              </a:rPr>
              <a:t>申請人所請</a:t>
            </a:r>
            <a:r>
              <a:rPr lang="zh-TW" altLang="zh-TW" sz="3200" b="1" dirty="0">
                <a:solidFill>
                  <a:srgbClr val="FF0000"/>
                </a:solidFill>
                <a:latin typeface="標楷體" panose="03000509000000000000" pitchFamily="65" charset="-120"/>
                <a:ea typeface="標楷體" panose="03000509000000000000" pitchFamily="65" charset="-120"/>
              </a:rPr>
              <a:t>農業用地有違反相關法令之情形</a:t>
            </a:r>
            <a:r>
              <a:rPr lang="zh-TW" altLang="zh-TW" sz="3200" b="1" dirty="0">
                <a:latin typeface="標楷體" panose="03000509000000000000" pitchFamily="65" charset="-120"/>
                <a:ea typeface="標楷體" panose="03000509000000000000" pitchFamily="65" charset="-120"/>
              </a:rPr>
              <a:t>者，自應依</a:t>
            </a:r>
            <a:r>
              <a:rPr lang="zh-TW" altLang="en-US" sz="3200" b="1" dirty="0">
                <a:latin typeface="標楷體" panose="03000509000000000000" pitchFamily="65" charset="-120"/>
                <a:ea typeface="標楷體" panose="03000509000000000000" pitchFamily="65" charset="-120"/>
              </a:rPr>
              <a:t>申請農業用地做農業設施容許使用審查辦法</a:t>
            </a:r>
            <a:r>
              <a:rPr lang="zh-TW" altLang="zh-TW" sz="3200" b="1" dirty="0">
                <a:latin typeface="標楷體" panose="03000509000000000000" pitchFamily="65" charset="-120"/>
                <a:ea typeface="標楷體" panose="03000509000000000000" pitchFamily="65" charset="-120"/>
              </a:rPr>
              <a:t>第</a:t>
            </a:r>
            <a:r>
              <a:rPr lang="en-US" altLang="zh-TW" sz="3200" b="1" dirty="0">
                <a:latin typeface="標楷體" panose="03000509000000000000" pitchFamily="65" charset="-120"/>
                <a:ea typeface="標楷體" panose="03000509000000000000" pitchFamily="65" charset="-120"/>
              </a:rPr>
              <a:t>7</a:t>
            </a:r>
            <a:r>
              <a:rPr lang="zh-TW" altLang="zh-TW" sz="3200" b="1" dirty="0">
                <a:latin typeface="標楷體" panose="03000509000000000000" pitchFamily="65" charset="-120"/>
                <a:ea typeface="標楷體" panose="03000509000000000000" pitchFamily="65" charset="-120"/>
              </a:rPr>
              <a:t>條</a:t>
            </a:r>
            <a:r>
              <a:rPr lang="zh-TW" altLang="en-US" sz="3200" b="1" dirty="0">
                <a:latin typeface="標楷體" panose="03000509000000000000" pitchFamily="65" charset="-120"/>
                <a:ea typeface="標楷體" panose="03000509000000000000" pitchFamily="65" charset="-120"/>
              </a:rPr>
              <a:t>規定</a:t>
            </a:r>
            <a:r>
              <a:rPr lang="zh-TW" altLang="zh-TW" sz="3200" b="1" dirty="0">
                <a:latin typeface="標楷體" panose="03000509000000000000" pitchFamily="65" charset="-120"/>
                <a:ea typeface="標楷體" panose="03000509000000000000" pitchFamily="65" charset="-120"/>
              </a:rPr>
              <a:t>，不予同意該農業設施容許使用或通知限期補正。</a:t>
            </a:r>
            <a:endParaRPr lang="en-US" altLang="zh-TW" sz="3200" b="1" dirty="0">
              <a:latin typeface="標楷體" panose="03000509000000000000" pitchFamily="65" charset="-120"/>
              <a:ea typeface="標楷體" panose="03000509000000000000" pitchFamily="65" charset="-120"/>
            </a:endParaRPr>
          </a:p>
          <a:p>
            <a:pPr marL="446088">
              <a:defRPr/>
            </a:pPr>
            <a:r>
              <a:rPr lang="zh-TW" altLang="zh-TW" sz="3200" b="1" dirty="0">
                <a:latin typeface="標楷體" panose="03000509000000000000" pitchFamily="65" charset="-120"/>
                <a:ea typeface="標楷體" panose="03000509000000000000" pitchFamily="65" charset="-120"/>
              </a:rPr>
              <a:t>參照「農業用地作農業使用認定及核發證明辦法」之規定，對於農業用地作農業使用之認定，係</a:t>
            </a:r>
            <a:r>
              <a:rPr lang="zh-TW" altLang="zh-TW" sz="3200" b="1" dirty="0">
                <a:solidFill>
                  <a:srgbClr val="FF0000"/>
                </a:solidFill>
                <a:latin typeface="標楷體" panose="03000509000000000000" pitchFamily="65" charset="-120"/>
                <a:ea typeface="標楷體" panose="03000509000000000000" pitchFamily="65" charset="-120"/>
              </a:rPr>
              <a:t>以整筆土地</a:t>
            </a:r>
            <a:r>
              <a:rPr lang="zh-TW" altLang="zh-TW" sz="3200" b="1" dirty="0">
                <a:latin typeface="標楷體" panose="03000509000000000000" pitchFamily="65" charset="-120"/>
                <a:ea typeface="標楷體" panose="03000509000000000000" pitchFamily="65" charset="-120"/>
              </a:rPr>
              <a:t>審認之。</a:t>
            </a:r>
            <a:endParaRPr lang="zh-TW"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229901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102</a:t>
            </a:fld>
            <a:endParaRPr kumimoji="0" lang="en-US" altLang="zh-TW" sz="1400"/>
          </a:p>
        </p:txBody>
      </p:sp>
      <p:sp>
        <p:nvSpPr>
          <p:cNvPr id="74756" name="Text Box 3"/>
          <p:cNvSpPr txBox="1">
            <a:spLocks noChangeArrowheads="1"/>
          </p:cNvSpPr>
          <p:nvPr/>
        </p:nvSpPr>
        <p:spPr bwMode="auto">
          <a:xfrm>
            <a:off x="23813" y="549275"/>
            <a:ext cx="8964612" cy="5816977"/>
          </a:xfrm>
          <a:prstGeom prst="rect">
            <a:avLst/>
          </a:prstGeom>
          <a:noFill/>
          <a:ln w="12700" cap="sq">
            <a:noFill/>
            <a:miter lim="800000"/>
            <a:headEnd type="none" w="sm" len="sm"/>
            <a:tailEnd type="none" w="sm" len="sm"/>
          </a:ln>
        </p:spPr>
        <p:txBody>
          <a:bodyPr>
            <a:spAutoFit/>
          </a:bodyPr>
          <a:lstStyle/>
          <a:p>
            <a:pPr lvl="0"/>
            <a:r>
              <a:rPr lang="zh-TW" altLang="en-US" sz="3600" b="1" dirty="0">
                <a:solidFill>
                  <a:srgbClr val="003399"/>
                </a:solidFill>
                <a:latin typeface="標楷體" panose="03000509000000000000" pitchFamily="65" charset="-120"/>
                <a:ea typeface="標楷體" panose="03000509000000000000" pitchFamily="65" charset="-120"/>
              </a:rPr>
              <a:t>釋十：農會理監事任職期間，其當初登記</a:t>
            </a:r>
            <a:endParaRPr lang="en-US" altLang="zh-TW" sz="3600" b="1" dirty="0">
              <a:solidFill>
                <a:srgbClr val="003399"/>
              </a:solidFill>
              <a:latin typeface="標楷體" panose="03000509000000000000" pitchFamily="65" charset="-120"/>
              <a:ea typeface="標楷體" panose="03000509000000000000" pitchFamily="65" charset="-120"/>
            </a:endParaRPr>
          </a:p>
          <a:p>
            <a:pPr lvl="0"/>
            <a:r>
              <a:rPr lang="zh-TW" altLang="en-US" sz="3600" b="1" dirty="0">
                <a:solidFill>
                  <a:srgbClr val="003399"/>
                </a:solidFill>
                <a:latin typeface="標楷體" panose="03000509000000000000" pitchFamily="65" charset="-120"/>
                <a:ea typeface="標楷體" panose="03000509000000000000" pitchFamily="65" charset="-120"/>
              </a:rPr>
              <a:t>  參選之自有農地，因移轉或違規使用，造</a:t>
            </a:r>
            <a:endParaRPr lang="en-US" altLang="zh-TW" sz="3600" b="1" dirty="0">
              <a:solidFill>
                <a:srgbClr val="003399"/>
              </a:solidFill>
              <a:latin typeface="標楷體" panose="03000509000000000000" pitchFamily="65" charset="-120"/>
              <a:ea typeface="標楷體" panose="03000509000000000000" pitchFamily="65" charset="-120"/>
            </a:endParaRPr>
          </a:p>
          <a:p>
            <a:pPr lvl="0"/>
            <a:r>
              <a:rPr lang="zh-TW" altLang="en-US" sz="3600" b="1" dirty="0">
                <a:solidFill>
                  <a:srgbClr val="003399"/>
                </a:solidFill>
                <a:latin typeface="標楷體" panose="03000509000000000000" pitchFamily="65" charset="-120"/>
                <a:ea typeface="標楷體" panose="03000509000000000000" pitchFamily="65" charset="-120"/>
              </a:rPr>
              <a:t>  成面積不足</a:t>
            </a:r>
            <a:r>
              <a:rPr lang="en-US" altLang="zh-TW" sz="3600" b="1" dirty="0">
                <a:solidFill>
                  <a:srgbClr val="003399"/>
                </a:solidFill>
                <a:latin typeface="標楷體" panose="03000509000000000000" pitchFamily="65" charset="-120"/>
                <a:ea typeface="標楷體" panose="03000509000000000000" pitchFamily="65" charset="-120"/>
              </a:rPr>
              <a:t>0.4</a:t>
            </a:r>
            <a:r>
              <a:rPr lang="zh-TW" altLang="en-US" sz="3600" b="1" dirty="0">
                <a:solidFill>
                  <a:srgbClr val="003399"/>
                </a:solidFill>
                <a:latin typeface="標楷體" panose="03000509000000000000" pitchFamily="65" charset="-120"/>
                <a:ea typeface="標楷體" panose="03000509000000000000" pitchFamily="65" charset="-120"/>
              </a:rPr>
              <a:t>公頃，以持有另一筆自有</a:t>
            </a:r>
            <a:endParaRPr lang="en-US" altLang="zh-TW" sz="3600" b="1" dirty="0">
              <a:solidFill>
                <a:srgbClr val="003399"/>
              </a:solidFill>
              <a:latin typeface="標楷體" panose="03000509000000000000" pitchFamily="65" charset="-120"/>
              <a:ea typeface="標楷體" panose="03000509000000000000" pitchFamily="65" charset="-120"/>
            </a:endParaRPr>
          </a:p>
          <a:p>
            <a:pPr lvl="0"/>
            <a:r>
              <a:rPr lang="zh-TW" altLang="en-US" sz="3600" b="1" dirty="0">
                <a:solidFill>
                  <a:srgbClr val="003399"/>
                </a:solidFill>
                <a:latin typeface="標楷體" panose="03000509000000000000" pitchFamily="65" charset="-120"/>
                <a:ea typeface="標楷體" panose="03000509000000000000" pitchFamily="65" charset="-120"/>
              </a:rPr>
              <a:t>  農地</a:t>
            </a:r>
            <a:r>
              <a:rPr lang="en-US" altLang="zh-TW" sz="3600" b="1" dirty="0">
                <a:solidFill>
                  <a:srgbClr val="003399"/>
                </a:solidFill>
                <a:latin typeface="標楷體" panose="03000509000000000000" pitchFamily="65" charset="-120"/>
                <a:ea typeface="標楷體" panose="03000509000000000000" pitchFamily="65" charset="-120"/>
              </a:rPr>
              <a:t>(</a:t>
            </a:r>
            <a:r>
              <a:rPr lang="zh-TW" altLang="en-US" sz="3600" b="1" dirty="0">
                <a:solidFill>
                  <a:srgbClr val="003399"/>
                </a:solidFill>
                <a:latin typeface="標楷體" panose="03000509000000000000" pitchFamily="65" charset="-120"/>
                <a:ea typeface="標楷體" panose="03000509000000000000" pitchFamily="65" charset="-120"/>
              </a:rPr>
              <a:t>未提出登記參選或後續取得之農地</a:t>
            </a:r>
            <a:r>
              <a:rPr lang="en-US" altLang="zh-TW" sz="3600" b="1" dirty="0">
                <a:solidFill>
                  <a:srgbClr val="003399"/>
                </a:solidFill>
                <a:latin typeface="標楷體" panose="03000509000000000000" pitchFamily="65" charset="-120"/>
                <a:ea typeface="標楷體" panose="03000509000000000000" pitchFamily="65" charset="-120"/>
              </a:rPr>
              <a:t>)</a:t>
            </a:r>
          </a:p>
          <a:p>
            <a:pPr lvl="0"/>
            <a:r>
              <a:rPr lang="zh-TW" altLang="en-US" sz="3600" b="1" dirty="0">
                <a:solidFill>
                  <a:srgbClr val="003399"/>
                </a:solidFill>
                <a:latin typeface="標楷體" panose="03000509000000000000" pitchFamily="65" charset="-120"/>
                <a:ea typeface="標楷體" panose="03000509000000000000" pitchFamily="65" charset="-120"/>
              </a:rPr>
              <a:t>  合計達</a:t>
            </a:r>
            <a:r>
              <a:rPr lang="en-US" altLang="zh-TW" sz="3600" b="1" dirty="0">
                <a:solidFill>
                  <a:srgbClr val="003399"/>
                </a:solidFill>
                <a:latin typeface="標楷體" panose="03000509000000000000" pitchFamily="65" charset="-120"/>
                <a:ea typeface="標楷體" panose="03000509000000000000" pitchFamily="65" charset="-120"/>
              </a:rPr>
              <a:t>0.4</a:t>
            </a:r>
            <a:r>
              <a:rPr lang="zh-TW" altLang="en-US" sz="3600" b="1" dirty="0">
                <a:solidFill>
                  <a:srgbClr val="003399"/>
                </a:solidFill>
                <a:latin typeface="標楷體" panose="03000509000000000000" pitchFamily="65" charset="-120"/>
                <a:ea typeface="標楷體" panose="03000509000000000000" pitchFamily="65" charset="-120"/>
              </a:rPr>
              <a:t>公頃以上，是否仍應受持有持</a:t>
            </a:r>
            <a:endParaRPr lang="en-US" altLang="zh-TW" sz="3600" b="1" dirty="0">
              <a:solidFill>
                <a:srgbClr val="003399"/>
              </a:solidFill>
              <a:latin typeface="標楷體" panose="03000509000000000000" pitchFamily="65" charset="-120"/>
              <a:ea typeface="標楷體" panose="03000509000000000000" pitchFamily="65" charset="-120"/>
            </a:endParaRPr>
          </a:p>
          <a:p>
            <a:pPr lvl="0"/>
            <a:r>
              <a:rPr lang="zh-TW" altLang="en-US" sz="3600" b="1" dirty="0">
                <a:solidFill>
                  <a:srgbClr val="003399"/>
                </a:solidFill>
                <a:latin typeface="標楷體" panose="03000509000000000000" pitchFamily="65" charset="-120"/>
                <a:ea typeface="標楷體" panose="03000509000000000000" pitchFamily="65" charset="-120"/>
              </a:rPr>
              <a:t>  續達</a:t>
            </a:r>
            <a:r>
              <a:rPr lang="en-US" altLang="zh-TW" sz="3600" b="1" dirty="0">
                <a:solidFill>
                  <a:srgbClr val="003399"/>
                </a:solidFill>
                <a:latin typeface="標楷體" panose="03000509000000000000" pitchFamily="65" charset="-120"/>
                <a:ea typeface="標楷體" panose="03000509000000000000" pitchFamily="65" charset="-120"/>
              </a:rPr>
              <a:t>6</a:t>
            </a:r>
            <a:r>
              <a:rPr lang="zh-TW" altLang="en-US" sz="3600" b="1" dirty="0">
                <a:solidFill>
                  <a:srgbClr val="003399"/>
                </a:solidFill>
                <a:latin typeface="標楷體" panose="03000509000000000000" pitchFamily="65" charset="-120"/>
                <a:ea typeface="標楷體" panose="03000509000000000000" pitchFamily="65" charset="-120"/>
              </a:rPr>
              <a:t>個月以上之規定等</a:t>
            </a:r>
            <a:r>
              <a:rPr lang="zh-TW" altLang="zh-TW" sz="3600" b="1" dirty="0">
                <a:solidFill>
                  <a:srgbClr val="003399"/>
                </a:solidFill>
                <a:latin typeface="標楷體" panose="03000509000000000000" pitchFamily="65" charset="-120"/>
                <a:ea typeface="標楷體" panose="03000509000000000000" pitchFamily="65" charset="-120"/>
              </a:rPr>
              <a:t>疑義：</a:t>
            </a:r>
          </a:p>
          <a:p>
            <a:pPr marL="450850" lvl="0"/>
            <a:r>
              <a:rPr kumimoji="0"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應持續持有合計均達</a:t>
            </a:r>
            <a:r>
              <a:rPr kumimoji="0" lang="en-US" altLang="zh-TW"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0.4</a:t>
            </a:r>
            <a:r>
              <a:rPr kumimoji="0"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公頃以上未中斷</a:t>
            </a:r>
            <a:r>
              <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rPr>
              <a:t>，且該等農地均持有</a:t>
            </a:r>
            <a:r>
              <a:rPr kumimoji="0"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達</a:t>
            </a:r>
            <a:r>
              <a:rPr kumimoji="0" lang="en-US" altLang="zh-TW"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6</a:t>
            </a:r>
            <a:r>
              <a:rPr kumimoji="0" lang="zh-TW" altLang="en-US" sz="36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個月以上</a:t>
            </a:r>
            <a:r>
              <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rPr>
              <a:t>，其理、監事資格仍得繼續，否則應有農會法第</a:t>
            </a:r>
            <a:r>
              <a:rPr kumimoji="0" lang="en-US" altLang="zh-TW" sz="3600" b="1" dirty="0">
                <a:latin typeface="標楷體" panose="03000509000000000000" pitchFamily="65" charset="-120"/>
                <a:ea typeface="標楷體" panose="03000509000000000000" pitchFamily="65" charset="-120"/>
                <a:cs typeface="Times New Roman" panose="02020603050405020304" pitchFamily="18" charset="0"/>
              </a:rPr>
              <a:t>46</a:t>
            </a:r>
            <a:r>
              <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rPr>
              <a:t>條之</a:t>
            </a:r>
            <a:r>
              <a:rPr kumimoji="0" lang="en-US" altLang="zh-TW" sz="3600" b="1" dirty="0">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rPr>
              <a:t>第</a:t>
            </a:r>
            <a:r>
              <a:rPr kumimoji="0" lang="en-US" altLang="zh-TW" sz="3600" b="1" dirty="0">
                <a:latin typeface="標楷體" panose="03000509000000000000" pitchFamily="65" charset="-120"/>
                <a:ea typeface="標楷體" panose="03000509000000000000" pitchFamily="65" charset="-120"/>
                <a:cs typeface="Times New Roman" panose="02020603050405020304" pitchFamily="18" charset="0"/>
              </a:rPr>
              <a:t>5</a:t>
            </a:r>
            <a:r>
              <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rPr>
              <a:t>項規定之適用。</a:t>
            </a:r>
            <a:r>
              <a:rPr kumimoji="0" lang="zh-TW" altLang="en-US" sz="3600" b="1" dirty="0">
                <a:latin typeface="標楷體" panose="03000509000000000000" pitchFamily="65" charset="-120"/>
                <a:ea typeface="標楷體" panose="03000509000000000000" pitchFamily="65" charset="-120"/>
              </a:rPr>
              <a:t> </a:t>
            </a:r>
            <a:endParaRPr kumimoji="0" lang="zh-TW" altLang="en-US" sz="4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86824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103</a:t>
            </a:fld>
            <a:endParaRPr kumimoji="0" lang="en-US" altLang="zh-TW" sz="1400"/>
          </a:p>
        </p:txBody>
      </p:sp>
      <p:sp>
        <p:nvSpPr>
          <p:cNvPr id="74756" name="Text Box 3"/>
          <p:cNvSpPr txBox="1">
            <a:spLocks noChangeArrowheads="1"/>
          </p:cNvSpPr>
          <p:nvPr/>
        </p:nvSpPr>
        <p:spPr bwMode="auto">
          <a:xfrm>
            <a:off x="23813" y="549275"/>
            <a:ext cx="8964612" cy="5632311"/>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釋十一：</a:t>
            </a:r>
            <a:r>
              <a:rPr lang="zh-TW" altLang="zh-TW" sz="3600" b="1" dirty="0">
                <a:solidFill>
                  <a:srgbClr val="003399"/>
                </a:solidFill>
                <a:latin typeface="標楷體" panose="03000509000000000000" pitchFamily="65" charset="-120"/>
                <a:ea typeface="標楷體" panose="03000509000000000000" pitchFamily="65" charset="-120"/>
              </a:rPr>
              <a:t>登記為農會理事候選人具有高級補</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校結業證書，是否有農會法第</a:t>
            </a:r>
            <a:r>
              <a:rPr lang="en-US" altLang="zh-TW" sz="3600" b="1" dirty="0">
                <a:solidFill>
                  <a:srgbClr val="003399"/>
                </a:solidFill>
                <a:latin typeface="標楷體" panose="03000509000000000000" pitchFamily="65" charset="-120"/>
                <a:ea typeface="標楷體" panose="03000509000000000000" pitchFamily="65" charset="-120"/>
              </a:rPr>
              <a:t>20</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2</a:t>
            </a: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款規定「國民中學以上學校畢業」之同等</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資格疑義：</a:t>
            </a:r>
          </a:p>
          <a:p>
            <a:pPr marL="446088">
              <a:defRPr/>
            </a:pPr>
            <a:r>
              <a:rPr lang="zh-TW" altLang="zh-TW" sz="3600" b="1" dirty="0">
                <a:solidFill>
                  <a:srgbClr val="FF0000"/>
                </a:solidFill>
                <a:latin typeface="標楷體" panose="03000509000000000000" pitchFamily="65" charset="-120"/>
                <a:ea typeface="標楷體" panose="03000509000000000000" pitchFamily="65" charset="-120"/>
              </a:rPr>
              <a:t>高級補校結業證書</a:t>
            </a:r>
            <a:r>
              <a:rPr lang="zh-TW" altLang="zh-TW" sz="3600" b="1" dirty="0">
                <a:latin typeface="標楷體" panose="03000509000000000000" pitchFamily="65" charset="-120"/>
                <a:ea typeface="標楷體" panose="03000509000000000000" pitchFamily="65" charset="-120"/>
              </a:rPr>
              <a:t>，相當於國內高職</a:t>
            </a:r>
            <a:r>
              <a:rPr lang="en-US" altLang="zh-TW" sz="3600" b="1" dirty="0">
                <a:latin typeface="標楷體" panose="03000509000000000000" pitchFamily="65" charset="-120"/>
                <a:ea typeface="標楷體" panose="03000509000000000000" pitchFamily="65" charset="-120"/>
              </a:rPr>
              <a:t>3</a:t>
            </a:r>
            <a:r>
              <a:rPr lang="zh-TW" altLang="zh-TW" sz="3600" b="1" dirty="0">
                <a:latin typeface="標楷體" panose="03000509000000000000" pitchFamily="65" charset="-120"/>
                <a:ea typeface="標楷體" panose="03000509000000000000" pitchFamily="65" charset="-120"/>
              </a:rPr>
              <a:t>年級修業期滿，學力程度高於國中畢業。</a:t>
            </a:r>
            <a:endParaRPr lang="en-US" altLang="zh-TW" sz="3600" b="1" dirty="0">
              <a:latin typeface="標楷體" panose="03000509000000000000" pitchFamily="65" charset="-120"/>
              <a:ea typeface="標楷體" panose="03000509000000000000" pitchFamily="65" charset="-120"/>
            </a:endParaRPr>
          </a:p>
          <a:p>
            <a:pPr marL="446088">
              <a:defRPr/>
            </a:pPr>
            <a:r>
              <a:rPr lang="zh-TW" altLang="zh-TW" sz="3600" b="1" dirty="0">
                <a:latin typeface="標楷體" panose="03000509000000000000" pitchFamily="65" charset="-120"/>
                <a:ea typeface="標楷體" panose="03000509000000000000" pitchFamily="65" charset="-120"/>
              </a:rPr>
              <a:t>以高級補校結業證明書登記為農會理事候選人者，</a:t>
            </a:r>
            <a:r>
              <a:rPr lang="zh-TW" altLang="zh-TW" sz="3600" b="1" dirty="0">
                <a:solidFill>
                  <a:srgbClr val="FF0000"/>
                </a:solidFill>
                <a:latin typeface="標楷體" panose="03000509000000000000" pitchFamily="65" charset="-120"/>
                <a:ea typeface="標楷體" panose="03000509000000000000" pitchFamily="65" charset="-120"/>
              </a:rPr>
              <a:t>得適用</a:t>
            </a:r>
            <a:r>
              <a:rPr lang="zh-TW" altLang="zh-TW" sz="3600" b="1" dirty="0">
                <a:latin typeface="標楷體" panose="03000509000000000000" pitchFamily="65" charset="-120"/>
                <a:ea typeface="標楷體" panose="03000509000000000000" pitchFamily="65" charset="-120"/>
              </a:rPr>
              <a:t>農會法第</a:t>
            </a:r>
            <a:r>
              <a:rPr lang="en-US" altLang="zh-TW" sz="3600" b="1" dirty="0">
                <a:latin typeface="標楷體" panose="03000509000000000000" pitchFamily="65" charset="-120"/>
                <a:ea typeface="標楷體" panose="03000509000000000000" pitchFamily="65" charset="-120"/>
              </a:rPr>
              <a:t>20</a:t>
            </a:r>
            <a:r>
              <a:rPr lang="zh-TW" altLang="zh-TW" sz="3600" b="1" dirty="0">
                <a:latin typeface="標楷體" panose="03000509000000000000" pitchFamily="65" charset="-120"/>
                <a:ea typeface="標楷體" panose="03000509000000000000" pitchFamily="65" charset="-120"/>
              </a:rPr>
              <a:t>條之</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第</a:t>
            </a:r>
            <a:r>
              <a:rPr lang="en-US" altLang="zh-TW" sz="3600" b="1" dirty="0">
                <a:latin typeface="標楷體" panose="03000509000000000000" pitchFamily="65" charset="-120"/>
                <a:ea typeface="標楷體" panose="03000509000000000000" pitchFamily="65" charset="-120"/>
              </a:rPr>
              <a:t>2</a:t>
            </a:r>
            <a:r>
              <a:rPr lang="zh-TW" altLang="zh-TW" sz="3600" b="1" dirty="0">
                <a:latin typeface="標楷體" panose="03000509000000000000" pitchFamily="65" charset="-120"/>
                <a:ea typeface="標楷體" panose="03000509000000000000" pitchFamily="65" charset="-120"/>
              </a:rPr>
              <a:t>款規定「國民中學以上學校畢業」之登記資格條件。</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279182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104</a:t>
            </a:fld>
            <a:endParaRPr kumimoji="0" lang="en-US" altLang="zh-TW" sz="1400"/>
          </a:p>
        </p:txBody>
      </p:sp>
      <p:sp>
        <p:nvSpPr>
          <p:cNvPr id="74756" name="Text Box 3"/>
          <p:cNvSpPr txBox="1">
            <a:spLocks noChangeArrowheads="1"/>
          </p:cNvSpPr>
          <p:nvPr/>
        </p:nvSpPr>
        <p:spPr bwMode="auto">
          <a:xfrm>
            <a:off x="23813" y="549275"/>
            <a:ext cx="8964612" cy="6063198"/>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釋十二：</a:t>
            </a:r>
            <a:r>
              <a:rPr lang="zh-TW" altLang="zh-TW" sz="3200" b="1" dirty="0">
                <a:solidFill>
                  <a:srgbClr val="003399"/>
                </a:solidFill>
                <a:latin typeface="標楷體" panose="03000509000000000000" pitchFamily="65" charset="-120"/>
                <a:ea typeface="標楷體" panose="03000509000000000000" pitchFamily="65" charset="-120"/>
              </a:rPr>
              <a:t>有關農會理事當選後始發現於登記當時</a:t>
            </a:r>
            <a:endParaRPr lang="en-US" altLang="zh-TW" sz="3200" b="1" dirty="0">
              <a:solidFill>
                <a:srgbClr val="003399"/>
              </a:solidFill>
              <a:latin typeface="標楷體" panose="03000509000000000000" pitchFamily="65" charset="-120"/>
              <a:ea typeface="標楷體" panose="03000509000000000000" pitchFamily="65" charset="-120"/>
            </a:endParaRPr>
          </a:p>
          <a:p>
            <a:pPr>
              <a:defRPr/>
            </a:pPr>
            <a:r>
              <a:rPr lang="zh-TW" altLang="en-US" sz="3200" b="1" dirty="0">
                <a:solidFill>
                  <a:srgbClr val="003399"/>
                </a:solidFill>
                <a:latin typeface="標楷體" panose="03000509000000000000" pitchFamily="65" charset="-120"/>
                <a:ea typeface="標楷體" panose="03000509000000000000" pitchFamily="65" charset="-120"/>
              </a:rPr>
              <a:t>  </a:t>
            </a:r>
            <a:r>
              <a:rPr lang="zh-TW" altLang="zh-TW" sz="3200" b="1" dirty="0">
                <a:solidFill>
                  <a:srgbClr val="003399"/>
                </a:solidFill>
                <a:latin typeface="標楷體" panose="03000509000000000000" pitchFamily="65" charset="-120"/>
                <a:ea typeface="標楷體" panose="03000509000000000000" pitchFamily="65" charset="-120"/>
              </a:rPr>
              <a:t>，未符合農會法第</a:t>
            </a:r>
            <a:r>
              <a:rPr lang="en-US" altLang="zh-TW" sz="3200" b="1" dirty="0">
                <a:solidFill>
                  <a:srgbClr val="003399"/>
                </a:solidFill>
                <a:latin typeface="標楷體" panose="03000509000000000000" pitchFamily="65" charset="-120"/>
                <a:ea typeface="標楷體" panose="03000509000000000000" pitchFamily="65" charset="-120"/>
              </a:rPr>
              <a:t>20</a:t>
            </a:r>
            <a:r>
              <a:rPr lang="zh-TW" altLang="zh-TW" sz="3200" b="1" dirty="0">
                <a:solidFill>
                  <a:srgbClr val="003399"/>
                </a:solidFill>
                <a:latin typeface="標楷體" panose="03000509000000000000" pitchFamily="65" charset="-120"/>
                <a:ea typeface="標楷體" panose="03000509000000000000" pitchFamily="65" charset="-120"/>
              </a:rPr>
              <a:t>條之</a:t>
            </a:r>
            <a:r>
              <a:rPr lang="en-US" altLang="zh-TW" sz="3200" b="1" dirty="0">
                <a:solidFill>
                  <a:srgbClr val="003399"/>
                </a:solidFill>
                <a:latin typeface="標楷體" panose="03000509000000000000" pitchFamily="65" charset="-120"/>
                <a:ea typeface="標楷體" panose="03000509000000000000" pitchFamily="65" charset="-120"/>
              </a:rPr>
              <a:t>1</a:t>
            </a:r>
            <a:r>
              <a:rPr lang="zh-TW" altLang="zh-TW" sz="3200" b="1" dirty="0">
                <a:solidFill>
                  <a:srgbClr val="003399"/>
                </a:solidFill>
                <a:latin typeface="標楷體" panose="03000509000000000000" pitchFamily="65" charset="-120"/>
                <a:ea typeface="標楷體" panose="03000509000000000000" pitchFamily="65" charset="-120"/>
              </a:rPr>
              <a:t>第</a:t>
            </a:r>
            <a:r>
              <a:rPr lang="en-US" altLang="zh-TW" sz="3200" b="1" dirty="0">
                <a:solidFill>
                  <a:srgbClr val="003399"/>
                </a:solidFill>
                <a:latin typeface="標楷體" panose="03000509000000000000" pitchFamily="65" charset="-120"/>
                <a:ea typeface="標楷體" panose="03000509000000000000" pitchFamily="65" charset="-120"/>
              </a:rPr>
              <a:t>1</a:t>
            </a:r>
            <a:r>
              <a:rPr lang="zh-TW" altLang="zh-TW" sz="3200" b="1" dirty="0">
                <a:solidFill>
                  <a:srgbClr val="003399"/>
                </a:solidFill>
                <a:latin typeface="標楷體" panose="03000509000000000000" pitchFamily="65" charset="-120"/>
                <a:ea typeface="標楷體" panose="03000509000000000000" pitchFamily="65" charset="-120"/>
              </a:rPr>
              <a:t>項各款之一等情</a:t>
            </a:r>
            <a:endParaRPr lang="en-US" altLang="zh-TW" sz="3200" b="1" dirty="0">
              <a:solidFill>
                <a:srgbClr val="003399"/>
              </a:solidFill>
              <a:latin typeface="標楷體" panose="03000509000000000000" pitchFamily="65" charset="-120"/>
              <a:ea typeface="標楷體" panose="03000509000000000000" pitchFamily="65" charset="-120"/>
            </a:endParaRPr>
          </a:p>
          <a:p>
            <a:pPr>
              <a:defRPr/>
            </a:pPr>
            <a:r>
              <a:rPr lang="zh-TW" altLang="en-US" sz="3200" b="1" dirty="0">
                <a:solidFill>
                  <a:srgbClr val="003399"/>
                </a:solidFill>
                <a:latin typeface="標楷體" panose="03000509000000000000" pitchFamily="65" charset="-120"/>
                <a:ea typeface="標楷體" panose="03000509000000000000" pitchFamily="65" charset="-120"/>
              </a:rPr>
              <a:t>  </a:t>
            </a:r>
            <a:r>
              <a:rPr lang="zh-TW" altLang="zh-TW" sz="3200" b="1" dirty="0">
                <a:solidFill>
                  <a:srgbClr val="003399"/>
                </a:solidFill>
                <a:latin typeface="標楷體" panose="03000509000000000000" pitchFamily="65" charset="-120"/>
                <a:ea typeface="標楷體" panose="03000509000000000000" pitchFamily="65" charset="-120"/>
              </a:rPr>
              <a:t>事致當選無效情形，農會是否有權撤銷該理事</a:t>
            </a:r>
            <a:endParaRPr lang="en-US" altLang="zh-TW" sz="3200" b="1" dirty="0">
              <a:solidFill>
                <a:srgbClr val="003399"/>
              </a:solidFill>
              <a:latin typeface="標楷體" panose="03000509000000000000" pitchFamily="65" charset="-120"/>
              <a:ea typeface="標楷體" panose="03000509000000000000" pitchFamily="65" charset="-120"/>
            </a:endParaRPr>
          </a:p>
          <a:p>
            <a:pPr>
              <a:defRPr/>
            </a:pPr>
            <a:r>
              <a:rPr lang="zh-TW" altLang="en-US" sz="3200" b="1" dirty="0">
                <a:solidFill>
                  <a:srgbClr val="003399"/>
                </a:solidFill>
                <a:latin typeface="標楷體" panose="03000509000000000000" pitchFamily="65" charset="-120"/>
                <a:ea typeface="標楷體" panose="03000509000000000000" pitchFamily="65" charset="-120"/>
              </a:rPr>
              <a:t>  </a:t>
            </a:r>
            <a:r>
              <a:rPr lang="zh-TW" altLang="zh-TW" sz="3200" b="1" dirty="0">
                <a:solidFill>
                  <a:srgbClr val="003399"/>
                </a:solidFill>
                <a:latin typeface="標楷體" panose="03000509000000000000" pitchFamily="65" charset="-120"/>
                <a:ea typeface="標楷體" panose="03000509000000000000" pitchFamily="65" charset="-120"/>
              </a:rPr>
              <a:t>登記與當選資格疑義：</a:t>
            </a:r>
          </a:p>
          <a:p>
            <a:pPr marL="446088">
              <a:defRPr/>
            </a:pPr>
            <a:r>
              <a:rPr lang="zh-TW" altLang="zh-TW" sz="3200" b="1" dirty="0">
                <a:latin typeface="標楷體" panose="03000509000000000000" pitchFamily="65" charset="-120"/>
                <a:ea typeface="標楷體" panose="03000509000000000000" pitchFamily="65" charset="-120"/>
              </a:rPr>
              <a:t>農會理事候選登記人於當選後，發現其登記當時，有未符上開農會法相關法令之情事，則由具審核權之</a:t>
            </a:r>
            <a:r>
              <a:rPr lang="zh-TW" altLang="zh-TW" sz="3200" b="1" dirty="0">
                <a:solidFill>
                  <a:srgbClr val="FF0000"/>
                </a:solidFill>
                <a:latin typeface="標楷體" panose="03000509000000000000" pitchFamily="65" charset="-120"/>
                <a:ea typeface="標楷體" panose="03000509000000000000" pitchFamily="65" charset="-120"/>
              </a:rPr>
              <a:t>農會或主管機關</a:t>
            </a:r>
            <a:r>
              <a:rPr lang="zh-TW" altLang="zh-TW" sz="3200" b="1" dirty="0">
                <a:latin typeface="標楷體" panose="03000509000000000000" pitchFamily="65" charset="-120"/>
                <a:ea typeface="標楷體" panose="03000509000000000000" pitchFamily="65" charset="-120"/>
              </a:rPr>
              <a:t>，</a:t>
            </a:r>
            <a:r>
              <a:rPr lang="zh-TW" altLang="zh-TW" sz="3200" b="1" dirty="0">
                <a:solidFill>
                  <a:srgbClr val="FF0000"/>
                </a:solidFill>
                <a:latin typeface="標楷體" panose="03000509000000000000" pitchFamily="65" charset="-120"/>
                <a:ea typeface="標楷體" panose="03000509000000000000" pitchFamily="65" charset="-120"/>
              </a:rPr>
              <a:t>撤銷</a:t>
            </a:r>
            <a:r>
              <a:rPr lang="zh-TW" altLang="zh-TW" sz="3200" b="1" dirty="0">
                <a:latin typeface="標楷體" panose="03000509000000000000" pitchFamily="65" charset="-120"/>
                <a:ea typeface="標楷體" panose="03000509000000000000" pitchFamily="65" charset="-120"/>
              </a:rPr>
              <a:t>其登記與當選資格，其當選自始無效。至於農會理事於任職期間，才發生未符上開農會法相關法令之情事，致喪失其候選資格，則由主管機關或其上級主管機關依農會法第</a:t>
            </a:r>
            <a:r>
              <a:rPr lang="en-US" altLang="zh-TW" sz="3200" b="1" dirty="0">
                <a:latin typeface="標楷體" panose="03000509000000000000" pitchFamily="65" charset="-120"/>
                <a:ea typeface="標楷體" panose="03000509000000000000" pitchFamily="65" charset="-120"/>
              </a:rPr>
              <a:t>46</a:t>
            </a:r>
            <a:r>
              <a:rPr lang="zh-TW" altLang="zh-TW" sz="3200" b="1" dirty="0">
                <a:latin typeface="標楷體" panose="03000509000000000000" pitchFamily="65" charset="-120"/>
                <a:ea typeface="標楷體" panose="03000509000000000000" pitchFamily="65" charset="-120"/>
              </a:rPr>
              <a:t>條之</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第</a:t>
            </a:r>
            <a:r>
              <a:rPr lang="en-US" altLang="zh-TW" sz="3200" b="1" dirty="0">
                <a:latin typeface="標楷體" panose="03000509000000000000" pitchFamily="65" charset="-120"/>
                <a:ea typeface="標楷體" panose="03000509000000000000" pitchFamily="65" charset="-120"/>
              </a:rPr>
              <a:t>5</a:t>
            </a:r>
            <a:r>
              <a:rPr lang="zh-TW" altLang="zh-TW" sz="3200" b="1" dirty="0">
                <a:latin typeface="標楷體" panose="03000509000000000000" pitchFamily="65" charset="-120"/>
                <a:ea typeface="標楷體" panose="03000509000000000000" pitchFamily="65" charset="-120"/>
              </a:rPr>
              <a:t>項規定予以解除職務。</a:t>
            </a:r>
            <a:endParaRPr lang="zh-TW"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236051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105</a:t>
            </a:fld>
            <a:endParaRPr kumimoji="0" lang="en-US" altLang="zh-TW" sz="1400"/>
          </a:p>
        </p:txBody>
      </p:sp>
      <p:sp>
        <p:nvSpPr>
          <p:cNvPr id="74756" name="Text Box 3"/>
          <p:cNvSpPr txBox="1">
            <a:spLocks noChangeArrowheads="1"/>
          </p:cNvSpPr>
          <p:nvPr/>
        </p:nvSpPr>
        <p:spPr bwMode="auto">
          <a:xfrm>
            <a:off x="23813" y="549275"/>
            <a:ext cx="8964612" cy="5632311"/>
          </a:xfrm>
          <a:prstGeom prst="rect">
            <a:avLst/>
          </a:prstGeom>
          <a:noFill/>
          <a:ln w="12700" cap="sq">
            <a:noFill/>
            <a:miter lim="800000"/>
            <a:headEnd type="none" w="sm" len="sm"/>
            <a:tailEnd type="none" w="sm" len="sm"/>
          </a:ln>
        </p:spPr>
        <p:txBody>
          <a:bodyPr>
            <a:spAutoFit/>
          </a:bodyPr>
          <a:lstStyle/>
          <a:p>
            <a:r>
              <a:rPr lang="zh-TW" altLang="en-US" sz="4000" b="1" dirty="0">
                <a:solidFill>
                  <a:srgbClr val="003399"/>
                </a:solidFill>
                <a:latin typeface="標楷體" panose="03000509000000000000" pitchFamily="65" charset="-120"/>
                <a:ea typeface="標楷體" panose="03000509000000000000" pitchFamily="65" charset="-120"/>
              </a:rPr>
              <a:t>釋十三：</a:t>
            </a:r>
            <a:r>
              <a:rPr lang="zh-TW" altLang="zh-TW" sz="4000" b="1" dirty="0">
                <a:solidFill>
                  <a:srgbClr val="003399"/>
                </a:solidFill>
                <a:latin typeface="標楷體" panose="03000509000000000000" pitchFamily="65" charset="-120"/>
                <a:ea typeface="標楷體" panose="03000509000000000000" pitchFamily="65" charset="-120"/>
              </a:rPr>
              <a:t>農會會員持</a:t>
            </a:r>
            <a:r>
              <a:rPr lang="en-US" altLang="zh-TW" sz="4000" b="1" dirty="0">
                <a:solidFill>
                  <a:srgbClr val="003399"/>
                </a:solidFill>
                <a:latin typeface="標楷體" panose="03000509000000000000" pitchFamily="65" charset="-120"/>
                <a:ea typeface="標楷體" panose="03000509000000000000" pitchFamily="65" charset="-120"/>
              </a:rPr>
              <a:t>98</a:t>
            </a:r>
            <a:r>
              <a:rPr lang="zh-TW" altLang="zh-TW" sz="4000" b="1" dirty="0">
                <a:solidFill>
                  <a:srgbClr val="003399"/>
                </a:solidFill>
                <a:latin typeface="標楷體" panose="03000509000000000000" pitchFamily="65" charset="-120"/>
                <a:ea typeface="標楷體" panose="03000509000000000000" pitchFamily="65" charset="-120"/>
              </a:rPr>
              <a:t>年</a:t>
            </a:r>
            <a:r>
              <a:rPr lang="en-US" altLang="zh-TW" sz="4000" b="1" dirty="0">
                <a:solidFill>
                  <a:srgbClr val="003399"/>
                </a:solidFill>
                <a:latin typeface="標楷體" panose="03000509000000000000" pitchFamily="65" charset="-120"/>
                <a:ea typeface="標楷體" panose="03000509000000000000" pitchFamily="65" charset="-120"/>
              </a:rPr>
              <a:t>11</a:t>
            </a:r>
            <a:r>
              <a:rPr lang="zh-TW" altLang="zh-TW" sz="4000" b="1" dirty="0">
                <a:solidFill>
                  <a:srgbClr val="003399"/>
                </a:solidFill>
                <a:latin typeface="標楷體" panose="03000509000000000000" pitchFamily="65" charset="-120"/>
                <a:ea typeface="標楷體" panose="03000509000000000000" pitchFamily="65" charset="-120"/>
              </a:rPr>
              <a:t>月</a:t>
            </a:r>
            <a:r>
              <a:rPr lang="en-US" altLang="zh-TW" sz="4000" b="1" dirty="0">
                <a:solidFill>
                  <a:srgbClr val="003399"/>
                </a:solidFill>
                <a:latin typeface="標楷體" panose="03000509000000000000" pitchFamily="65" charset="-120"/>
                <a:ea typeface="標楷體" panose="03000509000000000000" pitchFamily="65" charset="-120"/>
              </a:rPr>
              <a:t>6</a:t>
            </a:r>
            <a:r>
              <a:rPr lang="zh-TW" altLang="zh-TW" sz="4000" b="1" dirty="0">
                <a:solidFill>
                  <a:srgbClr val="003399"/>
                </a:solidFill>
                <a:latin typeface="標楷體" panose="03000509000000000000" pitchFamily="65" charset="-120"/>
                <a:ea typeface="標楷體" panose="03000509000000000000" pitchFamily="65" charset="-120"/>
              </a:rPr>
              <a:t>日以</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前之河川公地使用許可書，可否登記</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理事候選人疑義：</a:t>
            </a:r>
            <a:endParaRPr lang="en-US" altLang="zh-TW" sz="4000" b="1" dirty="0">
              <a:solidFill>
                <a:srgbClr val="003399"/>
              </a:solidFill>
              <a:latin typeface="標楷體" panose="03000509000000000000" pitchFamily="65" charset="-120"/>
              <a:ea typeface="標楷體" panose="03000509000000000000" pitchFamily="65" charset="-120"/>
            </a:endParaRPr>
          </a:p>
          <a:p>
            <a:pPr marL="450850"/>
            <a:r>
              <a:rPr lang="zh-TW" altLang="zh-TW" sz="4000" b="1" dirty="0">
                <a:latin typeface="標楷體" panose="03000509000000000000" pitchFamily="65" charset="-120"/>
                <a:ea typeface="標楷體" panose="03000509000000000000" pitchFamily="65" charset="-120"/>
              </a:rPr>
              <a:t>農會會員資格與農會理事、監事資格</a:t>
            </a:r>
            <a:r>
              <a:rPr lang="zh-TW" altLang="zh-TW" sz="4000" b="1" dirty="0">
                <a:solidFill>
                  <a:srgbClr val="FF0000"/>
                </a:solidFill>
                <a:latin typeface="標楷體" panose="03000509000000000000" pitchFamily="65" charset="-120"/>
                <a:ea typeface="標楷體" panose="03000509000000000000" pitchFamily="65" charset="-120"/>
              </a:rPr>
              <a:t>不同</a:t>
            </a:r>
            <a:r>
              <a:rPr lang="zh-TW" altLang="zh-TW" sz="4000" b="1" dirty="0">
                <a:latin typeface="標楷體" panose="03000509000000000000" pitchFamily="65" charset="-120"/>
                <a:ea typeface="標楷體" panose="03000509000000000000" pitchFamily="65" charset="-120"/>
              </a:rPr>
              <a:t>，爰持河川公地種植使用許可書從事農業生產者，尚難符合「農會理監事候選人實際從事農業資格認定及審查辦法」第</a:t>
            </a:r>
            <a:r>
              <a:rPr lang="en-US" altLang="zh-TW" sz="4000" b="1" dirty="0">
                <a:latin typeface="標楷體" panose="03000509000000000000" pitchFamily="65" charset="-120"/>
                <a:ea typeface="標楷體" panose="03000509000000000000" pitchFamily="65" charset="-120"/>
              </a:rPr>
              <a:t>2</a:t>
            </a:r>
            <a:r>
              <a:rPr lang="zh-TW" altLang="zh-TW" sz="4000" b="1" dirty="0">
                <a:latin typeface="標楷體" panose="03000509000000000000" pitchFamily="65" charset="-120"/>
                <a:ea typeface="標楷體" panose="03000509000000000000" pitchFamily="65" charset="-120"/>
              </a:rPr>
              <a:t>條得登記為農會理事、監事候選人資格之規定。</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602973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106</a:t>
            </a:fld>
            <a:endParaRPr kumimoji="0" lang="en-US" altLang="zh-TW" sz="1400"/>
          </a:p>
        </p:txBody>
      </p:sp>
      <p:sp>
        <p:nvSpPr>
          <p:cNvPr id="74756" name="Text Box 3"/>
          <p:cNvSpPr txBox="1">
            <a:spLocks noChangeArrowheads="1"/>
          </p:cNvSpPr>
          <p:nvPr/>
        </p:nvSpPr>
        <p:spPr bwMode="auto">
          <a:xfrm>
            <a:off x="23813" y="549275"/>
            <a:ext cx="8964612" cy="5262979"/>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釋十四：</a:t>
            </a:r>
            <a:r>
              <a:rPr lang="zh-TW" altLang="zh-TW" sz="3600" b="1" dirty="0">
                <a:solidFill>
                  <a:srgbClr val="003399"/>
                </a:solidFill>
                <a:latin typeface="標楷體" panose="03000509000000000000" pitchFamily="65" charset="-120"/>
                <a:ea typeface="標楷體" panose="03000509000000000000" pitchFamily="65" charset="-120"/>
              </a:rPr>
              <a:t>登記為農會理事候選人，其所持</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有之自有農地倘不符農業發展條例第</a:t>
            </a:r>
            <a:r>
              <a:rPr lang="en-US" altLang="zh-TW" sz="3600" b="1" dirty="0">
                <a:solidFill>
                  <a:srgbClr val="003399"/>
                </a:solidFill>
                <a:latin typeface="標楷體" panose="03000509000000000000" pitchFamily="65" charset="-120"/>
                <a:ea typeface="標楷體" panose="03000509000000000000" pitchFamily="65" charset="-120"/>
              </a:rPr>
              <a:t>8</a:t>
            </a:r>
            <a:r>
              <a:rPr lang="zh-TW" altLang="zh-TW" sz="3600" b="1" dirty="0">
                <a:solidFill>
                  <a:srgbClr val="003399"/>
                </a:solidFill>
                <a:latin typeface="標楷體" panose="03000509000000000000" pitchFamily="65" charset="-120"/>
                <a:ea typeface="標楷體" panose="03000509000000000000" pitchFamily="65" charset="-120"/>
              </a:rPr>
              <a:t>條</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之</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規定，是否即與資格認定及審查辦法</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或農業用地</a:t>
            </a:r>
            <a:r>
              <a:rPr lang="zh-TW" altLang="en-US" sz="3600" b="1" dirty="0">
                <a:solidFill>
                  <a:srgbClr val="003399"/>
                </a:solidFill>
                <a:latin typeface="標楷體" panose="03000509000000000000" pitchFamily="65" charset="-120"/>
                <a:ea typeface="標楷體" panose="03000509000000000000" pitchFamily="65" charset="-120"/>
              </a:rPr>
              <a:t>相關</a:t>
            </a:r>
            <a:r>
              <a:rPr lang="zh-TW" altLang="zh-TW" sz="3600" b="1" dirty="0">
                <a:solidFill>
                  <a:srgbClr val="003399"/>
                </a:solidFill>
                <a:latin typeface="標楷體" panose="03000509000000000000" pitchFamily="65" charset="-120"/>
                <a:ea typeface="標楷體" panose="03000509000000000000" pitchFamily="65" charset="-120"/>
              </a:rPr>
              <a:t>規定不符疑義：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450850"/>
            <a:endParaRPr lang="en-US" altLang="zh-TW" sz="3200" b="1" dirty="0">
              <a:latin typeface="標楷體" panose="03000509000000000000" pitchFamily="65" charset="-120"/>
              <a:ea typeface="標楷體" panose="03000509000000000000" pitchFamily="65" charset="-120"/>
            </a:endParaRPr>
          </a:p>
          <a:p>
            <a:pPr marL="450850"/>
            <a:r>
              <a:rPr lang="zh-TW" altLang="zh-TW" sz="3200" b="1" dirty="0">
                <a:latin typeface="標楷體" panose="03000509000000000000" pitchFamily="65" charset="-120"/>
                <a:ea typeface="標楷體" panose="03000509000000000000" pitchFamily="65" charset="-120"/>
              </a:rPr>
              <a:t>須依農業發展條例第</a:t>
            </a:r>
            <a:r>
              <a:rPr lang="en-US" altLang="zh-TW" sz="3200" b="1" dirty="0">
                <a:latin typeface="標楷體" panose="03000509000000000000" pitchFamily="65" charset="-120"/>
                <a:ea typeface="標楷體" panose="03000509000000000000" pitchFamily="65" charset="-120"/>
              </a:rPr>
              <a:t>8</a:t>
            </a:r>
            <a:r>
              <a:rPr lang="zh-TW" altLang="zh-TW" sz="3200" b="1" dirty="0">
                <a:latin typeface="標楷體" panose="03000509000000000000" pitchFamily="65" charset="-120"/>
                <a:ea typeface="標楷體" panose="03000509000000000000" pitchFamily="65" charset="-120"/>
              </a:rPr>
              <a:t>條之</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第</a:t>
            </a:r>
            <a:r>
              <a:rPr lang="en-US" altLang="zh-TW" sz="3200" b="1" dirty="0">
                <a:latin typeface="標楷體" panose="03000509000000000000" pitchFamily="65" charset="-120"/>
                <a:ea typeface="標楷體" panose="03000509000000000000" pitchFamily="65" charset="-120"/>
              </a:rPr>
              <a:t>2</a:t>
            </a:r>
            <a:r>
              <a:rPr lang="zh-TW" altLang="zh-TW" sz="3200" b="1" dirty="0">
                <a:latin typeface="標楷體" panose="03000509000000000000" pitchFamily="65" charset="-120"/>
                <a:ea typeface="標楷體" panose="03000509000000000000" pitchFamily="65" charset="-120"/>
              </a:rPr>
              <a:t>項申請容許使用或檢附從來使用證明文件，應符合農會理監事候選人實際從事農業資格認定及審查辦法，亦應符合區域計畫法或都市計畫法土地使用管制相關法令之規定。</a:t>
            </a:r>
            <a:endParaRPr lang="zh-TW"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875158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107</a:t>
            </a:fld>
            <a:endParaRPr kumimoji="0" lang="en-US" altLang="zh-TW" sz="1400"/>
          </a:p>
        </p:txBody>
      </p:sp>
      <p:sp>
        <p:nvSpPr>
          <p:cNvPr id="74756" name="Text Box 3"/>
          <p:cNvSpPr txBox="1">
            <a:spLocks noChangeArrowheads="1"/>
          </p:cNvSpPr>
          <p:nvPr/>
        </p:nvSpPr>
        <p:spPr bwMode="auto">
          <a:xfrm>
            <a:off x="23813" y="549275"/>
            <a:ext cx="8964612" cy="5632311"/>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釋十五：</a:t>
            </a:r>
            <a:r>
              <a:rPr lang="zh-TW" altLang="zh-TW" sz="3600" b="1" dirty="0">
                <a:solidFill>
                  <a:srgbClr val="003399"/>
                </a:solidFill>
                <a:latin typeface="標楷體" panose="03000509000000000000" pitchFamily="65" charset="-120"/>
                <a:ea typeface="標楷體" panose="03000509000000000000" pitchFamily="65" charset="-120"/>
              </a:rPr>
              <a:t>農會理事資格</a:t>
            </a:r>
            <a:r>
              <a:rPr lang="zh-TW" altLang="en-US" sz="3600" b="1" dirty="0">
                <a:solidFill>
                  <a:srgbClr val="003399"/>
                </a:solidFill>
                <a:latin typeface="標楷體" panose="03000509000000000000" pitchFamily="65" charset="-120"/>
                <a:ea typeface="標楷體" panose="03000509000000000000" pitchFamily="65" charset="-120"/>
              </a:rPr>
              <a:t>與持有農業用地認</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定</a:t>
            </a:r>
            <a:r>
              <a:rPr lang="zh-TW" altLang="zh-TW" sz="3600" b="1" dirty="0">
                <a:solidFill>
                  <a:srgbClr val="003399"/>
                </a:solidFill>
                <a:latin typeface="標楷體" panose="03000509000000000000" pitchFamily="65" charset="-120"/>
                <a:ea typeface="標楷體" panose="03000509000000000000" pitchFamily="65" charset="-120"/>
              </a:rPr>
              <a:t>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當事人登記為農會理事候選人時，所檢附之農地業已違反相關法規，是以當事人欲重新補附之持續持有之自有農地應從候選登記截止日向前推算</a:t>
            </a:r>
            <a:r>
              <a:rPr lang="en-US" altLang="zh-TW" sz="3600" b="1" dirty="0">
                <a:latin typeface="標楷體" panose="03000509000000000000" pitchFamily="65" charset="-120"/>
                <a:ea typeface="標楷體" panose="03000509000000000000" pitchFamily="65" charset="-120"/>
              </a:rPr>
              <a:t>6</a:t>
            </a:r>
            <a:r>
              <a:rPr lang="zh-TW" altLang="zh-TW" sz="3600" b="1" dirty="0">
                <a:latin typeface="標楷體" panose="03000509000000000000" pitchFamily="65" charset="-120"/>
                <a:ea typeface="標楷體" panose="03000509000000000000" pitchFamily="65" charset="-120"/>
              </a:rPr>
              <a:t>個月，且其持有自有農地面積持續合計均達</a:t>
            </a:r>
            <a:r>
              <a:rPr lang="en-US" altLang="zh-TW" sz="3600" b="1" dirty="0">
                <a:latin typeface="標楷體" panose="03000509000000000000" pitchFamily="65" charset="-120"/>
                <a:ea typeface="標楷體" panose="03000509000000000000" pitchFamily="65" charset="-120"/>
              </a:rPr>
              <a:t>0.4</a:t>
            </a:r>
            <a:r>
              <a:rPr lang="zh-TW" altLang="zh-TW" sz="3600" b="1" dirty="0">
                <a:latin typeface="標楷體" panose="03000509000000000000" pitchFamily="65" charset="-120"/>
                <a:ea typeface="標楷體" panose="03000509000000000000" pitchFamily="65" charset="-120"/>
              </a:rPr>
              <a:t>公頃以上未中斷，並</a:t>
            </a:r>
            <a:r>
              <a:rPr lang="zh-TW" altLang="zh-TW" sz="3600" b="1" dirty="0">
                <a:solidFill>
                  <a:srgbClr val="FF0000"/>
                </a:solidFill>
                <a:latin typeface="標楷體" panose="03000509000000000000" pitchFamily="65" charset="-120"/>
                <a:ea typeface="標楷體" panose="03000509000000000000" pitchFamily="65" charset="-120"/>
              </a:rPr>
              <a:t>依區域計畫法或都市計畫法土地使用管制之相關法令規定作農業使用</a:t>
            </a:r>
            <a:r>
              <a:rPr lang="zh-TW" altLang="zh-TW" sz="3600" b="1" dirty="0">
                <a:latin typeface="標楷體" panose="03000509000000000000" pitchFamily="65" charset="-120"/>
                <a:ea typeface="標楷體" panose="03000509000000000000" pitchFamily="65" charset="-120"/>
              </a:rPr>
              <a:t>，始具有候選理事資格。</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052076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108</a:t>
            </a:fld>
            <a:endParaRPr kumimoji="0" lang="en-US" altLang="zh-TW" sz="1400"/>
          </a:p>
        </p:txBody>
      </p:sp>
      <p:sp>
        <p:nvSpPr>
          <p:cNvPr id="74756" name="Text Box 3"/>
          <p:cNvSpPr txBox="1">
            <a:spLocks noChangeArrowheads="1"/>
          </p:cNvSpPr>
          <p:nvPr/>
        </p:nvSpPr>
        <p:spPr bwMode="auto">
          <a:xfrm>
            <a:off x="23813" y="549275"/>
            <a:ext cx="8964612" cy="5262979"/>
          </a:xfrm>
          <a:prstGeom prst="rect">
            <a:avLst/>
          </a:prstGeom>
          <a:noFill/>
          <a:ln w="12700" cap="sq">
            <a:noFill/>
            <a:miter lim="800000"/>
            <a:headEnd type="none" w="sm" len="sm"/>
            <a:tailEnd type="none" w="sm" len="sm"/>
          </a:ln>
        </p:spPr>
        <p:txBody>
          <a:bodyPr>
            <a:spAutoFit/>
          </a:bodyPr>
          <a:lstStyle/>
          <a:p>
            <a:r>
              <a:rPr lang="zh-TW" altLang="en-US" sz="2800" b="1" dirty="0">
                <a:solidFill>
                  <a:srgbClr val="003399"/>
                </a:solidFill>
                <a:latin typeface="標楷體" panose="03000509000000000000" pitchFamily="65" charset="-120"/>
                <a:ea typeface="標楷體" panose="03000509000000000000" pitchFamily="65" charset="-120"/>
              </a:rPr>
              <a:t>釋十六：農會理事原持有之農業用地經分割後，其持有自有農業用地持續持有達</a:t>
            </a:r>
            <a:r>
              <a:rPr lang="en-US" altLang="zh-TW" sz="2800" b="1" dirty="0">
                <a:solidFill>
                  <a:srgbClr val="003399"/>
                </a:solidFill>
                <a:latin typeface="標楷體" panose="03000509000000000000" pitchFamily="65" charset="-120"/>
                <a:ea typeface="標楷體" panose="03000509000000000000" pitchFamily="65" charset="-120"/>
              </a:rPr>
              <a:t>6</a:t>
            </a:r>
            <a:r>
              <a:rPr lang="zh-TW" altLang="en-US" sz="2800" b="1" dirty="0">
                <a:solidFill>
                  <a:srgbClr val="003399"/>
                </a:solidFill>
                <a:latin typeface="標楷體" panose="03000509000000000000" pitchFamily="65" charset="-120"/>
                <a:ea typeface="標楷體" panose="03000509000000000000" pitchFamily="65" charset="-120"/>
              </a:rPr>
              <a:t>個月以上之規定，究係依「土地標示部」或「</a:t>
            </a:r>
            <a:r>
              <a:rPr lang="zh-TW" altLang="en-US" sz="2800" b="1" u="sng" dirty="0">
                <a:solidFill>
                  <a:srgbClr val="FF0000"/>
                </a:solidFill>
                <a:latin typeface="標楷體" panose="03000509000000000000" pitchFamily="65" charset="-120"/>
                <a:ea typeface="標楷體" panose="03000509000000000000" pitchFamily="65" charset="-120"/>
              </a:rPr>
              <a:t>土地所有權部</a:t>
            </a:r>
            <a:r>
              <a:rPr lang="zh-TW" altLang="en-US" sz="2800" b="1" dirty="0">
                <a:solidFill>
                  <a:srgbClr val="003399"/>
                </a:solidFill>
                <a:latin typeface="標楷體" panose="03000509000000000000" pitchFamily="65" charset="-120"/>
                <a:ea typeface="標楷體" panose="03000509000000000000" pitchFamily="65" charset="-120"/>
              </a:rPr>
              <a:t>」所示之登記日期為準疑義：</a:t>
            </a:r>
            <a:r>
              <a:rPr lang="zh-TW" altLang="zh-TW" sz="2800" b="1" dirty="0">
                <a:solidFill>
                  <a:srgbClr val="003399"/>
                </a:solidFill>
                <a:latin typeface="標楷體" panose="03000509000000000000" pitchFamily="65" charset="-120"/>
                <a:ea typeface="標楷體" panose="03000509000000000000" pitchFamily="65" charset="-120"/>
              </a:rPr>
              <a:t>理事資格</a:t>
            </a:r>
            <a:r>
              <a:rPr lang="zh-TW" altLang="en-US" sz="2800" b="1" dirty="0">
                <a:solidFill>
                  <a:srgbClr val="003399"/>
                </a:solidFill>
                <a:latin typeface="標楷體" panose="03000509000000000000" pitchFamily="65" charset="-120"/>
                <a:ea typeface="標楷體" panose="03000509000000000000" pitchFamily="65" charset="-120"/>
              </a:rPr>
              <a:t>與持有農業用定認定</a:t>
            </a:r>
            <a:r>
              <a:rPr lang="zh-TW" altLang="zh-TW" sz="2800" b="1" dirty="0">
                <a:solidFill>
                  <a:srgbClr val="003399"/>
                </a:solidFill>
                <a:latin typeface="標楷體" panose="03000509000000000000" pitchFamily="65" charset="-120"/>
                <a:ea typeface="標楷體" panose="03000509000000000000" pitchFamily="65" charset="-120"/>
              </a:rPr>
              <a:t>疑義：</a:t>
            </a:r>
            <a:endParaRPr lang="en-US" altLang="zh-TW" sz="2800" b="1" dirty="0">
              <a:solidFill>
                <a:srgbClr val="003399"/>
              </a:solidFill>
              <a:latin typeface="標楷體" panose="03000509000000000000" pitchFamily="65" charset="-120"/>
              <a:ea typeface="標楷體" panose="03000509000000000000" pitchFamily="65" charset="-120"/>
            </a:endParaRPr>
          </a:p>
          <a:p>
            <a:pPr marL="450850"/>
            <a:r>
              <a:rPr lang="zh-TW" altLang="en-US" sz="2800" b="1" dirty="0">
                <a:latin typeface="標楷體" panose="03000509000000000000" pitchFamily="65" charset="-120"/>
                <a:ea typeface="標楷體" panose="03000509000000000000" pitchFamily="65" charset="-120"/>
              </a:rPr>
              <a:t>持續持有自有農業用地達</a:t>
            </a:r>
            <a:r>
              <a:rPr lang="en-US" altLang="zh-TW" sz="2800" b="1" dirty="0">
                <a:latin typeface="標楷體" panose="03000509000000000000" pitchFamily="65" charset="-120"/>
                <a:ea typeface="標楷體" panose="03000509000000000000" pitchFamily="65" charset="-120"/>
              </a:rPr>
              <a:t>6</a:t>
            </a:r>
            <a:r>
              <a:rPr lang="zh-TW" altLang="en-US" sz="2800" b="1" dirty="0">
                <a:latin typeface="標楷體" panose="03000509000000000000" pitchFamily="65" charset="-120"/>
                <a:ea typeface="標楷體" panose="03000509000000000000" pitchFamily="65" charset="-120"/>
              </a:rPr>
              <a:t>個月以上，其</a:t>
            </a:r>
            <a:r>
              <a:rPr lang="en-US" altLang="zh-TW" sz="2800" b="1" dirty="0">
                <a:latin typeface="標楷體" panose="03000509000000000000" pitchFamily="65" charset="-120"/>
                <a:ea typeface="標楷體" panose="03000509000000000000" pitchFamily="65" charset="-120"/>
              </a:rPr>
              <a:t>6</a:t>
            </a:r>
            <a:r>
              <a:rPr lang="zh-TW" altLang="en-US" sz="2800" b="1" dirty="0">
                <a:latin typeface="標楷體" panose="03000509000000000000" pitchFamily="65" charset="-120"/>
                <a:ea typeface="標楷體" panose="03000509000000000000" pitchFamily="65" charset="-120"/>
              </a:rPr>
              <a:t>個月計算之起迄點，以每筆農地之土地登記謄本所載</a:t>
            </a:r>
            <a:r>
              <a:rPr lang="zh-TW" altLang="en-US" sz="2800" b="1" u="sng" dirty="0">
                <a:solidFill>
                  <a:srgbClr val="FF0000"/>
                </a:solidFill>
                <a:latin typeface="標楷體" panose="03000509000000000000" pitchFamily="65" charset="-120"/>
                <a:ea typeface="標楷體" panose="03000509000000000000" pitchFamily="65" charset="-120"/>
              </a:rPr>
              <a:t>登記日</a:t>
            </a:r>
            <a:r>
              <a:rPr lang="zh-TW" altLang="en-US" sz="2800" b="1" dirty="0">
                <a:latin typeface="標楷體" panose="03000509000000000000" pitchFamily="65" charset="-120"/>
                <a:ea typeface="標楷體" panose="03000509000000000000" pitchFamily="65" charset="-120"/>
              </a:rPr>
              <a:t>至農會理事、監事候選人登記截止之日止。農會理事當選人為避免所持農業用地有違反相關法令規定致不符理事候選資格，遂於專案小組進行調查期間</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即候選登記日後</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辦理土地分割，其土地取得日期仍</a:t>
            </a:r>
            <a:r>
              <a:rPr lang="zh-TW" altLang="en-US" sz="2800" b="1" u="sng" dirty="0">
                <a:solidFill>
                  <a:srgbClr val="FF0000"/>
                </a:solidFill>
                <a:latin typeface="標楷體" panose="03000509000000000000" pitchFamily="65" charset="-120"/>
                <a:ea typeface="標楷體" panose="03000509000000000000" pitchFamily="65" charset="-120"/>
              </a:rPr>
              <a:t>應依土地所有權部所載登記日期</a:t>
            </a:r>
            <a:r>
              <a:rPr lang="zh-TW" altLang="en-US" sz="2800" b="1" dirty="0">
                <a:latin typeface="標楷體" panose="03000509000000000000" pitchFamily="65" charset="-120"/>
                <a:ea typeface="標楷體" panose="03000509000000000000" pitchFamily="65" charset="-120"/>
              </a:rPr>
              <a:t>予以審認。（行政院農業委員會</a:t>
            </a:r>
            <a:r>
              <a:rPr lang="en-US" altLang="zh-TW" sz="2800" b="1" dirty="0">
                <a:latin typeface="標楷體" panose="03000509000000000000" pitchFamily="65" charset="-120"/>
                <a:ea typeface="標楷體" panose="03000509000000000000" pitchFamily="65" charset="-120"/>
              </a:rPr>
              <a:t>106.7.19</a:t>
            </a:r>
            <a:r>
              <a:rPr lang="zh-TW" altLang="en-US" sz="2800" b="1" dirty="0">
                <a:latin typeface="標楷體" panose="03000509000000000000" pitchFamily="65" charset="-120"/>
                <a:ea typeface="標楷體" panose="03000509000000000000" pitchFamily="65" charset="-120"/>
              </a:rPr>
              <a:t>農輔字第</a:t>
            </a:r>
            <a:r>
              <a:rPr lang="en-US" altLang="zh-TW" sz="2800" b="1" dirty="0">
                <a:latin typeface="標楷體" panose="03000509000000000000" pitchFamily="65" charset="-120"/>
                <a:ea typeface="標楷體" panose="03000509000000000000" pitchFamily="65" charset="-120"/>
              </a:rPr>
              <a:t>1060226889</a:t>
            </a:r>
            <a:r>
              <a:rPr lang="zh-TW" altLang="en-US" sz="2800" b="1" dirty="0">
                <a:latin typeface="標楷體" panose="03000509000000000000" pitchFamily="65" charset="-120"/>
                <a:ea typeface="標楷體" panose="03000509000000000000" pitchFamily="65" charset="-120"/>
              </a:rPr>
              <a:t>號函）</a:t>
            </a:r>
          </a:p>
        </p:txBody>
      </p:sp>
    </p:spTree>
    <p:extLst>
      <p:ext uri="{BB962C8B-B14F-4D97-AF65-F5344CB8AC3E}">
        <p14:creationId xmlns:p14="http://schemas.microsoft.com/office/powerpoint/2010/main" val="41453929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109</a:t>
            </a:fld>
            <a:endParaRPr kumimoji="0" lang="en-US" altLang="zh-TW" sz="1400"/>
          </a:p>
        </p:txBody>
      </p:sp>
      <p:sp>
        <p:nvSpPr>
          <p:cNvPr id="74756" name="Text Box 3"/>
          <p:cNvSpPr txBox="1">
            <a:spLocks noChangeArrowheads="1"/>
          </p:cNvSpPr>
          <p:nvPr/>
        </p:nvSpPr>
        <p:spPr bwMode="auto">
          <a:xfrm>
            <a:off x="23813" y="549275"/>
            <a:ext cx="8964612" cy="4832092"/>
          </a:xfrm>
          <a:prstGeom prst="rect">
            <a:avLst/>
          </a:prstGeom>
          <a:noFill/>
          <a:ln w="12700" cap="sq">
            <a:noFill/>
            <a:miter lim="800000"/>
            <a:headEnd type="none" w="sm" len="sm"/>
            <a:tailEnd type="none" w="sm" len="sm"/>
          </a:ln>
        </p:spPr>
        <p:txBody>
          <a:bodyPr>
            <a:spAutoFit/>
          </a:bodyPr>
          <a:lstStyle/>
          <a:p>
            <a:r>
              <a:rPr lang="zh-TW" altLang="en-US" sz="2800" b="1" dirty="0">
                <a:solidFill>
                  <a:srgbClr val="003399"/>
                </a:solidFill>
                <a:latin typeface="標楷體" panose="03000509000000000000" pitchFamily="65" charset="-120"/>
                <a:ea typeface="標楷體" panose="03000509000000000000" pitchFamily="65" charset="-120"/>
              </a:rPr>
              <a:t>釋十七：農會會員於登記理、監事候選人時，其所提供登記理、監事之土地合法使用疑義：</a:t>
            </a:r>
            <a:endParaRPr lang="en-US" altLang="zh-TW" sz="2800" b="1" dirty="0">
              <a:solidFill>
                <a:srgbClr val="003399"/>
              </a:solidFill>
              <a:latin typeface="標楷體" panose="03000509000000000000" pitchFamily="65" charset="-120"/>
              <a:ea typeface="標楷體" panose="03000509000000000000" pitchFamily="65" charset="-120"/>
            </a:endParaRPr>
          </a:p>
          <a:p>
            <a:pPr marL="450850"/>
            <a:endParaRPr lang="en-US" altLang="zh-TW" sz="2800" b="1" dirty="0">
              <a:latin typeface="標楷體" panose="03000509000000000000" pitchFamily="65" charset="-120"/>
              <a:ea typeface="標楷體" panose="03000509000000000000" pitchFamily="65" charset="-120"/>
            </a:endParaRPr>
          </a:p>
          <a:p>
            <a:pPr marL="450850"/>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一</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固定基礎農業設施之合法文件</a:t>
            </a:r>
            <a:r>
              <a:rPr lang="zh-TW" altLang="en-US" sz="2800" b="1" u="sng" dirty="0">
                <a:solidFill>
                  <a:srgbClr val="FF0000"/>
                </a:solidFill>
                <a:latin typeface="標楷體" panose="03000509000000000000" pitchFamily="65" charset="-120"/>
                <a:ea typeface="標楷體" panose="03000509000000000000" pitchFamily="65" charset="-120"/>
              </a:rPr>
              <a:t>至遲</a:t>
            </a:r>
            <a:r>
              <a:rPr lang="zh-TW" altLang="en-US" sz="2800" b="1" dirty="0">
                <a:latin typeface="標楷體" panose="03000509000000000000" pitchFamily="65" charset="-120"/>
                <a:ea typeface="標楷體" panose="03000509000000000000" pitchFamily="65" charset="-120"/>
              </a:rPr>
              <a:t>應於候選人資格審查小組</a:t>
            </a:r>
            <a:r>
              <a:rPr lang="zh-TW" altLang="en-US" sz="2800" b="1" u="sng" dirty="0">
                <a:solidFill>
                  <a:srgbClr val="FF0000"/>
                </a:solidFill>
                <a:latin typeface="標楷體" panose="03000509000000000000" pitchFamily="65" charset="-120"/>
                <a:ea typeface="標楷體" panose="03000509000000000000" pitchFamily="65" charset="-120"/>
              </a:rPr>
              <a:t>開會前補件</a:t>
            </a:r>
            <a:r>
              <a:rPr lang="zh-TW" altLang="en-US" sz="2800" b="1" dirty="0">
                <a:latin typeface="標楷體" panose="03000509000000000000" pitchFamily="65" charset="-120"/>
                <a:ea typeface="標楷體" panose="03000509000000000000" pitchFamily="65" charset="-120"/>
              </a:rPr>
              <a:t>完成，俾憑審查。</a:t>
            </a:r>
          </a:p>
          <a:p>
            <a:pPr marL="450850"/>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二</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自有農業用地持續從事農業生產達</a:t>
            </a:r>
            <a:r>
              <a:rPr lang="en-US" altLang="zh-TW" sz="2800" b="1" dirty="0">
                <a:latin typeface="標楷體" panose="03000509000000000000" pitchFamily="65" charset="-120"/>
                <a:ea typeface="標楷體" panose="03000509000000000000" pitchFamily="65" charset="-120"/>
              </a:rPr>
              <a:t>6</a:t>
            </a:r>
            <a:r>
              <a:rPr lang="zh-TW" altLang="en-US" sz="2800" b="1" dirty="0">
                <a:latin typeface="標楷體" panose="03000509000000000000" pitchFamily="65" charset="-120"/>
                <a:ea typeface="標楷體" panose="03000509000000000000" pitchFamily="65" charset="-120"/>
              </a:rPr>
              <a:t>個月以上，並整筆確供農業生產、使用。爰違規之固定基礎設施倘於理事、監事候選人登記截止日</a:t>
            </a:r>
            <a:r>
              <a:rPr lang="en-US" altLang="zh-TW" sz="2800" b="1" u="sng" dirty="0">
                <a:solidFill>
                  <a:srgbClr val="FF0000"/>
                </a:solidFill>
                <a:latin typeface="標楷體" panose="03000509000000000000" pitchFamily="65" charset="-120"/>
                <a:ea typeface="標楷體" panose="03000509000000000000" pitchFamily="65" charset="-120"/>
              </a:rPr>
              <a:t>6</a:t>
            </a:r>
            <a:r>
              <a:rPr lang="zh-TW" altLang="en-US" sz="2800" b="1" u="sng" dirty="0">
                <a:solidFill>
                  <a:srgbClr val="FF0000"/>
                </a:solidFill>
                <a:latin typeface="標楷體" panose="03000509000000000000" pitchFamily="65" charset="-120"/>
                <a:ea typeface="標楷體" panose="03000509000000000000" pitchFamily="65" charset="-120"/>
              </a:rPr>
              <a:t>個月以前</a:t>
            </a:r>
            <a:r>
              <a:rPr lang="zh-TW" altLang="en-US" sz="2800" b="1" dirty="0">
                <a:latin typeface="標楷體" panose="03000509000000000000" pitchFamily="65" charset="-120"/>
                <a:ea typeface="標楷體" panose="03000509000000000000" pitchFamily="65" charset="-120"/>
              </a:rPr>
              <a:t>即已自行拆除完畢，恢復農業使用，則尚不影響該筆農業用地面積之計算。（行政院農業委員會</a:t>
            </a:r>
            <a:r>
              <a:rPr lang="en-US" altLang="zh-TW" sz="2800" b="1" dirty="0">
                <a:latin typeface="標楷體" panose="03000509000000000000" pitchFamily="65" charset="-120"/>
                <a:ea typeface="標楷體" panose="03000509000000000000" pitchFamily="65" charset="-120"/>
              </a:rPr>
              <a:t>110.1.5</a:t>
            </a:r>
            <a:r>
              <a:rPr lang="zh-TW" altLang="en-US" sz="2800" b="1" dirty="0">
                <a:latin typeface="標楷體" panose="03000509000000000000" pitchFamily="65" charset="-120"/>
                <a:ea typeface="標楷體" panose="03000509000000000000" pitchFamily="65" charset="-120"/>
              </a:rPr>
              <a:t>農輔字第</a:t>
            </a:r>
            <a:r>
              <a:rPr lang="en-US" altLang="zh-TW" sz="2800" b="1" dirty="0">
                <a:latin typeface="標楷體" panose="03000509000000000000" pitchFamily="65" charset="-120"/>
                <a:ea typeface="標楷體" panose="03000509000000000000" pitchFamily="65" charset="-120"/>
              </a:rPr>
              <a:t>1090258432</a:t>
            </a:r>
            <a:r>
              <a:rPr lang="zh-TW" altLang="en-US" sz="2800" b="1" dirty="0">
                <a:latin typeface="標楷體" panose="03000509000000000000" pitchFamily="65" charset="-120"/>
                <a:ea typeface="標楷體" panose="03000509000000000000" pitchFamily="65" charset="-120"/>
              </a:rPr>
              <a:t>號函）</a:t>
            </a:r>
          </a:p>
        </p:txBody>
      </p:sp>
    </p:spTree>
    <p:extLst>
      <p:ext uri="{BB962C8B-B14F-4D97-AF65-F5344CB8AC3E}">
        <p14:creationId xmlns:p14="http://schemas.microsoft.com/office/powerpoint/2010/main" val="302687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3"/>
          <p:cNvSpPr txBox="1">
            <a:spLocks noGrp="1"/>
          </p:cNvSpPr>
          <p:nvPr/>
        </p:nvSpPr>
        <p:spPr bwMode="auto">
          <a:xfrm>
            <a:off x="8229600" y="64135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3D3F9397-CD3C-4FF3-A83A-4CA75948D911}" type="slidenum">
              <a:rPr kumimoji="0" lang="en-US" altLang="zh-TW" sz="1400">
                <a:solidFill>
                  <a:srgbClr val="000000"/>
                </a:solidFill>
                <a:latin typeface="Times New Roman" pitchFamily="18" charset="0"/>
              </a:rPr>
              <a:pPr algn="r" eaLnBrk="1" hangingPunct="1">
                <a:spcBef>
                  <a:spcPct val="0"/>
                </a:spcBef>
                <a:buClrTx/>
                <a:buSzTx/>
                <a:buFontTx/>
                <a:buNone/>
              </a:pPr>
              <a:t>11</a:t>
            </a:fld>
            <a:endParaRPr kumimoji="0" lang="en-US" altLang="zh-TW" sz="1400">
              <a:solidFill>
                <a:srgbClr val="000000"/>
              </a:solidFill>
              <a:latin typeface="Times New Roman" pitchFamily="18" charset="0"/>
            </a:endParaRPr>
          </a:p>
        </p:txBody>
      </p:sp>
      <p:sp>
        <p:nvSpPr>
          <p:cNvPr id="14339" name="Rectangle 4"/>
          <p:cNvSpPr>
            <a:spLocks noGrp="1" noChangeArrowheads="1"/>
          </p:cNvSpPr>
          <p:nvPr>
            <p:ph type="body" idx="1"/>
          </p:nvPr>
        </p:nvSpPr>
        <p:spPr>
          <a:xfrm>
            <a:off x="323850" y="404813"/>
            <a:ext cx="8712200" cy="5940425"/>
          </a:xfrm>
        </p:spPr>
        <p:txBody>
          <a:bodyPr>
            <a:spAutoFit/>
          </a:bodyPr>
          <a:lstStyle/>
          <a:p>
            <a:pPr marL="0" indent="0" eaLnBrk="1" hangingPunct="1">
              <a:spcBef>
                <a:spcPct val="0"/>
              </a:spcBef>
              <a:buFont typeface="Wingdings" pitchFamily="2" charset="2"/>
              <a:buNone/>
              <a:defRPr/>
            </a:pPr>
            <a:r>
              <a:rPr lang="zh-TW" altLang="en-US" b="1" dirty="0">
                <a:solidFill>
                  <a:schemeClr val="tx2"/>
                </a:solidFill>
                <a:latin typeface="標楷體" panose="03000509000000000000" pitchFamily="65" charset="-120"/>
                <a:ea typeface="標楷體" panose="03000509000000000000" pitchFamily="65" charset="-120"/>
                <a:cs typeface="+mj-cs"/>
              </a:rPr>
              <a:t>  </a:t>
            </a:r>
            <a:r>
              <a:rPr lang="zh-TW" altLang="zh-TW" b="1" dirty="0">
                <a:solidFill>
                  <a:schemeClr val="tx2"/>
                </a:solidFill>
                <a:latin typeface="標楷體" panose="03000509000000000000" pitchFamily="65" charset="-120"/>
                <a:ea typeface="標楷體" panose="03000509000000000000" pitchFamily="65" charset="-120"/>
                <a:cs typeface="+mj-cs"/>
              </a:rPr>
              <a:t>第一項申請人所持以加入農會為會員之土地，</a:t>
            </a:r>
            <a:r>
              <a:rPr lang="zh-TW" altLang="zh-TW" b="1" dirty="0">
                <a:solidFill>
                  <a:srgbClr val="FF0000"/>
                </a:solidFill>
                <a:latin typeface="標楷體" panose="03000509000000000000" pitchFamily="65" charset="-120"/>
                <a:ea typeface="標楷體" panose="03000509000000000000" pitchFamily="65" charset="-120"/>
                <a:cs typeface="+mj-cs"/>
              </a:rPr>
              <a:t>不論其何時變更為非農業用地</a:t>
            </a:r>
            <a:r>
              <a:rPr lang="zh-TW" altLang="zh-TW" b="1" dirty="0">
                <a:solidFill>
                  <a:schemeClr val="tx2"/>
                </a:solidFill>
                <a:latin typeface="標楷體" panose="03000509000000000000" pitchFamily="65" charset="-120"/>
                <a:ea typeface="標楷體" panose="03000509000000000000" pitchFamily="65" charset="-120"/>
                <a:cs typeface="+mj-cs"/>
              </a:rPr>
              <a:t>，符合下列情形之一，且符合本辦法規定者，得為農會會員：</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en-US" altLang="zh-TW" b="1" dirty="0">
                <a:solidFill>
                  <a:schemeClr val="tx2"/>
                </a:solidFill>
                <a:latin typeface="標楷體" panose="03000509000000000000" pitchFamily="65" charset="-120"/>
                <a:ea typeface="標楷體" panose="03000509000000000000" pitchFamily="65" charset="-120"/>
                <a:cs typeface="+mj-cs"/>
              </a:rPr>
              <a:t>1.</a:t>
            </a:r>
            <a:r>
              <a:rPr lang="zh-TW" altLang="en-US" b="1" dirty="0">
                <a:solidFill>
                  <a:schemeClr val="tx2"/>
                </a:solidFill>
                <a:latin typeface="標楷體" panose="03000509000000000000" pitchFamily="65" charset="-120"/>
                <a:ea typeface="標楷體" panose="03000509000000000000" pitchFamily="65" charset="-120"/>
                <a:cs typeface="+mj-cs"/>
              </a:rPr>
              <a:t>經都市計畫主管機關認定符合</a:t>
            </a:r>
            <a:r>
              <a:rPr lang="zh-TW" altLang="en-US" b="1" dirty="0">
                <a:solidFill>
                  <a:srgbClr val="FF0000"/>
                </a:solidFill>
                <a:latin typeface="標楷體" panose="03000509000000000000" pitchFamily="65" charset="-120"/>
                <a:ea typeface="標楷體" panose="03000509000000000000" pitchFamily="65" charset="-120"/>
                <a:cs typeface="+mj-cs"/>
              </a:rPr>
              <a:t>農業發展條例</a:t>
            </a:r>
            <a:endParaRPr lang="en-US" altLang="zh-TW" b="1" dirty="0">
              <a:solidFill>
                <a:srgbClr val="FF0000"/>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zh-TW" altLang="en-US" b="1" dirty="0">
                <a:solidFill>
                  <a:srgbClr val="FF0000"/>
                </a:solidFill>
                <a:latin typeface="標楷體" panose="03000509000000000000" pitchFamily="65" charset="-120"/>
                <a:ea typeface="標楷體" panose="03000509000000000000" pitchFamily="65" charset="-120"/>
                <a:cs typeface="+mj-cs"/>
              </a:rPr>
              <a:t>  第</a:t>
            </a:r>
            <a:r>
              <a:rPr lang="en-US" altLang="zh-TW" b="1" dirty="0">
                <a:solidFill>
                  <a:srgbClr val="FF0000"/>
                </a:solidFill>
                <a:latin typeface="標楷體" panose="03000509000000000000" pitchFamily="65" charset="-120"/>
                <a:ea typeface="標楷體" panose="03000509000000000000" pitchFamily="65" charset="-120"/>
                <a:cs typeface="+mj-cs"/>
              </a:rPr>
              <a:t>38</a:t>
            </a:r>
            <a:r>
              <a:rPr lang="zh-TW" altLang="en-US" b="1" dirty="0">
                <a:solidFill>
                  <a:srgbClr val="FF0000"/>
                </a:solidFill>
                <a:latin typeface="標楷體" panose="03000509000000000000" pitchFamily="65" charset="-120"/>
                <a:ea typeface="標楷體" panose="03000509000000000000" pitchFamily="65" charset="-120"/>
                <a:cs typeface="+mj-cs"/>
              </a:rPr>
              <a:t>條之</a:t>
            </a:r>
            <a:r>
              <a:rPr lang="en-US" altLang="zh-TW" b="1" dirty="0">
                <a:solidFill>
                  <a:srgbClr val="FF0000"/>
                </a:solidFill>
                <a:latin typeface="標楷體" panose="03000509000000000000" pitchFamily="65" charset="-120"/>
                <a:ea typeface="標楷體" panose="03000509000000000000" pitchFamily="65" charset="-120"/>
                <a:cs typeface="+mj-cs"/>
              </a:rPr>
              <a:t>1</a:t>
            </a:r>
            <a:r>
              <a:rPr lang="zh-TW" altLang="en-US" b="1" dirty="0">
                <a:solidFill>
                  <a:srgbClr val="FF0000"/>
                </a:solidFill>
                <a:latin typeface="標楷體" panose="03000509000000000000" pitchFamily="65" charset="-120"/>
                <a:ea typeface="標楷體" panose="03000509000000000000" pitchFamily="65" charset="-120"/>
                <a:cs typeface="+mj-cs"/>
              </a:rPr>
              <a:t>第</a:t>
            </a:r>
            <a:r>
              <a:rPr lang="en-US" altLang="zh-TW" b="1" dirty="0">
                <a:solidFill>
                  <a:srgbClr val="FF0000"/>
                </a:solidFill>
                <a:latin typeface="標楷體" panose="03000509000000000000" pitchFamily="65" charset="-120"/>
                <a:ea typeface="標楷體" panose="03000509000000000000" pitchFamily="65" charset="-120"/>
                <a:cs typeface="+mj-cs"/>
              </a:rPr>
              <a:t>1</a:t>
            </a:r>
            <a:r>
              <a:rPr lang="zh-TW" altLang="en-US" b="1" dirty="0">
                <a:solidFill>
                  <a:srgbClr val="FF0000"/>
                </a:solidFill>
                <a:latin typeface="標楷體" panose="03000509000000000000" pitchFamily="65" charset="-120"/>
                <a:ea typeface="標楷體" panose="03000509000000000000" pitchFamily="65" charset="-120"/>
                <a:cs typeface="+mj-cs"/>
              </a:rPr>
              <a:t>項第</a:t>
            </a:r>
            <a:r>
              <a:rPr lang="en-US" altLang="zh-TW" b="1" dirty="0">
                <a:solidFill>
                  <a:srgbClr val="FF0000"/>
                </a:solidFill>
                <a:latin typeface="標楷體" panose="03000509000000000000" pitchFamily="65" charset="-120"/>
                <a:ea typeface="標楷體" panose="03000509000000000000" pitchFamily="65" charset="-120"/>
                <a:cs typeface="+mj-cs"/>
              </a:rPr>
              <a:t>1</a:t>
            </a:r>
            <a:r>
              <a:rPr lang="zh-TW" altLang="en-US" b="1" dirty="0">
                <a:solidFill>
                  <a:srgbClr val="FF0000"/>
                </a:solidFill>
                <a:latin typeface="標楷體" panose="03000509000000000000" pitchFamily="65" charset="-120"/>
                <a:ea typeface="標楷體" panose="03000509000000000000" pitchFamily="65" charset="-120"/>
                <a:cs typeface="+mj-cs"/>
              </a:rPr>
              <a:t>款或第</a:t>
            </a:r>
            <a:r>
              <a:rPr lang="en-US" altLang="zh-TW" b="1" dirty="0">
                <a:solidFill>
                  <a:srgbClr val="FF0000"/>
                </a:solidFill>
                <a:latin typeface="標楷體" panose="03000509000000000000" pitchFamily="65" charset="-120"/>
                <a:ea typeface="標楷體" panose="03000509000000000000" pitchFamily="65" charset="-120"/>
                <a:cs typeface="+mj-cs"/>
              </a:rPr>
              <a:t>2</a:t>
            </a:r>
            <a:r>
              <a:rPr lang="zh-TW" altLang="en-US" b="1" dirty="0">
                <a:solidFill>
                  <a:srgbClr val="FF0000"/>
                </a:solidFill>
                <a:latin typeface="標楷體" panose="03000509000000000000" pitchFamily="65" charset="-120"/>
                <a:ea typeface="標楷體" panose="03000509000000000000" pitchFamily="65" charset="-120"/>
                <a:cs typeface="+mj-cs"/>
              </a:rPr>
              <a:t>款</a:t>
            </a:r>
            <a:r>
              <a:rPr lang="zh-TW" altLang="en-US" b="1" dirty="0">
                <a:solidFill>
                  <a:schemeClr val="tx2"/>
                </a:solidFill>
                <a:latin typeface="標楷體" panose="03000509000000000000" pitchFamily="65" charset="-120"/>
                <a:ea typeface="標楷體" panose="03000509000000000000" pitchFamily="65" charset="-120"/>
                <a:cs typeface="+mj-cs"/>
              </a:rPr>
              <a:t>情形，並核發</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zh-TW" altLang="en-US" b="1" dirty="0">
                <a:solidFill>
                  <a:schemeClr val="tx2"/>
                </a:solidFill>
                <a:latin typeface="標楷體" panose="03000509000000000000" pitchFamily="65" charset="-120"/>
                <a:ea typeface="標楷體" panose="03000509000000000000" pitchFamily="65" charset="-120"/>
                <a:cs typeface="+mj-cs"/>
              </a:rPr>
              <a:t>  證明文件。</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en-US" altLang="zh-TW" b="1" dirty="0">
                <a:solidFill>
                  <a:schemeClr val="tx2"/>
                </a:solidFill>
                <a:latin typeface="標楷體" panose="03000509000000000000" pitchFamily="65" charset="-120"/>
                <a:ea typeface="標楷體" panose="03000509000000000000" pitchFamily="65" charset="-120"/>
                <a:cs typeface="+mj-cs"/>
              </a:rPr>
              <a:t>2.</a:t>
            </a:r>
            <a:r>
              <a:rPr lang="zh-TW" altLang="en-US" b="1" dirty="0">
                <a:solidFill>
                  <a:schemeClr val="tx2"/>
                </a:solidFill>
                <a:latin typeface="標楷體" panose="03000509000000000000" pitchFamily="65" charset="-120"/>
                <a:ea typeface="標楷體" panose="03000509000000000000" pitchFamily="65" charset="-120"/>
                <a:cs typeface="+mj-cs"/>
              </a:rPr>
              <a:t>依都市計畫編定為</a:t>
            </a:r>
            <a:r>
              <a:rPr lang="zh-TW" altLang="en-US" b="1" dirty="0">
                <a:solidFill>
                  <a:srgbClr val="FF0000"/>
                </a:solidFill>
                <a:latin typeface="標楷體" panose="03000509000000000000" pitchFamily="65" charset="-120"/>
                <a:ea typeface="標楷體" panose="03000509000000000000" pitchFamily="65" charset="-120"/>
                <a:cs typeface="+mj-cs"/>
              </a:rPr>
              <a:t>公共設施保留地</a:t>
            </a:r>
            <a:r>
              <a:rPr lang="zh-TW" altLang="en-US" b="1" dirty="0">
                <a:solidFill>
                  <a:schemeClr val="tx2"/>
                </a:solidFill>
                <a:latin typeface="標楷體" panose="03000509000000000000" pitchFamily="65" charset="-120"/>
                <a:ea typeface="標楷體" panose="03000509000000000000" pitchFamily="65" charset="-120"/>
                <a:cs typeface="+mj-cs"/>
              </a:rPr>
              <a:t>，且尚未</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zh-TW" altLang="en-US" b="1" dirty="0">
                <a:solidFill>
                  <a:schemeClr val="tx2"/>
                </a:solidFill>
                <a:latin typeface="標楷體" panose="03000509000000000000" pitchFamily="65" charset="-120"/>
                <a:ea typeface="標楷體" panose="03000509000000000000" pitchFamily="65" charset="-120"/>
                <a:cs typeface="+mj-cs"/>
              </a:rPr>
              <a:t>  依</a:t>
            </a:r>
            <a:r>
              <a:rPr lang="zh-TW" altLang="en-US" b="1" dirty="0">
                <a:solidFill>
                  <a:srgbClr val="FF0000"/>
                </a:solidFill>
                <a:latin typeface="標楷體" panose="03000509000000000000" pitchFamily="65" charset="-120"/>
                <a:ea typeface="標楷體" panose="03000509000000000000" pitchFamily="65" charset="-120"/>
                <a:cs typeface="+mj-cs"/>
              </a:rPr>
              <a:t>都市計畫法第</a:t>
            </a:r>
            <a:r>
              <a:rPr lang="en-US" altLang="zh-TW" b="1" dirty="0">
                <a:solidFill>
                  <a:srgbClr val="FF0000"/>
                </a:solidFill>
                <a:latin typeface="標楷體" panose="03000509000000000000" pitchFamily="65" charset="-120"/>
                <a:ea typeface="標楷體" panose="03000509000000000000" pitchFamily="65" charset="-120"/>
                <a:cs typeface="+mj-cs"/>
              </a:rPr>
              <a:t>48</a:t>
            </a:r>
            <a:r>
              <a:rPr lang="zh-TW" altLang="en-US" b="1" dirty="0">
                <a:solidFill>
                  <a:srgbClr val="FF0000"/>
                </a:solidFill>
                <a:latin typeface="標楷體" panose="03000509000000000000" pitchFamily="65" charset="-120"/>
                <a:ea typeface="標楷體" panose="03000509000000000000" pitchFamily="65" charset="-120"/>
                <a:cs typeface="+mj-cs"/>
              </a:rPr>
              <a:t>條</a:t>
            </a:r>
            <a:r>
              <a:rPr lang="zh-TW" altLang="en-US" b="1" dirty="0">
                <a:solidFill>
                  <a:schemeClr val="tx2"/>
                </a:solidFill>
                <a:latin typeface="標楷體" panose="03000509000000000000" pitchFamily="65" charset="-120"/>
                <a:ea typeface="標楷體" panose="03000509000000000000" pitchFamily="65" charset="-120"/>
                <a:cs typeface="+mj-cs"/>
              </a:rPr>
              <a:t>規定辦理前，經取得都</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zh-TW" altLang="en-US" b="1" dirty="0">
                <a:solidFill>
                  <a:schemeClr val="tx2"/>
                </a:solidFill>
                <a:latin typeface="標楷體" panose="03000509000000000000" pitchFamily="65" charset="-120"/>
                <a:ea typeface="標楷體" panose="03000509000000000000" pitchFamily="65" charset="-120"/>
                <a:cs typeface="+mj-cs"/>
              </a:rPr>
              <a:t>  市計畫主管機關核發之相關證明文件，並經</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zh-TW" altLang="en-US" b="1" dirty="0">
                <a:solidFill>
                  <a:schemeClr val="tx2"/>
                </a:solidFill>
                <a:latin typeface="標楷體" panose="03000509000000000000" pitchFamily="65" charset="-120"/>
                <a:ea typeface="標楷體" panose="03000509000000000000" pitchFamily="65" charset="-120"/>
                <a:cs typeface="+mj-cs"/>
              </a:rPr>
              <a:t>  農會會同申請人辦理</a:t>
            </a:r>
            <a:r>
              <a:rPr lang="zh-TW" altLang="en-US" b="1" dirty="0">
                <a:solidFill>
                  <a:srgbClr val="FF0000"/>
                </a:solidFill>
                <a:latin typeface="標楷體" panose="03000509000000000000" pitchFamily="65" charset="-120"/>
                <a:ea typeface="標楷體" panose="03000509000000000000" pitchFamily="65" charset="-120"/>
                <a:cs typeface="+mj-cs"/>
              </a:rPr>
              <a:t>現地勘查</a:t>
            </a:r>
            <a:r>
              <a:rPr lang="zh-TW" altLang="en-US" b="1" dirty="0">
                <a:solidFill>
                  <a:schemeClr val="tx2"/>
                </a:solidFill>
                <a:latin typeface="標楷體" panose="03000509000000000000" pitchFamily="65" charset="-120"/>
                <a:ea typeface="標楷體" panose="03000509000000000000" pitchFamily="65" charset="-120"/>
                <a:cs typeface="+mj-cs"/>
              </a:rPr>
              <a:t>，確認其於該</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zh-TW" altLang="en-US" b="1" dirty="0">
                <a:solidFill>
                  <a:schemeClr val="tx2"/>
                </a:solidFill>
                <a:latin typeface="標楷體" panose="03000509000000000000" pitchFamily="65" charset="-120"/>
                <a:ea typeface="標楷體" panose="03000509000000000000" pitchFamily="65" charset="-120"/>
                <a:cs typeface="+mj-cs"/>
              </a:rPr>
              <a:t>  土地從事農業生產。</a:t>
            </a:r>
            <a:endParaRPr lang="en-US" altLang="zh-TW"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spcBef>
                <a:spcPct val="0"/>
              </a:spcBef>
              <a:buFont typeface="Wingdings" pitchFamily="2" charset="2"/>
              <a:buNone/>
              <a:defRPr/>
            </a:pPr>
            <a:r>
              <a:rPr lang="en-US" altLang="zh-TW" sz="2800" b="1" dirty="0">
                <a:solidFill>
                  <a:srgbClr val="FF0000"/>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基層農會會員資格審查及認定辦法</a:t>
            </a:r>
            <a:r>
              <a:rPr lang="en-US" altLang="zh-TW" sz="2800" b="1" dirty="0">
                <a:solidFill>
                  <a:srgbClr val="FF0000"/>
                </a:solidFill>
                <a:latin typeface="標楷體" pitchFamily="65" charset="-120"/>
                <a:ea typeface="標楷體" pitchFamily="65" charset="-120"/>
              </a:rPr>
              <a:t>105</a:t>
            </a:r>
            <a:r>
              <a:rPr lang="zh-TW" altLang="en-US" sz="2800" b="1" dirty="0">
                <a:solidFill>
                  <a:srgbClr val="FF0000"/>
                </a:solidFill>
                <a:latin typeface="標楷體" pitchFamily="65" charset="-120"/>
                <a:ea typeface="標楷體" pitchFamily="65" charset="-120"/>
              </a:rPr>
              <a:t>年</a:t>
            </a:r>
            <a:r>
              <a:rPr lang="en-US" altLang="zh-TW" sz="2800" b="1" dirty="0">
                <a:solidFill>
                  <a:srgbClr val="FF0000"/>
                </a:solidFill>
                <a:latin typeface="標楷體" pitchFamily="65" charset="-120"/>
                <a:ea typeface="標楷體" pitchFamily="65" charset="-120"/>
              </a:rPr>
              <a:t>6</a:t>
            </a:r>
            <a:r>
              <a:rPr lang="zh-TW" altLang="en-US" sz="2800" b="1" dirty="0">
                <a:solidFill>
                  <a:srgbClr val="FF0000"/>
                </a:solidFill>
                <a:latin typeface="標楷體" pitchFamily="65" charset="-120"/>
                <a:ea typeface="標楷體" pitchFamily="65" charset="-120"/>
              </a:rPr>
              <a:t>月</a:t>
            </a:r>
            <a:r>
              <a:rPr lang="en-US" altLang="zh-TW" sz="2800" b="1" dirty="0">
                <a:solidFill>
                  <a:srgbClr val="FF0000"/>
                </a:solidFill>
                <a:latin typeface="標楷體" pitchFamily="65" charset="-120"/>
                <a:ea typeface="標楷體" pitchFamily="65" charset="-120"/>
              </a:rPr>
              <a:t>20</a:t>
            </a:r>
            <a:r>
              <a:rPr lang="zh-TW" altLang="en-US" sz="2800" b="1" dirty="0">
                <a:solidFill>
                  <a:srgbClr val="FF0000"/>
                </a:solidFill>
                <a:latin typeface="標楷體" pitchFamily="65" charset="-120"/>
                <a:ea typeface="標楷體" pitchFamily="65" charset="-120"/>
              </a:rPr>
              <a:t>日增修</a:t>
            </a:r>
            <a:r>
              <a:rPr lang="en-US" altLang="zh-TW" sz="2800" b="1" dirty="0">
                <a:solidFill>
                  <a:srgbClr val="FF0000"/>
                </a:solidFill>
                <a:latin typeface="標楷體" pitchFamily="65" charset="-120"/>
                <a:ea typeface="標楷體" pitchFamily="65" charset="-120"/>
              </a:rPr>
              <a:t>)</a:t>
            </a:r>
            <a:endParaRPr lang="zh-TW" altLang="en-US" sz="2000" b="1" dirty="0">
              <a:solidFill>
                <a:schemeClr val="accent2"/>
              </a:solidFill>
              <a:latin typeface="標楷體" pitchFamily="65" charset="-120"/>
              <a:ea typeface="標楷體" pitchFamily="65" charset="-12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110</a:t>
            </a:fld>
            <a:endParaRPr kumimoji="0" lang="en-US" altLang="zh-TW" sz="1400"/>
          </a:p>
        </p:txBody>
      </p:sp>
      <p:sp>
        <p:nvSpPr>
          <p:cNvPr id="74756" name="Text Box 3"/>
          <p:cNvSpPr txBox="1">
            <a:spLocks noChangeArrowheads="1"/>
          </p:cNvSpPr>
          <p:nvPr/>
        </p:nvSpPr>
        <p:spPr bwMode="auto">
          <a:xfrm>
            <a:off x="18390" y="109614"/>
            <a:ext cx="8964612" cy="6309420"/>
          </a:xfrm>
          <a:prstGeom prst="rect">
            <a:avLst/>
          </a:prstGeom>
          <a:noFill/>
          <a:ln w="12700" cap="sq">
            <a:noFill/>
            <a:miter lim="800000"/>
            <a:headEnd type="none" w="sm" len="sm"/>
            <a:tailEnd type="none" w="sm" len="sm"/>
          </a:ln>
        </p:spPr>
        <p:txBody>
          <a:bodyPr>
            <a:spAutoFit/>
          </a:bodyPr>
          <a:lstStyle/>
          <a:p>
            <a:r>
              <a:rPr lang="zh-TW" altLang="en-US" sz="2800" b="1" dirty="0">
                <a:solidFill>
                  <a:srgbClr val="003399"/>
                </a:solidFill>
                <a:latin typeface="標楷體" panose="03000509000000000000" pitchFamily="65" charset="-120"/>
                <a:ea typeface="標楷體" panose="03000509000000000000" pitchFamily="65" charset="-120"/>
              </a:rPr>
              <a:t>釋十八：農會理監事候選人其持分農地分管契約訂定日期及分管時點認定疑義：</a:t>
            </a:r>
            <a:endParaRPr lang="en-US" altLang="zh-TW" sz="2800" b="1" dirty="0">
              <a:solidFill>
                <a:srgbClr val="003399"/>
              </a:solidFill>
              <a:latin typeface="標楷體" panose="03000509000000000000" pitchFamily="65" charset="-120"/>
              <a:ea typeface="標楷體" panose="03000509000000000000" pitchFamily="65" charset="-120"/>
            </a:endParaRPr>
          </a:p>
          <a:p>
            <a:pPr marL="450850" indent="-358775"/>
            <a:r>
              <a:rPr lang="zh-TW" altLang="en-US" sz="2000" b="1" dirty="0">
                <a:latin typeface="標楷體" panose="03000509000000000000" pitchFamily="65" charset="-120"/>
                <a:ea typeface="標楷體" panose="03000509000000000000" pitchFamily="65" charset="-120"/>
              </a:rPr>
              <a:t>*農會理監事候選人實際從事農業所持整筆農業用地，不論為分別共有、公同共有或共同承租性質，倘有違規使用爭議，均應依據分管契約書</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含分管圖</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，釐清證明其共有持分農地之使用權利範圍，倘釐清證明其共有持分農地之使用權利範圍無違規使用之事實，則其所持分農地面積自得計入農會理監事候選人登記參選所應持有之農地面積。</a:t>
            </a:r>
            <a:endParaRPr lang="en-US" altLang="zh-TW" sz="2000" b="1" dirty="0">
              <a:latin typeface="標楷體" panose="03000509000000000000" pitchFamily="65" charset="-120"/>
              <a:ea typeface="標楷體" panose="03000509000000000000" pitchFamily="65" charset="-120"/>
            </a:endParaRPr>
          </a:p>
          <a:p>
            <a:pPr marL="450850" indent="-358775"/>
            <a:r>
              <a:rPr lang="zh-TW" altLang="en-US" sz="2000" b="1" dirty="0">
                <a:latin typeface="標楷體" panose="03000509000000000000" pitchFamily="65" charset="-120"/>
                <a:ea typeface="標楷體" panose="03000509000000000000" pitchFamily="65" charset="-120"/>
              </a:rPr>
              <a:t>*再查本會</a:t>
            </a:r>
            <a:r>
              <a:rPr lang="en-US" altLang="zh-TW" sz="2000" b="1" dirty="0">
                <a:latin typeface="標楷體" panose="03000509000000000000" pitchFamily="65" charset="-120"/>
                <a:ea typeface="標楷體" panose="03000509000000000000" pitchFamily="65" charset="-120"/>
              </a:rPr>
              <a:t>96</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5</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7</a:t>
            </a:r>
            <a:r>
              <a:rPr lang="zh-TW" altLang="en-US" sz="2000" b="1" dirty="0">
                <a:latin typeface="標楷體" panose="03000509000000000000" pitchFamily="65" charset="-120"/>
                <a:ea typeface="標楷體" panose="03000509000000000000" pitchFamily="65" charset="-120"/>
              </a:rPr>
              <a:t>日農輔字第</a:t>
            </a:r>
            <a:r>
              <a:rPr lang="en-US" altLang="zh-TW" sz="2000" b="1" dirty="0">
                <a:latin typeface="標楷體" panose="03000509000000000000" pitchFamily="65" charset="-120"/>
                <a:ea typeface="標楷體" panose="03000509000000000000" pitchFamily="65" charset="-120"/>
              </a:rPr>
              <a:t>0960116886</a:t>
            </a:r>
            <a:r>
              <a:rPr lang="zh-TW" altLang="en-US" sz="2000" b="1" dirty="0">
                <a:latin typeface="標楷體" panose="03000509000000000000" pitchFamily="65" charset="-120"/>
                <a:ea typeface="標楷體" panose="03000509000000000000" pitchFamily="65" charset="-120"/>
              </a:rPr>
              <a:t>號函略以，農會理監事候選人實際從事農業資格認定及審查辦法第</a:t>
            </a:r>
            <a:r>
              <a:rPr lang="en-US" altLang="zh-TW" sz="2000" b="1" dirty="0">
                <a:latin typeface="標楷體" panose="03000509000000000000" pitchFamily="65" charset="-120"/>
                <a:ea typeface="標楷體" panose="03000509000000000000" pitchFamily="65" charset="-120"/>
              </a:rPr>
              <a:t>2</a:t>
            </a:r>
            <a:r>
              <a:rPr lang="zh-TW" altLang="en-US" sz="2000" b="1" dirty="0">
                <a:latin typeface="標楷體" panose="03000509000000000000" pitchFamily="65" charset="-120"/>
                <a:ea typeface="標楷體" panose="03000509000000000000" pitchFamily="65" charset="-120"/>
              </a:rPr>
              <a:t>條第</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項第</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款規定之登記參選資格包括「持有自有農地面積</a:t>
            </a:r>
            <a:r>
              <a:rPr lang="en-US" altLang="zh-TW" sz="2000" b="1" dirty="0">
                <a:latin typeface="標楷體" panose="03000509000000000000" pitchFamily="65" charset="-120"/>
                <a:ea typeface="標楷體" panose="03000509000000000000" pitchFamily="65" charset="-120"/>
              </a:rPr>
              <a:t>0.4</a:t>
            </a:r>
            <a:r>
              <a:rPr lang="zh-TW" altLang="en-US" sz="2000" b="1" dirty="0">
                <a:latin typeface="標楷體" panose="03000509000000000000" pitchFamily="65" charset="-120"/>
                <a:ea typeface="標楷體" panose="03000509000000000000" pitchFamily="65" charset="-120"/>
              </a:rPr>
              <a:t>公頃以上，直接從事農業生產」，並「持自有農地持續達</a:t>
            </a:r>
            <a:r>
              <a:rPr lang="en-US" altLang="zh-TW" sz="2000" b="1" dirty="0">
                <a:latin typeface="標楷體" panose="03000509000000000000" pitchFamily="65" charset="-120"/>
                <a:ea typeface="標楷體" panose="03000509000000000000" pitchFamily="65" charset="-120"/>
              </a:rPr>
              <a:t>6</a:t>
            </a:r>
            <a:r>
              <a:rPr lang="zh-TW" altLang="en-US" sz="2000" b="1" dirty="0">
                <a:latin typeface="標楷體" panose="03000509000000000000" pitchFamily="65" charset="-120"/>
                <a:ea typeface="標楷體" panose="03000509000000000000" pitchFamily="65" charset="-120"/>
              </a:rPr>
              <a:t>個月以上」，兩者應同時成立為積極要件，缺一不可。</a:t>
            </a:r>
            <a:endParaRPr lang="en-US" altLang="zh-TW" sz="2000" b="1" dirty="0">
              <a:latin typeface="標楷體" panose="03000509000000000000" pitchFamily="65" charset="-120"/>
              <a:ea typeface="標楷體" panose="03000509000000000000" pitchFamily="65" charset="-120"/>
            </a:endParaRPr>
          </a:p>
          <a:p>
            <a:pPr marL="450850" indent="-358775"/>
            <a:r>
              <a:rPr lang="zh-TW" altLang="en-US" sz="2000" b="1" dirty="0">
                <a:latin typeface="標楷體" panose="03000509000000000000" pitchFamily="65" charset="-120"/>
                <a:ea typeface="標楷體" panose="03000509000000000000" pitchFamily="65" charset="-120"/>
              </a:rPr>
              <a:t>*爰農會理監事候選人實際從事農業所持整筆農業用地，倘有違規使用爭議，為釐清證明其共有持分農地之使用權利範圍，提出之分管契約書，其分管時點，</a:t>
            </a:r>
            <a:r>
              <a:rPr lang="zh-TW" altLang="en-US" sz="2400" b="1" u="sng" dirty="0">
                <a:solidFill>
                  <a:srgbClr val="FF0000"/>
                </a:solidFill>
                <a:latin typeface="標楷體" panose="03000509000000000000" pitchFamily="65" charset="-120"/>
                <a:ea typeface="標楷體" panose="03000509000000000000" pitchFamily="65" charset="-120"/>
              </a:rPr>
              <a:t>原則應於在理事、監事候選人登記截止日</a:t>
            </a:r>
            <a:r>
              <a:rPr lang="en-US" altLang="zh-TW" sz="2400" b="1" u="sng" dirty="0">
                <a:solidFill>
                  <a:srgbClr val="FF0000"/>
                </a:solidFill>
                <a:latin typeface="標楷體" panose="03000509000000000000" pitchFamily="65" charset="-120"/>
                <a:ea typeface="標楷體" panose="03000509000000000000" pitchFamily="65" charset="-120"/>
              </a:rPr>
              <a:t>6</a:t>
            </a:r>
            <a:r>
              <a:rPr lang="zh-TW" altLang="en-US" sz="2400" b="1" u="sng" dirty="0">
                <a:solidFill>
                  <a:srgbClr val="FF0000"/>
                </a:solidFill>
                <a:latin typeface="標楷體" panose="03000509000000000000" pitchFamily="65" charset="-120"/>
                <a:ea typeface="標楷體" panose="03000509000000000000" pitchFamily="65" charset="-120"/>
              </a:rPr>
              <a:t>個月以前</a:t>
            </a:r>
            <a:r>
              <a:rPr lang="zh-TW" altLang="en-US" sz="2000" b="1" dirty="0">
                <a:latin typeface="標楷體" panose="03000509000000000000" pitchFamily="65" charset="-120"/>
                <a:ea typeface="標楷體" panose="03000509000000000000" pitchFamily="65" charset="-120"/>
              </a:rPr>
              <a:t>，以證明該使用權利範圍無違規使用之事實達</a:t>
            </a:r>
            <a:r>
              <a:rPr lang="en-US" altLang="zh-TW" sz="2000" b="1" dirty="0">
                <a:latin typeface="標楷體" panose="03000509000000000000" pitchFamily="65" charset="-120"/>
                <a:ea typeface="標楷體" panose="03000509000000000000" pitchFamily="65" charset="-120"/>
              </a:rPr>
              <a:t>6</a:t>
            </a:r>
            <a:r>
              <a:rPr lang="zh-TW" altLang="en-US" sz="2000" b="1" dirty="0">
                <a:latin typeface="標楷體" panose="03000509000000000000" pitchFamily="65" charset="-120"/>
                <a:ea typeface="標楷體" panose="03000509000000000000" pitchFamily="65" charset="-120"/>
              </a:rPr>
              <a:t>個月以上，惟當事人於復審時能提出其他具體明確之證明時，得依其證明文件或資料審認其分管時點。</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行政院農業委員會</a:t>
            </a:r>
            <a:r>
              <a:rPr lang="en-US" altLang="zh-TW" sz="2000" b="1" dirty="0">
                <a:latin typeface="標楷體" panose="03000509000000000000" pitchFamily="65" charset="-120"/>
                <a:ea typeface="標楷體" panose="03000509000000000000" pitchFamily="65" charset="-120"/>
              </a:rPr>
              <a:t>110.2.9</a:t>
            </a:r>
            <a:r>
              <a:rPr lang="zh-TW" altLang="en-US" sz="2000" b="1" dirty="0">
                <a:latin typeface="標楷體" panose="03000509000000000000" pitchFamily="65" charset="-120"/>
                <a:ea typeface="標楷體" panose="03000509000000000000" pitchFamily="65" charset="-120"/>
              </a:rPr>
              <a:t>農輔字第</a:t>
            </a:r>
            <a:r>
              <a:rPr lang="en-US" altLang="zh-TW" sz="2000" b="1" dirty="0">
                <a:latin typeface="標楷體" panose="03000509000000000000" pitchFamily="65" charset="-120"/>
                <a:ea typeface="標楷體" panose="03000509000000000000" pitchFamily="65" charset="-120"/>
              </a:rPr>
              <a:t>1100703616</a:t>
            </a:r>
            <a:r>
              <a:rPr lang="zh-TW" altLang="en-US" sz="2000" b="1" dirty="0">
                <a:latin typeface="標楷體" panose="03000509000000000000" pitchFamily="65" charset="-120"/>
                <a:ea typeface="標楷體" panose="03000509000000000000" pitchFamily="65" charset="-120"/>
              </a:rPr>
              <a:t>號函、</a:t>
            </a:r>
            <a:r>
              <a:rPr lang="en-US" altLang="zh-TW" sz="2000" b="1" dirty="0">
                <a:latin typeface="標楷體" panose="03000509000000000000" pitchFamily="65" charset="-120"/>
                <a:ea typeface="標楷體" panose="03000509000000000000" pitchFamily="65" charset="-120"/>
              </a:rPr>
              <a:t>110.2.19</a:t>
            </a:r>
            <a:r>
              <a:rPr lang="zh-TW" altLang="en-US" sz="2000" b="1" dirty="0">
                <a:latin typeface="標楷體" panose="03000509000000000000" pitchFamily="65" charset="-120"/>
                <a:ea typeface="標楷體" panose="03000509000000000000" pitchFamily="65" charset="-120"/>
              </a:rPr>
              <a:t>農輔字第</a:t>
            </a:r>
            <a:r>
              <a:rPr lang="en-US" altLang="zh-TW" sz="2000" b="1" dirty="0">
                <a:latin typeface="標楷體" panose="03000509000000000000" pitchFamily="65" charset="-120"/>
                <a:ea typeface="標楷體" panose="03000509000000000000" pitchFamily="65" charset="-120"/>
              </a:rPr>
              <a:t>1100206011</a:t>
            </a:r>
            <a:r>
              <a:rPr lang="zh-TW" altLang="en-US" sz="2000" b="1" dirty="0">
                <a:latin typeface="標楷體" panose="03000509000000000000" pitchFamily="65" charset="-120"/>
                <a:ea typeface="標楷體" panose="03000509000000000000" pitchFamily="65" charset="-120"/>
              </a:rPr>
              <a:t>號函</a:t>
            </a:r>
            <a:r>
              <a:rPr lang="en-US" altLang="zh-TW" sz="2000" b="1" dirty="0">
                <a:latin typeface="標楷體" panose="03000509000000000000" pitchFamily="65" charset="-120"/>
                <a:ea typeface="標楷體" panose="03000509000000000000" pitchFamily="65" charset="-120"/>
              </a:rPr>
              <a:t>)</a:t>
            </a:r>
          </a:p>
          <a:p>
            <a:pPr marL="450850"/>
            <a:endParaRPr lang="en-US"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88729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111</a:t>
            </a:fld>
            <a:endParaRPr kumimoji="0" lang="en-US" altLang="zh-TW" sz="1400"/>
          </a:p>
        </p:txBody>
      </p:sp>
      <p:sp>
        <p:nvSpPr>
          <p:cNvPr id="74756" name="Text Box 3"/>
          <p:cNvSpPr txBox="1">
            <a:spLocks noChangeArrowheads="1"/>
          </p:cNvSpPr>
          <p:nvPr/>
        </p:nvSpPr>
        <p:spPr bwMode="auto">
          <a:xfrm>
            <a:off x="26031" y="476672"/>
            <a:ext cx="8964612" cy="4832092"/>
          </a:xfrm>
          <a:prstGeom prst="rect">
            <a:avLst/>
          </a:prstGeom>
          <a:noFill/>
          <a:ln w="12700" cap="sq">
            <a:noFill/>
            <a:miter lim="800000"/>
            <a:headEnd type="none" w="sm" len="sm"/>
            <a:tailEnd type="none" w="sm" len="sm"/>
          </a:ln>
        </p:spPr>
        <p:txBody>
          <a:bodyPr>
            <a:spAutoFit/>
          </a:bodyPr>
          <a:lstStyle/>
          <a:p>
            <a:r>
              <a:rPr lang="zh-TW" altLang="en-US" sz="2800" b="1" dirty="0">
                <a:solidFill>
                  <a:srgbClr val="003399"/>
                </a:solidFill>
                <a:latin typeface="標楷體" panose="03000509000000000000" pitchFamily="65" charset="-120"/>
                <a:ea typeface="標楷體" panose="03000509000000000000" pitchFamily="65" charset="-120"/>
              </a:rPr>
              <a:t>釋十九：農會理監事候選人其持分農地分管契約訂定日期及分管時點認定農會理監事候選人向農會提出復審所檢附之免申請農業設施容許使用證明，係於理監事登記截止日之後所核發，是否符合相關規定疑義：</a:t>
            </a:r>
          </a:p>
          <a:p>
            <a:endParaRPr lang="en-US" altLang="zh-TW" sz="2800" b="1" dirty="0">
              <a:solidFill>
                <a:srgbClr val="003399"/>
              </a:solidFill>
              <a:latin typeface="標楷體" panose="03000509000000000000" pitchFamily="65" charset="-120"/>
              <a:ea typeface="標楷體" panose="03000509000000000000" pitchFamily="65" charset="-120"/>
            </a:endParaRPr>
          </a:p>
          <a:p>
            <a:pPr marL="450850" indent="-358775"/>
            <a:r>
              <a:rPr lang="zh-TW" altLang="en-US" sz="2800" b="1" dirty="0">
                <a:latin typeface="標楷體" panose="03000509000000000000" pitchFamily="65" charset="-120"/>
                <a:ea typeface="標楷體" panose="03000509000000000000" pitchFamily="65" charset="-120"/>
              </a:rPr>
              <a:t>候選登記人向農會提出復審所檢附之免申請農業設施容許使用證明文件，應於</a:t>
            </a:r>
            <a:r>
              <a:rPr lang="zh-TW" altLang="en-US" sz="2800" b="1" dirty="0">
                <a:highlight>
                  <a:srgbClr val="FFFF00"/>
                </a:highlight>
                <a:latin typeface="標楷體" panose="03000509000000000000" pitchFamily="65" charset="-120"/>
                <a:ea typeface="標楷體" panose="03000509000000000000" pitchFamily="65" charset="-120"/>
              </a:rPr>
              <a:t>通知送達之次日起</a:t>
            </a:r>
            <a:r>
              <a:rPr lang="en-US" altLang="zh-TW" sz="2800" b="1" dirty="0">
                <a:highlight>
                  <a:srgbClr val="FFFF00"/>
                </a:highlight>
                <a:latin typeface="標楷體" panose="03000509000000000000" pitchFamily="65" charset="-120"/>
                <a:ea typeface="標楷體" panose="03000509000000000000" pitchFamily="65" charset="-120"/>
              </a:rPr>
              <a:t>3</a:t>
            </a:r>
            <a:r>
              <a:rPr lang="zh-TW" altLang="en-US" sz="2800" b="1" dirty="0">
                <a:highlight>
                  <a:srgbClr val="FFFF00"/>
                </a:highlight>
                <a:latin typeface="標楷體" panose="03000509000000000000" pitchFamily="65" charset="-120"/>
                <a:ea typeface="標楷體" panose="03000509000000000000" pitchFamily="65" charset="-120"/>
              </a:rPr>
              <a:t>日內以書面檢附</a:t>
            </a:r>
            <a:r>
              <a:rPr lang="zh-TW" altLang="en-US" sz="2800" b="1" dirty="0">
                <a:latin typeface="標楷體" panose="03000509000000000000" pitchFamily="65" charset="-120"/>
                <a:ea typeface="標楷體" panose="03000509000000000000" pitchFamily="65" charset="-120"/>
              </a:rPr>
              <a:t>，至於其證明文件核發日期晚於理監事登記截止日之後，尚無不可。</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行政院農業委員會</a:t>
            </a:r>
            <a:r>
              <a:rPr lang="en-US" altLang="zh-TW" sz="2800" b="1" dirty="0">
                <a:latin typeface="標楷體" panose="03000509000000000000" pitchFamily="65" charset="-120"/>
                <a:ea typeface="標楷體" panose="03000509000000000000" pitchFamily="65" charset="-120"/>
              </a:rPr>
              <a:t>110.2.17</a:t>
            </a:r>
            <a:r>
              <a:rPr lang="zh-TW" altLang="en-US" sz="2800" b="1" dirty="0">
                <a:latin typeface="標楷體" panose="03000509000000000000" pitchFamily="65" charset="-120"/>
                <a:ea typeface="標楷體" panose="03000509000000000000" pitchFamily="65" charset="-120"/>
              </a:rPr>
              <a:t>農輔字第</a:t>
            </a:r>
            <a:r>
              <a:rPr lang="en-US" altLang="zh-TW" sz="2800" b="1" dirty="0">
                <a:latin typeface="標楷體" panose="03000509000000000000" pitchFamily="65" charset="-120"/>
                <a:ea typeface="標楷體" panose="03000509000000000000" pitchFamily="65" charset="-120"/>
              </a:rPr>
              <a:t>1100205437</a:t>
            </a:r>
            <a:r>
              <a:rPr lang="zh-TW" altLang="en-US" sz="2800" b="1" dirty="0">
                <a:latin typeface="標楷體" panose="03000509000000000000" pitchFamily="65" charset="-120"/>
                <a:ea typeface="標楷體" panose="03000509000000000000" pitchFamily="65" charset="-120"/>
              </a:rPr>
              <a:t>號函</a:t>
            </a:r>
            <a:r>
              <a:rPr lang="en-US" altLang="zh-TW" sz="2800" b="1" dirty="0">
                <a:latin typeface="標楷體" panose="03000509000000000000" pitchFamily="65" charset="-120"/>
                <a:ea typeface="標楷體" panose="03000509000000000000" pitchFamily="65" charset="-120"/>
              </a:rPr>
              <a:t>)</a:t>
            </a:r>
          </a:p>
          <a:p>
            <a:pPr marL="450850"/>
            <a:endParaRPr lang="en-US"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622426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112</a:t>
            </a:fld>
            <a:endParaRPr kumimoji="0" lang="en-US" altLang="zh-TW" sz="1400"/>
          </a:p>
        </p:txBody>
      </p:sp>
      <p:sp>
        <p:nvSpPr>
          <p:cNvPr id="74756" name="Text Box 3"/>
          <p:cNvSpPr txBox="1">
            <a:spLocks noChangeArrowheads="1"/>
          </p:cNvSpPr>
          <p:nvPr/>
        </p:nvSpPr>
        <p:spPr bwMode="auto">
          <a:xfrm>
            <a:off x="30020" y="253650"/>
            <a:ext cx="8964612" cy="6617196"/>
          </a:xfrm>
          <a:prstGeom prst="rect">
            <a:avLst/>
          </a:prstGeom>
          <a:noFill/>
          <a:ln w="12700" cap="sq">
            <a:noFill/>
            <a:miter lim="800000"/>
            <a:headEnd type="none" w="sm" len="sm"/>
            <a:tailEnd type="none" w="sm" len="sm"/>
          </a:ln>
        </p:spPr>
        <p:txBody>
          <a:bodyPr>
            <a:spAutoFit/>
          </a:bodyPr>
          <a:lstStyle/>
          <a:p>
            <a:r>
              <a:rPr lang="zh-TW" altLang="en-US" sz="2400" b="1" dirty="0">
                <a:solidFill>
                  <a:srgbClr val="FF0000"/>
                </a:solidFill>
                <a:latin typeface="標楷體" panose="03000509000000000000" pitchFamily="65" charset="-120"/>
                <a:ea typeface="標楷體" panose="03000509000000000000" pitchFamily="65" charset="-120"/>
              </a:rPr>
              <a:t>釋二十</a:t>
            </a:r>
            <a:r>
              <a:rPr lang="zh-TW" altLang="en-US" sz="2400" b="1" dirty="0">
                <a:solidFill>
                  <a:srgbClr val="003399"/>
                </a:solidFill>
                <a:latin typeface="標楷體" panose="03000509000000000000" pitchFamily="65" charset="-120"/>
                <a:ea typeface="標楷體" panose="03000509000000000000" pitchFamily="65" charset="-120"/>
              </a:rPr>
              <a:t>：農會理、監事任職期間，其當初參選時之自有農地，因移轉或違規使用，造成農地面積不足</a:t>
            </a:r>
            <a:r>
              <a:rPr lang="en-US" altLang="zh-TW" sz="2400" b="1" dirty="0">
                <a:solidFill>
                  <a:srgbClr val="003399"/>
                </a:solidFill>
                <a:latin typeface="標楷體" panose="03000509000000000000" pitchFamily="65" charset="-120"/>
                <a:ea typeface="標楷體" panose="03000509000000000000" pitchFamily="65" charset="-120"/>
              </a:rPr>
              <a:t>0.4</a:t>
            </a:r>
            <a:r>
              <a:rPr lang="zh-TW" altLang="en-US" sz="2400" b="1" dirty="0">
                <a:solidFill>
                  <a:srgbClr val="003399"/>
                </a:solidFill>
                <a:latin typeface="標楷體" panose="03000509000000000000" pitchFamily="65" charset="-120"/>
                <a:ea typeface="標楷體" panose="03000509000000000000" pitchFamily="65" charset="-120"/>
              </a:rPr>
              <a:t>公頃，惟其以持有另一筆自有農地</a:t>
            </a:r>
            <a:r>
              <a:rPr lang="en-US" altLang="zh-TW" sz="2400" b="1" dirty="0">
                <a:solidFill>
                  <a:srgbClr val="003399"/>
                </a:solidFill>
                <a:latin typeface="標楷體" panose="03000509000000000000" pitchFamily="65" charset="-120"/>
                <a:ea typeface="標楷體" panose="03000509000000000000" pitchFamily="65" charset="-120"/>
              </a:rPr>
              <a:t>(</a:t>
            </a:r>
            <a:r>
              <a:rPr lang="zh-TW" altLang="en-US" sz="2400" b="1" dirty="0">
                <a:solidFill>
                  <a:srgbClr val="003399"/>
                </a:solidFill>
                <a:latin typeface="標楷體" panose="03000509000000000000" pitchFamily="65" charset="-120"/>
                <a:ea typeface="標楷體" panose="03000509000000000000" pitchFamily="65" charset="-120"/>
              </a:rPr>
              <a:t>當初登記參選為農會理、監事時未提出登記或後續取得之農地</a:t>
            </a:r>
            <a:r>
              <a:rPr lang="en-US" altLang="zh-TW" sz="2400" b="1" dirty="0">
                <a:solidFill>
                  <a:srgbClr val="003399"/>
                </a:solidFill>
                <a:latin typeface="標楷體" panose="03000509000000000000" pitchFamily="65" charset="-120"/>
                <a:ea typeface="標楷體" panose="03000509000000000000" pitchFamily="65" charset="-120"/>
              </a:rPr>
              <a:t>)</a:t>
            </a:r>
            <a:r>
              <a:rPr lang="zh-TW" altLang="en-US" sz="2400" b="1" dirty="0">
                <a:solidFill>
                  <a:srgbClr val="003399"/>
                </a:solidFill>
                <a:latin typeface="標楷體" panose="03000509000000000000" pitchFamily="65" charset="-120"/>
                <a:ea typeface="標楷體" panose="03000509000000000000" pitchFamily="65" charset="-120"/>
              </a:rPr>
              <a:t>合計達</a:t>
            </a:r>
            <a:r>
              <a:rPr lang="en-US" altLang="zh-TW" sz="2400" b="1" dirty="0">
                <a:solidFill>
                  <a:srgbClr val="003399"/>
                </a:solidFill>
                <a:latin typeface="標楷體" panose="03000509000000000000" pitchFamily="65" charset="-120"/>
                <a:ea typeface="標楷體" panose="03000509000000000000" pitchFamily="65" charset="-120"/>
              </a:rPr>
              <a:t>0.4</a:t>
            </a:r>
            <a:r>
              <a:rPr lang="zh-TW" altLang="en-US" sz="2400" b="1" dirty="0">
                <a:solidFill>
                  <a:srgbClr val="003399"/>
                </a:solidFill>
                <a:latin typeface="標楷體" panose="03000509000000000000" pitchFamily="65" charset="-120"/>
                <a:ea typeface="標楷體" panose="03000509000000000000" pitchFamily="65" charset="-120"/>
              </a:rPr>
              <a:t>公頃以上，是否仍應受持有持續達</a:t>
            </a:r>
            <a:r>
              <a:rPr lang="en-US" altLang="zh-TW" sz="2400" b="1" dirty="0">
                <a:solidFill>
                  <a:srgbClr val="003399"/>
                </a:solidFill>
                <a:latin typeface="標楷體" panose="03000509000000000000" pitchFamily="65" charset="-120"/>
                <a:ea typeface="標楷體" panose="03000509000000000000" pitchFamily="65" charset="-120"/>
              </a:rPr>
              <a:t>6</a:t>
            </a:r>
            <a:r>
              <a:rPr lang="zh-TW" altLang="en-US" sz="2400" b="1" dirty="0">
                <a:solidFill>
                  <a:srgbClr val="003399"/>
                </a:solidFill>
                <a:latin typeface="標楷體" panose="03000509000000000000" pitchFamily="65" charset="-120"/>
                <a:ea typeface="標楷體" panose="03000509000000000000" pitchFamily="65" charset="-120"/>
              </a:rPr>
              <a:t>個月以上之規定等疑義：</a:t>
            </a:r>
            <a:endParaRPr lang="en-US" altLang="zh-TW" sz="2400" b="1" dirty="0">
              <a:solidFill>
                <a:srgbClr val="003399"/>
              </a:solidFill>
              <a:latin typeface="標楷體" panose="03000509000000000000" pitchFamily="65" charset="-120"/>
              <a:ea typeface="標楷體" panose="03000509000000000000" pitchFamily="65" charset="-120"/>
            </a:endParaRPr>
          </a:p>
          <a:p>
            <a:pPr marL="450850" indent="-358775"/>
            <a:r>
              <a:rPr lang="zh-TW" altLang="en-US" sz="2400" b="1" dirty="0">
                <a:latin typeface="標楷體" panose="03000509000000000000" pitchFamily="65" charset="-120"/>
                <a:ea typeface="標楷體" panose="03000509000000000000" pitchFamily="65" charset="-120"/>
              </a:rPr>
              <a:t>*農會理、監事任職期間，應持續符合農會理監事候選人實際從事農業資格認定及審查辦法第</a:t>
            </a: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條第</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項第</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款規定之登記參選資格，包括「</a:t>
            </a:r>
            <a:r>
              <a:rPr lang="zh-TW" altLang="en-US" sz="2400" b="1" u="sng" dirty="0">
                <a:solidFill>
                  <a:srgbClr val="FF0000"/>
                </a:solidFill>
                <a:latin typeface="標楷體" panose="03000509000000000000" pitchFamily="65" charset="-120"/>
                <a:ea typeface="標楷體" panose="03000509000000000000" pitchFamily="65" charset="-120"/>
              </a:rPr>
              <a:t>持有自有農地</a:t>
            </a:r>
            <a:r>
              <a:rPr lang="en-US" altLang="zh-TW" sz="2400" b="1" u="sng" dirty="0">
                <a:solidFill>
                  <a:srgbClr val="FF0000"/>
                </a:solidFill>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包括農、林、漁、牧用地</a:t>
            </a:r>
            <a:r>
              <a:rPr lang="en-US" altLang="zh-TW" sz="2400" b="1" u="sng" dirty="0">
                <a:solidFill>
                  <a:srgbClr val="FF0000"/>
                </a:solidFill>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面積</a:t>
            </a:r>
            <a:r>
              <a:rPr lang="en-US" altLang="zh-TW" sz="2400" b="1" u="sng" dirty="0">
                <a:solidFill>
                  <a:srgbClr val="FF0000"/>
                </a:solidFill>
                <a:latin typeface="標楷體" panose="03000509000000000000" pitchFamily="65" charset="-120"/>
                <a:ea typeface="標楷體" panose="03000509000000000000" pitchFamily="65" charset="-120"/>
              </a:rPr>
              <a:t>0.4</a:t>
            </a:r>
            <a:r>
              <a:rPr lang="zh-TW" altLang="en-US" sz="2400" b="1" u="sng" dirty="0">
                <a:solidFill>
                  <a:srgbClr val="FF0000"/>
                </a:solidFill>
                <a:latin typeface="標楷體" panose="03000509000000000000" pitchFamily="65" charset="-120"/>
                <a:ea typeface="標楷體" panose="03000509000000000000" pitchFamily="65" charset="-120"/>
              </a:rPr>
              <a:t>公頃以上，直接從事農業生產</a:t>
            </a:r>
            <a:r>
              <a:rPr lang="zh-TW" altLang="en-US" sz="2400" b="1" dirty="0">
                <a:latin typeface="標楷體" panose="03000509000000000000" pitchFamily="65" charset="-120"/>
                <a:ea typeface="標楷體" panose="03000509000000000000" pitchFamily="65" charset="-120"/>
              </a:rPr>
              <a:t>」並「</a:t>
            </a:r>
            <a:r>
              <a:rPr lang="zh-TW" altLang="en-US" sz="2400" b="1" u="sng" dirty="0">
                <a:solidFill>
                  <a:srgbClr val="FF0000"/>
                </a:solidFill>
                <a:latin typeface="標楷體" panose="03000509000000000000" pitchFamily="65" charset="-120"/>
                <a:ea typeface="標楷體" panose="03000509000000000000" pitchFamily="65" charset="-120"/>
              </a:rPr>
              <a:t>持自有農地持續達</a:t>
            </a:r>
            <a:r>
              <a:rPr lang="en-US" altLang="zh-TW" sz="2400" b="1" u="sng" dirty="0">
                <a:solidFill>
                  <a:srgbClr val="FF0000"/>
                </a:solidFill>
                <a:latin typeface="標楷體" panose="03000509000000000000" pitchFamily="65" charset="-120"/>
                <a:ea typeface="標楷體" panose="03000509000000000000" pitchFamily="65" charset="-120"/>
              </a:rPr>
              <a:t>6</a:t>
            </a:r>
            <a:r>
              <a:rPr lang="zh-TW" altLang="en-US" sz="2400" b="1" u="sng" dirty="0">
                <a:solidFill>
                  <a:srgbClr val="FF0000"/>
                </a:solidFill>
                <a:latin typeface="標楷體" panose="03000509000000000000" pitchFamily="65" charset="-120"/>
                <a:ea typeface="標楷體" panose="03000509000000000000" pitchFamily="65" charset="-120"/>
              </a:rPr>
              <a:t>個月以上</a:t>
            </a:r>
            <a:r>
              <a:rPr lang="zh-TW" altLang="en-US" sz="2400" b="1" dirty="0">
                <a:latin typeface="標楷體" panose="03000509000000000000" pitchFamily="65" charset="-120"/>
                <a:ea typeface="標楷體" panose="03000509000000000000" pitchFamily="65" charset="-120"/>
              </a:rPr>
              <a:t>」，兩者應同時成立為積極要件，缺一不可，否則即構成其理、監事原候選資格喪失之事由，應有農會法第</a:t>
            </a:r>
            <a:r>
              <a:rPr lang="en-US" altLang="zh-TW" sz="2400" b="1" dirty="0">
                <a:latin typeface="標楷體" panose="03000509000000000000" pitchFamily="65" charset="-120"/>
                <a:ea typeface="標楷體" panose="03000509000000000000" pitchFamily="65" charset="-120"/>
              </a:rPr>
              <a:t>46</a:t>
            </a:r>
            <a:r>
              <a:rPr lang="zh-TW" altLang="en-US" sz="2400" b="1" dirty="0">
                <a:latin typeface="標楷體" panose="03000509000000000000" pitchFamily="65" charset="-120"/>
                <a:ea typeface="標楷體" panose="03000509000000000000" pitchFamily="65" charset="-120"/>
              </a:rPr>
              <a:t>條之</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第</a:t>
            </a:r>
            <a:r>
              <a:rPr lang="en-US" altLang="zh-TW" sz="2400" b="1" dirty="0">
                <a:latin typeface="標楷體" panose="03000509000000000000" pitchFamily="65" charset="-120"/>
                <a:ea typeface="標楷體" panose="03000509000000000000" pitchFamily="65" charset="-120"/>
              </a:rPr>
              <a:t>5</a:t>
            </a:r>
            <a:r>
              <a:rPr lang="zh-TW" altLang="en-US" sz="2400" b="1" dirty="0">
                <a:latin typeface="標楷體" panose="03000509000000000000" pitchFamily="65" charset="-120"/>
                <a:ea typeface="標楷體" panose="03000509000000000000" pitchFamily="65" charset="-120"/>
              </a:rPr>
              <a:t>項規定之適用。</a:t>
            </a:r>
            <a:endParaRPr lang="en-US" altLang="zh-TW" sz="2400" b="1" dirty="0">
              <a:latin typeface="標楷體" panose="03000509000000000000" pitchFamily="65" charset="-120"/>
              <a:ea typeface="標楷體" panose="03000509000000000000" pitchFamily="65" charset="-120"/>
            </a:endParaRPr>
          </a:p>
          <a:p>
            <a:pPr marL="450850" indent="-358775"/>
            <a:r>
              <a:rPr lang="zh-TW" altLang="en-US" sz="2400" b="1" dirty="0">
                <a:latin typeface="標楷體" panose="03000509000000000000" pitchFamily="65" charset="-120"/>
                <a:ea typeface="標楷體" panose="03000509000000000000" pitchFamily="65" charset="-120"/>
              </a:rPr>
              <a:t>*任職期間，倘其持自有農地</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扣除當初登記參選為農會理、監事之自有農地因移轉或違規使用之面積加上當初登記參選為農會理、監事時未提出登記或後續取得之農地</a:t>
            </a:r>
            <a:r>
              <a:rPr lang="en-US" altLang="zh-TW" sz="2400" b="1" dirty="0">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持續合計均達</a:t>
            </a:r>
            <a:r>
              <a:rPr lang="en-US" altLang="zh-TW" sz="2400" b="1" u="sng" dirty="0">
                <a:solidFill>
                  <a:srgbClr val="FF0000"/>
                </a:solidFill>
                <a:latin typeface="標楷體" panose="03000509000000000000" pitchFamily="65" charset="-120"/>
                <a:ea typeface="標楷體" panose="03000509000000000000" pitchFamily="65" charset="-120"/>
              </a:rPr>
              <a:t>0.4</a:t>
            </a:r>
            <a:r>
              <a:rPr lang="zh-TW" altLang="en-US" sz="2400" b="1" u="sng" dirty="0">
                <a:solidFill>
                  <a:srgbClr val="FF0000"/>
                </a:solidFill>
                <a:latin typeface="標楷體" panose="03000509000000000000" pitchFamily="65" charset="-120"/>
                <a:ea typeface="標楷體" panose="03000509000000000000" pitchFamily="65" charset="-120"/>
              </a:rPr>
              <a:t>公頃以上未中斷，且該等農地均持有達</a:t>
            </a:r>
            <a:r>
              <a:rPr lang="en-US" altLang="zh-TW" sz="2400" b="1" u="sng" dirty="0">
                <a:solidFill>
                  <a:srgbClr val="FF0000"/>
                </a:solidFill>
                <a:latin typeface="標楷體" panose="03000509000000000000" pitchFamily="65" charset="-120"/>
                <a:ea typeface="標楷體" panose="03000509000000000000" pitchFamily="65" charset="-120"/>
              </a:rPr>
              <a:t>6</a:t>
            </a:r>
            <a:r>
              <a:rPr lang="zh-TW" altLang="en-US" sz="2400" b="1" u="sng" dirty="0">
                <a:solidFill>
                  <a:srgbClr val="FF0000"/>
                </a:solidFill>
                <a:latin typeface="標楷體" panose="03000509000000000000" pitchFamily="65" charset="-120"/>
                <a:ea typeface="標楷體" panose="03000509000000000000" pitchFamily="65" charset="-120"/>
              </a:rPr>
              <a:t>個月以上</a:t>
            </a:r>
            <a:r>
              <a:rPr lang="zh-TW" altLang="en-US" sz="2400" b="1" dirty="0">
                <a:latin typeface="標楷體" panose="03000509000000000000" pitchFamily="65" charset="-120"/>
                <a:ea typeface="標楷體" panose="03000509000000000000" pitchFamily="65" charset="-120"/>
              </a:rPr>
              <a:t>，其理、監事資格仍得繼續，否則應有農會法第</a:t>
            </a:r>
            <a:r>
              <a:rPr lang="en-US" altLang="zh-TW" sz="2400" b="1" dirty="0">
                <a:latin typeface="標楷體" panose="03000509000000000000" pitchFamily="65" charset="-120"/>
                <a:ea typeface="標楷體" panose="03000509000000000000" pitchFamily="65" charset="-120"/>
              </a:rPr>
              <a:t>46</a:t>
            </a:r>
            <a:r>
              <a:rPr lang="zh-TW" altLang="en-US" sz="2400" b="1" dirty="0">
                <a:latin typeface="標楷體" panose="03000509000000000000" pitchFamily="65" charset="-120"/>
                <a:ea typeface="標楷體" panose="03000509000000000000" pitchFamily="65" charset="-120"/>
              </a:rPr>
              <a:t>條之</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第</a:t>
            </a:r>
            <a:r>
              <a:rPr lang="en-US" altLang="zh-TW" sz="2400" b="1" dirty="0">
                <a:latin typeface="標楷體" panose="03000509000000000000" pitchFamily="65" charset="-120"/>
                <a:ea typeface="標楷體" panose="03000509000000000000" pitchFamily="65" charset="-120"/>
              </a:rPr>
              <a:t>5</a:t>
            </a:r>
            <a:r>
              <a:rPr lang="zh-TW" altLang="en-US" sz="2400" b="1" dirty="0">
                <a:latin typeface="標楷體" panose="03000509000000000000" pitchFamily="65" charset="-120"/>
                <a:ea typeface="標楷體" panose="03000509000000000000" pitchFamily="65" charset="-120"/>
              </a:rPr>
              <a:t>項規定之適用。</a:t>
            </a:r>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行政院農業委員會</a:t>
            </a:r>
            <a:r>
              <a:rPr lang="en-US" altLang="zh-TW" sz="1600" b="1" dirty="0">
                <a:latin typeface="標楷體" panose="03000509000000000000" pitchFamily="65" charset="-120"/>
                <a:ea typeface="標楷體" panose="03000509000000000000" pitchFamily="65" charset="-120"/>
              </a:rPr>
              <a:t>96.5.7</a:t>
            </a:r>
            <a:r>
              <a:rPr lang="zh-TW" altLang="en-US" sz="1600" b="1" dirty="0">
                <a:latin typeface="標楷體" panose="03000509000000000000" pitchFamily="65" charset="-120"/>
                <a:ea typeface="標楷體" panose="03000509000000000000" pitchFamily="65" charset="-120"/>
              </a:rPr>
              <a:t>農輔字第</a:t>
            </a:r>
            <a:r>
              <a:rPr lang="en-US" altLang="zh-TW" sz="1600" b="1" dirty="0">
                <a:latin typeface="標楷體" panose="03000509000000000000" pitchFamily="65" charset="-120"/>
                <a:ea typeface="標楷體" panose="03000509000000000000" pitchFamily="65" charset="-120"/>
              </a:rPr>
              <a:t>0960116886</a:t>
            </a:r>
            <a:r>
              <a:rPr lang="zh-TW" altLang="en-US" sz="1600" b="1" dirty="0">
                <a:latin typeface="標楷體" panose="03000509000000000000" pitchFamily="65" charset="-120"/>
                <a:ea typeface="標楷體" panose="03000509000000000000" pitchFamily="65" charset="-120"/>
              </a:rPr>
              <a:t>號函、</a:t>
            </a:r>
            <a:r>
              <a:rPr lang="en-US" altLang="zh-TW" sz="1600" b="1" dirty="0">
                <a:latin typeface="標楷體" panose="03000509000000000000" pitchFamily="65" charset="-120"/>
                <a:ea typeface="標楷體" panose="03000509000000000000" pitchFamily="65" charset="-120"/>
              </a:rPr>
              <a:t>110.1.29</a:t>
            </a:r>
            <a:r>
              <a:rPr lang="zh-TW" altLang="en-US" sz="1600" b="1" dirty="0">
                <a:latin typeface="標楷體" panose="03000509000000000000" pitchFamily="65" charset="-120"/>
                <a:ea typeface="標楷體" panose="03000509000000000000" pitchFamily="65" charset="-120"/>
              </a:rPr>
              <a:t>農輔字第</a:t>
            </a:r>
            <a:r>
              <a:rPr lang="en-US" altLang="zh-TW" sz="1600" b="1" dirty="0">
                <a:latin typeface="標楷體" panose="03000509000000000000" pitchFamily="65" charset="-120"/>
                <a:ea typeface="標楷體" panose="03000509000000000000" pitchFamily="65" charset="-120"/>
              </a:rPr>
              <a:t>1100203996</a:t>
            </a:r>
            <a:r>
              <a:rPr lang="zh-TW" altLang="en-US" sz="1600" b="1" dirty="0">
                <a:latin typeface="標楷體" panose="03000509000000000000" pitchFamily="65" charset="-120"/>
                <a:ea typeface="標楷體" panose="03000509000000000000" pitchFamily="65" charset="-120"/>
              </a:rPr>
              <a:t>號函</a:t>
            </a:r>
            <a:r>
              <a:rPr lang="en-US" altLang="zh-TW" sz="1600" b="1"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7995663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0AA74B7-ACA8-4DD9-842E-DB455E40F968}" type="slidenum">
              <a:rPr kumimoji="0" lang="en-US" altLang="zh-TW" sz="1400"/>
              <a:pPr>
                <a:spcBef>
                  <a:spcPct val="0"/>
                </a:spcBef>
                <a:buClrTx/>
                <a:buSzTx/>
                <a:buFontTx/>
                <a:buNone/>
              </a:pPr>
              <a:t>113</a:t>
            </a:fld>
            <a:endParaRPr kumimoji="0" lang="en-US" altLang="zh-TW" sz="1400"/>
          </a:p>
        </p:txBody>
      </p:sp>
      <p:sp>
        <p:nvSpPr>
          <p:cNvPr id="121859" name="Text Box 2"/>
          <p:cNvSpPr txBox="1">
            <a:spLocks noChangeArrowheads="1"/>
          </p:cNvSpPr>
          <p:nvPr/>
        </p:nvSpPr>
        <p:spPr bwMode="auto">
          <a:xfrm>
            <a:off x="30163" y="236538"/>
            <a:ext cx="91138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第二十條之二　農會會員有下列情形之一者，不得登記為農會理、監事候選人；已登記者，應予撤銷或廢止，其已當選者，亦同：</a:t>
            </a:r>
            <a:r>
              <a:rPr lang="zh-TW" altLang="en-US" sz="3000" b="1" i="1" dirty="0">
                <a:solidFill>
                  <a:srgbClr val="003399"/>
                </a:solidFill>
                <a:latin typeface="標楷體" pitchFamily="65" charset="-120"/>
                <a:ea typeface="標楷體" pitchFamily="65" charset="-120"/>
              </a:rPr>
              <a:t> </a:t>
            </a:r>
          </a:p>
        </p:txBody>
      </p:sp>
      <p:sp>
        <p:nvSpPr>
          <p:cNvPr id="121860" name="Text Box 3"/>
          <p:cNvSpPr txBox="1">
            <a:spLocks noChangeArrowheads="1"/>
          </p:cNvSpPr>
          <p:nvPr/>
        </p:nvSpPr>
        <p:spPr bwMode="auto">
          <a:xfrm>
            <a:off x="0" y="1628775"/>
            <a:ext cx="91090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249363"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一、</a:t>
            </a:r>
            <a:r>
              <a:rPr lang="zh-TW" altLang="en-US" sz="3000" b="1" dirty="0">
                <a:solidFill>
                  <a:srgbClr val="FF0000"/>
                </a:solidFill>
                <a:latin typeface="標楷體" pitchFamily="65" charset="-120"/>
                <a:ea typeface="標楷體" pitchFamily="65" charset="-120"/>
              </a:rPr>
              <a:t>積欠</a:t>
            </a:r>
            <a:r>
              <a:rPr lang="zh-TW" altLang="en-US" sz="3000" b="1" dirty="0">
                <a:solidFill>
                  <a:srgbClr val="003399"/>
                </a:solidFill>
                <a:latin typeface="標楷體" pitchFamily="65" charset="-120"/>
                <a:ea typeface="標楷體" pitchFamily="65" charset="-120"/>
              </a:rPr>
              <a:t>農會財物、會費、事業資金、農業推廣經費；或（自民國九十年一月一日起）在農會或其他金融機構之借款有一年以上延滯本金返還或利息繳納之</a:t>
            </a:r>
            <a:r>
              <a:rPr lang="zh-TW" altLang="en-US" sz="3000" b="1" dirty="0">
                <a:solidFill>
                  <a:srgbClr val="FF0000"/>
                </a:solidFill>
                <a:latin typeface="標楷體" pitchFamily="65" charset="-120"/>
                <a:ea typeface="標楷體" pitchFamily="65" charset="-120"/>
              </a:rPr>
              <a:t>紀錄</a:t>
            </a:r>
            <a:r>
              <a:rPr lang="zh-TW" altLang="en-US" sz="3000" b="1" dirty="0">
                <a:solidFill>
                  <a:srgbClr val="003399"/>
                </a:solidFill>
                <a:latin typeface="標楷體" pitchFamily="65" charset="-120"/>
                <a:ea typeface="標楷體" pitchFamily="65" charset="-120"/>
              </a:rPr>
              <a:t>；或對農會有</a:t>
            </a:r>
            <a:r>
              <a:rPr lang="zh-TW" altLang="en-US" sz="3000" b="1" dirty="0">
                <a:solidFill>
                  <a:srgbClr val="FF0000"/>
                </a:solidFill>
                <a:latin typeface="標楷體" pitchFamily="65" charset="-120"/>
                <a:ea typeface="標楷體" pitchFamily="65" charset="-120"/>
              </a:rPr>
              <a:t>保證</a:t>
            </a:r>
            <a:r>
              <a:rPr lang="zh-TW" altLang="en-US" sz="3000" b="1" dirty="0">
                <a:solidFill>
                  <a:srgbClr val="003399"/>
                </a:solidFill>
                <a:latin typeface="標楷體" pitchFamily="65" charset="-120"/>
                <a:ea typeface="標楷體" pitchFamily="65" charset="-120"/>
              </a:rPr>
              <a:t>債務，經通知其清償而逾一年未清償者。</a:t>
            </a:r>
          </a:p>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二、有第十五條之一第二款至第八款情形之一者。 </a:t>
            </a:r>
          </a:p>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三、曾於擔任農會選任或聘、僱人員期間，因受刑之宣告確定，</a:t>
            </a:r>
            <a:r>
              <a:rPr lang="zh-TW" altLang="en-US" sz="3000" b="1" dirty="0">
                <a:solidFill>
                  <a:srgbClr val="FF0000"/>
                </a:solidFill>
                <a:highlight>
                  <a:srgbClr val="FFFF00"/>
                </a:highlight>
                <a:latin typeface="標楷體" pitchFamily="65" charset="-120"/>
                <a:ea typeface="標楷體" pitchFamily="65" charset="-120"/>
              </a:rPr>
              <a:t>被解除職務未滿四年者。 </a:t>
            </a:r>
          </a:p>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四、曾任法人宣告破產時之負責人，破產終結未滿五年者。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114</a:t>
            </a:fld>
            <a:endParaRPr kumimoji="0" lang="en-US" altLang="zh-TW" sz="1400"/>
          </a:p>
        </p:txBody>
      </p:sp>
      <p:sp>
        <p:nvSpPr>
          <p:cNvPr id="74756" name="Text Box 3"/>
          <p:cNvSpPr txBox="1">
            <a:spLocks noChangeArrowheads="1"/>
          </p:cNvSpPr>
          <p:nvPr/>
        </p:nvSpPr>
        <p:spPr bwMode="auto">
          <a:xfrm>
            <a:off x="23813" y="549275"/>
            <a:ext cx="8964612" cy="6247864"/>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釋一：</a:t>
            </a:r>
            <a:r>
              <a:rPr lang="zh-TW" altLang="zh-TW" sz="3600" b="1" dirty="0">
                <a:solidFill>
                  <a:srgbClr val="003399"/>
                </a:solidFill>
                <a:latin typeface="標楷體" panose="03000509000000000000" pitchFamily="65" charset="-120"/>
                <a:ea typeface="標楷體" panose="03000509000000000000" pitchFamily="65" charset="-120"/>
              </a:rPr>
              <a:t>農會法第</a:t>
            </a:r>
            <a:r>
              <a:rPr lang="en-US" altLang="zh-TW" sz="3600" b="1" dirty="0">
                <a:solidFill>
                  <a:srgbClr val="003399"/>
                </a:solidFill>
                <a:latin typeface="標楷體" panose="03000509000000000000" pitchFamily="65" charset="-120"/>
                <a:ea typeface="標楷體" panose="03000509000000000000" pitchFamily="65" charset="-120"/>
              </a:rPr>
              <a:t>20</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款</a:t>
            </a:r>
            <a:r>
              <a:rPr lang="zh-TW" altLang="en-US" sz="3600" b="1" dirty="0">
                <a:solidFill>
                  <a:srgbClr val="003399"/>
                </a:solidFill>
                <a:latin typeface="標楷體" panose="03000509000000000000" pitchFamily="65" charset="-120"/>
                <a:ea typeface="標楷體" panose="03000509000000000000" pitchFamily="65" charset="-120"/>
              </a:rPr>
              <a:t>、</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25</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2</a:t>
            </a: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款所訂有「</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年」</a:t>
            </a:r>
            <a:r>
              <a:rPr lang="zh-TW" altLang="en-US" sz="3600" b="1" dirty="0">
                <a:solidFill>
                  <a:srgbClr val="003399"/>
                </a:solidFill>
                <a:latin typeface="標楷體" panose="03000509000000000000" pitchFamily="65" charset="-120"/>
                <a:ea typeface="標楷體" panose="03000509000000000000" pitchFamily="65" charset="-120"/>
              </a:rPr>
              <a:t>之計算</a:t>
            </a:r>
            <a:r>
              <a:rPr lang="zh-TW" altLang="zh-TW" sz="3600" b="1" dirty="0">
                <a:solidFill>
                  <a:srgbClr val="003399"/>
                </a:solidFill>
                <a:latin typeface="標楷體" panose="03000509000000000000" pitchFamily="65" charset="-120"/>
                <a:ea typeface="標楷體" panose="03000509000000000000" pitchFamily="65" charset="-120"/>
              </a:rPr>
              <a:t>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450850"/>
            <a:r>
              <a:rPr lang="zh-TW" altLang="zh-TW" sz="3200" b="1" dirty="0">
                <a:latin typeface="標楷體" panose="03000509000000000000" pitchFamily="65" charset="-120"/>
                <a:ea typeface="標楷體" panose="03000509000000000000" pitchFamily="65" charset="-120"/>
              </a:rPr>
              <a:t>係指</a:t>
            </a:r>
            <a:r>
              <a:rPr lang="zh-TW" altLang="zh-TW" sz="3200" b="1" dirty="0">
                <a:solidFill>
                  <a:srgbClr val="FF0000"/>
                </a:solidFill>
                <a:latin typeface="標楷體" panose="03000509000000000000" pitchFamily="65" charset="-120"/>
                <a:ea typeface="標楷體" panose="03000509000000000000" pitchFamily="65" charset="-120"/>
              </a:rPr>
              <a:t>自借款發生延滯本金返還或利息繳納之日起算，至次年同月同日之前一日終止</a:t>
            </a:r>
            <a:r>
              <a:rPr lang="zh-TW" altLang="zh-TW" sz="3200" b="1" dirty="0">
                <a:latin typeface="標楷體" panose="03000509000000000000" pitchFamily="65" charset="-120"/>
                <a:ea typeface="標楷體" panose="03000509000000000000" pitchFamily="65" charset="-120"/>
              </a:rPr>
              <a:t>時，仍未返還或繳納者，即採連續計算方式。雖於「</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年」期滿前有部分返還或繳納，仍以其原發生延滯返還本金或繳納利息之日起算，不因中途返還或繳納一部分而重新計算始日。</a:t>
            </a:r>
            <a:endParaRPr lang="en-US" altLang="zh-TW" sz="3200" b="1" dirty="0">
              <a:latin typeface="標楷體" panose="03000509000000000000" pitchFamily="65" charset="-120"/>
              <a:ea typeface="標楷體" panose="03000509000000000000" pitchFamily="65" charset="-120"/>
            </a:endParaRPr>
          </a:p>
          <a:p>
            <a:pPr marL="450850"/>
            <a:r>
              <a:rPr lang="zh-TW" altLang="zh-TW" sz="3200" b="1" dirty="0">
                <a:latin typeface="標楷體" panose="03000509000000000000" pitchFamily="65" charset="-120"/>
                <a:ea typeface="標楷體" panose="03000509000000000000" pitchFamily="65" charset="-120"/>
              </a:rPr>
              <a:t>在農會或其他金融機構同時各有一筆以上借款有延滯本金返還或利息繳納之情形時，其延滯期間之計算係</a:t>
            </a:r>
            <a:r>
              <a:rPr lang="zh-TW" altLang="zh-TW" sz="3200" b="1" dirty="0">
                <a:solidFill>
                  <a:srgbClr val="FF0000"/>
                </a:solidFill>
                <a:latin typeface="標楷體" panose="03000509000000000000" pitchFamily="65" charset="-120"/>
                <a:ea typeface="標楷體" panose="03000509000000000000" pitchFamily="65" charset="-120"/>
              </a:rPr>
              <a:t>就單筆借款分別計算認定</a:t>
            </a:r>
            <a:r>
              <a:rPr lang="zh-TW" altLang="zh-TW" sz="3200" b="1" dirty="0">
                <a:latin typeface="標楷體" panose="03000509000000000000" pitchFamily="65" charset="-120"/>
                <a:ea typeface="標楷體" panose="03000509000000000000" pitchFamily="65" charset="-120"/>
              </a:rPr>
              <a:t>之。</a:t>
            </a:r>
            <a:endParaRPr lang="en-US" altLang="zh-TW" sz="3200" b="1" dirty="0">
              <a:latin typeface="標楷體" panose="03000509000000000000" pitchFamily="65" charset="-120"/>
              <a:ea typeface="標楷體" panose="03000509000000000000" pitchFamily="65" charset="-120"/>
            </a:endParaRPr>
          </a:p>
          <a:p>
            <a:pPr marL="450850"/>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328598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115</a:t>
            </a:fld>
            <a:endParaRPr kumimoji="0" lang="en-US" altLang="zh-TW" sz="1400"/>
          </a:p>
        </p:txBody>
      </p:sp>
      <p:sp>
        <p:nvSpPr>
          <p:cNvPr id="74756" name="Text Box 3"/>
          <p:cNvSpPr txBox="1">
            <a:spLocks noChangeArrowheads="1"/>
          </p:cNvSpPr>
          <p:nvPr/>
        </p:nvSpPr>
        <p:spPr bwMode="auto">
          <a:xfrm>
            <a:off x="23813" y="549275"/>
            <a:ext cx="8964612" cy="3724096"/>
          </a:xfrm>
          <a:prstGeom prst="rect">
            <a:avLst/>
          </a:prstGeom>
          <a:noFill/>
          <a:ln w="12700" cap="sq">
            <a:noFill/>
            <a:miter lim="800000"/>
            <a:headEnd type="none" w="sm" len="sm"/>
            <a:tailEnd type="none" w="sm" len="sm"/>
          </a:ln>
        </p:spPr>
        <p:txBody>
          <a:bodyPr>
            <a:spAutoFit/>
          </a:bodyPr>
          <a:lstStyle/>
          <a:p>
            <a:r>
              <a:rPr lang="zh-TW" altLang="en-US" sz="4000" b="1" dirty="0">
                <a:solidFill>
                  <a:srgbClr val="003399"/>
                </a:solidFill>
                <a:latin typeface="標楷體" panose="03000509000000000000" pitchFamily="65" charset="-120"/>
                <a:ea typeface="標楷體" panose="03000509000000000000" pitchFamily="65" charset="-120"/>
              </a:rPr>
              <a:t>釋二：</a:t>
            </a:r>
            <a:r>
              <a:rPr lang="zh-TW" altLang="zh-TW" sz="4000" b="1" dirty="0">
                <a:solidFill>
                  <a:srgbClr val="003399"/>
                </a:solidFill>
                <a:latin typeface="標楷體" panose="03000509000000000000" pitchFamily="65" charset="-120"/>
                <a:ea typeface="標楷體" panose="03000509000000000000" pitchFamily="65" charset="-120"/>
              </a:rPr>
              <a:t>農會法第</a:t>
            </a:r>
            <a:r>
              <a:rPr lang="en-US" altLang="zh-TW" sz="4000" b="1" dirty="0">
                <a:solidFill>
                  <a:srgbClr val="003399"/>
                </a:solidFill>
                <a:latin typeface="標楷體" panose="03000509000000000000" pitchFamily="65" charset="-120"/>
                <a:ea typeface="標楷體" panose="03000509000000000000" pitchFamily="65" charset="-120"/>
              </a:rPr>
              <a:t>20</a:t>
            </a:r>
            <a:r>
              <a:rPr lang="zh-TW" altLang="zh-TW" sz="4000" b="1" dirty="0">
                <a:solidFill>
                  <a:srgbClr val="003399"/>
                </a:solidFill>
                <a:latin typeface="標楷體" panose="03000509000000000000" pitchFamily="65" charset="-120"/>
                <a:ea typeface="標楷體" panose="03000509000000000000" pitchFamily="65" charset="-120"/>
              </a:rPr>
              <a:t>條之</a:t>
            </a:r>
            <a:r>
              <a:rPr lang="en-US" altLang="zh-TW" sz="4000" b="1" dirty="0">
                <a:solidFill>
                  <a:srgbClr val="003399"/>
                </a:solidFill>
                <a:latin typeface="標楷體" panose="03000509000000000000" pitchFamily="65" charset="-120"/>
                <a:ea typeface="標楷體" panose="03000509000000000000" pitchFamily="65" charset="-120"/>
              </a:rPr>
              <a:t>2</a:t>
            </a:r>
            <a:r>
              <a:rPr lang="zh-TW" altLang="zh-TW" sz="4000" b="1" dirty="0">
                <a:solidFill>
                  <a:srgbClr val="003399"/>
                </a:solidFill>
                <a:latin typeface="標楷體" panose="03000509000000000000" pitchFamily="65" charset="-120"/>
                <a:ea typeface="標楷體" panose="03000509000000000000" pitchFamily="65" charset="-120"/>
              </a:rPr>
              <a:t>第</a:t>
            </a:r>
            <a:r>
              <a:rPr lang="en-US" altLang="zh-TW" sz="4000" b="1" dirty="0">
                <a:solidFill>
                  <a:srgbClr val="003399"/>
                </a:solidFill>
                <a:latin typeface="標楷體" panose="03000509000000000000" pitchFamily="65" charset="-120"/>
                <a:ea typeface="標楷體" panose="03000509000000000000" pitchFamily="65" charset="-120"/>
              </a:rPr>
              <a:t>1</a:t>
            </a:r>
            <a:r>
              <a:rPr lang="zh-TW" altLang="zh-TW" sz="4000" b="1" dirty="0">
                <a:solidFill>
                  <a:srgbClr val="003399"/>
                </a:solidFill>
                <a:latin typeface="標楷體" panose="03000509000000000000" pitchFamily="65" charset="-120"/>
                <a:ea typeface="標楷體" panose="03000509000000000000" pitchFamily="65" charset="-120"/>
              </a:rPr>
              <a:t>款後段「</a:t>
            </a:r>
            <a:r>
              <a:rPr lang="en-US" altLang="zh-TW" sz="4000" b="1" dirty="0">
                <a:solidFill>
                  <a:srgbClr val="003399"/>
                </a:solidFill>
                <a:latin typeface="標楷體" panose="03000509000000000000" pitchFamily="65" charset="-120"/>
                <a:ea typeface="標楷體" panose="03000509000000000000" pitchFamily="65" charset="-120"/>
              </a:rPr>
              <a:t>…</a:t>
            </a: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或對農會有保證債務，經通知其清償</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而逾</a:t>
            </a:r>
            <a:r>
              <a:rPr lang="en-US" altLang="zh-TW" sz="4000" b="1" dirty="0">
                <a:solidFill>
                  <a:srgbClr val="003399"/>
                </a:solidFill>
                <a:latin typeface="標楷體" panose="03000509000000000000" pitchFamily="65" charset="-120"/>
                <a:ea typeface="標楷體" panose="03000509000000000000" pitchFamily="65" charset="-120"/>
              </a:rPr>
              <a:t>1</a:t>
            </a:r>
            <a:r>
              <a:rPr lang="zh-TW" altLang="zh-TW" sz="4000" b="1" dirty="0">
                <a:solidFill>
                  <a:srgbClr val="003399"/>
                </a:solidFill>
                <a:latin typeface="標楷體" panose="03000509000000000000" pitchFamily="65" charset="-120"/>
                <a:ea typeface="標楷體" panose="03000509000000000000" pitchFamily="65" charset="-120"/>
              </a:rPr>
              <a:t>年未清償者。」其中所稱「農</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會」疑義：</a:t>
            </a:r>
          </a:p>
          <a:p>
            <a:endParaRPr lang="en-US" altLang="zh-TW" sz="3600" dirty="0"/>
          </a:p>
          <a:p>
            <a:pPr marL="541338"/>
            <a:r>
              <a:rPr lang="zh-TW" altLang="zh-TW" sz="4000" b="1" dirty="0">
                <a:latin typeface="標楷體" panose="03000509000000000000" pitchFamily="65" charset="-120"/>
                <a:ea typeface="標楷體" panose="03000509000000000000" pitchFamily="65" charset="-120"/>
              </a:rPr>
              <a:t>所稱「農會」應係泛指所有農會。</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198543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116</a:t>
            </a:fld>
            <a:endParaRPr kumimoji="0" lang="en-US" altLang="zh-TW" sz="1400"/>
          </a:p>
        </p:txBody>
      </p:sp>
      <p:sp>
        <p:nvSpPr>
          <p:cNvPr id="74756" name="Text Box 3"/>
          <p:cNvSpPr txBox="1">
            <a:spLocks noChangeArrowheads="1"/>
          </p:cNvSpPr>
          <p:nvPr/>
        </p:nvSpPr>
        <p:spPr bwMode="auto">
          <a:xfrm>
            <a:off x="23813" y="549275"/>
            <a:ext cx="8964612" cy="4524315"/>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釋三：</a:t>
            </a:r>
            <a:r>
              <a:rPr lang="zh-TW" altLang="zh-TW" sz="3600" b="1" dirty="0">
                <a:solidFill>
                  <a:srgbClr val="003399"/>
                </a:solidFill>
                <a:latin typeface="標楷體" panose="03000509000000000000" pitchFamily="65" charset="-120"/>
                <a:ea typeface="標楷體" panose="03000509000000000000" pitchFamily="65" charset="-120"/>
              </a:rPr>
              <a:t>農會</a:t>
            </a:r>
            <a:r>
              <a:rPr lang="zh-TW" altLang="zh-TW" sz="3600" b="1" dirty="0">
                <a:solidFill>
                  <a:srgbClr val="FF0000"/>
                </a:solidFill>
                <a:latin typeface="標楷體" panose="03000509000000000000" pitchFamily="65" charset="-120"/>
                <a:ea typeface="標楷體" panose="03000509000000000000" pitchFamily="65" charset="-120"/>
              </a:rPr>
              <a:t>候補</a:t>
            </a:r>
            <a:r>
              <a:rPr lang="zh-TW" altLang="zh-TW" sz="3600" b="1" dirty="0">
                <a:solidFill>
                  <a:srgbClr val="003399"/>
                </a:solidFill>
                <a:latin typeface="標楷體" panose="03000509000000000000" pitchFamily="65" charset="-120"/>
                <a:ea typeface="標楷體" panose="03000509000000000000" pitchFamily="65" charset="-120"/>
              </a:rPr>
              <a:t>理事發生對農會借款及為人</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保證債務等情事，是否應依農會法第</a:t>
            </a:r>
            <a:r>
              <a:rPr lang="en-US" altLang="zh-TW" sz="3600" b="1" dirty="0">
                <a:solidFill>
                  <a:srgbClr val="003399"/>
                </a:solidFill>
                <a:latin typeface="標楷體" panose="03000509000000000000" pitchFamily="65" charset="-120"/>
                <a:ea typeface="標楷體" panose="03000509000000000000" pitchFamily="65" charset="-120"/>
              </a:rPr>
              <a:t>20</a:t>
            </a:r>
            <a:r>
              <a:rPr lang="zh-TW" altLang="zh-TW" sz="3600" b="1" dirty="0">
                <a:solidFill>
                  <a:srgbClr val="003399"/>
                </a:solidFill>
                <a:latin typeface="標楷體" panose="03000509000000000000" pitchFamily="65" charset="-120"/>
                <a:ea typeface="標楷體" panose="03000509000000000000" pitchFamily="65" charset="-120"/>
              </a:rPr>
              <a:t>條</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規定辦理疑義：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450850"/>
            <a:endParaRPr lang="en-US" altLang="zh-TW" sz="3600" b="1" dirty="0">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候補理事積欠農會財物，確有具備農會法第</a:t>
            </a:r>
            <a:r>
              <a:rPr lang="en-US" altLang="zh-TW" sz="3600" b="1" dirty="0">
                <a:latin typeface="標楷體" panose="03000509000000000000" pitchFamily="65" charset="-120"/>
                <a:ea typeface="標楷體" panose="03000509000000000000" pitchFamily="65" charset="-120"/>
              </a:rPr>
              <a:t>20</a:t>
            </a:r>
            <a:r>
              <a:rPr lang="zh-TW" altLang="zh-TW" sz="3600" b="1" dirty="0">
                <a:latin typeface="標楷體" panose="03000509000000000000" pitchFamily="65" charset="-120"/>
                <a:ea typeface="標楷體" panose="03000509000000000000" pitchFamily="65" charset="-120"/>
              </a:rPr>
              <a:t>條之</a:t>
            </a:r>
            <a:r>
              <a:rPr lang="en-US" altLang="zh-TW" sz="3600" b="1" dirty="0">
                <a:latin typeface="標楷體" panose="03000509000000000000" pitchFamily="65" charset="-120"/>
                <a:ea typeface="標楷體" panose="03000509000000000000" pitchFamily="65" charset="-120"/>
              </a:rPr>
              <a:t>2</a:t>
            </a:r>
            <a:r>
              <a:rPr lang="zh-TW" altLang="zh-TW" sz="3600" b="1" dirty="0">
                <a:latin typeface="標楷體" panose="03000509000000000000" pitchFamily="65" charset="-120"/>
                <a:ea typeface="標楷體" panose="03000509000000000000" pitchFamily="65" charset="-120"/>
              </a:rPr>
              <a:t>第</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款規定之情事，即喪失其候選資格，應廢止其候補理事資格，無須於遞補後再解除其職務。</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788588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117</a:t>
            </a:fld>
            <a:endParaRPr kumimoji="0" lang="en-US" altLang="zh-TW" sz="1400"/>
          </a:p>
        </p:txBody>
      </p:sp>
      <p:sp>
        <p:nvSpPr>
          <p:cNvPr id="74756" name="Text Box 3"/>
          <p:cNvSpPr txBox="1">
            <a:spLocks noChangeArrowheads="1"/>
          </p:cNvSpPr>
          <p:nvPr/>
        </p:nvSpPr>
        <p:spPr bwMode="auto">
          <a:xfrm>
            <a:off x="23813" y="549275"/>
            <a:ext cx="8964612" cy="3416320"/>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釋四：</a:t>
            </a:r>
            <a:r>
              <a:rPr lang="zh-TW" altLang="zh-TW" sz="3600" b="1" dirty="0">
                <a:solidFill>
                  <a:srgbClr val="003399"/>
                </a:solidFill>
                <a:latin typeface="標楷體" panose="03000509000000000000" pitchFamily="65" charset="-120"/>
                <a:ea typeface="標楷體" panose="03000509000000000000" pitchFamily="65" charset="-120"/>
              </a:rPr>
              <a:t>金融機構（含農漁會信用部）放款契</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約條款中連帶保證人是否視同農會法第</a:t>
            </a:r>
            <a:r>
              <a:rPr lang="en-US" altLang="zh-TW" sz="3600" b="1" dirty="0">
                <a:solidFill>
                  <a:srgbClr val="003399"/>
                </a:solidFill>
                <a:latin typeface="標楷體" panose="03000509000000000000" pitchFamily="65" charset="-120"/>
                <a:ea typeface="標楷體" panose="03000509000000000000" pitchFamily="65" charset="-120"/>
              </a:rPr>
              <a:t>20</a:t>
            </a: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款中之保證債務人疑義：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450850"/>
            <a:endParaRPr lang="en-US" altLang="zh-TW" sz="3600" b="1" dirty="0">
              <a:solidFill>
                <a:srgbClr val="003399"/>
              </a:solidFill>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農會法第</a:t>
            </a:r>
            <a:r>
              <a:rPr lang="en-US" altLang="zh-TW" sz="3600" b="1" dirty="0">
                <a:latin typeface="標楷體" panose="03000509000000000000" pitchFamily="65" charset="-120"/>
                <a:ea typeface="標楷體" panose="03000509000000000000" pitchFamily="65" charset="-120"/>
              </a:rPr>
              <a:t>20</a:t>
            </a:r>
            <a:r>
              <a:rPr lang="zh-TW" altLang="zh-TW" sz="3600" b="1" dirty="0">
                <a:latin typeface="標楷體" panose="03000509000000000000" pitchFamily="65" charset="-120"/>
                <a:ea typeface="標楷體" panose="03000509000000000000" pitchFamily="65" charset="-120"/>
              </a:rPr>
              <a:t>條之</a:t>
            </a:r>
            <a:r>
              <a:rPr lang="en-US" altLang="zh-TW" sz="3600" b="1" dirty="0">
                <a:latin typeface="標楷體" panose="03000509000000000000" pitchFamily="65" charset="-120"/>
                <a:ea typeface="標楷體" panose="03000509000000000000" pitchFamily="65" charset="-120"/>
              </a:rPr>
              <a:t>2</a:t>
            </a:r>
            <a:r>
              <a:rPr lang="zh-TW" altLang="zh-TW" sz="3600" b="1" dirty="0">
                <a:latin typeface="標楷體" panose="03000509000000000000" pitchFamily="65" charset="-120"/>
                <a:ea typeface="標楷體" panose="03000509000000000000" pitchFamily="65" charset="-120"/>
              </a:rPr>
              <a:t>第</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款所指保證債務，自包含連帶保證之情形。</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71259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118</a:t>
            </a:fld>
            <a:endParaRPr kumimoji="0" lang="en-US" altLang="zh-TW" sz="1400"/>
          </a:p>
        </p:txBody>
      </p:sp>
      <p:sp>
        <p:nvSpPr>
          <p:cNvPr id="74756" name="Text Box 3"/>
          <p:cNvSpPr txBox="1">
            <a:spLocks noChangeArrowheads="1"/>
          </p:cNvSpPr>
          <p:nvPr/>
        </p:nvSpPr>
        <p:spPr bwMode="auto">
          <a:xfrm>
            <a:off x="23813" y="549275"/>
            <a:ext cx="8964612" cy="5262979"/>
          </a:xfrm>
          <a:prstGeom prst="rect">
            <a:avLst/>
          </a:prstGeom>
          <a:noFill/>
          <a:ln w="12700" cap="sq">
            <a:noFill/>
            <a:miter lim="800000"/>
            <a:headEnd type="none" w="sm" len="sm"/>
            <a:tailEnd type="none" w="sm" len="sm"/>
          </a:ln>
        </p:spPr>
        <p:txBody>
          <a:bodyPr>
            <a:spAutoFit/>
          </a:bodyPr>
          <a:lstStyle/>
          <a:p>
            <a:r>
              <a:rPr lang="zh-TW" altLang="en-US" sz="4000" b="1" dirty="0">
                <a:solidFill>
                  <a:srgbClr val="003399"/>
                </a:solidFill>
                <a:latin typeface="標楷體" panose="03000509000000000000" pitchFamily="65" charset="-120"/>
                <a:ea typeface="標楷體" panose="03000509000000000000" pitchFamily="65" charset="-120"/>
              </a:rPr>
              <a:t>釋五：</a:t>
            </a:r>
            <a:r>
              <a:rPr lang="zh-TW" altLang="zh-TW" sz="4000" b="1" dirty="0">
                <a:solidFill>
                  <a:srgbClr val="003399"/>
                </a:solidFill>
                <a:latin typeface="標楷體" panose="03000509000000000000" pitchFamily="65" charset="-120"/>
                <a:ea typeface="標楷體" panose="03000509000000000000" pitchFamily="65" charset="-120"/>
              </a:rPr>
              <a:t>農會法第</a:t>
            </a:r>
            <a:r>
              <a:rPr lang="en-US" altLang="zh-TW" sz="4000" b="1" dirty="0">
                <a:solidFill>
                  <a:srgbClr val="003399"/>
                </a:solidFill>
                <a:latin typeface="標楷體" panose="03000509000000000000" pitchFamily="65" charset="-120"/>
                <a:ea typeface="標楷體" panose="03000509000000000000" pitchFamily="65" charset="-120"/>
              </a:rPr>
              <a:t>20</a:t>
            </a:r>
            <a:r>
              <a:rPr lang="zh-TW" altLang="zh-TW" sz="4000" b="1" dirty="0">
                <a:solidFill>
                  <a:srgbClr val="003399"/>
                </a:solidFill>
                <a:latin typeface="標楷體" panose="03000509000000000000" pitchFamily="65" charset="-120"/>
                <a:ea typeface="標楷體" panose="03000509000000000000" pitchFamily="65" charset="-120"/>
              </a:rPr>
              <a:t>之</a:t>
            </a:r>
            <a:r>
              <a:rPr lang="en-US" altLang="zh-TW" sz="4000" b="1" dirty="0">
                <a:solidFill>
                  <a:srgbClr val="003399"/>
                </a:solidFill>
                <a:latin typeface="標楷體" panose="03000509000000000000" pitchFamily="65" charset="-120"/>
                <a:ea typeface="標楷體" panose="03000509000000000000" pitchFamily="65" charset="-120"/>
              </a:rPr>
              <a:t>2</a:t>
            </a:r>
            <a:r>
              <a:rPr lang="zh-TW" altLang="zh-TW" sz="4000" b="1" dirty="0">
                <a:solidFill>
                  <a:srgbClr val="003399"/>
                </a:solidFill>
                <a:latin typeface="標楷體" panose="03000509000000000000" pitchFamily="65" charset="-120"/>
                <a:ea typeface="標楷體" panose="03000509000000000000" pitchFamily="65" charset="-120"/>
              </a:rPr>
              <a:t>第</a:t>
            </a:r>
            <a:r>
              <a:rPr lang="en-US" altLang="zh-TW" sz="4000" b="1" dirty="0">
                <a:solidFill>
                  <a:srgbClr val="003399"/>
                </a:solidFill>
                <a:latin typeface="標楷體" panose="03000509000000000000" pitchFamily="65" charset="-120"/>
                <a:ea typeface="標楷體" panose="03000509000000000000" pitchFamily="65" charset="-120"/>
              </a:rPr>
              <a:t>1</a:t>
            </a:r>
            <a:r>
              <a:rPr lang="zh-TW" altLang="zh-TW" sz="4000" b="1" dirty="0">
                <a:solidFill>
                  <a:srgbClr val="003399"/>
                </a:solidFill>
                <a:latin typeface="標楷體" panose="03000509000000000000" pitchFamily="65" charset="-120"/>
                <a:ea typeface="標楷體" panose="03000509000000000000" pitchFamily="65" charset="-120"/>
              </a:rPr>
              <a:t>款規定，所謂「積</a:t>
            </a:r>
            <a:r>
              <a:rPr lang="zh-TW" altLang="en-US" sz="4000" b="1" dirty="0">
                <a:solidFill>
                  <a:srgbClr val="003399"/>
                </a:solidFill>
                <a:latin typeface="標楷體" panose="03000509000000000000" pitchFamily="65" charset="-120"/>
                <a:ea typeface="標楷體" panose="03000509000000000000" pitchFamily="65" charset="-120"/>
              </a:rPr>
              <a:t>欠</a:t>
            </a:r>
            <a:r>
              <a:rPr lang="zh-TW" altLang="zh-TW" sz="4000" b="1" dirty="0">
                <a:solidFill>
                  <a:srgbClr val="003399"/>
                </a:solidFill>
                <a:latin typeface="標楷體" panose="03000509000000000000" pitchFamily="65" charset="-120"/>
                <a:ea typeface="標楷體" panose="03000509000000000000" pitchFamily="65" charset="-120"/>
              </a:rPr>
              <a:t>」</a:t>
            </a:r>
            <a:r>
              <a:rPr lang="zh-TW" altLang="en-US" sz="4000" b="1" dirty="0">
                <a:solidFill>
                  <a:srgbClr val="003399"/>
                </a:solidFill>
                <a:latin typeface="標楷體" panose="03000509000000000000" pitchFamily="65" charset="-120"/>
                <a:ea typeface="標楷體" panose="03000509000000000000" pitchFamily="65" charset="-120"/>
              </a:rPr>
              <a:t>之</a:t>
            </a:r>
            <a:r>
              <a:rPr lang="zh-TW" altLang="zh-TW" sz="4000" b="1" dirty="0">
                <a:solidFill>
                  <a:srgbClr val="003399"/>
                </a:solidFill>
                <a:latin typeface="標楷體" panose="03000509000000000000" pitchFamily="65" charset="-120"/>
                <a:ea typeface="標楷體" panose="03000509000000000000" pitchFamily="65" charset="-120"/>
              </a:rPr>
              <a:t>通知是否包含每項之必備程序疑義：</a:t>
            </a:r>
            <a:endParaRPr lang="en-US" altLang="zh-TW" sz="4000" b="1" dirty="0">
              <a:solidFill>
                <a:srgbClr val="003399"/>
              </a:solidFill>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「積欠」則指凡經農會『通知』於限定期日清償或補足而未清償或補足者，即屬「積欠」。依民法第</a:t>
            </a:r>
            <a:r>
              <a:rPr lang="en-US" altLang="zh-TW" sz="3600" b="1" dirty="0">
                <a:latin typeface="標楷體" panose="03000509000000000000" pitchFamily="65" charset="-120"/>
                <a:ea typeface="標楷體" panose="03000509000000000000" pitchFamily="65" charset="-120"/>
              </a:rPr>
              <a:t>254</a:t>
            </a:r>
            <a:r>
              <a:rPr lang="zh-TW" altLang="zh-TW" sz="3600" b="1" dirty="0">
                <a:latin typeface="標楷體" panose="03000509000000000000" pitchFamily="65" charset="-120"/>
                <a:ea typeface="標楷體" panose="03000509000000000000" pitchFamily="65" charset="-120"/>
              </a:rPr>
              <a:t>條規定，「契約當事人之一方延遲給付者，他方當事人得定相當期限，催告其履行」，</a:t>
            </a:r>
            <a:r>
              <a:rPr lang="zh-TW" altLang="zh-TW" sz="3600" b="1" dirty="0">
                <a:solidFill>
                  <a:srgbClr val="FF0000"/>
                </a:solidFill>
                <a:latin typeface="標楷體" panose="03000509000000000000" pitchFamily="65" charset="-120"/>
                <a:ea typeface="標楷體" panose="03000509000000000000" pitchFamily="65" charset="-120"/>
              </a:rPr>
              <a:t>農會自有定相當期限通知當事人之必要</a:t>
            </a:r>
            <a:r>
              <a:rPr lang="zh-TW" altLang="zh-TW" sz="3600" b="1" dirty="0">
                <a:latin typeface="標楷體" panose="03000509000000000000" pitchFamily="65" charset="-120"/>
                <a:ea typeface="標楷體" panose="03000509000000000000" pitchFamily="65" charset="-120"/>
              </a:rPr>
              <a:t>。</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06723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119</a:t>
            </a:fld>
            <a:endParaRPr kumimoji="0" lang="en-US" altLang="zh-TW" sz="1400"/>
          </a:p>
        </p:txBody>
      </p:sp>
      <p:sp>
        <p:nvSpPr>
          <p:cNvPr id="74756" name="Text Box 3"/>
          <p:cNvSpPr txBox="1">
            <a:spLocks noChangeArrowheads="1"/>
          </p:cNvSpPr>
          <p:nvPr/>
        </p:nvSpPr>
        <p:spPr bwMode="auto">
          <a:xfrm>
            <a:off x="23813" y="549275"/>
            <a:ext cx="8964612" cy="5816977"/>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釋六：</a:t>
            </a:r>
            <a:r>
              <a:rPr lang="zh-TW" altLang="zh-TW" sz="3600" b="1" dirty="0">
                <a:solidFill>
                  <a:srgbClr val="003399"/>
                </a:solidFill>
                <a:latin typeface="標楷體" panose="03000509000000000000" pitchFamily="65" charset="-120"/>
                <a:ea typeface="標楷體" panose="03000509000000000000" pitchFamily="65" charset="-120"/>
              </a:rPr>
              <a:t>金融機構（含農漁會信用部）放款契</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約條款中連帶保證人是否視同農會法第</a:t>
            </a:r>
            <a:r>
              <a:rPr lang="en-US" altLang="zh-TW" sz="3600" b="1" dirty="0">
                <a:solidFill>
                  <a:srgbClr val="003399"/>
                </a:solidFill>
                <a:latin typeface="標楷體" panose="03000509000000000000" pitchFamily="65" charset="-120"/>
                <a:ea typeface="標楷體" panose="03000509000000000000" pitchFamily="65" charset="-120"/>
              </a:rPr>
              <a:t>20</a:t>
            </a: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款中之保證債務人疑義：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450850"/>
            <a:endParaRPr lang="en-US" altLang="zh-TW" sz="3600" b="1" dirty="0">
              <a:solidFill>
                <a:srgbClr val="003399"/>
              </a:solidFill>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農會法第</a:t>
            </a:r>
            <a:r>
              <a:rPr lang="en-US" altLang="zh-TW" sz="3600" b="1" dirty="0">
                <a:latin typeface="標楷體" panose="03000509000000000000" pitchFamily="65" charset="-120"/>
                <a:ea typeface="標楷體" panose="03000509000000000000" pitchFamily="65" charset="-120"/>
              </a:rPr>
              <a:t>20</a:t>
            </a:r>
            <a:r>
              <a:rPr lang="zh-TW" altLang="zh-TW" sz="3600" b="1" dirty="0">
                <a:latin typeface="標楷體" panose="03000509000000000000" pitchFamily="65" charset="-120"/>
                <a:ea typeface="標楷體" panose="03000509000000000000" pitchFamily="65" charset="-120"/>
              </a:rPr>
              <a:t>條之</a:t>
            </a:r>
            <a:r>
              <a:rPr lang="en-US" altLang="zh-TW" sz="3600" b="1" dirty="0">
                <a:latin typeface="標楷體" panose="03000509000000000000" pitchFamily="65" charset="-120"/>
                <a:ea typeface="標楷體" panose="03000509000000000000" pitchFamily="65" charset="-120"/>
              </a:rPr>
              <a:t>2</a:t>
            </a:r>
            <a:r>
              <a:rPr lang="zh-TW" altLang="zh-TW" sz="3600" b="1" dirty="0">
                <a:latin typeface="標楷體" panose="03000509000000000000" pitchFamily="65" charset="-120"/>
                <a:ea typeface="標楷體" panose="03000509000000000000" pitchFamily="65" charset="-120"/>
              </a:rPr>
              <a:t>第</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款所指保證債務，自包含連帶保證之情形。</a:t>
            </a:r>
            <a:endParaRPr lang="en-US" altLang="zh-TW" sz="3600" b="1" dirty="0">
              <a:latin typeface="標楷體" panose="03000509000000000000" pitchFamily="65" charset="-120"/>
              <a:ea typeface="標楷體" panose="03000509000000000000" pitchFamily="65" charset="-120"/>
            </a:endParaRPr>
          </a:p>
          <a:p>
            <a:pPr marL="450850"/>
            <a:r>
              <a:rPr lang="zh-TW" altLang="en-US" sz="3600" b="1" dirty="0">
                <a:latin typeface="標楷體" panose="03000509000000000000" pitchFamily="65" charset="-120"/>
                <a:ea typeface="標楷體" panose="03000509000000000000" pitchFamily="65" charset="-120"/>
              </a:rPr>
              <a:t>備註：</a:t>
            </a:r>
            <a:endParaRPr lang="en-US" altLang="zh-TW" sz="3600" b="1" dirty="0">
              <a:latin typeface="標楷體" panose="03000509000000000000" pitchFamily="65" charset="-120"/>
              <a:ea typeface="標楷體" panose="03000509000000000000" pitchFamily="65" charset="-120"/>
            </a:endParaRPr>
          </a:p>
          <a:p>
            <a:pPr marL="450850" eaLnBrk="1" hangingPunct="1"/>
            <a:r>
              <a:rPr lang="en-US" altLang="zh-TW" sz="3600" b="1" dirty="0">
                <a:solidFill>
                  <a:srgbClr val="050701"/>
                </a:solidFill>
                <a:latin typeface="標楷體" pitchFamily="65" charset="-120"/>
                <a:ea typeface="標楷體" pitchFamily="65" charset="-120"/>
              </a:rPr>
              <a:t>(1)</a:t>
            </a:r>
            <a:r>
              <a:rPr lang="zh-TW" altLang="en-US" sz="3600" b="1" u="sng" dirty="0">
                <a:solidFill>
                  <a:srgbClr val="050701"/>
                </a:solidFill>
                <a:latin typeface="標楷體" pitchFamily="65" charset="-120"/>
                <a:ea typeface="標楷體" pitchFamily="65" charset="-120"/>
              </a:rPr>
              <a:t>連帶保證</a:t>
            </a:r>
            <a:r>
              <a:rPr lang="zh-TW" altLang="en-US" sz="3600" b="1" dirty="0">
                <a:solidFill>
                  <a:srgbClr val="050701"/>
                </a:solidFill>
                <a:latin typeface="標楷體" pitchFamily="65" charset="-120"/>
                <a:ea typeface="標楷體" pitchFamily="65" charset="-120"/>
              </a:rPr>
              <a:t>：保證人與主債務人連帶負債務履行之保證。</a:t>
            </a:r>
            <a:r>
              <a:rPr lang="en-US" altLang="zh-TW" sz="3600" b="1" dirty="0">
                <a:solidFill>
                  <a:srgbClr val="050701"/>
                </a:solidFill>
                <a:latin typeface="標楷體" pitchFamily="65" charset="-120"/>
                <a:ea typeface="標楷體" pitchFamily="65" charset="-120"/>
              </a:rPr>
              <a:t>(</a:t>
            </a:r>
            <a:r>
              <a:rPr lang="zh-TW" altLang="en-US" sz="3600" b="1" dirty="0">
                <a:solidFill>
                  <a:srgbClr val="050701"/>
                </a:solidFill>
                <a:latin typeface="標楷體" pitchFamily="65" charset="-120"/>
                <a:ea typeface="標楷體" pitchFamily="65" charset="-120"/>
              </a:rPr>
              <a:t>無先訴抗辯權</a:t>
            </a:r>
            <a:r>
              <a:rPr lang="en-US" altLang="zh-TW" sz="3600" b="1" dirty="0">
                <a:solidFill>
                  <a:srgbClr val="050701"/>
                </a:solidFill>
                <a:latin typeface="標楷體" pitchFamily="65" charset="-120"/>
                <a:ea typeface="標楷體" pitchFamily="65" charset="-120"/>
              </a:rPr>
              <a:t>)</a:t>
            </a:r>
          </a:p>
          <a:p>
            <a:pPr marL="450850" eaLnBrk="1" hangingPunct="1"/>
            <a:r>
              <a:rPr lang="en-US" altLang="zh-TW" sz="3600" b="1" dirty="0">
                <a:solidFill>
                  <a:srgbClr val="050701"/>
                </a:solidFill>
                <a:latin typeface="標楷體" pitchFamily="65" charset="-120"/>
                <a:ea typeface="標楷體" pitchFamily="65" charset="-120"/>
              </a:rPr>
              <a:t>(2)</a:t>
            </a:r>
            <a:r>
              <a:rPr lang="zh-TW" altLang="en-US" sz="3600" b="1" u="sng" dirty="0">
                <a:solidFill>
                  <a:srgbClr val="050701"/>
                </a:solidFill>
                <a:latin typeface="標楷體" pitchFamily="65" charset="-120"/>
                <a:ea typeface="標楷體" pitchFamily="65" charset="-120"/>
              </a:rPr>
              <a:t>共同保證</a:t>
            </a:r>
            <a:r>
              <a:rPr lang="zh-TW" altLang="en-US" sz="3600" b="1" dirty="0">
                <a:solidFill>
                  <a:srgbClr val="050701"/>
                </a:solidFill>
                <a:latin typeface="標楷體" pitchFamily="65" charset="-120"/>
                <a:ea typeface="標楷體" pitchFamily="65" charset="-120"/>
              </a:rPr>
              <a:t>：數人保證同一債務。</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0363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3"/>
          <p:cNvSpPr txBox="1">
            <a:spLocks noGrp="1"/>
          </p:cNvSpPr>
          <p:nvPr/>
        </p:nvSpPr>
        <p:spPr bwMode="auto">
          <a:xfrm>
            <a:off x="8229600" y="64135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BE5BE26D-CD14-4768-B93A-7F87C0FDED7D}" type="slidenum">
              <a:rPr kumimoji="0" lang="en-US" altLang="zh-TW" sz="1400">
                <a:solidFill>
                  <a:srgbClr val="000000"/>
                </a:solidFill>
                <a:latin typeface="Times New Roman" pitchFamily="18" charset="0"/>
              </a:rPr>
              <a:pPr algn="r" eaLnBrk="1" hangingPunct="1">
                <a:spcBef>
                  <a:spcPct val="0"/>
                </a:spcBef>
                <a:buClrTx/>
                <a:buSzTx/>
                <a:buFontTx/>
                <a:buNone/>
              </a:pPr>
              <a:t>12</a:t>
            </a:fld>
            <a:endParaRPr kumimoji="0" lang="en-US" altLang="zh-TW" sz="1400">
              <a:solidFill>
                <a:srgbClr val="000000"/>
              </a:solidFill>
              <a:latin typeface="Times New Roman" pitchFamily="18" charset="0"/>
            </a:endParaRPr>
          </a:p>
        </p:txBody>
      </p:sp>
      <p:sp>
        <p:nvSpPr>
          <p:cNvPr id="13315" name="Rectangle 4"/>
          <p:cNvSpPr>
            <a:spLocks noGrp="1" noChangeArrowheads="1"/>
          </p:cNvSpPr>
          <p:nvPr>
            <p:ph type="body" idx="1"/>
          </p:nvPr>
        </p:nvSpPr>
        <p:spPr>
          <a:xfrm>
            <a:off x="935038" y="404813"/>
            <a:ext cx="7777162" cy="5754687"/>
          </a:xfrm>
        </p:spPr>
        <p:txBody>
          <a:bodyPr>
            <a:spAutoFit/>
          </a:bodyPr>
          <a:lstStyle/>
          <a:p>
            <a:pPr marL="441325" indent="-441325" eaLnBrk="1" hangingPunct="1">
              <a:spcBef>
                <a:spcPct val="0"/>
              </a:spcBef>
              <a:buFont typeface="Wingdings" pitchFamily="2" charset="2"/>
              <a:buChar char="u"/>
              <a:defRPr/>
            </a:pPr>
            <a:r>
              <a:rPr lang="zh-TW" altLang="en-US" sz="2800" b="1" dirty="0">
                <a:solidFill>
                  <a:srgbClr val="FF0000"/>
                </a:solidFill>
                <a:latin typeface="標楷體" pitchFamily="65" charset="-120"/>
                <a:ea typeface="標楷體" pitchFamily="65" charset="-120"/>
              </a:rPr>
              <a:t>農業發展條例第</a:t>
            </a:r>
            <a:r>
              <a:rPr lang="en-US" altLang="zh-TW" sz="2800" b="1" dirty="0">
                <a:solidFill>
                  <a:srgbClr val="FF0000"/>
                </a:solidFill>
                <a:latin typeface="標楷體" pitchFamily="65" charset="-120"/>
                <a:ea typeface="標楷體" pitchFamily="65" charset="-120"/>
              </a:rPr>
              <a:t>38</a:t>
            </a:r>
            <a:r>
              <a:rPr lang="zh-TW" altLang="en-US" sz="2800" b="1" dirty="0">
                <a:solidFill>
                  <a:srgbClr val="FF0000"/>
                </a:solidFill>
                <a:latin typeface="標楷體" pitchFamily="65" charset="-120"/>
                <a:ea typeface="標楷體" pitchFamily="65" charset="-120"/>
              </a:rPr>
              <a:t>條之</a:t>
            </a:r>
            <a:r>
              <a:rPr lang="en-US" altLang="zh-TW" sz="2800" b="1" dirty="0">
                <a:solidFill>
                  <a:srgbClr val="FF0000"/>
                </a:solidFill>
                <a:latin typeface="標楷體" pitchFamily="65" charset="-120"/>
                <a:ea typeface="標楷體" pitchFamily="65" charset="-120"/>
              </a:rPr>
              <a:t>1</a:t>
            </a:r>
            <a:r>
              <a:rPr lang="zh-TW" altLang="en-US" sz="2800" b="1" dirty="0">
                <a:solidFill>
                  <a:srgbClr val="FF0000"/>
                </a:solidFill>
                <a:latin typeface="標楷體" pitchFamily="65" charset="-120"/>
                <a:ea typeface="標楷體" pitchFamily="65" charset="-120"/>
              </a:rPr>
              <a:t>第</a:t>
            </a:r>
            <a:r>
              <a:rPr lang="en-US" altLang="zh-TW" sz="2800" b="1" dirty="0">
                <a:solidFill>
                  <a:srgbClr val="FF0000"/>
                </a:solidFill>
                <a:latin typeface="標楷體" pitchFamily="65" charset="-120"/>
                <a:ea typeface="標楷體" pitchFamily="65" charset="-120"/>
              </a:rPr>
              <a:t>1</a:t>
            </a:r>
            <a:r>
              <a:rPr lang="zh-TW" altLang="en-US" sz="2800" b="1" dirty="0">
                <a:solidFill>
                  <a:srgbClr val="FF0000"/>
                </a:solidFill>
                <a:latin typeface="標楷體" pitchFamily="65" charset="-120"/>
                <a:ea typeface="標楷體" pitchFamily="65" charset="-120"/>
              </a:rPr>
              <a:t>項第</a:t>
            </a:r>
            <a:r>
              <a:rPr lang="en-US" altLang="zh-TW" sz="2800" b="1" dirty="0">
                <a:solidFill>
                  <a:srgbClr val="FF0000"/>
                </a:solidFill>
                <a:latin typeface="標楷體" pitchFamily="65" charset="-120"/>
                <a:ea typeface="標楷體" pitchFamily="65" charset="-120"/>
              </a:rPr>
              <a:t>1</a:t>
            </a:r>
            <a:r>
              <a:rPr lang="zh-TW" altLang="en-US" sz="2800" b="1" dirty="0">
                <a:solidFill>
                  <a:srgbClr val="FF0000"/>
                </a:solidFill>
                <a:latin typeface="標楷體" pitchFamily="65" charset="-120"/>
                <a:ea typeface="標楷體" pitchFamily="65" charset="-120"/>
              </a:rPr>
              <a:t>款或第</a:t>
            </a:r>
            <a:r>
              <a:rPr lang="en-US" altLang="zh-TW" sz="2800" b="1" dirty="0">
                <a:solidFill>
                  <a:srgbClr val="FF0000"/>
                </a:solidFill>
                <a:latin typeface="標楷體" pitchFamily="65" charset="-120"/>
                <a:ea typeface="標楷體" pitchFamily="65" charset="-120"/>
              </a:rPr>
              <a:t>2</a:t>
            </a:r>
            <a:r>
              <a:rPr lang="zh-TW" altLang="en-US" sz="2800" b="1" dirty="0">
                <a:solidFill>
                  <a:srgbClr val="FF0000"/>
                </a:solidFill>
                <a:latin typeface="標楷體" pitchFamily="65" charset="-120"/>
                <a:ea typeface="標楷體" pitchFamily="65" charset="-120"/>
              </a:rPr>
              <a:t>款</a:t>
            </a:r>
            <a:endParaRPr lang="en-US" altLang="zh-TW" sz="2800" b="1" dirty="0">
              <a:solidFill>
                <a:srgbClr val="FF0000"/>
              </a:solidFill>
              <a:latin typeface="標楷體" pitchFamily="65" charset="-120"/>
              <a:ea typeface="標楷體" pitchFamily="65" charset="-120"/>
            </a:endParaRPr>
          </a:p>
          <a:p>
            <a:pPr marL="0" indent="0" eaLnBrk="1" hangingPunct="1">
              <a:spcBef>
                <a:spcPct val="0"/>
              </a:spcBef>
              <a:buFontTx/>
              <a:buNone/>
              <a:defRPr/>
            </a:pPr>
            <a:r>
              <a:rPr lang="zh-TW" altLang="en-US" sz="2400" b="1" dirty="0">
                <a:latin typeface="標楷體" pitchFamily="65" charset="-120"/>
                <a:ea typeface="標楷體" pitchFamily="65" charset="-120"/>
              </a:rPr>
              <a:t>農業用地經依法律變更為非農業用地，不論其為何時變更，經都市計畫主管機關認定符合下列各款情形之一：</a:t>
            </a:r>
            <a:endParaRPr lang="en-US" altLang="zh-TW" sz="2400" b="1" dirty="0">
              <a:latin typeface="標楷體" pitchFamily="65" charset="-120"/>
              <a:ea typeface="標楷體" pitchFamily="65" charset="-120"/>
            </a:endParaRPr>
          </a:p>
          <a:p>
            <a:pPr marL="0" indent="0" eaLnBrk="1" hangingPunct="1">
              <a:spcBef>
                <a:spcPct val="0"/>
              </a:spcBef>
              <a:buFontTx/>
              <a:buNone/>
              <a:defRPr/>
            </a:pPr>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、依法應完成之</a:t>
            </a:r>
            <a:r>
              <a:rPr lang="zh-TW" altLang="en-US" sz="2400" b="1" u="sng" dirty="0">
                <a:latin typeface="標楷體" pitchFamily="65" charset="-120"/>
                <a:ea typeface="標楷體" pitchFamily="65" charset="-120"/>
              </a:rPr>
              <a:t>細部計畫尚未完成</a:t>
            </a:r>
            <a:r>
              <a:rPr lang="zh-TW" altLang="en-US" sz="2400" b="1" dirty="0">
                <a:latin typeface="標楷體" pitchFamily="65" charset="-120"/>
                <a:ea typeface="標楷體" pitchFamily="65" charset="-120"/>
              </a:rPr>
              <a:t>，未能准許依變更後</a:t>
            </a:r>
            <a:endParaRPr lang="en-US" altLang="zh-TW" sz="2400" b="1" dirty="0">
              <a:latin typeface="標楷體" pitchFamily="65" charset="-120"/>
              <a:ea typeface="標楷體" pitchFamily="65" charset="-120"/>
            </a:endParaRPr>
          </a:p>
          <a:p>
            <a:pPr marL="0" indent="0" eaLnBrk="1" hangingPunct="1">
              <a:spcBef>
                <a:spcPct val="0"/>
              </a:spcBef>
              <a:buFontTx/>
              <a:buNone/>
              <a:defRPr/>
            </a:pPr>
            <a:r>
              <a:rPr lang="zh-TW" altLang="en-US" sz="2400" b="1" dirty="0">
                <a:latin typeface="標楷體" pitchFamily="65" charset="-120"/>
                <a:ea typeface="標楷體" pitchFamily="65" charset="-120"/>
              </a:rPr>
              <a:t>   計畫用途使用者。</a:t>
            </a:r>
          </a:p>
          <a:p>
            <a:pPr marL="0" indent="0" eaLnBrk="1" hangingPunct="1">
              <a:spcBef>
                <a:spcPct val="0"/>
              </a:spcBef>
              <a:buFontTx/>
              <a:buNone/>
              <a:defRPr/>
            </a:pPr>
            <a:r>
              <a:rPr lang="en-US" altLang="zh-TW" sz="2400" b="1" dirty="0">
                <a:latin typeface="標楷體" pitchFamily="65" charset="-120"/>
                <a:ea typeface="標楷體" pitchFamily="65" charset="-120"/>
              </a:rPr>
              <a:t>2</a:t>
            </a:r>
            <a:r>
              <a:rPr lang="zh-TW" altLang="en-US" sz="2400" b="1" dirty="0">
                <a:latin typeface="標楷體" pitchFamily="65" charset="-120"/>
                <a:ea typeface="標楷體" pitchFamily="65" charset="-120"/>
              </a:rPr>
              <a:t>、已發布細部計畫地區，都市計畫書規定應實施市地重</a:t>
            </a:r>
            <a:endParaRPr lang="en-US" altLang="zh-TW" sz="2400" b="1" dirty="0">
              <a:latin typeface="標楷體" pitchFamily="65" charset="-120"/>
              <a:ea typeface="標楷體" pitchFamily="65" charset="-120"/>
            </a:endParaRPr>
          </a:p>
          <a:p>
            <a:pPr marL="0" indent="0" eaLnBrk="1" hangingPunct="1">
              <a:spcBef>
                <a:spcPct val="0"/>
              </a:spcBef>
              <a:buFontTx/>
              <a:buNone/>
              <a:defRPr/>
            </a:pPr>
            <a:r>
              <a:rPr lang="zh-TW" altLang="en-US" sz="2400" b="1" dirty="0">
                <a:latin typeface="標楷體" pitchFamily="65" charset="-120"/>
                <a:ea typeface="標楷體" pitchFamily="65" charset="-120"/>
              </a:rPr>
              <a:t>   劃或區段徵收，於公告實施市地重劃或區段徵收計畫</a:t>
            </a:r>
            <a:endParaRPr lang="en-US" altLang="zh-TW" sz="2400" b="1" dirty="0">
              <a:latin typeface="標楷體" pitchFamily="65" charset="-120"/>
              <a:ea typeface="標楷體" pitchFamily="65" charset="-120"/>
            </a:endParaRPr>
          </a:p>
          <a:p>
            <a:pPr marL="0" indent="0" eaLnBrk="1" hangingPunct="1">
              <a:spcBef>
                <a:spcPct val="0"/>
              </a:spcBef>
              <a:buFontTx/>
              <a:buNone/>
              <a:defRPr/>
            </a:pPr>
            <a:r>
              <a:rPr lang="zh-TW" altLang="en-US" sz="2400" b="1" dirty="0">
                <a:latin typeface="標楷體" pitchFamily="65" charset="-120"/>
                <a:ea typeface="標楷體" pitchFamily="65" charset="-120"/>
              </a:rPr>
              <a:t>   前，</a:t>
            </a:r>
            <a:r>
              <a:rPr lang="zh-TW" altLang="en-US" sz="2400" b="1" u="sng" dirty="0">
                <a:latin typeface="標楷體" pitchFamily="65" charset="-120"/>
                <a:ea typeface="標楷體" pitchFamily="65" charset="-120"/>
              </a:rPr>
              <a:t>未依變更後之計畫用途申請建築使用者</a:t>
            </a:r>
            <a:r>
              <a:rPr lang="zh-TW" altLang="en-US" sz="2400" b="1" dirty="0">
                <a:latin typeface="標楷體" pitchFamily="65" charset="-120"/>
                <a:ea typeface="標楷體" pitchFamily="65" charset="-120"/>
              </a:rPr>
              <a:t>。</a:t>
            </a:r>
            <a:endParaRPr lang="en-US" altLang="zh-TW" sz="2400" b="1" dirty="0">
              <a:latin typeface="標楷體" pitchFamily="65" charset="-120"/>
              <a:ea typeface="標楷體" pitchFamily="65" charset="-120"/>
            </a:endParaRPr>
          </a:p>
          <a:p>
            <a:pPr marL="441325" indent="-441325" eaLnBrk="1" hangingPunct="1">
              <a:spcBef>
                <a:spcPct val="0"/>
              </a:spcBef>
              <a:buFont typeface="Wingdings" pitchFamily="2" charset="2"/>
              <a:buChar char="u"/>
              <a:defRPr/>
            </a:pPr>
            <a:r>
              <a:rPr lang="zh-TW" altLang="en-US" sz="2800" b="1" dirty="0">
                <a:solidFill>
                  <a:srgbClr val="FF0000"/>
                </a:solidFill>
                <a:latin typeface="標楷體" pitchFamily="65" charset="-120"/>
                <a:ea typeface="標楷體" pitchFamily="65" charset="-120"/>
              </a:rPr>
              <a:t>都市計畫法第</a:t>
            </a:r>
            <a:r>
              <a:rPr lang="en-US" altLang="zh-TW" sz="2800" b="1" dirty="0">
                <a:solidFill>
                  <a:srgbClr val="FF0000"/>
                </a:solidFill>
                <a:latin typeface="標楷體" pitchFamily="65" charset="-120"/>
                <a:ea typeface="標楷體" pitchFamily="65" charset="-120"/>
              </a:rPr>
              <a:t>48</a:t>
            </a:r>
            <a:r>
              <a:rPr lang="zh-TW" altLang="en-US" sz="2800" b="1" dirty="0">
                <a:solidFill>
                  <a:srgbClr val="FF0000"/>
                </a:solidFill>
                <a:latin typeface="標楷體" pitchFamily="65" charset="-120"/>
                <a:ea typeface="標楷體" pitchFamily="65" charset="-120"/>
              </a:rPr>
              <a:t>條</a:t>
            </a:r>
            <a:endParaRPr lang="en-US" altLang="zh-TW" sz="2800" b="1" dirty="0">
              <a:solidFill>
                <a:srgbClr val="FF0000"/>
              </a:solidFill>
              <a:latin typeface="標楷體" pitchFamily="65" charset="-120"/>
              <a:ea typeface="標楷體" pitchFamily="65" charset="-120"/>
            </a:endParaRPr>
          </a:p>
          <a:p>
            <a:pPr marL="0" indent="0" eaLnBrk="1" hangingPunct="1">
              <a:spcBef>
                <a:spcPct val="0"/>
              </a:spcBef>
              <a:buFontTx/>
              <a:buNone/>
              <a:defRPr/>
            </a:pPr>
            <a:r>
              <a:rPr lang="zh-TW" altLang="en-US" sz="2400" b="1" dirty="0">
                <a:latin typeface="標楷體" pitchFamily="65" charset="-120"/>
                <a:ea typeface="標楷體" pitchFamily="65" charset="-120"/>
              </a:rPr>
              <a:t>依本法指定之公共設施保留地供公用事業設施之用者，由各該事業機構依法予以徵收或購買；其餘由該管政府或鄉、鎮、縣轄市公所依左列方式取得之：</a:t>
            </a:r>
          </a:p>
          <a:p>
            <a:pPr marL="0" indent="0" eaLnBrk="1" hangingPunct="1">
              <a:spcBef>
                <a:spcPct val="0"/>
              </a:spcBef>
              <a:buFontTx/>
              <a:buNone/>
              <a:defRPr/>
            </a:pPr>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、徵收。</a:t>
            </a:r>
          </a:p>
          <a:p>
            <a:pPr marL="0" indent="0" eaLnBrk="1" hangingPunct="1">
              <a:spcBef>
                <a:spcPct val="0"/>
              </a:spcBef>
              <a:buFontTx/>
              <a:buNone/>
              <a:defRPr/>
            </a:pPr>
            <a:r>
              <a:rPr lang="en-US" altLang="zh-TW" sz="2400" b="1" dirty="0">
                <a:latin typeface="標楷體" pitchFamily="65" charset="-120"/>
                <a:ea typeface="標楷體" pitchFamily="65" charset="-120"/>
              </a:rPr>
              <a:t>2</a:t>
            </a:r>
            <a:r>
              <a:rPr lang="zh-TW" altLang="en-US" sz="2400" b="1" dirty="0">
                <a:latin typeface="標楷體" pitchFamily="65" charset="-120"/>
                <a:ea typeface="標楷體" pitchFamily="65" charset="-120"/>
              </a:rPr>
              <a:t>、區段徵收。</a:t>
            </a:r>
          </a:p>
          <a:p>
            <a:pPr marL="0" indent="0" eaLnBrk="1" hangingPunct="1">
              <a:spcBef>
                <a:spcPct val="0"/>
              </a:spcBef>
              <a:buFontTx/>
              <a:buNone/>
              <a:defRPr/>
            </a:pPr>
            <a:r>
              <a:rPr lang="en-US" altLang="zh-TW" sz="2400" b="1" dirty="0">
                <a:latin typeface="標楷體" pitchFamily="65" charset="-120"/>
                <a:ea typeface="標楷體" pitchFamily="65" charset="-120"/>
              </a:rPr>
              <a:t>3</a:t>
            </a:r>
            <a:r>
              <a:rPr lang="zh-TW" altLang="en-US" sz="2400" b="1" dirty="0">
                <a:latin typeface="標楷體" pitchFamily="65" charset="-120"/>
                <a:ea typeface="標楷體" pitchFamily="65" charset="-120"/>
              </a:rPr>
              <a:t>、市地重劃。</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120</a:t>
            </a:fld>
            <a:endParaRPr kumimoji="0" lang="en-US" altLang="zh-TW" sz="1400"/>
          </a:p>
        </p:txBody>
      </p:sp>
      <p:sp>
        <p:nvSpPr>
          <p:cNvPr id="74756" name="Text Box 3"/>
          <p:cNvSpPr txBox="1">
            <a:spLocks noChangeArrowheads="1"/>
          </p:cNvSpPr>
          <p:nvPr/>
        </p:nvSpPr>
        <p:spPr bwMode="auto">
          <a:xfrm>
            <a:off x="23813" y="549275"/>
            <a:ext cx="8964612" cy="6124754"/>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釋七：</a:t>
            </a:r>
            <a:r>
              <a:rPr lang="zh-TW" altLang="zh-TW" sz="3600" b="1" dirty="0">
                <a:solidFill>
                  <a:srgbClr val="003399"/>
                </a:solidFill>
                <a:latin typeface="標楷體" panose="03000509000000000000" pitchFamily="65" charset="-120"/>
                <a:ea typeface="標楷體" panose="03000509000000000000" pitchFamily="65" charset="-120"/>
              </a:rPr>
              <a:t>有關農會法第</a:t>
            </a:r>
            <a:r>
              <a:rPr lang="en-US" altLang="zh-TW" sz="3600" b="1" dirty="0">
                <a:solidFill>
                  <a:srgbClr val="003399"/>
                </a:solidFill>
                <a:latin typeface="標楷體" panose="03000509000000000000" pitchFamily="65" charset="-120"/>
                <a:ea typeface="標楷體" panose="03000509000000000000" pitchFamily="65" charset="-120"/>
              </a:rPr>
              <a:t>20</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款及第</a:t>
            </a:r>
            <a:r>
              <a:rPr lang="en-US" altLang="zh-TW" sz="3600" b="1" dirty="0">
                <a:solidFill>
                  <a:srgbClr val="003399"/>
                </a:solidFill>
                <a:latin typeface="標楷體" panose="03000509000000000000" pitchFamily="65" charset="-120"/>
                <a:ea typeface="標楷體" panose="03000509000000000000" pitchFamily="65" charset="-120"/>
              </a:rPr>
              <a:t>25</a:t>
            </a:r>
            <a:r>
              <a:rPr lang="zh-TW" altLang="zh-TW" sz="3600" b="1" dirty="0">
                <a:solidFill>
                  <a:srgbClr val="003399"/>
                </a:solidFill>
                <a:latin typeface="標楷體" panose="03000509000000000000" pitchFamily="65" charset="-120"/>
                <a:ea typeface="標楷體" panose="03000509000000000000" pitchFamily="65" charset="-120"/>
              </a:rPr>
              <a:t>條</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款所稱「</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年」應由何時起算疑義：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271463"/>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農會理事、監事或總幹事，在農會或其他金融機構之借款有延滯本金返還或利息繳納情事</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自</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90</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日起</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、另對農會之保證債務，經通知其保證借款有延滯本金返還或利息繳納，多次清償延滯本息轉為正常戶，再發生逾期放款者，如</a:t>
            </a:r>
            <a:r>
              <a:rPr kumimoji="0" lang="zh-TW" altLang="en-US" sz="3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逾期紀錄中斷後轉為正常戶則應再重新起算</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，如無延滯本金返還或利息繳納連續</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年之紀錄，則並未有違反農會法第</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20</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條之</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第</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款及第</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25</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條之</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第</a:t>
            </a:r>
            <a:r>
              <a:rPr kumimoji="0" lang="en-US" altLang="zh-TW" sz="3200" b="1" dirty="0">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3200" b="1" dirty="0">
                <a:latin typeface="標楷體" panose="03000509000000000000" pitchFamily="65" charset="-120"/>
                <a:ea typeface="標楷體" panose="03000509000000000000" pitchFamily="65" charset="-120"/>
                <a:cs typeface="Times New Roman" panose="02020603050405020304" pitchFamily="18" charset="0"/>
              </a:rPr>
              <a:t>款情事。</a:t>
            </a:r>
            <a:r>
              <a:rPr kumimoji="0" lang="zh-TW" altLang="en-US" sz="1600" b="1" dirty="0">
                <a:latin typeface="標楷體" panose="03000509000000000000" pitchFamily="65" charset="-120"/>
                <a:ea typeface="標楷體" panose="03000509000000000000" pitchFamily="65" charset="-120"/>
              </a:rPr>
              <a:t> </a:t>
            </a:r>
            <a:endParaRPr kumimoji="0" lang="zh-TW" altLang="en-US" sz="4400" b="1" dirty="0">
              <a:latin typeface="標楷體" panose="03000509000000000000" pitchFamily="65" charset="-120"/>
              <a:ea typeface="標楷體" panose="03000509000000000000" pitchFamily="65" charset="-120"/>
            </a:endParaRPr>
          </a:p>
          <a:p>
            <a:pPr lvl="0"/>
            <a:r>
              <a:rPr kumimoji="0" lang="zh-TW" altLang="en-US" sz="32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038875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121</a:t>
            </a:fld>
            <a:endParaRPr kumimoji="0" lang="en-US" altLang="zh-TW" sz="1400"/>
          </a:p>
        </p:txBody>
      </p:sp>
      <p:sp>
        <p:nvSpPr>
          <p:cNvPr id="74756" name="Text Box 3"/>
          <p:cNvSpPr txBox="1">
            <a:spLocks noChangeArrowheads="1"/>
          </p:cNvSpPr>
          <p:nvPr/>
        </p:nvSpPr>
        <p:spPr bwMode="auto">
          <a:xfrm>
            <a:off x="23813" y="549275"/>
            <a:ext cx="8964612" cy="3662541"/>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釋八：</a:t>
            </a:r>
            <a:r>
              <a:rPr lang="zh-TW" altLang="zh-TW" sz="3600" b="1" dirty="0">
                <a:solidFill>
                  <a:srgbClr val="003399"/>
                </a:solidFill>
                <a:latin typeface="標楷體" panose="03000509000000000000" pitchFamily="65" charset="-120"/>
                <a:ea typeface="標楷體" panose="03000509000000000000" pitchFamily="65" charset="-120"/>
              </a:rPr>
              <a:t>有關農會法第</a:t>
            </a:r>
            <a:r>
              <a:rPr lang="en-US" altLang="zh-TW" sz="3600" b="1" dirty="0">
                <a:solidFill>
                  <a:srgbClr val="003399"/>
                </a:solidFill>
                <a:latin typeface="標楷體" panose="03000509000000000000" pitchFamily="65" charset="-120"/>
                <a:ea typeface="標楷體" panose="03000509000000000000" pitchFamily="65" charset="-120"/>
              </a:rPr>
              <a:t>20</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款所稱「紀</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錄」疑義：</a:t>
            </a:r>
            <a:endParaRPr lang="en-US" altLang="zh-TW" sz="3600" b="1" dirty="0">
              <a:solidFill>
                <a:srgbClr val="003399"/>
              </a:solidFill>
              <a:latin typeface="標楷體" panose="03000509000000000000" pitchFamily="65" charset="-120"/>
              <a:ea typeface="標楷體" panose="03000509000000000000" pitchFamily="65" charset="-120"/>
            </a:endParaRPr>
          </a:p>
          <a:p>
            <a:pPr marL="450850"/>
            <a:r>
              <a:rPr lang="zh-TW" altLang="zh-TW" sz="3200" b="1" dirty="0">
                <a:latin typeface="標楷體" panose="03000509000000000000" pitchFamily="65" charset="-120"/>
                <a:ea typeface="標楷體" panose="03000509000000000000" pitchFamily="65" charset="-120"/>
              </a:rPr>
              <a:t>會員雖於登記前已債務清償，於綜合信用書上無任何</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年以上延滯本金返還或利息繳納之紀錄，惟既可由其他方式得知其以往延滯紀錄，則仍違反農會法第</a:t>
            </a:r>
            <a:r>
              <a:rPr lang="en-US" altLang="zh-TW" sz="3200" b="1" dirty="0">
                <a:latin typeface="標楷體" panose="03000509000000000000" pitchFamily="65" charset="-120"/>
                <a:ea typeface="標楷體" panose="03000509000000000000" pitchFamily="65" charset="-120"/>
              </a:rPr>
              <a:t>20</a:t>
            </a:r>
            <a:r>
              <a:rPr lang="zh-TW" altLang="zh-TW" sz="3200" b="1" dirty="0">
                <a:latin typeface="標楷體" panose="03000509000000000000" pitchFamily="65" charset="-120"/>
                <a:ea typeface="標楷體" panose="03000509000000000000" pitchFamily="65" charset="-120"/>
              </a:rPr>
              <a:t>條之</a:t>
            </a:r>
            <a:r>
              <a:rPr lang="en-US" altLang="zh-TW" sz="3200" b="1" dirty="0">
                <a:latin typeface="標楷體" panose="03000509000000000000" pitchFamily="65" charset="-120"/>
                <a:ea typeface="標楷體" panose="03000509000000000000" pitchFamily="65" charset="-120"/>
              </a:rPr>
              <a:t>2</a:t>
            </a:r>
            <a:r>
              <a:rPr lang="zh-TW" altLang="zh-TW" sz="3200" b="1" dirty="0">
                <a:latin typeface="標楷體" panose="03000509000000000000" pitchFamily="65" charset="-120"/>
                <a:ea typeface="標楷體" panose="03000509000000000000" pitchFamily="65" charset="-120"/>
              </a:rPr>
              <a:t>第</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款情事，自不得登記為農會理、監事候選人。</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22244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122</a:t>
            </a:fld>
            <a:endParaRPr kumimoji="0" lang="en-US" altLang="zh-TW" sz="1400"/>
          </a:p>
        </p:txBody>
      </p:sp>
      <p:sp>
        <p:nvSpPr>
          <p:cNvPr id="74756" name="Text Box 3"/>
          <p:cNvSpPr txBox="1">
            <a:spLocks noChangeArrowheads="1"/>
          </p:cNvSpPr>
          <p:nvPr/>
        </p:nvSpPr>
        <p:spPr bwMode="auto">
          <a:xfrm>
            <a:off x="23813" y="549275"/>
            <a:ext cx="8964612" cy="5447645"/>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anose="03000509000000000000" pitchFamily="65" charset="-120"/>
                <a:ea typeface="標楷體" panose="03000509000000000000" pitchFamily="65" charset="-120"/>
              </a:rPr>
              <a:t>釋九：農會理事登記參選人主張其欠款信用卡費非屬農會法第</a:t>
            </a:r>
            <a:r>
              <a:rPr lang="en-US" altLang="zh-TW" sz="3600" b="1" dirty="0">
                <a:solidFill>
                  <a:srgbClr val="003399"/>
                </a:solidFill>
                <a:latin typeface="標楷體" panose="03000509000000000000" pitchFamily="65" charset="-120"/>
                <a:ea typeface="標楷體" panose="03000509000000000000" pitchFamily="65" charset="-120"/>
              </a:rPr>
              <a:t>20</a:t>
            </a:r>
            <a:r>
              <a:rPr lang="zh-TW" altLang="en-US"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en-US"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en-US" sz="3600" b="1" dirty="0">
                <a:solidFill>
                  <a:srgbClr val="003399"/>
                </a:solidFill>
                <a:latin typeface="標楷體" panose="03000509000000000000" pitchFamily="65" charset="-120"/>
                <a:ea typeface="標楷體" panose="03000509000000000000" pitchFamily="65" charset="-120"/>
              </a:rPr>
              <a:t>款不得登記理監事之規定疑義：</a:t>
            </a:r>
            <a:endParaRPr lang="en-US" altLang="zh-TW" sz="3600" b="1" dirty="0">
              <a:solidFill>
                <a:srgbClr val="003399"/>
              </a:solidFill>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當事人係與發卡機構訂定信用卡使用契約，取得使用信用卡向特約商店支付保險費之資格，並對發卡機構負償付該墊款之責，確屬對發卡機構之借款。按信用卡持卡人選擇以循環信用方式繳款，就當期應償付之帳款僅繳付最低應繳金額，其餘應付款項由發卡機構先行墊付，持卡人則依約定給付循環利息者，則具有消費借貸契約之性質</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最高法院</a:t>
            </a:r>
            <a:r>
              <a:rPr lang="en-US" altLang="zh-TW" sz="2400" b="1" dirty="0">
                <a:latin typeface="標楷體" panose="03000509000000000000" pitchFamily="65" charset="-120"/>
                <a:ea typeface="標楷體" panose="03000509000000000000" pitchFamily="65" charset="-120"/>
              </a:rPr>
              <a:t>89</a:t>
            </a:r>
            <a:r>
              <a:rPr lang="zh-TW" altLang="en-US" sz="2400" b="1" dirty="0">
                <a:latin typeface="標楷體" panose="03000509000000000000" pitchFamily="65" charset="-120"/>
                <a:ea typeface="標楷體" panose="03000509000000000000" pitchFamily="65" charset="-120"/>
              </a:rPr>
              <a:t>年台上字第</a:t>
            </a:r>
            <a:r>
              <a:rPr lang="en-US" altLang="zh-TW" sz="2400" b="1" dirty="0">
                <a:latin typeface="標楷體" panose="03000509000000000000" pitchFamily="65" charset="-120"/>
                <a:ea typeface="標楷體" panose="03000509000000000000" pitchFamily="65" charset="-120"/>
              </a:rPr>
              <a:t>1628</a:t>
            </a:r>
            <a:r>
              <a:rPr lang="zh-TW" altLang="en-US" sz="2400" b="1" dirty="0">
                <a:latin typeface="標楷體" panose="03000509000000000000" pitchFamily="65" charset="-120"/>
                <a:ea typeface="標楷體" panose="03000509000000000000" pitchFamily="65" charset="-120"/>
              </a:rPr>
              <a:t>號判決參照</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，鑒此，</a:t>
            </a:r>
            <a:r>
              <a:rPr lang="zh-TW" altLang="en-US" sz="2400" b="1" u="sng" dirty="0">
                <a:solidFill>
                  <a:srgbClr val="FF0000"/>
                </a:solidFill>
                <a:latin typeface="標楷體" panose="03000509000000000000" pitchFamily="65" charset="-120"/>
                <a:ea typeface="標楷體" panose="03000509000000000000" pitchFamily="65" charset="-120"/>
              </a:rPr>
              <a:t>倘持卡人有</a:t>
            </a:r>
            <a:r>
              <a:rPr lang="en-US" altLang="zh-TW" sz="2400" b="1" u="sng" dirty="0">
                <a:solidFill>
                  <a:srgbClr val="FF0000"/>
                </a:solidFill>
                <a:latin typeface="標楷體" panose="03000509000000000000" pitchFamily="65" charset="-120"/>
                <a:ea typeface="標楷體" panose="03000509000000000000" pitchFamily="65" charset="-120"/>
              </a:rPr>
              <a:t>1</a:t>
            </a:r>
            <a:r>
              <a:rPr lang="zh-TW" altLang="en-US" sz="2400" b="1" u="sng" dirty="0">
                <a:solidFill>
                  <a:srgbClr val="FF0000"/>
                </a:solidFill>
                <a:latin typeface="標楷體" panose="03000509000000000000" pitchFamily="65" charset="-120"/>
                <a:ea typeface="標楷體" panose="03000509000000000000" pitchFamily="65" charset="-120"/>
              </a:rPr>
              <a:t>年以上之信用卡延遲還款</a:t>
            </a:r>
            <a:r>
              <a:rPr lang="en-US" altLang="zh-TW" sz="2400" b="1" u="sng" dirty="0">
                <a:solidFill>
                  <a:srgbClr val="FF0000"/>
                </a:solidFill>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未繳足最低金額或全額未繳</a:t>
            </a:r>
            <a:r>
              <a:rPr lang="en-US" altLang="zh-TW" sz="2400" b="1" u="sng" dirty="0">
                <a:solidFill>
                  <a:srgbClr val="FF0000"/>
                </a:solidFill>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紀錄者</a:t>
            </a:r>
            <a:r>
              <a:rPr lang="zh-TW" altLang="en-US" sz="2400" b="1" dirty="0">
                <a:latin typeface="標楷體" panose="03000509000000000000" pitchFamily="65" charset="-120"/>
                <a:ea typeface="標楷體" panose="03000509000000000000" pitchFamily="65" charset="-120"/>
              </a:rPr>
              <a:t>，即構成農會法第</a:t>
            </a:r>
            <a:r>
              <a:rPr lang="en-US" altLang="zh-TW" sz="2400" b="1" dirty="0">
                <a:latin typeface="標楷體" panose="03000509000000000000" pitchFamily="65" charset="-120"/>
                <a:ea typeface="標楷體" panose="03000509000000000000" pitchFamily="65" charset="-120"/>
              </a:rPr>
              <a:t>20</a:t>
            </a:r>
            <a:r>
              <a:rPr lang="zh-TW" altLang="en-US" sz="2400" b="1" dirty="0">
                <a:latin typeface="標楷體" panose="03000509000000000000" pitchFamily="65" charset="-120"/>
                <a:ea typeface="標楷體" panose="03000509000000000000" pitchFamily="65" charset="-120"/>
              </a:rPr>
              <a:t>條之</a:t>
            </a: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第</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款所稱之借款有延滯本金返還或利息繳納之情事。（行政院農業委員會</a:t>
            </a:r>
            <a:r>
              <a:rPr lang="en-US" altLang="zh-TW" sz="2400" b="1" dirty="0">
                <a:latin typeface="標楷體" panose="03000509000000000000" pitchFamily="65" charset="-120"/>
                <a:ea typeface="標楷體" panose="03000509000000000000" pitchFamily="65" charset="-120"/>
              </a:rPr>
              <a:t>110.3.2</a:t>
            </a:r>
            <a:r>
              <a:rPr lang="zh-TW" altLang="en-US" sz="2400" b="1" dirty="0">
                <a:latin typeface="標楷體" panose="03000509000000000000" pitchFamily="65" charset="-120"/>
                <a:ea typeface="標楷體" panose="03000509000000000000" pitchFamily="65" charset="-120"/>
              </a:rPr>
              <a:t>農輔字第</a:t>
            </a:r>
            <a:r>
              <a:rPr lang="en-US" altLang="zh-TW" sz="2400" b="1" dirty="0">
                <a:latin typeface="標楷體" panose="03000509000000000000" pitchFamily="65" charset="-120"/>
                <a:ea typeface="標楷體" panose="03000509000000000000" pitchFamily="65" charset="-120"/>
              </a:rPr>
              <a:t>1100204893</a:t>
            </a:r>
            <a:r>
              <a:rPr lang="zh-TW" altLang="en-US" sz="2400" b="1" dirty="0">
                <a:latin typeface="標楷體" panose="03000509000000000000" pitchFamily="65" charset="-120"/>
                <a:ea typeface="標楷體" panose="03000509000000000000" pitchFamily="65" charset="-120"/>
              </a:rPr>
              <a:t>號函）</a:t>
            </a:r>
          </a:p>
        </p:txBody>
      </p:sp>
    </p:spTree>
    <p:extLst>
      <p:ext uri="{BB962C8B-B14F-4D97-AF65-F5344CB8AC3E}">
        <p14:creationId xmlns:p14="http://schemas.microsoft.com/office/powerpoint/2010/main" val="9615871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C9805265-8AED-423A-80C7-68C16B8BCBBB}" type="slidenum">
              <a:rPr kumimoji="0" lang="en-US" altLang="zh-TW" sz="1400"/>
              <a:pPr>
                <a:spcBef>
                  <a:spcPct val="0"/>
                </a:spcBef>
                <a:buClrTx/>
                <a:buSzTx/>
                <a:buFontTx/>
                <a:buNone/>
              </a:pPr>
              <a:t>123</a:t>
            </a:fld>
            <a:endParaRPr kumimoji="0" lang="en-US" altLang="zh-TW" sz="1400"/>
          </a:p>
        </p:txBody>
      </p:sp>
      <p:sp>
        <p:nvSpPr>
          <p:cNvPr id="132099" name="Text Box 2"/>
          <p:cNvSpPr txBox="1">
            <a:spLocks noChangeArrowheads="1"/>
          </p:cNvSpPr>
          <p:nvPr/>
        </p:nvSpPr>
        <p:spPr bwMode="auto">
          <a:xfrm>
            <a:off x="246063" y="404813"/>
            <a:ext cx="8718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4000" b="1" dirty="0">
                <a:solidFill>
                  <a:srgbClr val="003399"/>
                </a:solidFill>
                <a:latin typeface="標楷體" pitchFamily="65" charset="-120"/>
                <a:ea typeface="標楷體" pitchFamily="65" charset="-120"/>
              </a:rPr>
              <a:t>第二十一條　</a:t>
            </a:r>
            <a:r>
              <a:rPr lang="zh-TW" altLang="zh-TW" sz="4000" b="1" dirty="0">
                <a:solidFill>
                  <a:srgbClr val="003399"/>
                </a:solidFill>
                <a:latin typeface="標楷體" pitchFamily="65" charset="-120"/>
                <a:ea typeface="標楷體" pitchFamily="65" charset="-120"/>
              </a:rPr>
              <a:t>農會理、監事均為無給職，不得兼任農會聘、雇人員、農事小組組長、副組長，或其他與農會有競爭性團體或企業之職務，並不得經營與農會有競爭性之</a:t>
            </a:r>
            <a:r>
              <a:rPr lang="zh-TW" altLang="zh-TW" sz="4000" b="1" dirty="0">
                <a:solidFill>
                  <a:srgbClr val="E23614"/>
                </a:solidFill>
                <a:latin typeface="標楷體" pitchFamily="65" charset="-120"/>
                <a:ea typeface="標楷體" pitchFamily="65" charset="-120"/>
              </a:rPr>
              <a:t>營利事業。</a:t>
            </a:r>
            <a:endParaRPr lang="en-US" altLang="zh-TW" sz="4000" b="1" dirty="0">
              <a:solidFill>
                <a:srgbClr val="E23614"/>
              </a:solidFill>
              <a:latin typeface="標楷體" pitchFamily="65" charset="-120"/>
              <a:ea typeface="標楷體" pitchFamily="65" charset="-120"/>
            </a:endParaRPr>
          </a:p>
          <a:p>
            <a:pPr eaLnBrk="1" hangingPunct="1">
              <a:spcBef>
                <a:spcPct val="0"/>
              </a:spcBef>
              <a:buClrTx/>
              <a:buSzTx/>
              <a:buFontTx/>
              <a:buNone/>
            </a:pPr>
            <a:endParaRPr lang="en-US" altLang="zh-TW" sz="4000" b="1" dirty="0">
              <a:solidFill>
                <a:srgbClr val="E23614"/>
              </a:solidFill>
              <a:latin typeface="標楷體" pitchFamily="65" charset="-120"/>
              <a:ea typeface="標楷體" pitchFamily="65" charset="-12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124</a:t>
            </a:fld>
            <a:endParaRPr kumimoji="0" lang="en-US" altLang="zh-TW" sz="1400"/>
          </a:p>
        </p:txBody>
      </p:sp>
      <p:sp>
        <p:nvSpPr>
          <p:cNvPr id="74756" name="Text Box 3"/>
          <p:cNvSpPr txBox="1">
            <a:spLocks noChangeArrowheads="1"/>
          </p:cNvSpPr>
          <p:nvPr/>
        </p:nvSpPr>
        <p:spPr bwMode="auto">
          <a:xfrm>
            <a:off x="23813" y="549275"/>
            <a:ext cx="8964612" cy="5632311"/>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itchFamily="65" charset="-120"/>
                <a:ea typeface="標楷體" pitchFamily="65" charset="-120"/>
              </a:rPr>
              <a:t>釋一：</a:t>
            </a:r>
            <a:r>
              <a:rPr lang="zh-TW" altLang="zh-TW" sz="3600" b="1" dirty="0">
                <a:solidFill>
                  <a:srgbClr val="003399"/>
                </a:solidFill>
                <a:latin typeface="標楷體" pitchFamily="65" charset="-120"/>
                <a:ea typeface="標楷體" pitchFamily="65" charset="-120"/>
              </a:rPr>
              <a:t>農會理、監事得</a:t>
            </a:r>
            <a:r>
              <a:rPr lang="zh-TW" altLang="en-US" sz="3600" b="1" dirty="0">
                <a:solidFill>
                  <a:srgbClr val="FF0000"/>
                </a:solidFill>
                <a:latin typeface="標楷體" pitchFamily="65" charset="-120"/>
                <a:ea typeface="標楷體" pitchFamily="65" charset="-120"/>
              </a:rPr>
              <a:t>否</a:t>
            </a:r>
            <a:r>
              <a:rPr lang="zh-TW" altLang="en-US" sz="3600" b="1" dirty="0">
                <a:solidFill>
                  <a:srgbClr val="003399"/>
                </a:solidFill>
                <a:latin typeface="標楷體" pitchFamily="65" charset="-120"/>
                <a:ea typeface="標楷體" pitchFamily="65" charset="-120"/>
              </a:rPr>
              <a:t>兼</a:t>
            </a:r>
            <a:r>
              <a:rPr lang="zh-TW" altLang="zh-TW" sz="3600" b="1" dirty="0">
                <a:solidFill>
                  <a:srgbClr val="003399"/>
                </a:solidFill>
                <a:latin typeface="標楷體" pitchFamily="65" charset="-120"/>
                <a:ea typeface="標楷體" pitchFamily="65" charset="-120"/>
              </a:rPr>
              <a:t>任為信用合作社</a:t>
            </a:r>
            <a:endParaRPr lang="en-US" altLang="zh-TW" sz="3600" b="1" dirty="0">
              <a:solidFill>
                <a:srgbClr val="003399"/>
              </a:solidFill>
              <a:latin typeface="標楷體" pitchFamily="65" charset="-120"/>
              <a:ea typeface="標楷體" pitchFamily="65" charset="-120"/>
            </a:endParaRPr>
          </a:p>
          <a:p>
            <a:r>
              <a:rPr lang="zh-TW" altLang="en-US" sz="3600" b="1" dirty="0">
                <a:solidFill>
                  <a:srgbClr val="003399"/>
                </a:solidFill>
                <a:latin typeface="標楷體" pitchFamily="65" charset="-120"/>
                <a:ea typeface="標楷體" pitchFamily="65" charset="-120"/>
              </a:rPr>
              <a:t>  、合作農場</a:t>
            </a:r>
            <a:r>
              <a:rPr lang="zh-TW" altLang="zh-TW" sz="3600" b="1" dirty="0">
                <a:solidFill>
                  <a:srgbClr val="003399"/>
                </a:solidFill>
                <a:latin typeface="標楷體" pitchFamily="65" charset="-120"/>
                <a:ea typeface="標楷體" pitchFamily="65" charset="-120"/>
              </a:rPr>
              <a:t>之理、監事</a:t>
            </a:r>
            <a:r>
              <a:rPr lang="zh-TW" altLang="en-US" sz="3600" b="1" dirty="0">
                <a:solidFill>
                  <a:srgbClr val="003399"/>
                </a:solidFill>
                <a:latin typeface="標楷體" pitchFamily="65" charset="-120"/>
                <a:ea typeface="標楷體" pitchFamily="65" charset="-120"/>
              </a:rPr>
              <a:t>疑義：</a:t>
            </a:r>
            <a:endParaRPr lang="en-US" altLang="zh-TW" sz="3600" b="1" dirty="0">
              <a:solidFill>
                <a:srgbClr val="003399"/>
              </a:solidFill>
              <a:latin typeface="標楷體" pitchFamily="65" charset="-120"/>
              <a:ea typeface="標楷體" pitchFamily="65" charset="-120"/>
            </a:endParaRPr>
          </a:p>
          <a:p>
            <a:pPr marL="450850"/>
            <a:r>
              <a:rPr lang="zh-TW" altLang="zh-TW" sz="3600" b="1" dirty="0">
                <a:latin typeface="標楷體" panose="03000509000000000000" pitchFamily="65" charset="-120"/>
                <a:ea typeface="標楷體" panose="03000509000000000000" pitchFamily="65" charset="-120"/>
              </a:rPr>
              <a:t>農會法修正後，已無農會</a:t>
            </a:r>
            <a:r>
              <a:rPr lang="zh-TW" altLang="zh-TW" sz="3600" b="1" dirty="0">
                <a:solidFill>
                  <a:srgbClr val="FF0000"/>
                </a:solidFill>
                <a:latin typeface="標楷體" panose="03000509000000000000" pitchFamily="65" charset="-120"/>
                <a:ea typeface="標楷體" panose="03000509000000000000" pitchFamily="65" charset="-120"/>
              </a:rPr>
              <a:t>會員</a:t>
            </a:r>
            <a:r>
              <a:rPr lang="zh-TW" altLang="zh-TW" sz="3600" b="1" dirty="0">
                <a:latin typeface="標楷體" panose="03000509000000000000" pitchFamily="65" charset="-120"/>
                <a:ea typeface="標楷體" panose="03000509000000000000" pitchFamily="65" charset="-120"/>
              </a:rPr>
              <a:t>不得加入信用合作社為社員之限制，是農會會員得申請加入信用合作社為社員，但農會理、監事</a:t>
            </a:r>
            <a:r>
              <a:rPr lang="zh-TW" altLang="zh-TW" sz="3600" b="1" dirty="0">
                <a:solidFill>
                  <a:srgbClr val="FF0000"/>
                </a:solidFill>
                <a:latin typeface="標楷體" panose="03000509000000000000" pitchFamily="65" charset="-120"/>
                <a:ea typeface="標楷體" panose="03000509000000000000" pitchFamily="65" charset="-120"/>
              </a:rPr>
              <a:t>不得</a:t>
            </a:r>
            <a:r>
              <a:rPr lang="zh-TW" altLang="zh-TW" sz="3600" b="1" dirty="0">
                <a:latin typeface="標楷體" panose="03000509000000000000" pitchFamily="65" charset="-120"/>
                <a:ea typeface="標楷體" panose="03000509000000000000" pitchFamily="65" charset="-120"/>
              </a:rPr>
              <a:t>選任為信用合作社之理、監事。</a:t>
            </a:r>
            <a:endParaRPr lang="en-US" altLang="zh-TW" sz="3600" b="1" dirty="0">
              <a:latin typeface="標楷體" panose="03000509000000000000" pitchFamily="65" charset="-120"/>
              <a:ea typeface="標楷體" panose="03000509000000000000" pitchFamily="65" charset="-120"/>
            </a:endParaRPr>
          </a:p>
          <a:p>
            <a:pPr marL="450850"/>
            <a:endParaRPr lang="en-US" altLang="zh-TW" sz="3600" b="1" dirty="0">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合作農場以農事經營為目的與農會法第</a:t>
            </a:r>
            <a:r>
              <a:rPr lang="en-US" altLang="zh-TW" sz="3600" b="1" dirty="0">
                <a:latin typeface="標楷體" panose="03000509000000000000" pitchFamily="65" charset="-120"/>
                <a:ea typeface="標楷體" panose="03000509000000000000" pitchFamily="65" charset="-120"/>
              </a:rPr>
              <a:t>4</a:t>
            </a:r>
            <a:r>
              <a:rPr lang="zh-TW" altLang="zh-TW" sz="3600" b="1" dirty="0">
                <a:latin typeface="標楷體" panose="03000509000000000000" pitchFamily="65" charset="-120"/>
                <a:ea typeface="標楷體" panose="03000509000000000000" pitchFamily="65" charset="-120"/>
              </a:rPr>
              <a:t>條所定農會任務頗多相同，為避免執行職務時涉及兩者難期平衡，不得互為兼任。</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633446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125</a:t>
            </a:fld>
            <a:endParaRPr kumimoji="0" lang="en-US" altLang="zh-TW" sz="1400"/>
          </a:p>
        </p:txBody>
      </p:sp>
      <p:sp>
        <p:nvSpPr>
          <p:cNvPr id="74756" name="Text Box 3"/>
          <p:cNvSpPr txBox="1">
            <a:spLocks noChangeArrowheads="1"/>
          </p:cNvSpPr>
          <p:nvPr/>
        </p:nvSpPr>
        <p:spPr bwMode="auto">
          <a:xfrm>
            <a:off x="23813" y="549275"/>
            <a:ext cx="8964612" cy="4524315"/>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itchFamily="65" charset="-120"/>
                <a:ea typeface="標楷體" pitchFamily="65" charset="-120"/>
              </a:rPr>
              <a:t>釋二：</a:t>
            </a:r>
            <a:r>
              <a:rPr lang="zh-TW" altLang="zh-TW" sz="3600" b="1" dirty="0">
                <a:solidFill>
                  <a:srgbClr val="003399"/>
                </a:solidFill>
                <a:latin typeface="標楷體" pitchFamily="65" charset="-120"/>
                <a:ea typeface="標楷體" pitchFamily="65" charset="-120"/>
              </a:rPr>
              <a:t>村、里長是否為公務員？</a:t>
            </a:r>
            <a:r>
              <a:rPr lang="zh-TW" altLang="zh-TW" sz="3600" b="1" dirty="0">
                <a:solidFill>
                  <a:srgbClr val="FF0000"/>
                </a:solidFill>
                <a:latin typeface="標楷體" pitchFamily="65" charset="-120"/>
                <a:ea typeface="標楷體" pitchFamily="65" charset="-120"/>
              </a:rPr>
              <a:t>可</a:t>
            </a:r>
            <a:r>
              <a:rPr lang="zh-TW" altLang="zh-TW" sz="3600" b="1" dirty="0">
                <a:solidFill>
                  <a:srgbClr val="003399"/>
                </a:solidFill>
                <a:latin typeface="標楷體" pitchFamily="65" charset="-120"/>
                <a:ea typeface="標楷體" pitchFamily="65" charset="-120"/>
              </a:rPr>
              <a:t>否兼任農</a:t>
            </a:r>
            <a:endParaRPr lang="en-US" altLang="zh-TW" sz="3600" b="1" dirty="0">
              <a:solidFill>
                <a:srgbClr val="003399"/>
              </a:solidFill>
              <a:latin typeface="標楷體" pitchFamily="65" charset="-120"/>
              <a:ea typeface="標楷體" pitchFamily="65" charset="-120"/>
            </a:endParaRPr>
          </a:p>
          <a:p>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會會員代表及理、監事疑義</a:t>
            </a:r>
            <a:r>
              <a:rPr lang="zh-TW" altLang="en-US" sz="3600" b="1" dirty="0">
                <a:solidFill>
                  <a:srgbClr val="003399"/>
                </a:solidFill>
                <a:latin typeface="標楷體" pitchFamily="65" charset="-120"/>
                <a:ea typeface="標楷體" pitchFamily="65" charset="-120"/>
              </a:rPr>
              <a:t>：</a:t>
            </a:r>
            <a:endParaRPr lang="en-US" altLang="zh-TW" sz="3600" b="1" dirty="0">
              <a:solidFill>
                <a:srgbClr val="003399"/>
              </a:solidFill>
              <a:latin typeface="標楷體" pitchFamily="65" charset="-120"/>
              <a:ea typeface="標楷體" pitchFamily="65" charset="-120"/>
            </a:endParaRPr>
          </a:p>
          <a:p>
            <a:pPr marL="450850"/>
            <a:endParaRPr lang="en-US" altLang="zh-TW" sz="3600" b="1" dirty="0">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按村、里長，依司法院院字第</a:t>
            </a:r>
            <a:r>
              <a:rPr lang="en-US" altLang="zh-TW" sz="3600" b="1" dirty="0">
                <a:latin typeface="標楷體" panose="03000509000000000000" pitchFamily="65" charset="-120"/>
                <a:ea typeface="標楷體" panose="03000509000000000000" pitchFamily="65" charset="-120"/>
              </a:rPr>
              <a:t>2504</a:t>
            </a:r>
            <a:r>
              <a:rPr lang="zh-TW" altLang="zh-TW" sz="3600" b="1" dirty="0">
                <a:latin typeface="標楷體" panose="03000509000000000000" pitchFamily="65" charset="-120"/>
                <a:ea typeface="標楷體" panose="03000509000000000000" pitchFamily="65" charset="-120"/>
              </a:rPr>
              <a:t>號解釋不屬於公務員服務法第</a:t>
            </a:r>
            <a:r>
              <a:rPr lang="en-US" altLang="zh-TW" sz="3600" b="1" dirty="0">
                <a:latin typeface="標楷體" panose="03000509000000000000" pitchFamily="65" charset="-120"/>
                <a:ea typeface="標楷體" panose="03000509000000000000" pitchFamily="65" charset="-120"/>
              </a:rPr>
              <a:t>24</a:t>
            </a:r>
            <a:r>
              <a:rPr lang="zh-TW" altLang="zh-TW" sz="3600" b="1" dirty="0">
                <a:latin typeface="標楷體" panose="03000509000000000000" pitchFamily="65" charset="-120"/>
                <a:ea typeface="標楷體" panose="03000509000000000000" pitchFamily="65" charset="-120"/>
              </a:rPr>
              <a:t>條所定範圍，自無同法第</a:t>
            </a:r>
            <a:r>
              <a:rPr lang="en-US" altLang="zh-TW" sz="3600" b="1" dirty="0">
                <a:latin typeface="標楷體" panose="03000509000000000000" pitchFamily="65" charset="-120"/>
                <a:ea typeface="標楷體" panose="03000509000000000000" pitchFamily="65" charset="-120"/>
              </a:rPr>
              <a:t>14</a:t>
            </a:r>
            <a:r>
              <a:rPr lang="zh-TW" altLang="zh-TW" sz="3600" b="1" dirty="0">
                <a:latin typeface="標楷體" panose="03000509000000000000" pitchFamily="65" charset="-120"/>
                <a:ea typeface="標楷體" panose="03000509000000000000" pitchFamily="65" charset="-120"/>
              </a:rPr>
              <a:t>條之適用，要其充任農會會員代表，即非法所不許。又農會理（監）事兼任村里長，法無限制。</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994399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126</a:t>
            </a:fld>
            <a:endParaRPr kumimoji="0" lang="en-US" altLang="zh-TW" sz="1400"/>
          </a:p>
        </p:txBody>
      </p:sp>
      <p:sp>
        <p:nvSpPr>
          <p:cNvPr id="74756" name="Text Box 3"/>
          <p:cNvSpPr txBox="1">
            <a:spLocks noChangeArrowheads="1"/>
          </p:cNvSpPr>
          <p:nvPr/>
        </p:nvSpPr>
        <p:spPr bwMode="auto">
          <a:xfrm>
            <a:off x="23813" y="549275"/>
            <a:ext cx="8964612" cy="4524315"/>
          </a:xfrm>
          <a:prstGeom prst="rect">
            <a:avLst/>
          </a:prstGeom>
          <a:noFill/>
          <a:ln w="12700" cap="sq">
            <a:noFill/>
            <a:miter lim="800000"/>
            <a:headEnd type="none" w="sm" len="sm"/>
            <a:tailEnd type="none" w="sm" len="sm"/>
          </a:ln>
        </p:spPr>
        <p:txBody>
          <a:bodyPr>
            <a:spAutoFit/>
          </a:bodyPr>
          <a:lstStyle/>
          <a:p>
            <a:r>
              <a:rPr lang="zh-TW" altLang="en-US" sz="3600" b="1" dirty="0">
                <a:solidFill>
                  <a:srgbClr val="003399"/>
                </a:solidFill>
                <a:latin typeface="標楷體" pitchFamily="65" charset="-120"/>
                <a:ea typeface="標楷體" pitchFamily="65" charset="-120"/>
              </a:rPr>
              <a:t>釋三：</a:t>
            </a:r>
            <a:r>
              <a:rPr lang="zh-TW" altLang="zh-TW" sz="3600" b="1" dirty="0">
                <a:solidFill>
                  <a:srgbClr val="003399"/>
                </a:solidFill>
                <a:latin typeface="標楷體" pitchFamily="65" charset="-120"/>
                <a:ea typeface="標楷體" pitchFamily="65" charset="-120"/>
              </a:rPr>
              <a:t>農會理事、監事、會員代表可否兼任</a:t>
            </a:r>
            <a:endParaRPr lang="en-US" altLang="zh-TW" sz="3600" b="1" dirty="0">
              <a:solidFill>
                <a:srgbClr val="003399"/>
              </a:solidFill>
              <a:latin typeface="標楷體" pitchFamily="65" charset="-120"/>
              <a:ea typeface="標楷體" pitchFamily="65" charset="-120"/>
            </a:endParaRPr>
          </a:p>
          <a:p>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銀行董事、監察人等職務疑義</a:t>
            </a:r>
            <a:r>
              <a:rPr lang="zh-TW" altLang="en-US" sz="3600" b="1" dirty="0">
                <a:solidFill>
                  <a:srgbClr val="003399"/>
                </a:solidFill>
                <a:latin typeface="標楷體" pitchFamily="65" charset="-120"/>
                <a:ea typeface="標楷體" pitchFamily="65" charset="-120"/>
              </a:rPr>
              <a:t>：</a:t>
            </a:r>
            <a:endParaRPr lang="en-US" altLang="zh-TW" sz="3600" b="1" dirty="0">
              <a:solidFill>
                <a:srgbClr val="003399"/>
              </a:solidFill>
              <a:latin typeface="標楷體" pitchFamily="65" charset="-120"/>
              <a:ea typeface="標楷體" pitchFamily="65" charset="-120"/>
            </a:endParaRPr>
          </a:p>
          <a:p>
            <a:pPr marL="450850"/>
            <a:endParaRPr lang="en-US" altLang="zh-TW" sz="3600" b="1" dirty="0">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農</a:t>
            </a:r>
            <a:r>
              <a:rPr lang="en-US" altLang="zh-TW" sz="3600" b="1" dirty="0">
                <a:latin typeface="標楷體" panose="03000509000000000000" pitchFamily="65" charset="-120"/>
                <a:ea typeface="標楷體" panose="03000509000000000000" pitchFamily="65" charset="-120"/>
              </a:rPr>
              <a:t>(</a:t>
            </a:r>
            <a:r>
              <a:rPr lang="zh-TW" altLang="zh-TW" sz="3600" b="1" dirty="0">
                <a:latin typeface="標楷體" panose="03000509000000000000" pitchFamily="65" charset="-120"/>
                <a:ea typeface="標楷體" panose="03000509000000000000" pitchFamily="65" charset="-120"/>
              </a:rPr>
              <a:t>漁</a:t>
            </a:r>
            <a:r>
              <a:rPr lang="en-US" altLang="zh-TW" sz="3600" b="1" dirty="0">
                <a:latin typeface="標楷體" panose="03000509000000000000" pitchFamily="65" charset="-120"/>
                <a:ea typeface="標楷體" panose="03000509000000000000" pitchFamily="65" charset="-120"/>
              </a:rPr>
              <a:t>)</a:t>
            </a:r>
            <a:r>
              <a:rPr lang="zh-TW" altLang="zh-TW" sz="3600" b="1" dirty="0">
                <a:latin typeface="標楷體" panose="03000509000000000000" pitchFamily="65" charset="-120"/>
                <a:ea typeface="標楷體" panose="03000509000000000000" pitchFamily="65" charset="-120"/>
              </a:rPr>
              <a:t>會</a:t>
            </a:r>
            <a:r>
              <a:rPr lang="zh-TW" altLang="zh-TW" sz="3600" b="1" dirty="0">
                <a:solidFill>
                  <a:srgbClr val="FF0000"/>
                </a:solidFill>
                <a:latin typeface="標楷體" panose="03000509000000000000" pitchFamily="65" charset="-120"/>
                <a:ea typeface="標楷體" panose="03000509000000000000" pitchFamily="65" charset="-120"/>
              </a:rPr>
              <a:t>理事、監事</a:t>
            </a:r>
            <a:r>
              <a:rPr lang="zh-TW" altLang="zh-TW" sz="3600" b="1" dirty="0">
                <a:latin typeface="標楷體" panose="03000509000000000000" pitchFamily="65" charset="-120"/>
                <a:ea typeface="標楷體" panose="03000509000000000000" pitchFamily="65" charset="-120"/>
              </a:rPr>
              <a:t>，原則</a:t>
            </a:r>
            <a:r>
              <a:rPr lang="zh-TW" altLang="zh-TW" sz="3600" b="1" dirty="0">
                <a:solidFill>
                  <a:srgbClr val="FF0000"/>
                </a:solidFill>
                <a:latin typeface="標楷體" panose="03000509000000000000" pitchFamily="65" charset="-120"/>
                <a:ea typeface="標楷體" panose="03000509000000000000" pitchFamily="65" charset="-120"/>
              </a:rPr>
              <a:t>不得</a:t>
            </a:r>
            <a:r>
              <a:rPr lang="zh-TW" altLang="zh-TW" sz="3600" b="1" dirty="0">
                <a:latin typeface="標楷體" panose="03000509000000000000" pitchFamily="65" charset="-120"/>
                <a:ea typeface="標楷體" panose="03000509000000000000" pitchFamily="65" charset="-120"/>
              </a:rPr>
              <a:t>兼任銀行之董事、監察人。至於農會會員</a:t>
            </a:r>
            <a:r>
              <a:rPr lang="zh-TW" altLang="zh-TW" sz="3600" b="1" dirty="0">
                <a:solidFill>
                  <a:srgbClr val="FF0000"/>
                </a:solidFill>
                <a:latin typeface="標楷體" panose="03000509000000000000" pitchFamily="65" charset="-120"/>
                <a:ea typeface="標楷體" panose="03000509000000000000" pitchFamily="65" charset="-120"/>
              </a:rPr>
              <a:t>代表</a:t>
            </a:r>
            <a:r>
              <a:rPr lang="zh-TW" altLang="zh-TW" sz="3600" b="1" dirty="0">
                <a:latin typeface="標楷體" panose="03000509000000000000" pitchFamily="65" charset="-120"/>
                <a:ea typeface="標楷體" panose="03000509000000000000" pitchFamily="65" charset="-120"/>
              </a:rPr>
              <a:t>得否兼任銀行董事、監察人等職務一節，查農會法及農業金融法等相關規定，尚無明文限制。</a:t>
            </a:r>
            <a:endParaRPr lang="zh-TW" altLang="en-US" sz="2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665277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C9805265-8AED-423A-80C7-68C16B8BCBBB}" type="slidenum">
              <a:rPr kumimoji="0" lang="en-US" altLang="zh-TW" sz="1400"/>
              <a:pPr>
                <a:spcBef>
                  <a:spcPct val="0"/>
                </a:spcBef>
                <a:buClrTx/>
                <a:buSzTx/>
                <a:buFontTx/>
                <a:buNone/>
              </a:pPr>
              <a:t>127</a:t>
            </a:fld>
            <a:endParaRPr kumimoji="0" lang="en-US" altLang="zh-TW" sz="1400"/>
          </a:p>
        </p:txBody>
      </p:sp>
      <p:sp>
        <p:nvSpPr>
          <p:cNvPr id="132099" name="Text Box 2"/>
          <p:cNvSpPr txBox="1">
            <a:spLocks noChangeArrowheads="1"/>
          </p:cNvSpPr>
          <p:nvPr/>
        </p:nvSpPr>
        <p:spPr bwMode="auto">
          <a:xfrm>
            <a:off x="246063" y="404813"/>
            <a:ext cx="8718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4000" b="1" dirty="0">
                <a:solidFill>
                  <a:srgbClr val="003399"/>
                </a:solidFill>
                <a:latin typeface="標楷體" pitchFamily="65" charset="-120"/>
                <a:ea typeface="標楷體" pitchFamily="65" charset="-120"/>
              </a:rPr>
              <a:t>第二十二條  </a:t>
            </a:r>
            <a:r>
              <a:rPr lang="zh-TW" altLang="zh-TW" sz="4000" b="1" dirty="0">
                <a:solidFill>
                  <a:srgbClr val="003399"/>
                </a:solidFill>
                <a:latin typeface="標楷體" pitchFamily="65" charset="-120"/>
                <a:ea typeface="標楷體" pitchFamily="65" charset="-120"/>
              </a:rPr>
              <a:t>農會理、監事任期均為</a:t>
            </a:r>
            <a:r>
              <a:rPr lang="zh-TW" altLang="zh-TW" sz="4000" b="1" dirty="0">
                <a:solidFill>
                  <a:srgbClr val="E23614"/>
                </a:solidFill>
                <a:latin typeface="標楷體" pitchFamily="65" charset="-120"/>
                <a:ea typeface="標楷體" pitchFamily="65" charset="-120"/>
              </a:rPr>
              <a:t>四</a:t>
            </a:r>
            <a:r>
              <a:rPr lang="zh-TW" altLang="zh-TW" sz="4000" b="1" dirty="0">
                <a:solidFill>
                  <a:srgbClr val="003399"/>
                </a:solidFill>
                <a:latin typeface="標楷體" pitchFamily="65" charset="-120"/>
                <a:ea typeface="標楷體" pitchFamily="65" charset="-120"/>
              </a:rPr>
              <a:t>年，連選得連任一次。但</a:t>
            </a:r>
            <a:r>
              <a:rPr lang="zh-TW" altLang="zh-TW" sz="4000" b="1" dirty="0">
                <a:solidFill>
                  <a:srgbClr val="E23614"/>
                </a:solidFill>
                <a:latin typeface="標楷體" pitchFamily="65" charset="-120"/>
                <a:ea typeface="標楷體" pitchFamily="65" charset="-120"/>
              </a:rPr>
              <a:t>連任</a:t>
            </a:r>
            <a:r>
              <a:rPr lang="zh-TW" altLang="zh-TW" sz="4000" b="1" dirty="0">
                <a:solidFill>
                  <a:srgbClr val="003399"/>
                </a:solidFill>
                <a:latin typeface="標楷體" pitchFamily="65" charset="-120"/>
                <a:ea typeface="標楷體" pitchFamily="65" charset="-120"/>
              </a:rPr>
              <a:t>人數不得超過理、監事名額</a:t>
            </a:r>
            <a:r>
              <a:rPr lang="zh-TW" altLang="zh-TW" sz="4000" b="1" dirty="0">
                <a:solidFill>
                  <a:srgbClr val="E23614"/>
                </a:solidFill>
                <a:latin typeface="標楷體" pitchFamily="65" charset="-120"/>
                <a:ea typeface="標楷體" pitchFamily="65" charset="-120"/>
              </a:rPr>
              <a:t>二分之一</a:t>
            </a:r>
            <a:r>
              <a:rPr lang="zh-TW" altLang="zh-TW" sz="4000" b="1" dirty="0">
                <a:solidFill>
                  <a:srgbClr val="003399"/>
                </a:solidFill>
                <a:latin typeface="標楷體" pitchFamily="65" charset="-120"/>
                <a:ea typeface="標楷體" pitchFamily="65" charset="-120"/>
              </a:rPr>
              <a:t>。</a:t>
            </a:r>
          </a:p>
          <a:p>
            <a:pPr eaLnBrk="1" hangingPunct="1">
              <a:spcBef>
                <a:spcPct val="0"/>
              </a:spcBef>
              <a:buClrTx/>
              <a:buSzTx/>
              <a:buFontTx/>
              <a:buNone/>
            </a:pPr>
            <a:r>
              <a:rPr lang="zh-TW" altLang="zh-TW" sz="4000" b="1" dirty="0">
                <a:solidFill>
                  <a:srgbClr val="003399"/>
                </a:solidFill>
                <a:latin typeface="標楷體" pitchFamily="65" charset="-120"/>
                <a:ea typeface="標楷體" pitchFamily="65" charset="-120"/>
              </a:rPr>
              <a:t>      前項理、監事任期屆滿改選完成後，應於七日內將理、監事簡歷冊，連同會員增減名冊報請主管機關備案。</a:t>
            </a:r>
            <a:r>
              <a:rPr lang="zh-TW" altLang="en-US" sz="4000" b="1" dirty="0">
                <a:solidFill>
                  <a:srgbClr val="003399"/>
                </a:solidFill>
                <a:latin typeface="標楷體" pitchFamily="65" charset="-120"/>
                <a:ea typeface="標楷體" pitchFamily="65" charset="-120"/>
              </a:rPr>
              <a:t>     </a:t>
            </a:r>
            <a:endParaRPr lang="zh-TW" altLang="en-US" sz="4000" b="1" i="1" dirty="0">
              <a:solidFill>
                <a:srgbClr val="003399"/>
              </a:solidFill>
              <a:latin typeface="標楷體" pitchFamily="65" charset="-120"/>
              <a:ea typeface="標楷體" pitchFamily="65" charset="-120"/>
            </a:endParaRPr>
          </a:p>
        </p:txBody>
      </p:sp>
    </p:spTree>
    <p:extLst>
      <p:ext uri="{BB962C8B-B14F-4D97-AF65-F5344CB8AC3E}">
        <p14:creationId xmlns:p14="http://schemas.microsoft.com/office/powerpoint/2010/main" val="4664890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128</a:t>
            </a:fld>
            <a:endParaRPr kumimoji="0" lang="en-US" altLang="zh-TW" sz="1400"/>
          </a:p>
        </p:txBody>
      </p:sp>
      <p:sp>
        <p:nvSpPr>
          <p:cNvPr id="74756" name="Text Box 3"/>
          <p:cNvSpPr txBox="1">
            <a:spLocks noChangeArrowheads="1"/>
          </p:cNvSpPr>
          <p:nvPr/>
        </p:nvSpPr>
        <p:spPr bwMode="auto">
          <a:xfrm>
            <a:off x="23812" y="549275"/>
            <a:ext cx="9120187" cy="6278642"/>
          </a:xfrm>
          <a:prstGeom prst="rect">
            <a:avLst/>
          </a:prstGeom>
          <a:noFill/>
          <a:ln w="12700" cap="sq">
            <a:noFill/>
            <a:miter lim="800000"/>
            <a:headEnd type="none" w="sm" len="sm"/>
            <a:tailEnd type="none" w="sm" len="sm"/>
          </a:ln>
        </p:spPr>
        <p:txBody>
          <a:bodyPr wrap="square">
            <a:spAutoFit/>
          </a:bodyPr>
          <a:lstStyle/>
          <a:p>
            <a:r>
              <a:rPr lang="zh-TW" altLang="en-US" sz="3600" b="1" dirty="0">
                <a:solidFill>
                  <a:srgbClr val="003399"/>
                </a:solidFill>
                <a:latin typeface="標楷體" pitchFamily="65" charset="-120"/>
                <a:ea typeface="標楷體" pitchFamily="65" charset="-120"/>
              </a:rPr>
              <a:t>釋一：</a:t>
            </a:r>
            <a:r>
              <a:rPr lang="zh-TW" altLang="zh-TW" sz="3600" b="1" dirty="0">
                <a:solidFill>
                  <a:srgbClr val="003399"/>
                </a:solidFill>
                <a:latin typeface="標楷體" pitchFamily="65" charset="-120"/>
                <a:ea typeface="標楷體" pitchFamily="65" charset="-120"/>
              </a:rPr>
              <a:t>農會理事、監事</a:t>
            </a:r>
            <a:r>
              <a:rPr lang="zh-TW" altLang="en-US" sz="3600" b="1" dirty="0">
                <a:solidFill>
                  <a:srgbClr val="003399"/>
                </a:solidFill>
                <a:latin typeface="標楷體" pitchFamily="65" charset="-120"/>
                <a:ea typeface="標楷體" pitchFamily="65" charset="-120"/>
              </a:rPr>
              <a:t>連</a:t>
            </a:r>
            <a:r>
              <a:rPr lang="zh-TW" altLang="zh-TW" sz="3600" b="1" dirty="0">
                <a:solidFill>
                  <a:srgbClr val="003399"/>
                </a:solidFill>
                <a:latin typeface="標楷體" pitchFamily="65" charset="-120"/>
                <a:ea typeface="標楷體" pitchFamily="65" charset="-120"/>
              </a:rPr>
              <a:t>任</a:t>
            </a:r>
            <a:r>
              <a:rPr lang="zh-TW" altLang="en-US" sz="3600" b="1" dirty="0">
                <a:solidFill>
                  <a:srgbClr val="003399"/>
                </a:solidFill>
                <a:latin typeface="標楷體" pitchFamily="65" charset="-120"/>
                <a:ea typeface="標楷體" pitchFamily="65" charset="-120"/>
              </a:rPr>
              <a:t>限制</a:t>
            </a:r>
            <a:r>
              <a:rPr lang="zh-TW" altLang="zh-TW" sz="3600" b="1" dirty="0">
                <a:solidFill>
                  <a:srgbClr val="003399"/>
                </a:solidFill>
                <a:latin typeface="標楷體" pitchFamily="65" charset="-120"/>
                <a:ea typeface="標楷體" pitchFamily="65" charset="-120"/>
              </a:rPr>
              <a:t>疑義</a:t>
            </a:r>
            <a:r>
              <a:rPr lang="zh-TW" altLang="en-US" sz="3600" b="1" dirty="0">
                <a:solidFill>
                  <a:srgbClr val="003399"/>
                </a:solidFill>
                <a:latin typeface="標楷體" pitchFamily="65" charset="-120"/>
                <a:ea typeface="標楷體" pitchFamily="65" charset="-120"/>
              </a:rPr>
              <a:t>：</a:t>
            </a:r>
            <a:endParaRPr lang="en-US" altLang="zh-TW" sz="3600" b="1" dirty="0">
              <a:solidFill>
                <a:srgbClr val="003399"/>
              </a:solidFill>
              <a:latin typeface="標楷體" pitchFamily="65" charset="-120"/>
              <a:ea typeface="標楷體" pitchFamily="65" charset="-120"/>
            </a:endParaRPr>
          </a:p>
          <a:p>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一</a:t>
            </a:r>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非本屆現職，但曾任理、監事</a:t>
            </a:r>
            <a:r>
              <a:rPr lang="en-US" altLang="zh-TW" sz="3000" b="1" dirty="0">
                <a:latin typeface="標楷體" panose="03000509000000000000" pitchFamily="65" charset="-120"/>
                <a:ea typeface="標楷體" panose="03000509000000000000" pitchFamily="65" charset="-120"/>
              </a:rPr>
              <a:t>4</a:t>
            </a:r>
            <a:r>
              <a:rPr lang="zh-TW" altLang="zh-TW" sz="3000" b="1" dirty="0">
                <a:latin typeface="標楷體" panose="03000509000000000000" pitchFamily="65" charset="-120"/>
                <a:ea typeface="標楷體" panose="03000509000000000000" pitchFamily="65" charset="-120"/>
              </a:rPr>
              <a:t>年以上，且國小</a:t>
            </a:r>
            <a:endParaRPr lang="en-US" altLang="zh-TW" sz="3000" b="1" dirty="0">
              <a:latin typeface="標楷體" panose="03000509000000000000" pitchFamily="65" charset="-120"/>
              <a:ea typeface="標楷體" panose="03000509000000000000" pitchFamily="65" charset="-120"/>
            </a:endParaRPr>
          </a:p>
          <a:p>
            <a:r>
              <a:rPr lang="zh-TW" altLang="en-US" sz="3000" b="1" dirty="0">
                <a:latin typeface="標楷體" panose="03000509000000000000" pitchFamily="65" charset="-120"/>
                <a:ea typeface="標楷體" panose="03000509000000000000" pitchFamily="65" charset="-120"/>
              </a:rPr>
              <a:t>    </a:t>
            </a:r>
            <a:r>
              <a:rPr lang="zh-TW" altLang="zh-TW" sz="3000" b="1" dirty="0">
                <a:latin typeface="標楷體" panose="03000509000000000000" pitchFamily="65" charset="-120"/>
                <a:ea typeface="標楷體" panose="03000509000000000000" pitchFamily="65" charset="-120"/>
              </a:rPr>
              <a:t>畢業者，應不受連任限制。</a:t>
            </a:r>
          </a:p>
          <a:p>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二</a:t>
            </a:r>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理、監事連任人數不得超過理、監事名額二分之</a:t>
            </a:r>
            <a:endParaRPr lang="en-US" altLang="zh-TW" sz="3000" b="1" dirty="0">
              <a:latin typeface="標楷體" panose="03000509000000000000" pitchFamily="65" charset="-120"/>
              <a:ea typeface="標楷體" panose="03000509000000000000" pitchFamily="65" charset="-120"/>
            </a:endParaRPr>
          </a:p>
          <a:p>
            <a:r>
              <a:rPr lang="zh-TW" altLang="en-US" sz="3000" b="1" dirty="0">
                <a:latin typeface="標楷體" panose="03000509000000000000" pitchFamily="65" charset="-120"/>
                <a:ea typeface="標楷體" panose="03000509000000000000" pitchFamily="65" charset="-120"/>
              </a:rPr>
              <a:t>    </a:t>
            </a:r>
            <a:r>
              <a:rPr lang="zh-TW" altLang="zh-TW" sz="3000" b="1" dirty="0">
                <a:latin typeface="標楷體" panose="03000509000000000000" pitchFamily="65" charset="-120"/>
                <a:ea typeface="標楷體" panose="03000509000000000000" pitchFamily="65" charset="-120"/>
              </a:rPr>
              <a:t>一，其名額應分別計算。</a:t>
            </a:r>
          </a:p>
          <a:p>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三</a:t>
            </a:r>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補選之理、監事其任期未滿</a:t>
            </a:r>
            <a:r>
              <a:rPr lang="en-US" altLang="zh-TW" sz="3000" b="1" dirty="0">
                <a:latin typeface="標楷體" panose="03000509000000000000" pitchFamily="65" charset="-120"/>
                <a:ea typeface="標楷體" panose="03000509000000000000" pitchFamily="65" charset="-120"/>
              </a:rPr>
              <a:t>4</a:t>
            </a:r>
            <a:r>
              <a:rPr lang="zh-TW" altLang="zh-TW" sz="3000" b="1" dirty="0">
                <a:latin typeface="標楷體" panose="03000509000000000000" pitchFamily="65" charset="-120"/>
                <a:ea typeface="標楷體" panose="03000509000000000000" pitchFamily="65" charset="-120"/>
              </a:rPr>
              <a:t>年，亦視為</a:t>
            </a:r>
            <a:r>
              <a:rPr lang="en-US" altLang="zh-TW" sz="3000" b="1" dirty="0">
                <a:latin typeface="標楷體" panose="03000509000000000000" pitchFamily="65" charset="-120"/>
                <a:ea typeface="標楷體" panose="03000509000000000000" pitchFamily="65" charset="-120"/>
              </a:rPr>
              <a:t>1</a:t>
            </a:r>
            <a:r>
              <a:rPr lang="zh-TW" altLang="zh-TW" sz="3000" b="1" dirty="0">
                <a:latin typeface="標楷體" panose="03000509000000000000" pitchFamily="65" charset="-120"/>
                <a:ea typeface="標楷體" panose="03000509000000000000" pitchFamily="65" charset="-120"/>
              </a:rPr>
              <a:t>個任期</a:t>
            </a:r>
            <a:endParaRPr lang="en-US" altLang="zh-TW" sz="3000" b="1" dirty="0">
              <a:latin typeface="標楷體" panose="03000509000000000000" pitchFamily="65" charset="-120"/>
              <a:ea typeface="標楷體" panose="03000509000000000000" pitchFamily="65" charset="-120"/>
            </a:endParaRPr>
          </a:p>
          <a:p>
            <a:r>
              <a:rPr lang="zh-TW" altLang="en-US" sz="3000" b="1" dirty="0">
                <a:latin typeface="標楷體" panose="03000509000000000000" pitchFamily="65" charset="-120"/>
                <a:ea typeface="標楷體" panose="03000509000000000000" pitchFamily="65" charset="-120"/>
              </a:rPr>
              <a:t>    </a:t>
            </a:r>
            <a:r>
              <a:rPr lang="zh-TW" altLang="zh-TW" sz="3000" b="1" dirty="0">
                <a:latin typeface="標楷體" panose="03000509000000000000" pitchFamily="65" charset="-120"/>
                <a:ea typeface="標楷體" panose="03000509000000000000" pitchFamily="65" charset="-120"/>
              </a:rPr>
              <a:t>而受連任限制。</a:t>
            </a:r>
            <a:endParaRPr lang="en-US" altLang="zh-TW" sz="3000" b="1" dirty="0">
              <a:latin typeface="標楷體" panose="03000509000000000000" pitchFamily="65" charset="-120"/>
              <a:ea typeface="標楷體" panose="03000509000000000000" pitchFamily="65" charset="-120"/>
            </a:endParaRPr>
          </a:p>
          <a:p>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四</a:t>
            </a:r>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不同級之合併或為同級之合併時，原任理、監事</a:t>
            </a:r>
            <a:endParaRPr lang="en-US" altLang="zh-TW" sz="3000" b="1" dirty="0">
              <a:latin typeface="標楷體" panose="03000509000000000000" pitchFamily="65" charset="-120"/>
              <a:ea typeface="標楷體" panose="03000509000000000000" pitchFamily="65" charset="-120"/>
            </a:endParaRPr>
          </a:p>
          <a:p>
            <a:r>
              <a:rPr lang="zh-TW" altLang="en-US" sz="3000" b="1" dirty="0">
                <a:latin typeface="標楷體" panose="03000509000000000000" pitchFamily="65" charset="-120"/>
                <a:ea typeface="標楷體" panose="03000509000000000000" pitchFamily="65" charset="-120"/>
              </a:rPr>
              <a:t>    </a:t>
            </a:r>
            <a:r>
              <a:rPr lang="zh-TW" altLang="zh-TW" sz="3000" b="1" dirty="0">
                <a:latin typeface="標楷體" panose="03000509000000000000" pitchFamily="65" charset="-120"/>
                <a:ea typeface="標楷體" panose="03000509000000000000" pitchFamily="65" charset="-120"/>
              </a:rPr>
              <a:t>如當選者均可認為新任農會職務不受連任限制</a:t>
            </a:r>
            <a:r>
              <a:rPr lang="zh-TW" altLang="en-US" sz="3000" b="1" dirty="0">
                <a:latin typeface="標楷體" panose="03000509000000000000" pitchFamily="65" charset="-120"/>
                <a:ea typeface="標楷體" panose="03000509000000000000" pitchFamily="65" charset="-120"/>
              </a:rPr>
              <a:t>。</a:t>
            </a:r>
            <a:endParaRPr lang="en-US" altLang="zh-TW" sz="3000" b="1" dirty="0">
              <a:latin typeface="標楷體" panose="03000509000000000000" pitchFamily="65" charset="-120"/>
              <a:ea typeface="標楷體" panose="03000509000000000000" pitchFamily="65" charset="-120"/>
            </a:endParaRPr>
          </a:p>
          <a:p>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五</a:t>
            </a:r>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現任上（下）級農會理、監事當選下（上）級農</a:t>
            </a:r>
            <a:endParaRPr lang="en-US" altLang="zh-TW" sz="3000" b="1" dirty="0">
              <a:latin typeface="標楷體" panose="03000509000000000000" pitchFamily="65" charset="-120"/>
              <a:ea typeface="標楷體" panose="03000509000000000000" pitchFamily="65" charset="-120"/>
            </a:endParaRPr>
          </a:p>
          <a:p>
            <a:r>
              <a:rPr lang="zh-TW" altLang="en-US" sz="3000" b="1" dirty="0">
                <a:latin typeface="標楷體" panose="03000509000000000000" pitchFamily="65" charset="-120"/>
                <a:ea typeface="標楷體" panose="03000509000000000000" pitchFamily="65" charset="-120"/>
              </a:rPr>
              <a:t>    </a:t>
            </a:r>
            <a:r>
              <a:rPr lang="zh-TW" altLang="zh-TW" sz="3000" b="1" dirty="0">
                <a:latin typeface="標楷體" panose="03000509000000000000" pitchFamily="65" charset="-120"/>
                <a:ea typeface="標楷體" panose="03000509000000000000" pitchFamily="65" charset="-120"/>
              </a:rPr>
              <a:t>會理、監事，或現任理（監）事當選為監（理）</a:t>
            </a:r>
            <a:endParaRPr lang="en-US" altLang="zh-TW" sz="3000" b="1" dirty="0">
              <a:latin typeface="標楷體" panose="03000509000000000000" pitchFamily="65" charset="-120"/>
              <a:ea typeface="標楷體" panose="03000509000000000000" pitchFamily="65" charset="-120"/>
            </a:endParaRPr>
          </a:p>
          <a:p>
            <a:r>
              <a:rPr lang="zh-TW" altLang="en-US" sz="3000" b="1" dirty="0">
                <a:latin typeface="標楷體" panose="03000509000000000000" pitchFamily="65" charset="-120"/>
                <a:ea typeface="標楷體" panose="03000509000000000000" pitchFamily="65" charset="-120"/>
              </a:rPr>
              <a:t>    </a:t>
            </a:r>
            <a:r>
              <a:rPr lang="zh-TW" altLang="zh-TW" sz="3000" b="1" dirty="0">
                <a:latin typeface="標楷體" panose="03000509000000000000" pitchFamily="65" charset="-120"/>
                <a:ea typeface="標楷體" panose="03000509000000000000" pitchFamily="65" charset="-120"/>
              </a:rPr>
              <a:t>事</a:t>
            </a:r>
            <a:r>
              <a:rPr lang="zh-TW" altLang="zh-TW" sz="3000" b="1">
                <a:latin typeface="標楷體" panose="03000509000000000000" pitchFamily="65" charset="-120"/>
                <a:ea typeface="標楷體" panose="03000509000000000000" pitchFamily="65" charset="-120"/>
              </a:rPr>
              <a:t>，均</a:t>
            </a:r>
            <a:r>
              <a:rPr lang="zh-TW" altLang="en-US" sz="3000" b="1">
                <a:latin typeface="標楷體" panose="03000509000000000000" pitchFamily="65" charset="-120"/>
                <a:ea typeface="標楷體" panose="03000509000000000000" pitchFamily="65" charset="-120"/>
              </a:rPr>
              <a:t>不</a:t>
            </a:r>
            <a:r>
              <a:rPr lang="zh-TW" altLang="zh-TW" sz="3000" b="1">
                <a:latin typeface="標楷體" panose="03000509000000000000" pitchFamily="65" charset="-120"/>
                <a:ea typeface="標楷體" panose="03000509000000000000" pitchFamily="65" charset="-120"/>
              </a:rPr>
              <a:t>受</a:t>
            </a:r>
            <a:r>
              <a:rPr lang="zh-TW" altLang="zh-TW" sz="3000" b="1" dirty="0">
                <a:latin typeface="標楷體" panose="03000509000000000000" pitchFamily="65" charset="-120"/>
                <a:ea typeface="標楷體" panose="03000509000000000000" pitchFamily="65" charset="-120"/>
              </a:rPr>
              <a:t>連任限制</a:t>
            </a:r>
            <a:r>
              <a:rPr lang="zh-TW" altLang="en-US" sz="3000" b="1" dirty="0">
                <a:latin typeface="標楷體" panose="03000509000000000000" pitchFamily="65" charset="-120"/>
                <a:ea typeface="標楷體" panose="03000509000000000000" pitchFamily="65" charset="-120"/>
              </a:rPr>
              <a:t>。</a:t>
            </a:r>
            <a:endParaRPr lang="en-US" altLang="zh-TW" sz="3000" b="1" dirty="0">
              <a:latin typeface="標楷體" panose="03000509000000000000" pitchFamily="65" charset="-120"/>
              <a:ea typeface="標楷體" panose="03000509000000000000" pitchFamily="65" charset="-120"/>
            </a:endParaRPr>
          </a:p>
          <a:p>
            <a:pPr marL="450850"/>
            <a:r>
              <a:rPr lang="zh-TW" altLang="en-US" sz="3600" b="1" dirty="0">
                <a:latin typeface="標楷體" panose="03000509000000000000" pitchFamily="65" charset="-120"/>
                <a:ea typeface="標楷體" panose="03000509000000000000" pitchFamily="65" charset="-120"/>
              </a:rPr>
              <a:t>                                </a:t>
            </a:r>
            <a:endParaRPr lang="zh-TW" altLang="en-US" sz="2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808537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129</a:t>
            </a:fld>
            <a:endParaRPr kumimoji="0" lang="en-US" altLang="zh-TW" sz="1400"/>
          </a:p>
        </p:txBody>
      </p:sp>
      <p:sp>
        <p:nvSpPr>
          <p:cNvPr id="74756" name="Text Box 3"/>
          <p:cNvSpPr txBox="1">
            <a:spLocks noChangeArrowheads="1"/>
          </p:cNvSpPr>
          <p:nvPr/>
        </p:nvSpPr>
        <p:spPr bwMode="auto">
          <a:xfrm>
            <a:off x="23812" y="549275"/>
            <a:ext cx="9120187" cy="6617196"/>
          </a:xfrm>
          <a:prstGeom prst="rect">
            <a:avLst/>
          </a:prstGeom>
          <a:noFill/>
          <a:ln w="12700" cap="sq">
            <a:noFill/>
            <a:miter lim="800000"/>
            <a:headEnd type="none" w="sm" len="sm"/>
            <a:tailEnd type="none" w="sm" len="sm"/>
          </a:ln>
        </p:spPr>
        <p:txBody>
          <a:bodyPr wrap="square">
            <a:spAutoFit/>
          </a:bodyPr>
          <a:lstStyle/>
          <a:p>
            <a:r>
              <a:rPr lang="zh-TW" altLang="en-US" sz="3600" b="1" dirty="0">
                <a:solidFill>
                  <a:srgbClr val="003399"/>
                </a:solidFill>
                <a:latin typeface="標楷體" pitchFamily="65" charset="-120"/>
                <a:ea typeface="標楷體" pitchFamily="65" charset="-120"/>
              </a:rPr>
              <a:t>釋二：</a:t>
            </a:r>
            <a:r>
              <a:rPr lang="zh-TW" altLang="zh-TW" sz="3600" b="1" dirty="0">
                <a:solidFill>
                  <a:srgbClr val="003399"/>
                </a:solidFill>
                <a:latin typeface="標楷體" pitchFamily="65" charset="-120"/>
                <a:ea typeface="標楷體" pitchFamily="65" charset="-120"/>
              </a:rPr>
              <a:t>農會理事、監事</a:t>
            </a:r>
            <a:r>
              <a:rPr lang="zh-TW" altLang="en-US" sz="3600" b="1" dirty="0">
                <a:solidFill>
                  <a:srgbClr val="003399"/>
                </a:solidFill>
                <a:latin typeface="標楷體" pitchFamily="65" charset="-120"/>
                <a:ea typeface="標楷體" pitchFamily="65" charset="-120"/>
              </a:rPr>
              <a:t>連</a:t>
            </a:r>
            <a:r>
              <a:rPr lang="zh-TW" altLang="zh-TW" sz="3600" b="1" dirty="0">
                <a:solidFill>
                  <a:srgbClr val="003399"/>
                </a:solidFill>
                <a:latin typeface="標楷體" pitchFamily="65" charset="-120"/>
                <a:ea typeface="標楷體" pitchFamily="65" charset="-120"/>
              </a:rPr>
              <a:t>任</a:t>
            </a:r>
            <a:r>
              <a:rPr lang="zh-TW" altLang="en-US" sz="3600" b="1" dirty="0">
                <a:solidFill>
                  <a:srgbClr val="003399"/>
                </a:solidFill>
                <a:latin typeface="標楷體" pitchFamily="65" charset="-120"/>
                <a:ea typeface="標楷體" pitchFamily="65" charset="-120"/>
              </a:rPr>
              <a:t>數額限制</a:t>
            </a:r>
            <a:r>
              <a:rPr lang="zh-TW" altLang="zh-TW" sz="3600" b="1" dirty="0">
                <a:solidFill>
                  <a:srgbClr val="003399"/>
                </a:solidFill>
                <a:latin typeface="標楷體" pitchFamily="65" charset="-120"/>
                <a:ea typeface="標楷體" pitchFamily="65" charset="-120"/>
              </a:rPr>
              <a:t>疑義</a:t>
            </a:r>
            <a:r>
              <a:rPr lang="zh-TW" altLang="en-US" sz="3600" b="1" dirty="0">
                <a:solidFill>
                  <a:srgbClr val="003399"/>
                </a:solidFill>
                <a:latin typeface="標楷體" pitchFamily="65" charset="-120"/>
                <a:ea typeface="標楷體" pitchFamily="65" charset="-120"/>
              </a:rPr>
              <a:t>：</a:t>
            </a:r>
            <a:endParaRPr lang="en-US" altLang="zh-TW" sz="3600" b="1" dirty="0">
              <a:solidFill>
                <a:srgbClr val="003399"/>
              </a:solidFill>
              <a:latin typeface="標楷體" pitchFamily="65" charset="-120"/>
              <a:ea typeface="標楷體" pitchFamily="65" charset="-120"/>
            </a:endParaRPr>
          </a:p>
          <a:p>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一</a:t>
            </a:r>
            <a:r>
              <a:rPr lang="en-US" altLang="zh-TW" sz="30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農會原任理、監事當選為候補理、監事，其遞</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    </a:t>
            </a:r>
            <a:r>
              <a:rPr lang="zh-TW" altLang="zh-TW" sz="3200" b="1" dirty="0">
                <a:latin typeface="標楷體" panose="03000509000000000000" pitchFamily="65" charset="-120"/>
                <a:ea typeface="標楷體" panose="03000509000000000000" pitchFamily="65" charset="-120"/>
              </a:rPr>
              <a:t>補仍應受連任不得超過半數之限制。</a:t>
            </a:r>
            <a:endParaRPr lang="zh-TW" altLang="zh-TW" sz="3000" b="1" dirty="0">
              <a:latin typeface="標楷體" panose="03000509000000000000" pitchFamily="65" charset="-120"/>
              <a:ea typeface="標楷體" panose="03000509000000000000" pitchFamily="65" charset="-120"/>
            </a:endParaRPr>
          </a:p>
          <a:p>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二</a:t>
            </a:r>
            <a:r>
              <a:rPr lang="en-US" altLang="zh-TW" sz="30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農會理、監事在任期中</a:t>
            </a:r>
            <a:r>
              <a:rPr lang="zh-TW" altLang="zh-TW" sz="3200" b="1" dirty="0">
                <a:solidFill>
                  <a:srgbClr val="FF0000"/>
                </a:solidFill>
                <a:latin typeface="標楷體" panose="03000509000000000000" pitchFamily="65" charset="-120"/>
                <a:ea typeface="標楷體" panose="03000509000000000000" pitchFamily="65" charset="-120"/>
              </a:rPr>
              <a:t>辭職</a:t>
            </a:r>
            <a:r>
              <a:rPr lang="zh-TW" altLang="zh-TW" sz="3200" b="1" dirty="0">
                <a:latin typeface="標楷體" panose="03000509000000000000" pitchFamily="65" charset="-120"/>
                <a:ea typeface="標楷體" panose="03000509000000000000" pitchFamily="65" charset="-120"/>
              </a:rPr>
              <a:t>，如</a:t>
            </a:r>
            <a:r>
              <a:rPr lang="zh-TW" altLang="zh-TW" sz="3200" b="1" dirty="0">
                <a:solidFill>
                  <a:srgbClr val="FF0000"/>
                </a:solidFill>
                <a:latin typeface="標楷體" panose="03000509000000000000" pitchFamily="65" charset="-120"/>
                <a:ea typeface="標楷體" panose="03000509000000000000" pitchFamily="65" charset="-120"/>
              </a:rPr>
              <a:t>再當選下屆</a:t>
            </a:r>
            <a:r>
              <a:rPr lang="zh-TW" altLang="zh-TW" sz="3200" b="1" dirty="0">
                <a:latin typeface="標楷體" panose="03000509000000000000" pitchFamily="65" charset="-120"/>
                <a:ea typeface="標楷體" panose="03000509000000000000" pitchFamily="65" charset="-120"/>
              </a:rPr>
              <a:t>理</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    </a:t>
            </a:r>
            <a:r>
              <a:rPr lang="zh-TW" altLang="zh-TW" sz="3200" b="1" dirty="0">
                <a:latin typeface="標楷體" panose="03000509000000000000" pitchFamily="65" charset="-120"/>
                <a:ea typeface="標楷體" panose="03000509000000000000" pitchFamily="65" charset="-120"/>
              </a:rPr>
              <a:t>、監事時，應受農會法第</a:t>
            </a:r>
            <a:r>
              <a:rPr lang="en-US" altLang="zh-TW" sz="3200" b="1" dirty="0">
                <a:latin typeface="標楷體" panose="03000509000000000000" pitchFamily="65" charset="-120"/>
                <a:ea typeface="標楷體" panose="03000509000000000000" pitchFamily="65" charset="-120"/>
              </a:rPr>
              <a:t>22 </a:t>
            </a:r>
            <a:r>
              <a:rPr lang="zh-TW" altLang="zh-TW" sz="3200" b="1" dirty="0">
                <a:latin typeface="標楷體" panose="03000509000000000000" pitchFamily="65" charset="-120"/>
                <a:ea typeface="標楷體" panose="03000509000000000000" pitchFamily="65" charset="-120"/>
              </a:rPr>
              <a:t>條之限制。</a:t>
            </a:r>
            <a:endParaRPr lang="en-US" altLang="zh-TW" sz="3200" b="1" dirty="0">
              <a:latin typeface="標楷體" panose="03000509000000000000" pitchFamily="65" charset="-120"/>
              <a:ea typeface="標楷體" panose="03000509000000000000" pitchFamily="65" charset="-120"/>
            </a:endParaRPr>
          </a:p>
          <a:p>
            <a:r>
              <a:rPr lang="en-US" altLang="zh-TW" sz="3000" b="1" dirty="0">
                <a:latin typeface="標楷體" panose="03000509000000000000" pitchFamily="65" charset="-120"/>
                <a:ea typeface="標楷體" panose="03000509000000000000" pitchFamily="65" charset="-120"/>
              </a:rPr>
              <a:t>(</a:t>
            </a:r>
            <a:r>
              <a:rPr lang="zh-TW" altLang="zh-TW" sz="3000" b="1" dirty="0">
                <a:latin typeface="標楷體" panose="03000509000000000000" pitchFamily="65" charset="-120"/>
                <a:ea typeface="標楷體" panose="03000509000000000000" pitchFamily="65" charset="-120"/>
              </a:rPr>
              <a:t>三</a:t>
            </a:r>
            <a:r>
              <a:rPr lang="en-US" altLang="zh-TW" sz="30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鎮行政區域奉令改制為縣轄市，鎮農會隨同更</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    </a:t>
            </a:r>
            <a:r>
              <a:rPr lang="zh-TW" altLang="zh-TW" sz="3200" b="1" dirty="0">
                <a:latin typeface="標楷體" panose="03000509000000000000" pitchFamily="65" charset="-120"/>
                <a:ea typeface="標楷體" panose="03000509000000000000" pitchFamily="65" charset="-120"/>
              </a:rPr>
              <a:t>改為市農會後，該會理、監事及會員代表等</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    </a:t>
            </a:r>
            <a:r>
              <a:rPr lang="zh-TW" altLang="zh-TW" sz="3200" b="1" dirty="0">
                <a:latin typeface="標楷體" panose="03000509000000000000" pitchFamily="65" charset="-120"/>
                <a:ea typeface="標楷體" panose="03000509000000000000" pitchFamily="65" charset="-120"/>
              </a:rPr>
              <a:t>選任人員之屆別，仍應連續計算。</a:t>
            </a:r>
            <a:endParaRPr lang="en-US" altLang="zh-TW" sz="3200" b="1" dirty="0">
              <a:latin typeface="標楷體" panose="03000509000000000000" pitchFamily="65" charset="-120"/>
              <a:ea typeface="標楷體" panose="03000509000000000000" pitchFamily="65" charset="-120"/>
            </a:endParaRPr>
          </a:p>
          <a:p>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四</a:t>
            </a:r>
            <a:r>
              <a:rPr lang="en-US" altLang="zh-TW" sz="30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農會理、監事任期均為</a:t>
            </a:r>
            <a:r>
              <a:rPr lang="en-US" altLang="zh-TW" sz="3200" b="1" dirty="0">
                <a:latin typeface="標楷體" panose="03000509000000000000" pitchFamily="65" charset="-120"/>
                <a:ea typeface="標楷體" panose="03000509000000000000" pitchFamily="65" charset="-120"/>
              </a:rPr>
              <a:t>4</a:t>
            </a:r>
            <a:r>
              <a:rPr lang="zh-TW" altLang="zh-TW" sz="3200" b="1" dirty="0">
                <a:latin typeface="標楷體" panose="03000509000000000000" pitchFamily="65" charset="-120"/>
                <a:ea typeface="標楷體" panose="03000509000000000000" pitchFamily="65" charset="-120"/>
              </a:rPr>
              <a:t>年，連選得連任</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次，</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    </a:t>
            </a:r>
            <a:r>
              <a:rPr lang="zh-TW" altLang="zh-TW" sz="3200" b="1" dirty="0">
                <a:latin typeface="標楷體" panose="03000509000000000000" pitchFamily="65" charset="-120"/>
                <a:ea typeface="標楷體" panose="03000509000000000000" pitchFamily="65" charset="-120"/>
              </a:rPr>
              <a:t>尚未限制不得互換競選。</a:t>
            </a:r>
            <a:endParaRPr lang="en-US" altLang="zh-TW" sz="3200" b="1" dirty="0">
              <a:latin typeface="標楷體" panose="03000509000000000000" pitchFamily="65" charset="-120"/>
              <a:ea typeface="標楷體" panose="03000509000000000000" pitchFamily="65" charset="-120"/>
            </a:endParaRPr>
          </a:p>
          <a:p>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五</a:t>
            </a:r>
            <a:r>
              <a:rPr lang="en-US" altLang="zh-TW" sz="30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補選之理、監事其任期未滿</a:t>
            </a:r>
            <a:r>
              <a:rPr lang="en-US" altLang="zh-TW" sz="3200" b="1" dirty="0">
                <a:latin typeface="標楷體" panose="03000509000000000000" pitchFamily="65" charset="-120"/>
                <a:ea typeface="標楷體" panose="03000509000000000000" pitchFamily="65" charset="-120"/>
              </a:rPr>
              <a:t>4</a:t>
            </a:r>
            <a:r>
              <a:rPr lang="zh-TW" altLang="zh-TW" sz="3200" b="1" dirty="0">
                <a:latin typeface="標楷體" panose="03000509000000000000" pitchFamily="65" charset="-120"/>
                <a:ea typeface="標楷體" panose="03000509000000000000" pitchFamily="65" charset="-120"/>
              </a:rPr>
              <a:t>年，亦視為</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個任</a:t>
            </a:r>
            <a:endParaRPr lang="en-US" altLang="zh-TW" sz="3200" b="1" dirty="0">
              <a:latin typeface="標楷體" panose="03000509000000000000" pitchFamily="65" charset="-120"/>
              <a:ea typeface="標楷體" panose="03000509000000000000" pitchFamily="65" charset="-120"/>
            </a:endParaRPr>
          </a:p>
          <a:p>
            <a:r>
              <a:rPr lang="zh-TW" altLang="en-US" sz="3200" b="1" dirty="0">
                <a:latin typeface="標楷體" panose="03000509000000000000" pitchFamily="65" charset="-120"/>
                <a:ea typeface="標楷體" panose="03000509000000000000" pitchFamily="65" charset="-120"/>
              </a:rPr>
              <a:t>    </a:t>
            </a:r>
            <a:r>
              <a:rPr lang="zh-TW" altLang="zh-TW" sz="3200" b="1" dirty="0">
                <a:latin typeface="標楷體" panose="03000509000000000000" pitchFamily="65" charset="-120"/>
                <a:ea typeface="標楷體" panose="03000509000000000000" pitchFamily="65" charset="-120"/>
              </a:rPr>
              <a:t>期而受連任限制。</a:t>
            </a:r>
            <a:endParaRPr lang="en-US" altLang="zh-TW" sz="3000" b="1" dirty="0">
              <a:latin typeface="標楷體" panose="03000509000000000000" pitchFamily="65" charset="-120"/>
              <a:ea typeface="標楷體" panose="03000509000000000000" pitchFamily="65" charset="-120"/>
            </a:endParaRPr>
          </a:p>
          <a:p>
            <a:pPr marL="450850"/>
            <a:r>
              <a:rPr lang="zh-TW" altLang="en-US" sz="3600" b="1" dirty="0">
                <a:latin typeface="標楷體" panose="03000509000000000000" pitchFamily="65" charset="-120"/>
                <a:ea typeface="標楷體" panose="03000509000000000000" pitchFamily="65" charset="-120"/>
              </a:rPr>
              <a:t>                                </a:t>
            </a:r>
            <a:endParaRPr lang="zh-TW" altLang="en-US" sz="2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7645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C459F03E-9700-47D5-A7E3-07AD39427A0A}" type="slidenum">
              <a:rPr kumimoji="0" lang="en-US" altLang="zh-TW" sz="1400"/>
              <a:pPr>
                <a:spcBef>
                  <a:spcPct val="0"/>
                </a:spcBef>
                <a:buClrTx/>
                <a:buSzTx/>
                <a:buFontTx/>
                <a:buNone/>
              </a:pPr>
              <a:t>13</a:t>
            </a:fld>
            <a:endParaRPr kumimoji="0" lang="en-US" altLang="zh-TW" sz="1400"/>
          </a:p>
        </p:txBody>
      </p:sp>
      <p:sp>
        <p:nvSpPr>
          <p:cNvPr id="25603" name="Rectangle 2"/>
          <p:cNvSpPr>
            <a:spLocks noGrp="1" noRot="1" noChangeArrowheads="1"/>
          </p:cNvSpPr>
          <p:nvPr>
            <p:ph type="title"/>
          </p:nvPr>
        </p:nvSpPr>
        <p:spPr>
          <a:xfrm>
            <a:off x="323850" y="549275"/>
            <a:ext cx="8540750" cy="719138"/>
          </a:xfrm>
        </p:spPr>
        <p:txBody>
          <a:bodyPr/>
          <a:lstStyle/>
          <a:p>
            <a:pPr algn="l" eaLnBrk="1" hangingPunct="1"/>
            <a:r>
              <a:rPr lang="en-US" altLang="zh-TW" sz="4000">
                <a:solidFill>
                  <a:schemeClr val="tx1"/>
                </a:solidFill>
                <a:latin typeface="標楷體" pitchFamily="65" charset="-120"/>
                <a:ea typeface="標楷體" pitchFamily="65" charset="-120"/>
              </a:rPr>
              <a:t/>
            </a:r>
            <a:br>
              <a:rPr lang="en-US" altLang="zh-TW" sz="4000">
                <a:solidFill>
                  <a:schemeClr val="tx1"/>
                </a:solidFill>
                <a:latin typeface="標楷體" pitchFamily="65" charset="-120"/>
                <a:ea typeface="標楷體" pitchFamily="65" charset="-120"/>
              </a:rPr>
            </a:br>
            <a:r>
              <a:rPr lang="zh-TW" altLang="en-US" sz="3600" b="1">
                <a:latin typeface="標楷體" pitchFamily="65" charset="-120"/>
                <a:ea typeface="標楷體" pitchFamily="65" charset="-120"/>
              </a:rPr>
              <a:t>第</a:t>
            </a:r>
            <a:r>
              <a:rPr lang="en-US" altLang="zh-TW" sz="3600" b="1">
                <a:latin typeface="標楷體" pitchFamily="65" charset="-120"/>
                <a:ea typeface="標楷體" pitchFamily="65" charset="-120"/>
              </a:rPr>
              <a:t>2</a:t>
            </a:r>
            <a:r>
              <a:rPr lang="zh-TW" altLang="en-US" sz="3600" b="1">
                <a:latin typeface="標楷體" pitchFamily="65" charset="-120"/>
                <a:ea typeface="標楷體" pitchFamily="65" charset="-120"/>
              </a:rPr>
              <a:t>款－佃農：</a:t>
            </a:r>
            <a:r>
              <a:rPr lang="en-US" altLang="en-US" sz="3600" b="1">
                <a:latin typeface="標楷體" pitchFamily="65" charset="-120"/>
                <a:ea typeface="標楷體" pitchFamily="65" charset="-120"/>
              </a:rPr>
              <a:t>（</a:t>
            </a:r>
            <a:r>
              <a:rPr lang="en-US" altLang="zh-TW" sz="3600" b="1">
                <a:latin typeface="標楷體" pitchFamily="65" charset="-120"/>
                <a:ea typeface="標楷體" pitchFamily="65" charset="-120"/>
              </a:rPr>
              <a:t>§2-1-2</a:t>
            </a:r>
            <a:r>
              <a:rPr lang="zh-TW" altLang="en-US" sz="4000"/>
              <a:t>）</a:t>
            </a:r>
            <a:r>
              <a:rPr lang="zh-TW" altLang="en-US" sz="4800">
                <a:latin typeface="標楷體" pitchFamily="65" charset="-120"/>
                <a:ea typeface="標楷體" pitchFamily="65" charset="-120"/>
              </a:rPr>
              <a:t/>
            </a:r>
            <a:br>
              <a:rPr lang="zh-TW" altLang="en-US" sz="4800">
                <a:latin typeface="標楷體" pitchFamily="65" charset="-120"/>
                <a:ea typeface="標楷體" pitchFamily="65" charset="-120"/>
              </a:rPr>
            </a:br>
            <a:endParaRPr lang="zh-TW" altLang="en-US" sz="4800">
              <a:latin typeface="標楷體" pitchFamily="65" charset="-120"/>
              <a:ea typeface="標楷體" pitchFamily="65" charset="-120"/>
            </a:endParaRPr>
          </a:p>
        </p:txBody>
      </p:sp>
      <p:sp>
        <p:nvSpPr>
          <p:cNvPr id="20484" name="Rectangle 4"/>
          <p:cNvSpPr>
            <a:spLocks noChangeArrowheads="1"/>
          </p:cNvSpPr>
          <p:nvPr/>
        </p:nvSpPr>
        <p:spPr bwMode="auto">
          <a:xfrm>
            <a:off x="539750" y="1196975"/>
            <a:ext cx="8280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27063" indent="-627063" eaLnBrk="0" hangingPunct="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defRPr/>
            </a:pPr>
            <a:r>
              <a:rPr lang="en-US" altLang="zh-TW" sz="3600" b="1" dirty="0">
                <a:solidFill>
                  <a:schemeClr val="tx2"/>
                </a:solidFill>
                <a:latin typeface="標楷體" panose="03000509000000000000" pitchFamily="65" charset="-120"/>
                <a:ea typeface="標楷體" panose="03000509000000000000" pitchFamily="65" charset="-120"/>
                <a:cs typeface="+mj-cs"/>
              </a:rPr>
              <a:t>(</a:t>
            </a:r>
            <a:r>
              <a:rPr lang="zh-TW" altLang="en-US" sz="3600" b="1" dirty="0">
                <a:solidFill>
                  <a:schemeClr val="tx2"/>
                </a:solidFill>
                <a:latin typeface="標楷體" panose="03000509000000000000" pitchFamily="65" charset="-120"/>
                <a:ea typeface="標楷體" panose="03000509000000000000" pitchFamily="65" charset="-120"/>
                <a:cs typeface="+mj-cs"/>
              </a:rPr>
              <a:t>一</a:t>
            </a:r>
            <a:r>
              <a:rPr lang="en-US" altLang="zh-TW" sz="3600" b="1" dirty="0">
                <a:solidFill>
                  <a:schemeClr val="tx2"/>
                </a:solidFill>
                <a:latin typeface="標楷體" panose="03000509000000000000" pitchFamily="65" charset="-120"/>
                <a:ea typeface="標楷體" panose="03000509000000000000" pitchFamily="65" charset="-120"/>
                <a:cs typeface="+mj-cs"/>
              </a:rPr>
              <a:t>)</a:t>
            </a:r>
            <a:r>
              <a:rPr lang="zh-TW" altLang="en-US" sz="3600" b="1" dirty="0">
                <a:solidFill>
                  <a:schemeClr val="tx2"/>
                </a:solidFill>
                <a:latin typeface="標楷體" panose="03000509000000000000" pitchFamily="65" charset="-120"/>
                <a:ea typeface="標楷體" panose="03000509000000000000" pitchFamily="65" charset="-120"/>
                <a:cs typeface="+mj-cs"/>
              </a:rPr>
              <a:t>承租三七五減租耕地面積</a:t>
            </a:r>
            <a:r>
              <a:rPr lang="en-US" altLang="zh-TW" sz="3600" b="1" dirty="0">
                <a:solidFill>
                  <a:srgbClr val="FF0000"/>
                </a:solidFill>
                <a:latin typeface="標楷體" panose="03000509000000000000" pitchFamily="65" charset="-120"/>
                <a:ea typeface="標楷體" panose="03000509000000000000" pitchFamily="65" charset="-120"/>
                <a:cs typeface="+mj-cs"/>
              </a:rPr>
              <a:t>0.2</a:t>
            </a:r>
            <a:r>
              <a:rPr lang="zh-TW" altLang="en-US" sz="3600" b="1" dirty="0">
                <a:solidFill>
                  <a:schemeClr val="tx2"/>
                </a:solidFill>
                <a:latin typeface="標楷體" panose="03000509000000000000" pitchFamily="65" charset="-120"/>
                <a:ea typeface="標楷體" panose="03000509000000000000" pitchFamily="65" charset="-120"/>
                <a:cs typeface="+mj-cs"/>
              </a:rPr>
              <a:t>公頃以</a:t>
            </a:r>
            <a:endParaRPr lang="en-US" altLang="zh-TW" sz="3600" b="1" dirty="0">
              <a:solidFill>
                <a:schemeClr val="tx2"/>
              </a:solidFill>
              <a:latin typeface="標楷體" panose="03000509000000000000" pitchFamily="65" charset="-120"/>
              <a:ea typeface="標楷體" panose="03000509000000000000" pitchFamily="65" charset="-120"/>
              <a:cs typeface="+mj-cs"/>
            </a:endParaRPr>
          </a:p>
          <a:p>
            <a:pPr eaLnBrk="1" hangingPunct="1">
              <a:spcBef>
                <a:spcPct val="0"/>
              </a:spcBef>
              <a:buClrTx/>
              <a:buSzTx/>
              <a:buFontTx/>
              <a:buNone/>
              <a:defRPr/>
            </a:pPr>
            <a:r>
              <a:rPr lang="zh-TW" altLang="en-US" sz="3600" b="1" dirty="0">
                <a:solidFill>
                  <a:schemeClr val="tx2"/>
                </a:solidFill>
                <a:latin typeface="標楷體" panose="03000509000000000000" pitchFamily="65" charset="-120"/>
                <a:ea typeface="標楷體" panose="03000509000000000000" pitchFamily="65" charset="-120"/>
                <a:cs typeface="+mj-cs"/>
              </a:rPr>
              <a:t>    上，從事農業生產者。</a:t>
            </a:r>
          </a:p>
          <a:p>
            <a:pPr eaLnBrk="1" hangingPunct="1">
              <a:spcBef>
                <a:spcPct val="0"/>
              </a:spcBef>
              <a:buClrTx/>
              <a:buSzTx/>
              <a:buFontTx/>
              <a:buNone/>
              <a:defRPr/>
            </a:pPr>
            <a:r>
              <a:rPr lang="en-US" altLang="zh-TW" sz="3600" b="1" dirty="0">
                <a:solidFill>
                  <a:schemeClr val="tx2"/>
                </a:solidFill>
                <a:latin typeface="標楷體" panose="03000509000000000000" pitchFamily="65" charset="-120"/>
                <a:ea typeface="標楷體" panose="03000509000000000000" pitchFamily="65" charset="-120"/>
                <a:cs typeface="+mj-cs"/>
              </a:rPr>
              <a:t>(</a:t>
            </a:r>
            <a:r>
              <a:rPr lang="zh-TW" altLang="en-US" sz="3600" b="1" dirty="0">
                <a:solidFill>
                  <a:schemeClr val="tx2"/>
                </a:solidFill>
                <a:latin typeface="標楷體" panose="03000509000000000000" pitchFamily="65" charset="-120"/>
                <a:ea typeface="標楷體" panose="03000509000000000000" pitchFamily="65" charset="-120"/>
                <a:cs typeface="+mj-cs"/>
              </a:rPr>
              <a:t>二</a:t>
            </a:r>
            <a:r>
              <a:rPr lang="en-US" altLang="zh-TW" sz="3600" b="1" dirty="0">
                <a:solidFill>
                  <a:schemeClr val="tx2"/>
                </a:solidFill>
                <a:latin typeface="標楷體" panose="03000509000000000000" pitchFamily="65" charset="-120"/>
                <a:ea typeface="標楷體" panose="03000509000000000000" pitchFamily="65" charset="-120"/>
                <a:cs typeface="+mj-cs"/>
              </a:rPr>
              <a:t>)</a:t>
            </a:r>
            <a:r>
              <a:rPr lang="zh-TW" altLang="en-US" sz="3600" b="1" dirty="0">
                <a:solidFill>
                  <a:schemeClr val="tx2"/>
                </a:solidFill>
                <a:latin typeface="標楷體" panose="03000509000000000000" pitchFamily="65" charset="-120"/>
                <a:ea typeface="標楷體" panose="03000509000000000000" pitchFamily="65" charset="-120"/>
                <a:cs typeface="+mj-cs"/>
              </a:rPr>
              <a:t>承租三七五減租耕地以外之其他農</a:t>
            </a:r>
            <a:endParaRPr lang="en-US" altLang="zh-TW" sz="3600" b="1" dirty="0">
              <a:solidFill>
                <a:schemeClr val="tx2"/>
              </a:solidFill>
              <a:latin typeface="標楷體" panose="03000509000000000000" pitchFamily="65" charset="-120"/>
              <a:ea typeface="標楷體" panose="03000509000000000000" pitchFamily="65" charset="-120"/>
              <a:cs typeface="+mj-cs"/>
            </a:endParaRPr>
          </a:p>
          <a:p>
            <a:pPr eaLnBrk="1" hangingPunct="1">
              <a:spcBef>
                <a:spcPct val="0"/>
              </a:spcBef>
              <a:buClrTx/>
              <a:buSzTx/>
              <a:buFontTx/>
              <a:buNone/>
              <a:defRPr/>
            </a:pPr>
            <a:r>
              <a:rPr lang="zh-TW" altLang="en-US" sz="3600" b="1" dirty="0">
                <a:solidFill>
                  <a:schemeClr val="tx2"/>
                </a:solidFill>
                <a:latin typeface="標楷體" panose="03000509000000000000" pitchFamily="65" charset="-120"/>
                <a:ea typeface="標楷體" panose="03000509000000000000" pitchFamily="65" charset="-120"/>
                <a:cs typeface="+mj-cs"/>
              </a:rPr>
              <a:t>    業用地面積</a:t>
            </a:r>
            <a:r>
              <a:rPr lang="en-US" altLang="zh-TW" sz="3600" b="1" dirty="0">
                <a:solidFill>
                  <a:schemeClr val="tx2"/>
                </a:solidFill>
                <a:latin typeface="標楷體" panose="03000509000000000000" pitchFamily="65" charset="-120"/>
                <a:ea typeface="標楷體" panose="03000509000000000000" pitchFamily="65" charset="-120"/>
                <a:cs typeface="+mj-cs"/>
              </a:rPr>
              <a:t>0.2</a:t>
            </a:r>
            <a:r>
              <a:rPr lang="zh-TW" altLang="en-US" sz="3600" b="1" dirty="0">
                <a:solidFill>
                  <a:schemeClr val="tx2"/>
                </a:solidFill>
                <a:latin typeface="標楷體" panose="03000509000000000000" pitchFamily="65" charset="-120"/>
                <a:ea typeface="標楷體" panose="03000509000000000000" pitchFamily="65" charset="-120"/>
                <a:cs typeface="+mj-cs"/>
              </a:rPr>
              <a:t>公頃以上，從事農業</a:t>
            </a:r>
            <a:endParaRPr lang="en-US" altLang="zh-TW" sz="3600" b="1" dirty="0">
              <a:solidFill>
                <a:schemeClr val="tx2"/>
              </a:solidFill>
              <a:latin typeface="標楷體" panose="03000509000000000000" pitchFamily="65" charset="-120"/>
              <a:ea typeface="標楷體" panose="03000509000000000000" pitchFamily="65" charset="-120"/>
              <a:cs typeface="+mj-cs"/>
            </a:endParaRPr>
          </a:p>
          <a:p>
            <a:pPr eaLnBrk="1" hangingPunct="1">
              <a:spcBef>
                <a:spcPct val="0"/>
              </a:spcBef>
              <a:buClrTx/>
              <a:buSzTx/>
              <a:buFontTx/>
              <a:buNone/>
              <a:defRPr/>
            </a:pPr>
            <a:r>
              <a:rPr lang="zh-TW" altLang="en-US" sz="3600" b="1" dirty="0">
                <a:solidFill>
                  <a:schemeClr val="tx2"/>
                </a:solidFill>
                <a:latin typeface="標楷體" panose="03000509000000000000" pitchFamily="65" charset="-120"/>
                <a:ea typeface="標楷體" panose="03000509000000000000" pitchFamily="65" charset="-120"/>
                <a:cs typeface="+mj-cs"/>
              </a:rPr>
              <a:t>    生產連續經營滿</a:t>
            </a:r>
            <a:r>
              <a:rPr lang="zh-TW" altLang="en-US" sz="3600" b="1" dirty="0">
                <a:solidFill>
                  <a:srgbClr val="FF0000"/>
                </a:solidFill>
                <a:latin typeface="標楷體" panose="03000509000000000000" pitchFamily="65" charset="-120"/>
                <a:ea typeface="標楷體" panose="03000509000000000000" pitchFamily="65" charset="-120"/>
                <a:cs typeface="+mj-cs"/>
              </a:rPr>
              <a:t>一年</a:t>
            </a:r>
            <a:r>
              <a:rPr lang="zh-TW" altLang="en-US" sz="3600" b="1" dirty="0">
                <a:solidFill>
                  <a:schemeClr val="tx2"/>
                </a:solidFill>
                <a:latin typeface="標楷體" panose="03000509000000000000" pitchFamily="65" charset="-120"/>
                <a:ea typeface="標楷體" panose="03000509000000000000" pitchFamily="65" charset="-120"/>
                <a:cs typeface="+mj-cs"/>
              </a:rPr>
              <a:t>。</a:t>
            </a:r>
          </a:p>
          <a:p>
            <a:pPr eaLnBrk="1" hangingPunct="1">
              <a:spcBef>
                <a:spcPct val="0"/>
              </a:spcBef>
              <a:buClrTx/>
              <a:buSzTx/>
              <a:buFontTx/>
              <a:buNone/>
              <a:defRPr/>
            </a:pPr>
            <a:r>
              <a:rPr lang="en-US" altLang="zh-TW" sz="3600" b="1" dirty="0">
                <a:solidFill>
                  <a:schemeClr val="tx2"/>
                </a:solidFill>
                <a:latin typeface="標楷體" panose="03000509000000000000" pitchFamily="65" charset="-120"/>
                <a:ea typeface="標楷體" panose="03000509000000000000" pitchFamily="65" charset="-120"/>
                <a:cs typeface="+mj-cs"/>
              </a:rPr>
              <a:t>(</a:t>
            </a:r>
            <a:r>
              <a:rPr lang="zh-TW" altLang="en-US" sz="3600" b="1" dirty="0">
                <a:solidFill>
                  <a:schemeClr val="tx2"/>
                </a:solidFill>
                <a:latin typeface="標楷體" panose="03000509000000000000" pitchFamily="65" charset="-120"/>
                <a:ea typeface="標楷體" panose="03000509000000000000" pitchFamily="65" charset="-120"/>
                <a:cs typeface="+mj-cs"/>
              </a:rPr>
              <a:t>三</a:t>
            </a:r>
            <a:r>
              <a:rPr lang="en-US" altLang="zh-TW" sz="3600" b="1" dirty="0">
                <a:solidFill>
                  <a:schemeClr val="tx2"/>
                </a:solidFill>
                <a:latin typeface="標楷體" panose="03000509000000000000" pitchFamily="65" charset="-120"/>
                <a:ea typeface="標楷體" panose="03000509000000000000" pitchFamily="65" charset="-120"/>
                <a:cs typeface="+mj-cs"/>
              </a:rPr>
              <a:t>)</a:t>
            </a:r>
            <a:r>
              <a:rPr lang="zh-TW" altLang="en-US" sz="3600" b="1" dirty="0">
                <a:solidFill>
                  <a:schemeClr val="tx2"/>
                </a:solidFill>
                <a:latin typeface="標楷體" panose="03000509000000000000" pitchFamily="65" charset="-120"/>
                <a:ea typeface="標楷體" panose="03000509000000000000" pitchFamily="65" charset="-120"/>
                <a:cs typeface="+mj-cs"/>
              </a:rPr>
              <a:t>自有農業用地面積未達</a:t>
            </a:r>
            <a:r>
              <a:rPr lang="en-US" altLang="zh-TW" sz="3600" b="1" dirty="0">
                <a:solidFill>
                  <a:schemeClr val="tx2"/>
                </a:solidFill>
                <a:latin typeface="標楷體" panose="03000509000000000000" pitchFamily="65" charset="-120"/>
                <a:ea typeface="標楷體" panose="03000509000000000000" pitchFamily="65" charset="-120"/>
                <a:cs typeface="+mj-cs"/>
              </a:rPr>
              <a:t>0.1</a:t>
            </a:r>
            <a:r>
              <a:rPr lang="zh-TW" altLang="en-US" sz="3600" b="1" dirty="0">
                <a:solidFill>
                  <a:schemeClr val="tx2"/>
                </a:solidFill>
                <a:latin typeface="標楷體" panose="03000509000000000000" pitchFamily="65" charset="-120"/>
                <a:ea typeface="標楷體" panose="03000509000000000000" pitchFamily="65" charset="-120"/>
                <a:cs typeface="+mj-cs"/>
              </a:rPr>
              <a:t>公頃，連</a:t>
            </a:r>
            <a:endParaRPr lang="en-US" altLang="zh-TW" sz="3600" b="1" dirty="0">
              <a:solidFill>
                <a:schemeClr val="tx2"/>
              </a:solidFill>
              <a:latin typeface="標楷體" panose="03000509000000000000" pitchFamily="65" charset="-120"/>
              <a:ea typeface="標楷體" panose="03000509000000000000" pitchFamily="65" charset="-120"/>
              <a:cs typeface="+mj-cs"/>
            </a:endParaRPr>
          </a:p>
          <a:p>
            <a:pPr eaLnBrk="1" hangingPunct="1">
              <a:spcBef>
                <a:spcPct val="0"/>
              </a:spcBef>
              <a:buClrTx/>
              <a:buSzTx/>
              <a:buFontTx/>
              <a:buNone/>
              <a:defRPr/>
            </a:pPr>
            <a:r>
              <a:rPr lang="zh-TW" altLang="en-US" sz="3600" b="1" dirty="0">
                <a:solidFill>
                  <a:schemeClr val="tx2"/>
                </a:solidFill>
                <a:latin typeface="標楷體" panose="03000509000000000000" pitchFamily="65" charset="-120"/>
                <a:ea typeface="標楷體" panose="03000509000000000000" pitchFamily="65" charset="-120"/>
                <a:cs typeface="+mj-cs"/>
              </a:rPr>
              <a:t>    同承租三七五減租耕地或其他農業</a:t>
            </a:r>
            <a:endParaRPr lang="en-US" altLang="zh-TW" sz="3600" b="1" dirty="0">
              <a:solidFill>
                <a:schemeClr val="tx2"/>
              </a:solidFill>
              <a:latin typeface="標楷體" panose="03000509000000000000" pitchFamily="65" charset="-120"/>
              <a:ea typeface="標楷體" panose="03000509000000000000" pitchFamily="65" charset="-120"/>
              <a:cs typeface="+mj-cs"/>
            </a:endParaRPr>
          </a:p>
          <a:p>
            <a:pPr eaLnBrk="1" hangingPunct="1">
              <a:spcBef>
                <a:spcPct val="0"/>
              </a:spcBef>
              <a:buClrTx/>
              <a:buSzTx/>
              <a:buFontTx/>
              <a:buNone/>
              <a:defRPr/>
            </a:pPr>
            <a:r>
              <a:rPr lang="zh-TW" altLang="en-US" sz="3600" b="1" dirty="0">
                <a:solidFill>
                  <a:schemeClr val="tx2"/>
                </a:solidFill>
                <a:latin typeface="標楷體" panose="03000509000000000000" pitchFamily="65" charset="-120"/>
                <a:ea typeface="標楷體" panose="03000509000000000000" pitchFamily="65" charset="-120"/>
                <a:cs typeface="+mj-cs"/>
              </a:rPr>
              <a:t>    用地面積合計達</a:t>
            </a:r>
            <a:r>
              <a:rPr lang="en-US" altLang="zh-TW" sz="3600" b="1" dirty="0">
                <a:solidFill>
                  <a:schemeClr val="tx2"/>
                </a:solidFill>
                <a:latin typeface="標楷體" panose="03000509000000000000" pitchFamily="65" charset="-120"/>
                <a:ea typeface="標楷體" panose="03000509000000000000" pitchFamily="65" charset="-120"/>
                <a:cs typeface="+mj-cs"/>
              </a:rPr>
              <a:t>0.2</a:t>
            </a:r>
            <a:r>
              <a:rPr lang="zh-TW" altLang="en-US" sz="3600" b="1" dirty="0">
                <a:solidFill>
                  <a:schemeClr val="tx2"/>
                </a:solidFill>
                <a:latin typeface="標楷體" panose="03000509000000000000" pitchFamily="65" charset="-120"/>
                <a:ea typeface="標楷體" panose="03000509000000000000" pitchFamily="65" charset="-120"/>
                <a:cs typeface="+mj-cs"/>
              </a:rPr>
              <a:t>公頃以上，從事</a:t>
            </a:r>
            <a:endParaRPr lang="en-US" altLang="zh-TW" sz="3600" b="1" dirty="0">
              <a:solidFill>
                <a:schemeClr val="tx2"/>
              </a:solidFill>
              <a:latin typeface="標楷體" panose="03000509000000000000" pitchFamily="65" charset="-120"/>
              <a:ea typeface="標楷體" panose="03000509000000000000" pitchFamily="65" charset="-120"/>
              <a:cs typeface="+mj-cs"/>
            </a:endParaRPr>
          </a:p>
          <a:p>
            <a:pPr eaLnBrk="1" hangingPunct="1">
              <a:spcBef>
                <a:spcPct val="0"/>
              </a:spcBef>
              <a:buClrTx/>
              <a:buSzTx/>
              <a:buFontTx/>
              <a:buNone/>
              <a:defRPr/>
            </a:pPr>
            <a:r>
              <a:rPr lang="zh-TW" altLang="en-US" sz="3600" b="1" dirty="0">
                <a:solidFill>
                  <a:schemeClr val="tx2"/>
                </a:solidFill>
                <a:latin typeface="標楷體" panose="03000509000000000000" pitchFamily="65" charset="-120"/>
                <a:ea typeface="標楷體" panose="03000509000000000000" pitchFamily="65" charset="-120"/>
                <a:cs typeface="+mj-cs"/>
              </a:rPr>
              <a:t>    農業生產者。</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99E8C536-66BA-4D7B-B57F-55D2BAF447F6}" type="slidenum">
              <a:rPr kumimoji="0" lang="en-US" altLang="zh-TW" sz="1400"/>
              <a:pPr algn="r" eaLnBrk="1" hangingPunct="1">
                <a:spcBef>
                  <a:spcPct val="0"/>
                </a:spcBef>
                <a:buClrTx/>
                <a:buSzTx/>
                <a:buFontTx/>
                <a:buNone/>
              </a:pPr>
              <a:t>130</a:t>
            </a:fld>
            <a:endParaRPr kumimoji="0" lang="en-US" altLang="zh-TW" sz="1400"/>
          </a:p>
        </p:txBody>
      </p:sp>
      <p:sp>
        <p:nvSpPr>
          <p:cNvPr id="133123" name="Text Box 2"/>
          <p:cNvSpPr txBox="1">
            <a:spLocks noChangeArrowheads="1"/>
          </p:cNvSpPr>
          <p:nvPr/>
        </p:nvSpPr>
        <p:spPr bwMode="auto">
          <a:xfrm>
            <a:off x="246063" y="981075"/>
            <a:ext cx="871855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712788" indent="-712788">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第二十二條之ㄧ    農會選任人員應於任期屆滿三十日前或主管機關指定之日期完成改選。 </a:t>
            </a:r>
          </a:p>
          <a:p>
            <a:pPr eaLnBrk="1" hangingPunct="1">
              <a:spcBef>
                <a:spcPct val="0"/>
              </a:spcBef>
              <a:buClrTx/>
              <a:buSzTx/>
              <a:buFontTx/>
              <a:buNone/>
            </a:pPr>
            <a:endParaRPr lang="zh-TW" altLang="en-US" sz="3600" b="1" dirty="0">
              <a:ea typeface="標楷體" pitchFamily="65" charset="-120"/>
            </a:endParaRPr>
          </a:p>
          <a:p>
            <a:pPr eaLnBrk="1" hangingPunct="1">
              <a:spcBef>
                <a:spcPct val="0"/>
              </a:spcBef>
              <a:buClrTx/>
              <a:buSzTx/>
              <a:buFontTx/>
              <a:buNone/>
            </a:pPr>
            <a:r>
              <a:rPr lang="zh-TW" altLang="en-US" sz="3600" b="1" dirty="0">
                <a:ea typeface="標楷體" pitchFamily="65" charset="-120"/>
              </a:rPr>
              <a:t>              </a:t>
            </a:r>
            <a:r>
              <a:rPr lang="zh-TW" altLang="en-US" sz="3600" b="1" dirty="0">
                <a:solidFill>
                  <a:srgbClr val="003399"/>
                </a:solidFill>
                <a:latin typeface="標楷體" pitchFamily="65" charset="-120"/>
                <a:ea typeface="標楷體" pitchFamily="65" charset="-120"/>
              </a:rPr>
              <a:t>農會選任人員之當選人應於規定之日就職。重行選舉或補選之當選人或因故未能於規定期限內完成選舉就職者，</a:t>
            </a:r>
            <a:r>
              <a:rPr lang="zh-TW" altLang="en-US" sz="3600" b="1" dirty="0">
                <a:solidFill>
                  <a:srgbClr val="E23614"/>
                </a:solidFill>
                <a:latin typeface="標楷體" pitchFamily="65" charset="-120"/>
                <a:ea typeface="標楷體" pitchFamily="65" charset="-120"/>
              </a:rPr>
              <a:t>其任期仍應自規定之日起算</a:t>
            </a:r>
            <a:r>
              <a:rPr lang="zh-TW" altLang="en-US" sz="3600" b="1" dirty="0">
                <a:solidFill>
                  <a:srgbClr val="003399"/>
                </a:solidFill>
                <a:latin typeface="標楷體" pitchFamily="65" charset="-120"/>
                <a:ea typeface="標楷體" pitchFamily="65" charset="-120"/>
              </a:rPr>
              <a:t>。</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Tx/>
              <a:buNone/>
            </a:pP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Tx/>
              <a:buNone/>
            </a:pPr>
            <a:endParaRPr lang="zh-TW" altLang="en-US"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131</a:t>
            </a:fld>
            <a:endParaRPr kumimoji="0" lang="en-US" altLang="zh-TW" sz="1400"/>
          </a:p>
        </p:txBody>
      </p:sp>
      <p:sp>
        <p:nvSpPr>
          <p:cNvPr id="74756" name="Text Box 3"/>
          <p:cNvSpPr txBox="1">
            <a:spLocks noChangeArrowheads="1"/>
          </p:cNvSpPr>
          <p:nvPr/>
        </p:nvSpPr>
        <p:spPr bwMode="auto">
          <a:xfrm>
            <a:off x="23812" y="549275"/>
            <a:ext cx="9120187" cy="3970318"/>
          </a:xfrm>
          <a:prstGeom prst="rect">
            <a:avLst/>
          </a:prstGeom>
          <a:noFill/>
          <a:ln w="12700" cap="sq">
            <a:noFill/>
            <a:miter lim="800000"/>
            <a:headEnd type="none" w="sm" len="sm"/>
            <a:tailEnd type="none" w="sm" len="sm"/>
          </a:ln>
        </p:spPr>
        <p:txBody>
          <a:bodyPr wrap="square">
            <a:spAutoFit/>
          </a:bodyPr>
          <a:lstStyle/>
          <a:p>
            <a:r>
              <a:rPr lang="zh-TW" altLang="en-US" sz="3600" b="1" dirty="0">
                <a:solidFill>
                  <a:srgbClr val="003399"/>
                </a:solidFill>
                <a:latin typeface="標楷體" pitchFamily="65" charset="-120"/>
                <a:ea typeface="標楷體" pitchFamily="65" charset="-120"/>
              </a:rPr>
              <a:t>釋一：</a:t>
            </a:r>
            <a:r>
              <a:rPr lang="zh-TW" altLang="zh-TW" sz="3600" b="1" dirty="0">
                <a:solidFill>
                  <a:srgbClr val="003399"/>
                </a:solidFill>
                <a:latin typeface="標楷體" pitchFamily="65" charset="-120"/>
                <a:ea typeface="標楷體" pitchFamily="65" charset="-120"/>
              </a:rPr>
              <a:t>農會理、監事就任與卸任日期疑義</a:t>
            </a:r>
            <a:r>
              <a:rPr lang="zh-TW" altLang="en-US" sz="3600" b="1" dirty="0">
                <a:solidFill>
                  <a:srgbClr val="003399"/>
                </a:solidFill>
                <a:latin typeface="標楷體" pitchFamily="65" charset="-120"/>
                <a:ea typeface="標楷體" pitchFamily="65" charset="-120"/>
              </a:rPr>
              <a:t>：</a:t>
            </a:r>
            <a:endParaRPr lang="en-US" altLang="zh-TW" sz="3600" b="1" dirty="0">
              <a:solidFill>
                <a:srgbClr val="003399"/>
              </a:solidFill>
              <a:latin typeface="標楷體" pitchFamily="65" charset="-120"/>
              <a:ea typeface="標楷體" pitchFamily="65" charset="-120"/>
            </a:endParaRPr>
          </a:p>
          <a:p>
            <a:pPr marL="450850"/>
            <a:endParaRPr lang="en-US" altLang="zh-TW" sz="3600" dirty="0">
              <a:latin typeface="標楷體" panose="03000509000000000000" pitchFamily="65" charset="-120"/>
              <a:ea typeface="標楷體" panose="03000509000000000000" pitchFamily="65" charset="-120"/>
            </a:endParaRPr>
          </a:p>
          <a:p>
            <a:pPr marL="450850"/>
            <a:r>
              <a:rPr lang="zh-TW" altLang="zh-TW" sz="3600" b="1" dirty="0">
                <a:latin typeface="標楷體" panose="03000509000000000000" pitchFamily="65" charset="-120"/>
                <a:ea typeface="標楷體" panose="03000509000000000000" pitchFamily="65" charset="-120"/>
              </a:rPr>
              <a:t>有關農會選任人員之當選人應於規定之日就職，農會法第</a:t>
            </a:r>
            <a:r>
              <a:rPr lang="en-US" altLang="zh-TW" sz="3600" b="1" dirty="0">
                <a:latin typeface="標楷體" panose="03000509000000000000" pitchFamily="65" charset="-120"/>
                <a:ea typeface="標楷體" panose="03000509000000000000" pitchFamily="65" charset="-120"/>
              </a:rPr>
              <a:t>22</a:t>
            </a:r>
            <a:r>
              <a:rPr lang="zh-TW" altLang="zh-TW" sz="3600" b="1" dirty="0">
                <a:latin typeface="標楷體" panose="03000509000000000000" pitchFamily="65" charset="-120"/>
                <a:ea typeface="標楷體" panose="03000509000000000000" pitchFamily="65" charset="-120"/>
              </a:rPr>
              <a:t>條之</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第</a:t>
            </a:r>
            <a:r>
              <a:rPr lang="en-US" altLang="zh-TW" sz="3600" b="1" dirty="0">
                <a:latin typeface="標楷體" panose="03000509000000000000" pitchFamily="65" charset="-120"/>
                <a:ea typeface="標楷體" panose="03000509000000000000" pitchFamily="65" charset="-120"/>
              </a:rPr>
              <a:t>2</a:t>
            </a:r>
            <a:r>
              <a:rPr lang="zh-TW" altLang="zh-TW" sz="3600" b="1" dirty="0">
                <a:latin typeface="標楷體" panose="03000509000000000000" pitchFamily="65" charset="-120"/>
                <a:ea typeface="標楷體" panose="03000509000000000000" pitchFamily="65" charset="-120"/>
              </a:rPr>
              <a:t>項已有明定，以召開本屆第</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次農會理、監事會議日期為新任理、監事就任日期，而以前開會議日期前</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天為舊任理、監事卸任日期。</a:t>
            </a:r>
            <a:endParaRPr lang="zh-TW" altLang="en-US" sz="3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442002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132</a:t>
            </a:fld>
            <a:endParaRPr kumimoji="0" lang="en-US" altLang="zh-TW" sz="1400"/>
          </a:p>
        </p:txBody>
      </p:sp>
      <p:sp>
        <p:nvSpPr>
          <p:cNvPr id="74756" name="Text Box 3"/>
          <p:cNvSpPr txBox="1">
            <a:spLocks noChangeArrowheads="1"/>
          </p:cNvSpPr>
          <p:nvPr/>
        </p:nvSpPr>
        <p:spPr bwMode="auto">
          <a:xfrm>
            <a:off x="23812" y="549275"/>
            <a:ext cx="9120187" cy="6001643"/>
          </a:xfrm>
          <a:prstGeom prst="rect">
            <a:avLst/>
          </a:prstGeom>
          <a:noFill/>
          <a:ln w="12700" cap="sq">
            <a:noFill/>
            <a:miter lim="800000"/>
            <a:headEnd type="none" w="sm" len="sm"/>
            <a:tailEnd type="none" w="sm" len="sm"/>
          </a:ln>
        </p:spPr>
        <p:txBody>
          <a:bodyPr wrap="square">
            <a:spAutoFit/>
          </a:bodyPr>
          <a:lstStyle/>
          <a:p>
            <a:r>
              <a:rPr lang="zh-TW" altLang="en-US" sz="3200" b="1" dirty="0">
                <a:solidFill>
                  <a:srgbClr val="003399"/>
                </a:solidFill>
                <a:latin typeface="標楷體" pitchFamily="65" charset="-120"/>
                <a:ea typeface="標楷體" pitchFamily="65" charset="-120"/>
              </a:rPr>
              <a:t>釋二：</a:t>
            </a:r>
            <a:r>
              <a:rPr lang="zh-TW" altLang="zh-TW" sz="3200" b="1" dirty="0">
                <a:solidFill>
                  <a:srgbClr val="003399"/>
                </a:solidFill>
                <a:latin typeface="標楷體" pitchFamily="65" charset="-120"/>
                <a:ea typeface="標楷體" pitchFamily="65" charset="-120"/>
              </a:rPr>
              <a:t>農會屆次移交清冊，原任理事長遲未用印</a:t>
            </a:r>
            <a:endParaRPr lang="en-US" altLang="zh-TW" sz="3200" b="1" dirty="0">
              <a:solidFill>
                <a:srgbClr val="003399"/>
              </a:solidFill>
              <a:latin typeface="標楷體" pitchFamily="65" charset="-120"/>
              <a:ea typeface="標楷體" pitchFamily="65" charset="-120"/>
            </a:endParaRPr>
          </a:p>
          <a:p>
            <a:r>
              <a:rPr lang="zh-TW" altLang="en-US" sz="3200" b="1" dirty="0">
                <a:solidFill>
                  <a:srgbClr val="003399"/>
                </a:solidFill>
                <a:latin typeface="標楷體" pitchFamily="65" charset="-120"/>
                <a:ea typeface="標楷體" pitchFamily="65" charset="-120"/>
              </a:rPr>
              <a:t>  </a:t>
            </a:r>
            <a:r>
              <a:rPr lang="zh-TW" altLang="zh-TW" sz="3200" b="1" dirty="0">
                <a:solidFill>
                  <a:srgbClr val="003399"/>
                </a:solidFill>
                <a:latin typeface="標楷體" pitchFamily="65" charset="-120"/>
                <a:ea typeface="標楷體" pitchFamily="65" charset="-120"/>
              </a:rPr>
              <a:t>之後續處理疑義</a:t>
            </a:r>
            <a:r>
              <a:rPr lang="zh-TW" altLang="en-US" sz="3200" b="1" dirty="0">
                <a:solidFill>
                  <a:srgbClr val="003399"/>
                </a:solidFill>
                <a:latin typeface="標楷體" pitchFamily="65" charset="-120"/>
                <a:ea typeface="標楷體" pitchFamily="65" charset="-120"/>
              </a:rPr>
              <a:t>：</a:t>
            </a:r>
            <a:endParaRPr lang="en-US" altLang="zh-TW" sz="3200" b="1" dirty="0">
              <a:solidFill>
                <a:srgbClr val="003399"/>
              </a:solidFill>
              <a:latin typeface="標楷體" pitchFamily="65" charset="-120"/>
              <a:ea typeface="標楷體" pitchFamily="65" charset="-120"/>
            </a:endParaRPr>
          </a:p>
          <a:p>
            <a:pPr marL="450850"/>
            <a:r>
              <a:rPr lang="zh-TW" altLang="zh-TW" sz="3200" b="1" dirty="0">
                <a:latin typeface="標楷體" panose="03000509000000000000" pitchFamily="65" charset="-120"/>
                <a:ea typeface="標楷體" panose="03000509000000000000" pitchFamily="65" charset="-120"/>
              </a:rPr>
              <a:t>原任理事長應依「</a:t>
            </a:r>
            <a:r>
              <a:rPr lang="zh-TW" altLang="zh-TW" sz="3200" b="1" dirty="0">
                <a:solidFill>
                  <a:srgbClr val="FF0000"/>
                </a:solidFill>
                <a:latin typeface="標楷體" panose="03000509000000000000" pitchFamily="65" charset="-120"/>
                <a:ea typeface="標楷體" panose="03000509000000000000" pitchFamily="65" charset="-120"/>
              </a:rPr>
              <a:t>督導各級人民團體實施辦法</a:t>
            </a:r>
            <a:r>
              <a:rPr lang="zh-TW" altLang="zh-TW" sz="3200" b="1" dirty="0">
                <a:latin typeface="標楷體" panose="03000509000000000000" pitchFamily="65" charset="-120"/>
                <a:ea typeface="標楷體" panose="03000509000000000000" pitchFamily="65" charset="-120"/>
              </a:rPr>
              <a:t>」第</a:t>
            </a:r>
            <a:r>
              <a:rPr lang="en-US" altLang="zh-TW" sz="3200" b="1" dirty="0">
                <a:latin typeface="標楷體" panose="03000509000000000000" pitchFamily="65" charset="-120"/>
                <a:ea typeface="標楷體" panose="03000509000000000000" pitchFamily="65" charset="-120"/>
              </a:rPr>
              <a:t>11</a:t>
            </a:r>
            <a:r>
              <a:rPr lang="zh-TW" altLang="zh-TW" sz="3200" b="1" dirty="0">
                <a:latin typeface="標楷體" panose="03000509000000000000" pitchFamily="65" charset="-120"/>
                <a:ea typeface="標楷體" panose="03000509000000000000" pitchFamily="65" charset="-120"/>
              </a:rPr>
              <a:t>條規定</a:t>
            </a:r>
            <a:r>
              <a:rPr lang="zh-TW" altLang="en-US" sz="32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將立案證書、圖記、未完成案件、檔案、財務及人事等資料造具清冊</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份連同立案證書、圖記移交新任理事長及監交人，並於</a:t>
            </a:r>
            <a:r>
              <a:rPr lang="en-US" altLang="zh-TW" sz="3200" b="1" dirty="0">
                <a:solidFill>
                  <a:srgbClr val="FF0000"/>
                </a:solidFill>
                <a:latin typeface="標楷體" panose="03000509000000000000" pitchFamily="65" charset="-120"/>
                <a:ea typeface="標楷體" panose="03000509000000000000" pitchFamily="65" charset="-120"/>
              </a:rPr>
              <a:t>15</a:t>
            </a:r>
            <a:r>
              <a:rPr lang="zh-TW" altLang="zh-TW" sz="3200" b="1" dirty="0">
                <a:solidFill>
                  <a:srgbClr val="FF0000"/>
                </a:solidFill>
                <a:latin typeface="標楷體" panose="03000509000000000000" pitchFamily="65" charset="-120"/>
                <a:ea typeface="標楷體" panose="03000509000000000000" pitchFamily="65" charset="-120"/>
              </a:rPr>
              <a:t>日內</a:t>
            </a:r>
            <a:r>
              <a:rPr lang="zh-TW" altLang="zh-TW" sz="3200" b="1" dirty="0">
                <a:latin typeface="標楷體" panose="03000509000000000000" pitchFamily="65" charset="-120"/>
                <a:ea typeface="標楷體" panose="03000509000000000000" pitchFamily="65" charset="-120"/>
              </a:rPr>
              <a:t>由新任理事長會同監交人接收完畢。逾期未完成移交者，除依法處理外，得報請主管機關將原發圖記或立案證書予以註銷或作廢，重新發給。前項監交人由新任監事會召集人</a:t>
            </a:r>
            <a:r>
              <a:rPr lang="en-US" altLang="zh-TW" sz="32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常務監事</a:t>
            </a:r>
            <a:r>
              <a:rPr lang="en-US" altLang="zh-TW" sz="3200" b="1" dirty="0">
                <a:latin typeface="標楷體" panose="03000509000000000000" pitchFamily="65" charset="-120"/>
                <a:ea typeface="標楷體" panose="03000509000000000000" pitchFamily="65" charset="-120"/>
              </a:rPr>
              <a:t>)</a:t>
            </a:r>
            <a:r>
              <a:rPr lang="zh-TW" altLang="zh-TW" sz="3200" b="1" dirty="0">
                <a:latin typeface="標楷體" panose="03000509000000000000" pitchFamily="65" charset="-120"/>
                <a:ea typeface="標楷體" panose="03000509000000000000" pitchFamily="65" charset="-120"/>
              </a:rPr>
              <a:t>或新任監事互推一人擔任之。如未完成移交致生爭執時，請循</a:t>
            </a:r>
            <a:r>
              <a:rPr lang="zh-TW" altLang="zh-TW" sz="3200" b="1" dirty="0">
                <a:solidFill>
                  <a:srgbClr val="FF0000"/>
                </a:solidFill>
                <a:latin typeface="標楷體" panose="03000509000000000000" pitchFamily="65" charset="-120"/>
                <a:ea typeface="標楷體" panose="03000509000000000000" pitchFamily="65" charset="-120"/>
              </a:rPr>
              <a:t>民事救濟程序</a:t>
            </a:r>
            <a:r>
              <a:rPr lang="zh-TW" altLang="zh-TW" sz="3200" b="1" dirty="0">
                <a:latin typeface="標楷體" panose="03000509000000000000" pitchFamily="65" charset="-120"/>
                <a:ea typeface="標楷體" panose="03000509000000000000" pitchFamily="65" charset="-120"/>
              </a:rPr>
              <a:t>處理。</a:t>
            </a:r>
            <a:endParaRPr lang="zh-TW" altLang="en-US" sz="32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905045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133</a:t>
            </a:fld>
            <a:endParaRPr kumimoji="0" lang="en-US" altLang="zh-TW" sz="1400"/>
          </a:p>
        </p:txBody>
      </p:sp>
      <p:sp>
        <p:nvSpPr>
          <p:cNvPr id="74756" name="Text Box 3"/>
          <p:cNvSpPr txBox="1">
            <a:spLocks noChangeArrowheads="1"/>
          </p:cNvSpPr>
          <p:nvPr/>
        </p:nvSpPr>
        <p:spPr bwMode="auto">
          <a:xfrm>
            <a:off x="23812" y="549275"/>
            <a:ext cx="9120187" cy="5016758"/>
          </a:xfrm>
          <a:prstGeom prst="rect">
            <a:avLst/>
          </a:prstGeom>
          <a:noFill/>
          <a:ln w="12700" cap="sq">
            <a:noFill/>
            <a:miter lim="800000"/>
            <a:headEnd type="none" w="sm" len="sm"/>
            <a:tailEnd type="none" w="sm" len="sm"/>
          </a:ln>
        </p:spPr>
        <p:txBody>
          <a:bodyPr wrap="square">
            <a:spAutoFit/>
          </a:bodyPr>
          <a:lstStyle/>
          <a:p>
            <a:r>
              <a:rPr lang="zh-TW" altLang="en-US" sz="3200" b="1" dirty="0">
                <a:solidFill>
                  <a:srgbClr val="FF0000"/>
                </a:solidFill>
                <a:latin typeface="標楷體" pitchFamily="65" charset="-120"/>
                <a:ea typeface="標楷體" pitchFamily="65" charset="-120"/>
              </a:rPr>
              <a:t>釋三</a:t>
            </a:r>
            <a:r>
              <a:rPr lang="zh-TW" altLang="en-US" sz="3200" b="1" dirty="0">
                <a:solidFill>
                  <a:srgbClr val="003399"/>
                </a:solidFill>
                <a:latin typeface="標楷體" pitchFamily="65" charset="-120"/>
                <a:ea typeface="標楷體" pitchFamily="65" charset="-120"/>
              </a:rPr>
              <a:t>：農會屆次改選後因前任理事長未簽署，致未完成總移交疑義：</a:t>
            </a:r>
            <a:endParaRPr lang="en-US" altLang="zh-TW" sz="3200" b="1" dirty="0">
              <a:solidFill>
                <a:srgbClr val="003399"/>
              </a:solidFill>
              <a:latin typeface="標楷體" pitchFamily="65" charset="-120"/>
              <a:ea typeface="標楷體" pitchFamily="65" charset="-120"/>
            </a:endParaRPr>
          </a:p>
          <a:p>
            <a:pPr marL="450850"/>
            <a:r>
              <a:rPr lang="zh-TW" altLang="en-US" sz="3200" b="1" dirty="0">
                <a:latin typeface="標楷體" panose="03000509000000000000" pitchFamily="65" charset="-120"/>
                <a:ea typeface="標楷體" panose="03000509000000000000" pitchFamily="65" charset="-120"/>
              </a:rPr>
              <a:t>農會交代規程第</a:t>
            </a:r>
            <a:r>
              <a:rPr lang="en-US" altLang="zh-TW" sz="3200" b="1" dirty="0">
                <a:latin typeface="標楷體" panose="03000509000000000000" pitchFamily="65" charset="-120"/>
                <a:ea typeface="標楷體" panose="03000509000000000000" pitchFamily="65" charset="-120"/>
              </a:rPr>
              <a:t>18</a:t>
            </a:r>
            <a:r>
              <a:rPr lang="zh-TW" altLang="en-US" sz="3200" b="1" dirty="0">
                <a:latin typeface="標楷體" panose="03000509000000000000" pitchFamily="65" charset="-120"/>
                <a:ea typeface="標楷體" panose="03000509000000000000" pitchFamily="65" charset="-120"/>
              </a:rPr>
              <a:t>條規定：「</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前任未將移交清冊用印時，應由新任會同監交人員嚴催限期辦理，但前任應移交而逾期抗不移交及用印時，</a:t>
            </a:r>
            <a:r>
              <a:rPr lang="zh-TW" altLang="en-US" sz="3200" b="1" dirty="0">
                <a:solidFill>
                  <a:srgbClr val="FF0000"/>
                </a:solidFill>
                <a:latin typeface="標楷體" panose="03000509000000000000" pitchFamily="65" charset="-120"/>
                <a:ea typeface="標楷體" panose="03000509000000000000" pitchFamily="65" charset="-120"/>
              </a:rPr>
              <a:t>應報請主管機關公告並通知自某月某日起其法律行為無效</a:t>
            </a:r>
            <a:r>
              <a:rPr lang="zh-TW" altLang="en-US" sz="3200" b="1" dirty="0">
                <a:latin typeface="標楷體" panose="03000509000000000000" pitchFamily="65" charset="-120"/>
                <a:ea typeface="標楷體" panose="03000509000000000000" pitchFamily="65" charset="-120"/>
              </a:rPr>
              <a:t>；</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。」農會業務單位業依農會交代規程備妥移交清冊，而前任理事長未於移交清冊用印時，請依上開規定辦理。</a:t>
            </a:r>
            <a:r>
              <a:rPr lang="zh-TW" altLang="en-US" sz="2400" b="1" dirty="0">
                <a:latin typeface="標楷體" panose="03000509000000000000" pitchFamily="65" charset="-120"/>
                <a:ea typeface="標楷體" panose="03000509000000000000" pitchFamily="65" charset="-120"/>
              </a:rPr>
              <a:t>（行政院農業委員會</a:t>
            </a:r>
            <a:r>
              <a:rPr lang="en-US" altLang="zh-TW" sz="2400" b="1" dirty="0">
                <a:latin typeface="標楷體" panose="03000509000000000000" pitchFamily="65" charset="-120"/>
                <a:ea typeface="標楷體" panose="03000509000000000000" pitchFamily="65" charset="-120"/>
              </a:rPr>
              <a:t>110.5.5</a:t>
            </a:r>
            <a:r>
              <a:rPr lang="zh-TW" altLang="en-US" sz="2400" b="1" dirty="0">
                <a:latin typeface="標楷體" panose="03000509000000000000" pitchFamily="65" charset="-120"/>
                <a:ea typeface="標楷體" panose="03000509000000000000" pitchFamily="65" charset="-120"/>
              </a:rPr>
              <a:t>農輔字第</a:t>
            </a:r>
            <a:r>
              <a:rPr lang="en-US" altLang="zh-TW" sz="2400" b="1" dirty="0">
                <a:latin typeface="標楷體" panose="03000509000000000000" pitchFamily="65" charset="-120"/>
                <a:ea typeface="標楷體" panose="03000509000000000000" pitchFamily="65" charset="-120"/>
              </a:rPr>
              <a:t>1100217352</a:t>
            </a:r>
            <a:r>
              <a:rPr lang="zh-TW" altLang="en-US" sz="2400" b="1" dirty="0">
                <a:latin typeface="標楷體" panose="03000509000000000000" pitchFamily="65" charset="-120"/>
                <a:ea typeface="標楷體" panose="03000509000000000000" pitchFamily="65" charset="-120"/>
              </a:rPr>
              <a:t>號函）</a:t>
            </a:r>
            <a:endParaRPr lang="zh-TW" altLang="en-US" sz="24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40680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677FCCBF-1492-4F06-B404-D88E5C05C43E}" type="slidenum">
              <a:rPr kumimoji="0" lang="en-US" altLang="zh-TW" sz="1400"/>
              <a:pPr>
                <a:spcBef>
                  <a:spcPct val="0"/>
                </a:spcBef>
                <a:buClrTx/>
                <a:buSzTx/>
                <a:buFontTx/>
                <a:buNone/>
              </a:pPr>
              <a:t>134</a:t>
            </a:fld>
            <a:endParaRPr kumimoji="0" lang="en-US" altLang="zh-TW" sz="1400"/>
          </a:p>
        </p:txBody>
      </p:sp>
      <p:sp>
        <p:nvSpPr>
          <p:cNvPr id="136195" name="Text Box 2"/>
          <p:cNvSpPr txBox="1">
            <a:spLocks noChangeArrowheads="1"/>
          </p:cNvSpPr>
          <p:nvPr/>
        </p:nvSpPr>
        <p:spPr bwMode="auto">
          <a:xfrm>
            <a:off x="246063" y="620713"/>
            <a:ext cx="87185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a:solidFill>
                  <a:srgbClr val="003399"/>
                </a:solidFill>
                <a:latin typeface="標楷體" pitchFamily="65" charset="-120"/>
                <a:ea typeface="標楷體" pitchFamily="65" charset="-120"/>
              </a:rPr>
              <a:t>第二十三條　農事小組置組長、副組長各一人，由會員選任之，任期四年，</a:t>
            </a:r>
            <a:r>
              <a:rPr lang="zh-TW" altLang="en-US" sz="3400" b="1">
                <a:solidFill>
                  <a:srgbClr val="FF0000"/>
                </a:solidFill>
                <a:latin typeface="標楷體" pitchFamily="65" charset="-120"/>
                <a:ea typeface="標楷體" pitchFamily="65" charset="-120"/>
              </a:rPr>
              <a:t>連選得連</a:t>
            </a:r>
            <a:r>
              <a:rPr lang="zh-TW" altLang="en-US" sz="3400" b="1">
                <a:solidFill>
                  <a:srgbClr val="003399"/>
                </a:solidFill>
                <a:latin typeface="標楷體" pitchFamily="65" charset="-120"/>
                <a:ea typeface="標楷體" pitchFamily="65" charset="-120"/>
              </a:rPr>
              <a:t>任。小組組長出缺時，由副組長繼任；其任期至原任小組組長任期屆滿為止。</a:t>
            </a:r>
          </a:p>
          <a:p>
            <a:pPr eaLnBrk="1" hangingPunct="1">
              <a:spcBef>
                <a:spcPct val="0"/>
              </a:spcBef>
              <a:buClrTx/>
              <a:buSzTx/>
              <a:buFontTx/>
              <a:buNone/>
            </a:pPr>
            <a:r>
              <a:rPr lang="zh-TW" altLang="en-US" sz="3400" b="1">
                <a:solidFill>
                  <a:srgbClr val="003399"/>
                </a:solidFill>
                <a:latin typeface="標楷體" pitchFamily="65" charset="-120"/>
                <a:ea typeface="標楷體" pitchFamily="65" charset="-120"/>
              </a:rPr>
              <a:t>      農會會員入會滿六個月以上者，得登記為農事小組組長、副組長候選人。但有第十五條之一各款情形之一者，不得登記；已登記者，應予撤銷或廢止。 </a:t>
            </a:r>
          </a:p>
          <a:p>
            <a:pPr eaLnBrk="1" hangingPunct="1">
              <a:spcBef>
                <a:spcPct val="0"/>
              </a:spcBef>
              <a:buClrTx/>
              <a:buSzTx/>
              <a:buFontTx/>
              <a:buNone/>
            </a:pPr>
            <a:r>
              <a:rPr lang="zh-TW" altLang="en-US" sz="3400" b="1">
                <a:solidFill>
                  <a:srgbClr val="003399"/>
                </a:solidFill>
                <a:latin typeface="標楷體" pitchFamily="65" charset="-120"/>
                <a:ea typeface="標楷體" pitchFamily="65" charset="-120"/>
              </a:rPr>
              <a:t>      農事小組組長、副組長，應於選舉前辦理候選人登記，非經登記，不得參加競選。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135</a:t>
            </a:fld>
            <a:endParaRPr kumimoji="0" lang="en-US" altLang="zh-TW" sz="1400"/>
          </a:p>
        </p:txBody>
      </p:sp>
      <p:sp>
        <p:nvSpPr>
          <p:cNvPr id="74756" name="Text Box 3"/>
          <p:cNvSpPr txBox="1">
            <a:spLocks noChangeArrowheads="1"/>
          </p:cNvSpPr>
          <p:nvPr/>
        </p:nvSpPr>
        <p:spPr bwMode="auto">
          <a:xfrm>
            <a:off x="23812" y="549275"/>
            <a:ext cx="9120187" cy="5016758"/>
          </a:xfrm>
          <a:prstGeom prst="rect">
            <a:avLst/>
          </a:prstGeom>
          <a:noFill/>
          <a:ln w="12700" cap="sq">
            <a:noFill/>
            <a:miter lim="800000"/>
            <a:headEnd type="none" w="sm" len="sm"/>
            <a:tailEnd type="none" w="sm" len="sm"/>
          </a:ln>
        </p:spPr>
        <p:txBody>
          <a:bodyPr wrap="square">
            <a:spAutoFit/>
          </a:bodyPr>
          <a:lstStyle/>
          <a:p>
            <a:r>
              <a:rPr lang="zh-TW" altLang="en-US" sz="3600" b="1" dirty="0">
                <a:solidFill>
                  <a:srgbClr val="003399"/>
                </a:solidFill>
                <a:latin typeface="標楷體" pitchFamily="65" charset="-120"/>
                <a:ea typeface="標楷體" pitchFamily="65" charset="-120"/>
              </a:rPr>
              <a:t>釋一：</a:t>
            </a:r>
            <a:r>
              <a:rPr lang="zh-TW" altLang="zh-TW" sz="3600" b="1" dirty="0">
                <a:solidFill>
                  <a:srgbClr val="003399"/>
                </a:solidFill>
                <a:latin typeface="標楷體" pitchFamily="65" charset="-120"/>
                <a:ea typeface="標楷體" pitchFamily="65" charset="-120"/>
              </a:rPr>
              <a:t>農事小組組長、副組長戶籍遷離各該</a:t>
            </a:r>
            <a:endParaRPr lang="en-US" altLang="zh-TW" sz="3600" b="1" dirty="0">
              <a:solidFill>
                <a:srgbClr val="003399"/>
              </a:solidFill>
              <a:latin typeface="標楷體" pitchFamily="65" charset="-120"/>
              <a:ea typeface="標楷體" pitchFamily="65" charset="-120"/>
            </a:endParaRPr>
          </a:p>
          <a:p>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當選區域者，其組長、副組長資格是否自</a:t>
            </a:r>
            <a:endParaRPr lang="en-US" altLang="zh-TW" sz="3600" b="1" dirty="0">
              <a:solidFill>
                <a:srgbClr val="003399"/>
              </a:solidFill>
              <a:latin typeface="標楷體" pitchFamily="65" charset="-120"/>
              <a:ea typeface="標楷體" pitchFamily="65" charset="-120"/>
            </a:endParaRPr>
          </a:p>
          <a:p>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然喪失？需否向原小組會議辦理辭職手續</a:t>
            </a:r>
            <a:endParaRPr lang="en-US" altLang="zh-TW" sz="3600" b="1" dirty="0">
              <a:solidFill>
                <a:srgbClr val="003399"/>
              </a:solidFill>
              <a:latin typeface="標楷體" pitchFamily="65" charset="-120"/>
              <a:ea typeface="標楷體" pitchFamily="65" charset="-120"/>
            </a:endParaRPr>
          </a:p>
          <a:p>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疑義</a:t>
            </a:r>
            <a:r>
              <a:rPr lang="zh-TW" altLang="en-US" sz="3600" b="1" dirty="0">
                <a:solidFill>
                  <a:srgbClr val="003399"/>
                </a:solidFill>
                <a:latin typeface="標楷體" pitchFamily="65" charset="-120"/>
                <a:ea typeface="標楷體" pitchFamily="65" charset="-120"/>
              </a:rPr>
              <a:t>：</a:t>
            </a:r>
            <a:endParaRPr lang="en-US" altLang="zh-TW" sz="3600" b="1" dirty="0">
              <a:solidFill>
                <a:srgbClr val="003399"/>
              </a:solidFill>
              <a:latin typeface="標楷體" pitchFamily="65" charset="-120"/>
              <a:ea typeface="標楷體" pitchFamily="65" charset="-120"/>
            </a:endParaRPr>
          </a:p>
          <a:p>
            <a:pPr marL="450850"/>
            <a:endParaRPr lang="en-US" altLang="zh-TW" sz="3200" dirty="0"/>
          </a:p>
          <a:p>
            <a:pPr marL="450850"/>
            <a:r>
              <a:rPr lang="zh-TW" altLang="zh-TW" sz="3600" b="1" dirty="0">
                <a:latin typeface="標楷體" panose="03000509000000000000" pitchFamily="65" charset="-120"/>
                <a:ea typeface="標楷體" panose="03000509000000000000" pitchFamily="65" charset="-120"/>
              </a:rPr>
              <a:t>農事小組之組長、副組長，應由劃設農事小組區域內之會員中選任之，組長、副組長遷離農事小組區域者，當然喪失其資格，而無需再向原小組會議辦理辭職手續。</a:t>
            </a:r>
            <a:endParaRPr lang="zh-TW" altLang="en-US" sz="3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77953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2F9B81DF-24BD-4CF5-A252-9575E895AB58}" type="slidenum">
              <a:rPr kumimoji="0" lang="en-US" altLang="zh-TW" sz="1400"/>
              <a:pPr>
                <a:spcBef>
                  <a:spcPct val="0"/>
                </a:spcBef>
                <a:buClrTx/>
                <a:buSzTx/>
                <a:buFontTx/>
                <a:buNone/>
              </a:pPr>
              <a:t>136</a:t>
            </a:fld>
            <a:endParaRPr kumimoji="0" lang="en-US" altLang="zh-TW" sz="1400"/>
          </a:p>
        </p:txBody>
      </p:sp>
      <p:sp>
        <p:nvSpPr>
          <p:cNvPr id="139267" name="Text Box 2"/>
          <p:cNvSpPr txBox="1">
            <a:spLocks noChangeArrowheads="1"/>
          </p:cNvSpPr>
          <p:nvPr/>
        </p:nvSpPr>
        <p:spPr bwMode="auto">
          <a:xfrm>
            <a:off x="0" y="476250"/>
            <a:ext cx="87185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第二十三條之一　農會</a:t>
            </a:r>
            <a:r>
              <a:rPr lang="zh-TW" altLang="en-US" sz="3600" b="1" u="sng" dirty="0">
                <a:solidFill>
                  <a:srgbClr val="FF0000"/>
                </a:solidFill>
                <a:latin typeface="標楷體" pitchFamily="65" charset="-120"/>
                <a:ea typeface="標楷體" pitchFamily="65" charset="-120"/>
              </a:rPr>
              <a:t>二種以上</a:t>
            </a:r>
            <a:r>
              <a:rPr lang="zh-TW" altLang="en-US" sz="3600" b="1" dirty="0">
                <a:solidFill>
                  <a:srgbClr val="003399"/>
                </a:solidFill>
                <a:latin typeface="標楷體" pitchFamily="65" charset="-120"/>
                <a:ea typeface="標楷體" pitchFamily="65" charset="-120"/>
              </a:rPr>
              <a:t>選任人員選舉同時辦理時，申請登記為候選人者，以登記一種為限。</a:t>
            </a:r>
            <a:r>
              <a:rPr lang="zh-TW" altLang="en-US" sz="3600" b="1" u="sng" dirty="0">
                <a:solidFill>
                  <a:srgbClr val="FF0000"/>
                </a:solidFill>
                <a:latin typeface="標楷體" pitchFamily="65" charset="-120"/>
                <a:ea typeface="標楷體" pitchFamily="65" charset="-120"/>
              </a:rPr>
              <a:t>同時</a:t>
            </a:r>
            <a:r>
              <a:rPr lang="zh-TW" altLang="en-US" sz="3600" b="1" dirty="0">
                <a:solidFill>
                  <a:srgbClr val="003399"/>
                </a:solidFill>
                <a:latin typeface="標楷體" pitchFamily="65" charset="-120"/>
                <a:ea typeface="標楷體" pitchFamily="65" charset="-120"/>
              </a:rPr>
              <a:t>為二種以上候選人登記時，其登記</a:t>
            </a:r>
            <a:r>
              <a:rPr lang="zh-TW" altLang="en-US" sz="3600" b="1" u="sng" dirty="0">
                <a:solidFill>
                  <a:srgbClr val="FF0000"/>
                </a:solidFill>
                <a:latin typeface="標楷體" pitchFamily="65" charset="-120"/>
                <a:ea typeface="標楷體" pitchFamily="65" charset="-120"/>
              </a:rPr>
              <a:t>無效</a:t>
            </a:r>
            <a:r>
              <a:rPr lang="zh-TW" altLang="en-US" sz="3600" b="1" dirty="0">
                <a:solidFill>
                  <a:srgbClr val="003399"/>
                </a:solidFill>
                <a:latin typeface="標楷體" pitchFamily="65" charset="-120"/>
                <a:ea typeface="標楷體" pitchFamily="65" charset="-120"/>
              </a:rPr>
              <a:t>。</a:t>
            </a:r>
          </a:p>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      經申請登記為候選人者，於登記期間截止後，不得撤回其候選人登記；在登記期間截止前經撤回登記者，不得再申請同一種候選人登記。</a:t>
            </a:r>
            <a:r>
              <a:rPr lang="zh-TW" altLang="en-US" sz="3600" b="1" i="1" dirty="0">
                <a:solidFill>
                  <a:srgbClr val="003399"/>
                </a:solidFill>
                <a:latin typeface="標楷體" pitchFamily="65" charset="-120"/>
                <a:ea typeface="標楷體" pitchFamily="65" charset="-120"/>
              </a:rPr>
              <a: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F8B4B062-F5CA-441F-B8AF-7616AE3991D9}" type="slidenum">
              <a:rPr kumimoji="0" lang="en-US" altLang="zh-TW" sz="1400"/>
              <a:pPr>
                <a:spcBef>
                  <a:spcPct val="0"/>
                </a:spcBef>
                <a:buClrTx/>
                <a:buSzTx/>
                <a:buFontTx/>
                <a:buNone/>
              </a:pPr>
              <a:t>137</a:t>
            </a:fld>
            <a:endParaRPr kumimoji="0" lang="en-US" altLang="zh-TW" sz="1400"/>
          </a:p>
        </p:txBody>
      </p:sp>
      <p:sp>
        <p:nvSpPr>
          <p:cNvPr id="140291" name="Text Box 2"/>
          <p:cNvSpPr txBox="1">
            <a:spLocks noChangeArrowheads="1"/>
          </p:cNvSpPr>
          <p:nvPr/>
        </p:nvSpPr>
        <p:spPr bwMode="auto">
          <a:xfrm>
            <a:off x="246063" y="188913"/>
            <a:ext cx="871855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第二十五條　農會置總幹事一人，由理事會就中央或直轄市主管機關遴選之合格人員中聘任之。聘期最長以當屆理事任期為限；</a:t>
            </a:r>
            <a:r>
              <a:rPr lang="zh-TW" altLang="en-US" b="1" u="sng" dirty="0">
                <a:solidFill>
                  <a:srgbClr val="003399"/>
                </a:solidFill>
                <a:latin typeface="標楷體" pitchFamily="65" charset="-120"/>
                <a:ea typeface="標楷體" pitchFamily="65" charset="-120"/>
              </a:rPr>
              <a:t>如次屆理事會續聘者，考績甲等得續聘。</a:t>
            </a:r>
            <a:r>
              <a:rPr lang="zh-TW" altLang="en-US" b="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      總幹事之聘任，應於理事會成立後六十日內為之；</a:t>
            </a:r>
            <a:r>
              <a:rPr lang="zh-TW" altLang="en-US" b="1" u="sng" dirty="0">
                <a:solidFill>
                  <a:srgbClr val="003399"/>
                </a:solidFill>
                <a:latin typeface="標楷體" pitchFamily="65" charset="-120"/>
                <a:ea typeface="標楷體" pitchFamily="65" charset="-120"/>
              </a:rPr>
              <a:t>屆期未能產生時，得由上級農會逕行遴派合格人員代理</a:t>
            </a:r>
            <a:r>
              <a:rPr lang="zh-TW" altLang="en-US" b="1" dirty="0">
                <a:solidFill>
                  <a:srgbClr val="003399"/>
                </a:solidFill>
                <a:latin typeface="標楷體" pitchFamily="65" charset="-120"/>
                <a:ea typeface="標楷體" pitchFamily="65" charset="-120"/>
              </a:rPr>
              <a:t>。全國或省（市）農會總幹事，得由中央主管機關遴派合格人員代理之，其派代期間至新任總幹事依法聘任時為止。 </a:t>
            </a:r>
          </a:p>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      農會總幹事之聘任，須經</a:t>
            </a:r>
            <a:r>
              <a:rPr lang="zh-TW" altLang="en-US" b="1" u="sng" dirty="0">
                <a:solidFill>
                  <a:srgbClr val="FF0000"/>
                </a:solidFill>
                <a:latin typeface="標楷體" pitchFamily="65" charset="-120"/>
                <a:ea typeface="標楷體" pitchFamily="65" charset="-120"/>
              </a:rPr>
              <a:t>全體</a:t>
            </a:r>
            <a:r>
              <a:rPr lang="zh-TW" altLang="en-US" b="1" u="sng" dirty="0">
                <a:solidFill>
                  <a:srgbClr val="003399"/>
                </a:solidFill>
                <a:latin typeface="標楷體" pitchFamily="65" charset="-120"/>
                <a:ea typeface="標楷體" pitchFamily="65" charset="-120"/>
              </a:rPr>
              <a:t>理事</a:t>
            </a:r>
            <a:r>
              <a:rPr lang="zh-TW" altLang="en-US" b="1" dirty="0">
                <a:solidFill>
                  <a:srgbClr val="003399"/>
                </a:solidFill>
                <a:latin typeface="標楷體" pitchFamily="65" charset="-120"/>
                <a:ea typeface="標楷體" pitchFamily="65" charset="-120"/>
              </a:rPr>
              <a:t>二分之一以上之決議行之；其解聘須經全體理事三分之二以上之決議行之。 </a:t>
            </a:r>
          </a:p>
        </p:txBody>
      </p:sp>
    </p:spTree>
    <p:extLst>
      <p:ext uri="{BB962C8B-B14F-4D97-AF65-F5344CB8AC3E}">
        <p14:creationId xmlns:p14="http://schemas.microsoft.com/office/powerpoint/2010/main" val="27851266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79DC474-393A-49BD-8E35-D21A8DBC0163}" type="slidenum">
              <a:rPr kumimoji="0" lang="en-US" altLang="zh-TW" sz="1400"/>
              <a:pPr>
                <a:spcBef>
                  <a:spcPct val="0"/>
                </a:spcBef>
                <a:buClrTx/>
                <a:buSzTx/>
                <a:buFontTx/>
                <a:buNone/>
              </a:pPr>
              <a:t>138</a:t>
            </a:fld>
            <a:endParaRPr kumimoji="0" lang="en-US" altLang="zh-TW" sz="1400"/>
          </a:p>
        </p:txBody>
      </p:sp>
      <p:sp>
        <p:nvSpPr>
          <p:cNvPr id="141315" name="Text Box 2"/>
          <p:cNvSpPr txBox="1">
            <a:spLocks noChangeArrowheads="1"/>
          </p:cNvSpPr>
          <p:nvPr/>
        </p:nvSpPr>
        <p:spPr bwMode="auto">
          <a:xfrm>
            <a:off x="0" y="620688"/>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釋一：</a:t>
            </a:r>
            <a:r>
              <a:rPr lang="zh-TW" altLang="zh-TW" sz="3600" b="1" dirty="0">
                <a:latin typeface="標楷體" panose="03000509000000000000" pitchFamily="65" charset="-120"/>
                <a:ea typeface="標楷體" panose="03000509000000000000" pitchFamily="65" charset="-120"/>
              </a:rPr>
              <a:t>農會理事會聘任總幹事，應以書面</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FontTx/>
              <a:buNone/>
            </a:pPr>
            <a:r>
              <a:rPr lang="zh-TW" altLang="en-US" sz="3600" b="1" dirty="0">
                <a:latin typeface="標楷體" panose="03000509000000000000" pitchFamily="65" charset="-120"/>
                <a:ea typeface="標楷體" panose="03000509000000000000" pitchFamily="65" charset="-120"/>
              </a:rPr>
              <a:t>     </a:t>
            </a:r>
            <a:r>
              <a:rPr lang="zh-TW" altLang="zh-TW" sz="3600" b="1" dirty="0">
                <a:latin typeface="標楷體" panose="03000509000000000000" pitchFamily="65" charset="-120"/>
                <a:ea typeface="標楷體" panose="03000509000000000000" pitchFamily="65" charset="-120"/>
              </a:rPr>
              <a:t>（應為總幹事表決票）記名行之。</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None/>
            </a:pPr>
            <a:r>
              <a:rPr lang="zh-TW" altLang="en-US" sz="3600" b="1" dirty="0">
                <a:solidFill>
                  <a:srgbClr val="003399"/>
                </a:solidFill>
                <a:latin typeface="標楷體" pitchFamily="65" charset="-120"/>
                <a:ea typeface="標楷體" pitchFamily="65" charset="-120"/>
              </a:rPr>
              <a:t>釋二：</a:t>
            </a:r>
            <a:r>
              <a:rPr lang="zh-TW" altLang="zh-TW" sz="3600" b="1" dirty="0">
                <a:latin typeface="標楷體" panose="03000509000000000000" pitchFamily="65" charset="-120"/>
                <a:ea typeface="標楷體" panose="03000509000000000000" pitchFamily="65" charset="-120"/>
              </a:rPr>
              <a:t>農會法第</a:t>
            </a:r>
            <a:r>
              <a:rPr lang="en-US" altLang="zh-TW" sz="3600" b="1" dirty="0">
                <a:latin typeface="標楷體" panose="03000509000000000000" pitchFamily="65" charset="-120"/>
                <a:ea typeface="標楷體" panose="03000509000000000000" pitchFamily="65" charset="-120"/>
              </a:rPr>
              <a:t>25</a:t>
            </a:r>
            <a:r>
              <a:rPr lang="zh-TW" altLang="zh-TW" sz="3600" b="1" dirty="0">
                <a:latin typeface="標楷體" panose="03000509000000000000" pitchFamily="65" charset="-120"/>
                <a:ea typeface="標楷體" panose="03000509000000000000" pitchFamily="65" charset="-120"/>
              </a:rPr>
              <a:t>條第</a:t>
            </a:r>
            <a:r>
              <a:rPr lang="en-US" altLang="zh-TW" sz="3600" b="1" dirty="0">
                <a:latin typeface="標楷體" panose="03000509000000000000" pitchFamily="65" charset="-120"/>
                <a:ea typeface="標楷體" panose="03000509000000000000" pitchFamily="65" charset="-120"/>
              </a:rPr>
              <a:t>2</a:t>
            </a:r>
            <a:r>
              <a:rPr lang="zh-TW" altLang="zh-TW" sz="3600" b="1" dirty="0">
                <a:latin typeface="標楷體" panose="03000509000000000000" pitchFamily="65" charset="-120"/>
                <a:ea typeface="標楷體" panose="03000509000000000000" pitchFamily="65" charset="-120"/>
              </a:rPr>
              <a:t>項「由上級農會逕行</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None/>
            </a:pPr>
            <a:r>
              <a:rPr lang="zh-TW" altLang="en-US" sz="3600" b="1" dirty="0">
                <a:latin typeface="標楷體" panose="03000509000000000000" pitchFamily="65" charset="-120"/>
                <a:ea typeface="標楷體" panose="03000509000000000000" pitchFamily="65" charset="-120"/>
              </a:rPr>
              <a:t>      </a:t>
            </a:r>
            <a:r>
              <a:rPr lang="zh-TW" altLang="zh-TW" sz="3600" b="1" dirty="0">
                <a:latin typeface="標楷體" panose="03000509000000000000" pitchFamily="65" charset="-120"/>
                <a:ea typeface="標楷體" panose="03000509000000000000" pitchFamily="65" charset="-120"/>
              </a:rPr>
              <a:t>遴派合格人員代理」之規定，係補救</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None/>
            </a:pPr>
            <a:r>
              <a:rPr lang="zh-TW" altLang="en-US" sz="3600" b="1" dirty="0">
                <a:latin typeface="標楷體" panose="03000509000000000000" pitchFamily="65" charset="-120"/>
                <a:ea typeface="標楷體" panose="03000509000000000000" pitchFamily="65" charset="-120"/>
              </a:rPr>
              <a:t>      </a:t>
            </a:r>
            <a:r>
              <a:rPr lang="zh-TW" altLang="zh-TW" sz="3600" b="1" dirty="0">
                <a:latin typeface="標楷體" panose="03000509000000000000" pitchFamily="65" charset="-120"/>
                <a:ea typeface="標楷體" panose="03000509000000000000" pitchFamily="65" charset="-120"/>
              </a:rPr>
              <a:t>理事會不通過聘任政府所遴選之總幹</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None/>
            </a:pPr>
            <a:r>
              <a:rPr lang="zh-TW" altLang="en-US" sz="3600" b="1" dirty="0">
                <a:latin typeface="標楷體" panose="03000509000000000000" pitchFamily="65" charset="-120"/>
                <a:ea typeface="標楷體" panose="03000509000000000000" pitchFamily="65" charset="-120"/>
              </a:rPr>
              <a:t>      </a:t>
            </a:r>
            <a:r>
              <a:rPr lang="zh-TW" altLang="zh-TW" sz="3600" b="1" dirty="0">
                <a:latin typeface="標楷體" panose="03000509000000000000" pitchFamily="65" charset="-120"/>
                <a:ea typeface="標楷體" panose="03000509000000000000" pitchFamily="65" charset="-120"/>
              </a:rPr>
              <a:t>事之法律授權，「逕行派代」即指不</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None/>
            </a:pPr>
            <a:r>
              <a:rPr lang="zh-TW" altLang="en-US" sz="3600" b="1" dirty="0">
                <a:latin typeface="標楷體" panose="03000509000000000000" pitchFamily="65" charset="-120"/>
                <a:ea typeface="標楷體" panose="03000509000000000000" pitchFamily="65" charset="-120"/>
              </a:rPr>
              <a:t>      </a:t>
            </a:r>
            <a:r>
              <a:rPr lang="zh-TW" altLang="zh-TW" sz="3600" b="1" dirty="0">
                <a:latin typeface="標楷體" panose="03000509000000000000" pitchFamily="65" charset="-120"/>
                <a:ea typeface="標楷體" panose="03000509000000000000" pitchFamily="65" charset="-120"/>
              </a:rPr>
              <a:t>須經過理事會通過及聘任，如派代總</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None/>
            </a:pPr>
            <a:r>
              <a:rPr lang="zh-TW" altLang="en-US" sz="3600" b="1" dirty="0">
                <a:latin typeface="標楷體" panose="03000509000000000000" pitchFamily="65" charset="-120"/>
                <a:ea typeface="標楷體" panose="03000509000000000000" pitchFamily="65" charset="-120"/>
              </a:rPr>
              <a:t>      </a:t>
            </a:r>
            <a:r>
              <a:rPr lang="zh-TW" altLang="zh-TW" sz="3600" b="1" dirty="0">
                <a:latin typeface="標楷體" panose="03000509000000000000" pitchFamily="65" charset="-120"/>
                <a:ea typeface="標楷體" panose="03000509000000000000" pitchFamily="65" charset="-120"/>
              </a:rPr>
              <a:t>幹事不為理事會接受時，仍可執行職</a:t>
            </a:r>
            <a:endParaRPr lang="en-US" altLang="zh-TW" sz="3600" b="1" dirty="0">
              <a:latin typeface="標楷體" panose="03000509000000000000" pitchFamily="65" charset="-120"/>
              <a:ea typeface="標楷體" panose="03000509000000000000" pitchFamily="65" charset="-120"/>
            </a:endParaRPr>
          </a:p>
          <a:p>
            <a:pPr eaLnBrk="1" hangingPunct="1">
              <a:spcBef>
                <a:spcPct val="0"/>
              </a:spcBef>
              <a:buClrTx/>
              <a:buSzTx/>
              <a:buNone/>
            </a:pPr>
            <a:r>
              <a:rPr lang="zh-TW" altLang="en-US" sz="3600" b="1" dirty="0">
                <a:latin typeface="標楷體" panose="03000509000000000000" pitchFamily="65" charset="-120"/>
                <a:ea typeface="標楷體" panose="03000509000000000000" pitchFamily="65" charset="-120"/>
              </a:rPr>
              <a:t>      </a:t>
            </a:r>
            <a:r>
              <a:rPr lang="zh-TW" altLang="zh-TW" sz="3600" b="1" dirty="0">
                <a:latin typeface="標楷體" panose="03000509000000000000" pitchFamily="65" charset="-120"/>
                <a:ea typeface="標楷體" panose="03000509000000000000" pitchFamily="65" charset="-120"/>
              </a:rPr>
              <a:t>務。</a:t>
            </a:r>
            <a:endParaRPr lang="zh-TW" altLang="en-US" sz="3600" b="1" dirty="0">
              <a:latin typeface="標楷體" panose="03000509000000000000" pitchFamily="65" charset="-120"/>
              <a:ea typeface="標楷體" panose="03000509000000000000" pitchFamily="65" charset="-12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79DC474-393A-49BD-8E35-D21A8DBC0163}" type="slidenum">
              <a:rPr kumimoji="0" lang="en-US" altLang="zh-TW" sz="1400"/>
              <a:pPr>
                <a:spcBef>
                  <a:spcPct val="0"/>
                </a:spcBef>
                <a:buClrTx/>
                <a:buSzTx/>
                <a:buFontTx/>
                <a:buNone/>
              </a:pPr>
              <a:t>139</a:t>
            </a:fld>
            <a:endParaRPr kumimoji="0" lang="en-US" altLang="zh-TW" sz="1400"/>
          </a:p>
        </p:txBody>
      </p:sp>
      <p:sp>
        <p:nvSpPr>
          <p:cNvPr id="141315" name="Text Box 2"/>
          <p:cNvSpPr txBox="1">
            <a:spLocks noChangeArrowheads="1"/>
          </p:cNvSpPr>
          <p:nvPr/>
        </p:nvSpPr>
        <p:spPr bwMode="auto">
          <a:xfrm>
            <a:off x="-17403" y="692696"/>
            <a:ext cx="9144000" cy="526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0" indent="0">
              <a:buNone/>
            </a:pPr>
            <a:r>
              <a:rPr lang="zh-TW" altLang="en-US" sz="3600" b="1" dirty="0">
                <a:solidFill>
                  <a:srgbClr val="003399"/>
                </a:solidFill>
                <a:latin typeface="標楷體" pitchFamily="65" charset="-120"/>
                <a:ea typeface="標楷體" pitchFamily="65" charset="-120"/>
              </a:rPr>
              <a:t>釋三：</a:t>
            </a:r>
            <a:r>
              <a:rPr lang="zh-TW" altLang="zh-TW" sz="3600" b="1" dirty="0">
                <a:solidFill>
                  <a:srgbClr val="003399"/>
                </a:solidFill>
                <a:latin typeface="標楷體" pitchFamily="65" charset="-120"/>
                <a:ea typeface="標楷體" pitchFamily="65" charset="-120"/>
              </a:rPr>
              <a:t>農會理事會改聘任總幹事係農會重</a:t>
            </a:r>
            <a:endParaRPr lang="en-US" altLang="zh-TW" sz="3600" b="1" dirty="0">
              <a:solidFill>
                <a:srgbClr val="003399"/>
              </a:solidFill>
              <a:latin typeface="標楷體" pitchFamily="65" charset="-120"/>
              <a:ea typeface="標楷體" pitchFamily="65" charset="-120"/>
            </a:endParaRPr>
          </a:p>
          <a:p>
            <a:pPr marL="0" indent="0">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大事項，可否以臨時理事會或臨時動</a:t>
            </a:r>
            <a:endParaRPr lang="en-US" altLang="zh-TW" sz="3600" b="1" dirty="0">
              <a:solidFill>
                <a:srgbClr val="003399"/>
              </a:solidFill>
              <a:latin typeface="標楷體" pitchFamily="65" charset="-120"/>
              <a:ea typeface="標楷體" pitchFamily="65" charset="-120"/>
            </a:endParaRPr>
          </a:p>
          <a:p>
            <a:pPr marL="0" indent="0">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議決定提出辦理疑義</a:t>
            </a:r>
            <a:r>
              <a:rPr lang="zh-TW" altLang="en-US" sz="3600" b="1" dirty="0">
                <a:solidFill>
                  <a:srgbClr val="003399"/>
                </a:solidFill>
                <a:latin typeface="標楷體" pitchFamily="65" charset="-120"/>
                <a:ea typeface="標楷體" pitchFamily="65" charset="-120"/>
              </a:rPr>
              <a:t>： </a:t>
            </a:r>
          </a:p>
          <a:p>
            <a:pPr marL="1344613" indent="-1344613" eaLnBrk="1" hangingPunct="1">
              <a:spcBef>
                <a:spcPct val="0"/>
              </a:spcBef>
              <a:buClrTx/>
              <a:buSzTx/>
              <a:buFontTx/>
              <a:buNone/>
            </a:pPr>
            <a:r>
              <a:rPr lang="zh-TW" altLang="en-US" sz="3400" b="1" dirty="0">
                <a:solidFill>
                  <a:srgbClr val="050701"/>
                </a:solidFill>
                <a:latin typeface="標楷體" pitchFamily="65" charset="-120"/>
                <a:ea typeface="標楷體" pitchFamily="65" charset="-120"/>
              </a:rPr>
              <a:t>      </a:t>
            </a:r>
            <a:endParaRPr lang="en-US" altLang="zh-TW" sz="3400" b="1" dirty="0">
              <a:solidFill>
                <a:srgbClr val="050701"/>
              </a:solidFill>
              <a:latin typeface="標楷體" pitchFamily="65" charset="-120"/>
              <a:ea typeface="標楷體" pitchFamily="65" charset="-120"/>
            </a:endParaRPr>
          </a:p>
          <a:p>
            <a:pPr marL="1344613" indent="0" eaLnBrk="1" hangingPunct="1">
              <a:spcBef>
                <a:spcPct val="0"/>
              </a:spcBef>
              <a:buClrTx/>
              <a:buSzTx/>
              <a:buNone/>
            </a:pPr>
            <a:r>
              <a:rPr kumimoji="0" lang="zh-TW" altLang="zh-TW" sz="3600" b="1" dirty="0">
                <a:latin typeface="標楷體" panose="03000509000000000000" pitchFamily="65" charset="-120"/>
                <a:ea typeface="標楷體" panose="03000509000000000000" pitchFamily="65" charset="-120"/>
                <a:cs typeface="Times New Roman" panose="02020603050405020304" pitchFamily="18" charset="0"/>
              </a:rPr>
              <a:t>農會理事會對總幹事之</a:t>
            </a:r>
            <a:r>
              <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rPr>
              <a:t>聘任與</a:t>
            </a:r>
            <a:r>
              <a:rPr kumimoji="0" lang="zh-TW" altLang="zh-TW" sz="3600" b="1" dirty="0">
                <a:latin typeface="標楷體" panose="03000509000000000000" pitchFamily="65" charset="-120"/>
                <a:ea typeface="標楷體" panose="03000509000000000000" pitchFamily="65" charset="-120"/>
                <a:cs typeface="Times New Roman" panose="02020603050405020304" pitchFamily="18" charset="0"/>
              </a:rPr>
              <a:t>解聘，</a:t>
            </a:r>
            <a:r>
              <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rPr>
              <a:t>均</a:t>
            </a:r>
            <a:r>
              <a:rPr kumimoji="0" lang="zh-TW" altLang="zh-TW" sz="3600" b="1" dirty="0">
                <a:latin typeface="標楷體" panose="03000509000000000000" pitchFamily="65" charset="-120"/>
                <a:ea typeface="標楷體" panose="03000509000000000000" pitchFamily="65" charset="-120"/>
                <a:cs typeface="Times New Roman" panose="02020603050405020304" pitchFamily="18" charset="0"/>
              </a:rPr>
              <a:t>屬法定會議之重要議案，不得以臨時動議方式提出。至於得否以召開臨時理事會方式辦理，經查相關法規並無限制規定。</a:t>
            </a:r>
            <a:endParaRPr kumimoji="0" lang="zh-TW" altLang="en-US" sz="3600" b="1"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54582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AA3F743-B685-423B-9DCC-2B4B15B2AA80}" type="slidenum">
              <a:rPr kumimoji="0" lang="en-US" altLang="zh-TW" sz="1400"/>
              <a:pPr>
                <a:spcBef>
                  <a:spcPct val="0"/>
                </a:spcBef>
                <a:buClrTx/>
                <a:buSzTx/>
                <a:buFontTx/>
                <a:buNone/>
              </a:pPr>
              <a:t>14</a:t>
            </a:fld>
            <a:endParaRPr kumimoji="0" lang="en-US" altLang="zh-TW" sz="1400"/>
          </a:p>
        </p:txBody>
      </p:sp>
      <p:sp>
        <p:nvSpPr>
          <p:cNvPr id="26627" name="Rectangle 2"/>
          <p:cNvSpPr>
            <a:spLocks noGrp="1" noRot="1" noChangeArrowheads="1"/>
          </p:cNvSpPr>
          <p:nvPr>
            <p:ph type="title"/>
          </p:nvPr>
        </p:nvSpPr>
        <p:spPr>
          <a:xfrm>
            <a:off x="395288" y="333375"/>
            <a:ext cx="8540750" cy="862013"/>
          </a:xfrm>
        </p:spPr>
        <p:txBody>
          <a:bodyPr/>
          <a:lstStyle/>
          <a:p>
            <a:pPr algn="l" eaLnBrk="1" hangingPunct="1"/>
            <a:r>
              <a:rPr lang="zh-TW" altLang="en-US" sz="3600" b="1">
                <a:latin typeface="標楷體" pitchFamily="65" charset="-120"/>
                <a:ea typeface="標楷體" pitchFamily="65" charset="-120"/>
              </a:rPr>
              <a:t>第</a:t>
            </a:r>
            <a:r>
              <a:rPr lang="en-US" altLang="zh-TW" sz="3600" b="1">
                <a:latin typeface="標楷體" pitchFamily="65" charset="-120"/>
                <a:ea typeface="標楷體" pitchFamily="65" charset="-120"/>
              </a:rPr>
              <a:t>2</a:t>
            </a:r>
            <a:r>
              <a:rPr lang="zh-TW" altLang="en-US" sz="3600" b="1">
                <a:latin typeface="標楷體" pitchFamily="65" charset="-120"/>
                <a:ea typeface="標楷體" pitchFamily="65" charset="-120"/>
              </a:rPr>
              <a:t>款－佃農</a:t>
            </a:r>
            <a:endParaRPr lang="en-US" altLang="zh-TW" sz="3600" b="1">
              <a:latin typeface="標楷體" pitchFamily="65" charset="-120"/>
              <a:ea typeface="標楷體" pitchFamily="65" charset="-120"/>
            </a:endParaRPr>
          </a:p>
        </p:txBody>
      </p:sp>
      <p:sp>
        <p:nvSpPr>
          <p:cNvPr id="21508" name="Rectangle 3"/>
          <p:cNvSpPr>
            <a:spLocks noGrp="1" noRot="1" noChangeArrowheads="1"/>
          </p:cNvSpPr>
          <p:nvPr>
            <p:ph type="body" idx="1"/>
          </p:nvPr>
        </p:nvSpPr>
        <p:spPr>
          <a:xfrm>
            <a:off x="-20638" y="1052513"/>
            <a:ext cx="9144001" cy="5329237"/>
          </a:xfrm>
        </p:spPr>
        <p:txBody>
          <a:bodyPr/>
          <a:lstStyle/>
          <a:p>
            <a:pPr marL="541338" indent="-541338" eaLnBrk="1" hangingPunct="1">
              <a:lnSpc>
                <a:spcPts val="3000"/>
              </a:lnSpc>
              <a:defRPr/>
            </a:pPr>
            <a:r>
              <a:rPr lang="zh-TW" altLang="en-US" sz="2800" b="1" u="sng" dirty="0">
                <a:solidFill>
                  <a:srgbClr val="C52F11"/>
                </a:solidFill>
                <a:latin typeface="標楷體" pitchFamily="65" charset="-120"/>
                <a:ea typeface="標楷體" pitchFamily="65" charset="-120"/>
              </a:rPr>
              <a:t>農業用地</a:t>
            </a:r>
            <a:r>
              <a:rPr lang="zh-TW" altLang="en-US" sz="2800" b="1" dirty="0">
                <a:solidFill>
                  <a:schemeClr val="tx2"/>
                </a:solidFill>
                <a:latin typeface="標楷體" pitchFamily="65" charset="-120"/>
                <a:ea typeface="標楷體" pitchFamily="65" charset="-120"/>
                <a:cs typeface="+mj-cs"/>
              </a:rPr>
              <a:t>坐落或固定農業設施應與其戶籍所在地之農會組織區域在同一直轄市、縣 </a:t>
            </a:r>
            <a:r>
              <a:rPr lang="en-US" altLang="zh-TW" sz="2800" b="1" dirty="0">
                <a:solidFill>
                  <a:schemeClr val="tx2"/>
                </a:solidFill>
                <a:latin typeface="標楷體" pitchFamily="65" charset="-120"/>
                <a:ea typeface="標楷體" pitchFamily="65" charset="-120"/>
                <a:cs typeface="+mj-cs"/>
              </a:rPr>
              <a:t>(</a:t>
            </a:r>
            <a:r>
              <a:rPr lang="zh-TW" altLang="en-US" sz="2800" b="1" dirty="0">
                <a:solidFill>
                  <a:schemeClr val="tx2"/>
                </a:solidFill>
                <a:latin typeface="標楷體" pitchFamily="65" charset="-120"/>
                <a:ea typeface="標楷體" pitchFamily="65" charset="-120"/>
                <a:cs typeface="+mj-cs"/>
              </a:rPr>
              <a:t>市</a:t>
            </a:r>
            <a:r>
              <a:rPr lang="en-US" altLang="zh-TW" sz="2800" b="1" dirty="0">
                <a:solidFill>
                  <a:schemeClr val="tx2"/>
                </a:solidFill>
                <a:latin typeface="標楷體" pitchFamily="65" charset="-120"/>
                <a:ea typeface="標楷體" pitchFamily="65" charset="-120"/>
                <a:cs typeface="+mj-cs"/>
              </a:rPr>
              <a:t>) </a:t>
            </a:r>
            <a:r>
              <a:rPr lang="zh-TW" altLang="en-US" sz="2800" b="1" dirty="0">
                <a:solidFill>
                  <a:schemeClr val="tx2"/>
                </a:solidFill>
                <a:latin typeface="標楷體" pitchFamily="65" charset="-120"/>
                <a:ea typeface="標楷體" pitchFamily="65" charset="-120"/>
                <a:cs typeface="+mj-cs"/>
              </a:rPr>
              <a:t>或不同一直轄市、縣 </a:t>
            </a:r>
            <a:r>
              <a:rPr lang="en-US" altLang="zh-TW" sz="2800" b="1" dirty="0">
                <a:solidFill>
                  <a:schemeClr val="tx2"/>
                </a:solidFill>
                <a:latin typeface="標楷體" pitchFamily="65" charset="-120"/>
                <a:ea typeface="標楷體" pitchFamily="65" charset="-120"/>
                <a:cs typeface="+mj-cs"/>
              </a:rPr>
              <a:t>(</a:t>
            </a:r>
            <a:r>
              <a:rPr lang="zh-TW" altLang="en-US" sz="2800" b="1" dirty="0">
                <a:solidFill>
                  <a:schemeClr val="tx2"/>
                </a:solidFill>
                <a:latin typeface="標楷體" pitchFamily="65" charset="-120"/>
                <a:ea typeface="標楷體" pitchFamily="65" charset="-120"/>
                <a:cs typeface="+mj-cs"/>
              </a:rPr>
              <a:t>市</a:t>
            </a:r>
            <a:r>
              <a:rPr lang="en-US" altLang="zh-TW" sz="2800" b="1" dirty="0">
                <a:solidFill>
                  <a:schemeClr val="tx2"/>
                </a:solidFill>
                <a:latin typeface="標楷體" pitchFamily="65" charset="-120"/>
                <a:ea typeface="標楷體" pitchFamily="65" charset="-120"/>
                <a:cs typeface="+mj-cs"/>
              </a:rPr>
              <a:t>) </a:t>
            </a:r>
            <a:r>
              <a:rPr lang="zh-TW" altLang="en-US" sz="2800" b="1" dirty="0">
                <a:solidFill>
                  <a:schemeClr val="tx2"/>
                </a:solidFill>
                <a:latin typeface="標楷體" pitchFamily="65" charset="-120"/>
                <a:ea typeface="標楷體" pitchFamily="65" charset="-120"/>
                <a:cs typeface="+mj-cs"/>
              </a:rPr>
              <a:t>而相毗鄰之鄉 </a:t>
            </a:r>
            <a:r>
              <a:rPr lang="en-US" altLang="zh-TW" sz="2800" b="1" dirty="0">
                <a:solidFill>
                  <a:schemeClr val="tx2"/>
                </a:solidFill>
                <a:latin typeface="標楷體" pitchFamily="65" charset="-120"/>
                <a:ea typeface="標楷體" pitchFamily="65" charset="-120"/>
                <a:cs typeface="+mj-cs"/>
              </a:rPr>
              <a:t>(</a:t>
            </a:r>
            <a:r>
              <a:rPr lang="zh-TW" altLang="en-US" sz="2800" b="1" dirty="0">
                <a:solidFill>
                  <a:schemeClr val="tx2"/>
                </a:solidFill>
                <a:latin typeface="標楷體" pitchFamily="65" charset="-120"/>
                <a:ea typeface="標楷體" pitchFamily="65" charset="-120"/>
                <a:cs typeface="+mj-cs"/>
              </a:rPr>
              <a:t>鎮、市、區</a:t>
            </a:r>
            <a:r>
              <a:rPr lang="en-US" altLang="zh-TW" sz="2800" b="1" dirty="0">
                <a:solidFill>
                  <a:schemeClr val="tx2"/>
                </a:solidFill>
                <a:latin typeface="標楷體" pitchFamily="65" charset="-120"/>
                <a:ea typeface="標楷體" pitchFamily="65" charset="-120"/>
                <a:cs typeface="+mj-cs"/>
              </a:rPr>
              <a:t>) </a:t>
            </a:r>
            <a:r>
              <a:rPr lang="zh-TW" altLang="en-US" sz="2800" b="1" dirty="0">
                <a:solidFill>
                  <a:schemeClr val="tx2"/>
                </a:solidFill>
                <a:latin typeface="標楷體" pitchFamily="65" charset="-120"/>
                <a:ea typeface="標楷體" pitchFamily="65" charset="-120"/>
                <a:cs typeface="+mj-cs"/>
              </a:rPr>
              <a:t>範圍內。 </a:t>
            </a:r>
          </a:p>
          <a:p>
            <a:pPr>
              <a:lnSpc>
                <a:spcPts val="3000"/>
              </a:lnSpc>
              <a:defRPr/>
            </a:pPr>
            <a:r>
              <a:rPr lang="zh-TW" altLang="en-US" sz="2800" b="1" dirty="0">
                <a:solidFill>
                  <a:schemeClr val="tx2"/>
                </a:solidFill>
                <a:latin typeface="標楷體" pitchFamily="65" charset="-120"/>
                <a:ea typeface="標楷體" pitchFamily="65" charset="-120"/>
                <a:cs typeface="+mj-cs"/>
              </a:rPr>
              <a:t>承租三七五減租耕地</a:t>
            </a:r>
            <a:r>
              <a:rPr lang="zh-TW" altLang="en-US" sz="2800" b="1" u="sng" dirty="0">
                <a:solidFill>
                  <a:srgbClr val="C52F11"/>
                </a:solidFill>
                <a:latin typeface="標楷體" pitchFamily="65" charset="-120"/>
                <a:ea typeface="標楷體" pitchFamily="65" charset="-120"/>
              </a:rPr>
              <a:t>以外</a:t>
            </a:r>
            <a:r>
              <a:rPr lang="zh-TW" altLang="en-US" sz="2800" b="1" dirty="0">
                <a:solidFill>
                  <a:schemeClr val="tx2"/>
                </a:solidFill>
                <a:latin typeface="標楷體" pitchFamily="65" charset="-120"/>
                <a:ea typeface="標楷體" pitchFamily="65" charset="-120"/>
                <a:cs typeface="+mj-cs"/>
              </a:rPr>
              <a:t>之其他農業用地，應訂有租賃契約，並</a:t>
            </a:r>
            <a:r>
              <a:rPr lang="zh-TW" altLang="zh-TW" sz="2800" b="1" dirty="0">
                <a:solidFill>
                  <a:schemeClr val="tx2"/>
                </a:solidFill>
                <a:latin typeface="標楷體" pitchFamily="65" charset="-120"/>
                <a:ea typeface="標楷體" pitchFamily="65" charset="-120"/>
                <a:cs typeface="+mj-cs"/>
              </a:rPr>
              <a:t>並經地方法院或民間之公證人公證。但符合下列情形之一者，得不經公證：</a:t>
            </a:r>
          </a:p>
          <a:p>
            <a:pPr marL="0" indent="0">
              <a:lnSpc>
                <a:spcPts val="3000"/>
              </a:lnSpc>
              <a:buFont typeface="Wingdings" pitchFamily="2" charset="2"/>
              <a:buNone/>
              <a:defRPr/>
            </a:pPr>
            <a:r>
              <a:rPr lang="zh-TW" altLang="en-US" sz="2800" b="1" dirty="0">
                <a:solidFill>
                  <a:schemeClr val="tx2"/>
                </a:solidFill>
                <a:latin typeface="標楷體" pitchFamily="65" charset="-120"/>
                <a:ea typeface="標楷體" pitchFamily="65" charset="-120"/>
                <a:cs typeface="+mj-cs"/>
              </a:rPr>
              <a:t>  </a:t>
            </a:r>
            <a:r>
              <a:rPr lang="en-US" altLang="zh-TW" sz="2800" b="1" dirty="0">
                <a:solidFill>
                  <a:schemeClr val="tx2"/>
                </a:solidFill>
                <a:latin typeface="標楷體" pitchFamily="65" charset="-120"/>
                <a:ea typeface="標楷體" pitchFamily="65" charset="-120"/>
                <a:cs typeface="+mj-cs"/>
              </a:rPr>
              <a:t>(1)</a:t>
            </a:r>
            <a:r>
              <a:rPr lang="zh-TW" altLang="zh-TW" sz="2800" b="1" dirty="0">
                <a:solidFill>
                  <a:schemeClr val="tx2"/>
                </a:solidFill>
                <a:latin typeface="標楷體" pitchFamily="65" charset="-120"/>
                <a:ea typeface="標楷體" pitchFamily="65" charset="-120"/>
                <a:cs typeface="+mj-cs"/>
              </a:rPr>
              <a:t>向政府機關、公立學校、公營事業機構承租農業用</a:t>
            </a:r>
            <a:endParaRPr lang="en-US" altLang="zh-TW" sz="2800" b="1" dirty="0">
              <a:solidFill>
                <a:schemeClr val="tx2"/>
              </a:solidFill>
              <a:latin typeface="標楷體" pitchFamily="65" charset="-120"/>
              <a:ea typeface="標楷體" pitchFamily="65" charset="-120"/>
              <a:cs typeface="+mj-cs"/>
            </a:endParaRPr>
          </a:p>
          <a:p>
            <a:pPr marL="0" indent="0">
              <a:lnSpc>
                <a:spcPts val="3000"/>
              </a:lnSpc>
              <a:buFont typeface="Wingdings" pitchFamily="2" charset="2"/>
              <a:buNone/>
              <a:defRPr/>
            </a:pPr>
            <a:r>
              <a:rPr lang="zh-TW" altLang="en-US" sz="2800" b="1" dirty="0">
                <a:solidFill>
                  <a:schemeClr val="tx2"/>
                </a:solidFill>
                <a:latin typeface="標楷體" pitchFamily="65" charset="-120"/>
                <a:ea typeface="標楷體" pitchFamily="65" charset="-120"/>
                <a:cs typeface="+mj-cs"/>
              </a:rPr>
              <a:t>     </a:t>
            </a:r>
            <a:r>
              <a:rPr lang="zh-TW" altLang="zh-TW" sz="2800" b="1" dirty="0">
                <a:solidFill>
                  <a:schemeClr val="tx2"/>
                </a:solidFill>
                <a:latin typeface="標楷體" pitchFamily="65" charset="-120"/>
                <a:ea typeface="標楷體" pitchFamily="65" charset="-120"/>
                <a:cs typeface="+mj-cs"/>
              </a:rPr>
              <a:t>地。</a:t>
            </a:r>
          </a:p>
          <a:p>
            <a:pPr marL="0" indent="0">
              <a:lnSpc>
                <a:spcPts val="3000"/>
              </a:lnSpc>
              <a:buFont typeface="Wingdings" pitchFamily="2" charset="2"/>
              <a:buNone/>
              <a:defRPr/>
            </a:pPr>
            <a:r>
              <a:rPr lang="zh-TW" altLang="en-US" sz="2800" b="1" dirty="0">
                <a:solidFill>
                  <a:schemeClr val="tx2"/>
                </a:solidFill>
                <a:latin typeface="標楷體" pitchFamily="65" charset="-120"/>
                <a:ea typeface="標楷體" pitchFamily="65" charset="-120"/>
                <a:cs typeface="+mj-cs"/>
              </a:rPr>
              <a:t>  </a:t>
            </a:r>
            <a:r>
              <a:rPr lang="en-US" altLang="zh-TW" sz="2800" b="1" dirty="0">
                <a:solidFill>
                  <a:schemeClr val="tx2"/>
                </a:solidFill>
                <a:latin typeface="標楷體" pitchFamily="65" charset="-120"/>
                <a:ea typeface="標楷體" pitchFamily="65" charset="-120"/>
                <a:cs typeface="+mj-cs"/>
              </a:rPr>
              <a:t>(2)</a:t>
            </a:r>
            <a:r>
              <a:rPr lang="zh-TW" altLang="zh-TW" sz="2800" b="1" dirty="0">
                <a:solidFill>
                  <a:schemeClr val="tx2"/>
                </a:solidFill>
                <a:latin typeface="標楷體" pitchFamily="65" charset="-120"/>
                <a:ea typeface="標楷體" pitchFamily="65" charset="-120"/>
                <a:cs typeface="+mj-cs"/>
              </a:rPr>
              <a:t>經由主管機關指定之單位輔導承租農業用地，且租</a:t>
            </a:r>
            <a:endParaRPr lang="en-US" altLang="zh-TW" sz="2800" b="1" dirty="0">
              <a:solidFill>
                <a:schemeClr val="tx2"/>
              </a:solidFill>
              <a:latin typeface="標楷體" pitchFamily="65" charset="-120"/>
              <a:ea typeface="標楷體" pitchFamily="65" charset="-120"/>
              <a:cs typeface="+mj-cs"/>
            </a:endParaRPr>
          </a:p>
          <a:p>
            <a:pPr marL="0" indent="0">
              <a:lnSpc>
                <a:spcPts val="3000"/>
              </a:lnSpc>
              <a:buFont typeface="Wingdings" pitchFamily="2" charset="2"/>
              <a:buNone/>
              <a:defRPr/>
            </a:pPr>
            <a:r>
              <a:rPr lang="zh-TW" altLang="en-US" sz="2800" b="1" dirty="0">
                <a:solidFill>
                  <a:schemeClr val="tx2"/>
                </a:solidFill>
                <a:latin typeface="標楷體" pitchFamily="65" charset="-120"/>
                <a:ea typeface="標楷體" pitchFamily="65" charset="-120"/>
                <a:cs typeface="+mj-cs"/>
              </a:rPr>
              <a:t>     </a:t>
            </a:r>
            <a:r>
              <a:rPr lang="zh-TW" altLang="zh-TW" sz="2800" b="1" dirty="0">
                <a:solidFill>
                  <a:schemeClr val="tx2"/>
                </a:solidFill>
                <a:latin typeface="標楷體" pitchFamily="65" charset="-120"/>
                <a:ea typeface="標楷體" pitchFamily="65" charset="-120"/>
                <a:cs typeface="+mj-cs"/>
              </a:rPr>
              <a:t>賃契約經主管機關備查。</a:t>
            </a:r>
          </a:p>
          <a:p>
            <a:pPr marL="0" indent="0">
              <a:lnSpc>
                <a:spcPts val="3000"/>
              </a:lnSpc>
              <a:buFont typeface="Wingdings" pitchFamily="2" charset="2"/>
              <a:buNone/>
              <a:defRPr/>
            </a:pPr>
            <a:r>
              <a:rPr lang="zh-TW" altLang="en-US" sz="2800" b="1" dirty="0">
                <a:solidFill>
                  <a:schemeClr val="tx2"/>
                </a:solidFill>
                <a:latin typeface="標楷體" pitchFamily="65" charset="-120"/>
                <a:ea typeface="標楷體" pitchFamily="65" charset="-120"/>
                <a:cs typeface="+mj-cs"/>
              </a:rPr>
              <a:t>  </a:t>
            </a:r>
            <a:r>
              <a:rPr lang="en-US" altLang="zh-TW" sz="2800" b="1" dirty="0">
                <a:solidFill>
                  <a:schemeClr val="tx2"/>
                </a:solidFill>
                <a:latin typeface="標楷體" pitchFamily="65" charset="-120"/>
                <a:ea typeface="標楷體" pitchFamily="65" charset="-120"/>
                <a:cs typeface="+mj-cs"/>
              </a:rPr>
              <a:t>(3)</a:t>
            </a:r>
            <a:r>
              <a:rPr lang="zh-TW" altLang="zh-TW" sz="2800" b="1" dirty="0">
                <a:solidFill>
                  <a:schemeClr val="tx2"/>
                </a:solidFill>
                <a:latin typeface="標楷體" pitchFamily="65" charset="-120"/>
                <a:ea typeface="標楷體" pitchFamily="65" charset="-120"/>
                <a:cs typeface="+mj-cs"/>
              </a:rPr>
              <a:t>農會為公正第三人，查證確認該租賃契約存在，並</a:t>
            </a:r>
            <a:endParaRPr lang="en-US" altLang="zh-TW" sz="2800" b="1" dirty="0">
              <a:solidFill>
                <a:schemeClr val="tx2"/>
              </a:solidFill>
              <a:latin typeface="標楷體" pitchFamily="65" charset="-120"/>
              <a:ea typeface="標楷體" pitchFamily="65" charset="-120"/>
              <a:cs typeface="+mj-cs"/>
            </a:endParaRPr>
          </a:p>
          <a:p>
            <a:pPr marL="0" indent="0">
              <a:lnSpc>
                <a:spcPts val="3000"/>
              </a:lnSpc>
              <a:buFont typeface="Wingdings" pitchFamily="2" charset="2"/>
              <a:buNone/>
              <a:defRPr/>
            </a:pPr>
            <a:r>
              <a:rPr lang="zh-TW" altLang="en-US" sz="2800" b="1" dirty="0">
                <a:solidFill>
                  <a:schemeClr val="tx2"/>
                </a:solidFill>
                <a:latin typeface="標楷體" pitchFamily="65" charset="-120"/>
                <a:ea typeface="標楷體" pitchFamily="65" charset="-120"/>
                <a:cs typeface="+mj-cs"/>
              </a:rPr>
              <a:t>     </a:t>
            </a:r>
            <a:r>
              <a:rPr lang="zh-TW" altLang="zh-TW" sz="2800" b="1" dirty="0">
                <a:solidFill>
                  <a:schemeClr val="tx2"/>
                </a:solidFill>
                <a:latin typeface="標楷體" pitchFamily="65" charset="-120"/>
                <a:ea typeface="標楷體" pitchFamily="65" charset="-120"/>
                <a:cs typeface="+mj-cs"/>
              </a:rPr>
              <a:t>經直轄市、縣（市）主管機關備查。</a:t>
            </a:r>
            <a:endParaRPr lang="en-US" altLang="zh-TW" sz="2800" b="1" dirty="0">
              <a:solidFill>
                <a:schemeClr val="tx2"/>
              </a:solidFill>
              <a:latin typeface="標楷體" pitchFamily="65" charset="-120"/>
              <a:ea typeface="標楷體" pitchFamily="65" charset="-120"/>
              <a:cs typeface="+mj-cs"/>
            </a:endParaRPr>
          </a:p>
          <a:p>
            <a:pPr marL="0" indent="0">
              <a:lnSpc>
                <a:spcPts val="3000"/>
              </a:lnSpc>
              <a:buFont typeface="Wingdings" pitchFamily="2" charset="2"/>
              <a:buNone/>
              <a:defRPr/>
            </a:pPr>
            <a:r>
              <a:rPr lang="zh-TW" altLang="en-US" sz="2800" b="1" dirty="0">
                <a:solidFill>
                  <a:schemeClr val="tx2"/>
                </a:solidFill>
                <a:latin typeface="標楷體" pitchFamily="65" charset="-120"/>
                <a:ea typeface="標楷體" pitchFamily="65" charset="-120"/>
                <a:cs typeface="+mj-cs"/>
              </a:rPr>
              <a:t>     </a:t>
            </a:r>
            <a:r>
              <a:rPr lang="en-US" altLang="zh-TW" sz="2800" b="1" dirty="0">
                <a:solidFill>
                  <a:schemeClr val="tx2"/>
                </a:solidFill>
                <a:latin typeface="標楷體" pitchFamily="65" charset="-120"/>
                <a:ea typeface="標楷體" pitchFamily="65" charset="-120"/>
                <a:cs typeface="+mj-cs"/>
              </a:rPr>
              <a:t>(103.6.20</a:t>
            </a:r>
            <a:r>
              <a:rPr lang="zh-TW" altLang="en-US" sz="2800" b="1" dirty="0">
                <a:solidFill>
                  <a:schemeClr val="tx2"/>
                </a:solidFill>
                <a:latin typeface="標楷體" pitchFamily="65" charset="-120"/>
                <a:ea typeface="標楷體" pitchFamily="65" charset="-120"/>
                <a:cs typeface="+mj-cs"/>
              </a:rPr>
              <a:t>修正</a:t>
            </a:r>
            <a:r>
              <a:rPr lang="en-US" altLang="zh-TW" sz="2800" b="1" dirty="0">
                <a:solidFill>
                  <a:schemeClr val="tx2"/>
                </a:solidFill>
                <a:latin typeface="標楷體" pitchFamily="65" charset="-120"/>
                <a:ea typeface="標楷體" pitchFamily="65" charset="-120"/>
                <a:cs typeface="+mj-cs"/>
              </a:rPr>
              <a:t>)</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79DC474-393A-49BD-8E35-D21A8DBC0163}" type="slidenum">
              <a:rPr kumimoji="0" lang="en-US" altLang="zh-TW" sz="1400"/>
              <a:pPr>
                <a:spcBef>
                  <a:spcPct val="0"/>
                </a:spcBef>
                <a:buClrTx/>
                <a:buSzTx/>
                <a:buFontTx/>
                <a:buNone/>
              </a:pPr>
              <a:t>140</a:t>
            </a:fld>
            <a:endParaRPr kumimoji="0" lang="en-US" altLang="zh-TW" sz="1400"/>
          </a:p>
        </p:txBody>
      </p:sp>
      <p:sp>
        <p:nvSpPr>
          <p:cNvPr id="141315" name="Text Box 2"/>
          <p:cNvSpPr txBox="1">
            <a:spLocks noChangeArrowheads="1"/>
          </p:cNvSpPr>
          <p:nvPr/>
        </p:nvSpPr>
        <p:spPr bwMode="auto">
          <a:xfrm>
            <a:off x="-17403" y="692696"/>
            <a:ext cx="8837875" cy="514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0" indent="0">
              <a:buNone/>
            </a:pPr>
            <a:r>
              <a:rPr lang="zh-TW" altLang="en-US" b="1" dirty="0">
                <a:solidFill>
                  <a:srgbClr val="003399"/>
                </a:solidFill>
                <a:latin typeface="標楷體" pitchFamily="65" charset="-120"/>
                <a:ea typeface="標楷體" pitchFamily="65" charset="-120"/>
              </a:rPr>
              <a:t>釋四：</a:t>
            </a:r>
            <a:r>
              <a:rPr lang="zh-TW" altLang="zh-TW" b="1" dirty="0">
                <a:solidFill>
                  <a:srgbClr val="003399"/>
                </a:solidFill>
                <a:latin typeface="標楷體" pitchFamily="65" charset="-120"/>
                <a:ea typeface="標楷體" pitchFamily="65" charset="-120"/>
              </a:rPr>
              <a:t>農會改選後之首次理事會，尚未互選出</a:t>
            </a:r>
            <a:endParaRPr lang="en-US" altLang="zh-TW" b="1" dirty="0">
              <a:solidFill>
                <a:srgbClr val="003399"/>
              </a:solidFill>
              <a:latin typeface="標楷體" pitchFamily="65" charset="-120"/>
              <a:ea typeface="標楷體" pitchFamily="65" charset="-120"/>
            </a:endParaRPr>
          </a:p>
          <a:p>
            <a:pPr marL="0" indent="0">
              <a:buNone/>
            </a:pPr>
            <a:r>
              <a:rPr lang="zh-TW" altLang="en-US" b="1" dirty="0">
                <a:solidFill>
                  <a:srgbClr val="003399"/>
                </a:solidFill>
                <a:latin typeface="標楷體" pitchFamily="65" charset="-120"/>
                <a:ea typeface="標楷體" pitchFamily="65" charset="-120"/>
              </a:rPr>
              <a:t>        </a:t>
            </a:r>
            <a:r>
              <a:rPr lang="zh-TW" altLang="zh-TW" b="1" dirty="0">
                <a:solidFill>
                  <a:srgbClr val="003399"/>
                </a:solidFill>
                <a:latin typeface="標楷體" pitchFamily="65" charset="-120"/>
                <a:ea typeface="標楷體" pitchFamily="65" charset="-120"/>
              </a:rPr>
              <a:t>理事長，可否先行聘任總幹事疑義</a:t>
            </a:r>
            <a:r>
              <a:rPr lang="zh-TW" altLang="en-US" b="1" dirty="0">
                <a:solidFill>
                  <a:srgbClr val="003399"/>
                </a:solidFill>
                <a:latin typeface="標楷體" pitchFamily="65" charset="-120"/>
                <a:ea typeface="標楷體" pitchFamily="65" charset="-120"/>
              </a:rPr>
              <a:t>： </a:t>
            </a:r>
          </a:p>
          <a:p>
            <a:pPr marL="1344613" indent="-1344613" eaLnBrk="1" hangingPunct="1">
              <a:spcBef>
                <a:spcPct val="0"/>
              </a:spcBef>
              <a:buClrTx/>
              <a:buSzTx/>
              <a:buFontTx/>
              <a:buNone/>
            </a:pPr>
            <a:r>
              <a:rPr lang="zh-TW" altLang="en-US" sz="3400" b="1" dirty="0">
                <a:solidFill>
                  <a:srgbClr val="050701"/>
                </a:solidFill>
                <a:latin typeface="標楷體" pitchFamily="65" charset="-120"/>
                <a:ea typeface="標楷體" pitchFamily="65" charset="-120"/>
              </a:rPr>
              <a:t>    </a:t>
            </a:r>
            <a:r>
              <a:rPr lang="zh-TW" altLang="en-US" b="1" dirty="0">
                <a:latin typeface="標楷體" panose="03000509000000000000" pitchFamily="65" charset="-120"/>
                <a:ea typeface="標楷體" panose="03000509000000000000" pitchFamily="65" charset="-120"/>
              </a:rPr>
              <a:t>依</a:t>
            </a:r>
            <a:r>
              <a:rPr lang="zh-TW" altLang="zh-TW" b="1" dirty="0">
                <a:latin typeface="標楷體" panose="03000509000000000000" pitchFamily="65" charset="-120"/>
                <a:ea typeface="標楷體" panose="03000509000000000000" pitchFamily="65" charset="-120"/>
              </a:rPr>
              <a:t>「農會交代規程」第</a:t>
            </a:r>
            <a:r>
              <a:rPr lang="en-US" altLang="zh-TW" b="1" dirty="0">
                <a:latin typeface="標楷體" panose="03000509000000000000" pitchFamily="65" charset="-120"/>
                <a:ea typeface="標楷體" panose="03000509000000000000" pitchFamily="65" charset="-120"/>
              </a:rPr>
              <a:t>3</a:t>
            </a:r>
            <a:r>
              <a:rPr lang="zh-TW" altLang="zh-TW" b="1" dirty="0">
                <a:latin typeface="標楷體" panose="03000509000000000000" pitchFamily="65" charset="-120"/>
                <a:ea typeface="標楷體" panose="03000509000000000000" pitchFamily="65" charset="-120"/>
              </a:rPr>
              <a:t>條規定，農會屆次</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FontTx/>
              <a:buNone/>
            </a:pPr>
            <a:r>
              <a:rPr lang="zh-TW" altLang="en-US" b="1" dirty="0">
                <a:latin typeface="標楷體" panose="03000509000000000000" pitchFamily="65" charset="-120"/>
                <a:ea typeface="標楷體" panose="03000509000000000000" pitchFamily="65" charset="-120"/>
              </a:rPr>
              <a:t>    </a:t>
            </a:r>
            <a:r>
              <a:rPr lang="zh-TW" altLang="zh-TW" b="1" dirty="0">
                <a:latin typeface="標楷體" panose="03000509000000000000" pitchFamily="65" charset="-120"/>
                <a:ea typeface="標楷體" panose="03000509000000000000" pitchFamily="65" charset="-120"/>
              </a:rPr>
              <a:t>改選，理事長當選就職後應即辦理印信交接</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FontTx/>
              <a:buNone/>
            </a:pPr>
            <a:r>
              <a:rPr lang="zh-TW" altLang="en-US" b="1" dirty="0">
                <a:latin typeface="標楷體" panose="03000509000000000000" pitchFamily="65" charset="-120"/>
                <a:ea typeface="標楷體" panose="03000509000000000000" pitchFamily="65" charset="-120"/>
              </a:rPr>
              <a:t>    </a:t>
            </a:r>
            <a:r>
              <a:rPr lang="zh-TW" altLang="zh-TW" b="1" dirty="0">
                <a:latin typeface="標楷體" panose="03000509000000000000" pitchFamily="65" charset="-120"/>
                <a:ea typeface="標楷體" panose="03000509000000000000" pitchFamily="65" charset="-120"/>
              </a:rPr>
              <a:t>，並俟新任總幹事聘定後，在</a:t>
            </a:r>
            <a:r>
              <a:rPr lang="en-US" altLang="zh-TW" b="1" dirty="0">
                <a:solidFill>
                  <a:srgbClr val="FF0000"/>
                </a:solidFill>
                <a:latin typeface="標楷體" panose="03000509000000000000" pitchFamily="65" charset="-120"/>
                <a:ea typeface="標楷體" panose="03000509000000000000" pitchFamily="65" charset="-120"/>
              </a:rPr>
              <a:t>30</a:t>
            </a:r>
            <a:r>
              <a:rPr lang="zh-TW" altLang="zh-TW" b="1" dirty="0">
                <a:solidFill>
                  <a:srgbClr val="FF0000"/>
                </a:solidFill>
                <a:latin typeface="標楷體" panose="03000509000000000000" pitchFamily="65" charset="-120"/>
                <a:ea typeface="標楷體" panose="03000509000000000000" pitchFamily="65" charset="-120"/>
              </a:rPr>
              <a:t>日</a:t>
            </a:r>
            <a:r>
              <a:rPr lang="zh-TW" altLang="zh-TW" b="1" dirty="0">
                <a:latin typeface="標楷體" panose="03000509000000000000" pitchFamily="65" charset="-120"/>
                <a:ea typeface="標楷體" panose="03000509000000000000" pitchFamily="65" charset="-120"/>
              </a:rPr>
              <a:t>內辦理總</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FontTx/>
              <a:buNone/>
            </a:pPr>
            <a:r>
              <a:rPr lang="zh-TW" altLang="en-US" b="1" dirty="0">
                <a:latin typeface="標楷體" panose="03000509000000000000" pitchFamily="65" charset="-120"/>
                <a:ea typeface="標楷體" panose="03000509000000000000" pitchFamily="65" charset="-120"/>
              </a:rPr>
              <a:t>    </a:t>
            </a:r>
            <a:r>
              <a:rPr lang="zh-TW" altLang="zh-TW" b="1" dirty="0">
                <a:latin typeface="標楷體" panose="03000509000000000000" pitchFamily="65" charset="-120"/>
                <a:ea typeface="標楷體" panose="03000509000000000000" pitchFamily="65" charset="-120"/>
              </a:rPr>
              <a:t>移交</a:t>
            </a:r>
            <a:r>
              <a:rPr lang="zh-TW" altLang="en-US" b="1" dirty="0">
                <a:solidFill>
                  <a:srgbClr val="050701"/>
                </a:solidFill>
                <a:latin typeface="標楷體" pitchFamily="65" charset="-120"/>
                <a:ea typeface="標楷體" pitchFamily="65" charset="-120"/>
              </a:rPr>
              <a:t>，監交人</a:t>
            </a:r>
            <a:r>
              <a:rPr lang="zh-TW" altLang="en-US" b="1" dirty="0">
                <a:latin typeface="標楷體" panose="03000509000000000000" pitchFamily="65" charset="-120"/>
                <a:ea typeface="標楷體" panose="03000509000000000000" pitchFamily="65" charset="-120"/>
              </a:rPr>
              <a:t>應由（新任）</a:t>
            </a:r>
            <a:r>
              <a:rPr lang="zh-TW" altLang="en-US" b="1" dirty="0">
                <a:solidFill>
                  <a:srgbClr val="FF0000"/>
                </a:solidFill>
                <a:latin typeface="標楷體" panose="03000509000000000000" pitchFamily="65" charset="-120"/>
                <a:ea typeface="標楷體" panose="03000509000000000000" pitchFamily="65" charset="-120"/>
              </a:rPr>
              <a:t>常務監事</a:t>
            </a:r>
            <a:r>
              <a:rPr lang="zh-TW" altLang="en-US" b="1" dirty="0">
                <a:latin typeface="標楷體" panose="03000509000000000000" pitchFamily="65" charset="-120"/>
                <a:ea typeface="標楷體" panose="03000509000000000000" pitchFamily="65" charset="-120"/>
              </a:rPr>
              <a:t>或（新</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FontTx/>
              <a:buNone/>
            </a:pPr>
            <a:r>
              <a:rPr lang="zh-TW" altLang="en-US" b="1" dirty="0">
                <a:latin typeface="標楷體" panose="03000509000000000000" pitchFamily="65" charset="-120"/>
                <a:ea typeface="標楷體" panose="03000509000000000000" pitchFamily="65" charset="-120"/>
              </a:rPr>
              <a:t>    任）監事互推</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人擔任之</a:t>
            </a:r>
            <a:r>
              <a:rPr lang="zh-TW" altLang="zh-TW" b="1" dirty="0">
                <a:latin typeface="標楷體" panose="03000509000000000000" pitchFamily="65" charset="-120"/>
                <a:ea typeface="標楷體" panose="03000509000000000000" pitchFamily="65" charset="-120"/>
              </a:rPr>
              <a:t>。因此，</a:t>
            </a:r>
            <a:r>
              <a:rPr lang="zh-TW" altLang="en-US" b="1" dirty="0">
                <a:latin typeface="標楷體" panose="03000509000000000000" pitchFamily="65" charset="-120"/>
                <a:ea typeface="標楷體" panose="03000509000000000000" pitchFamily="65" charset="-120"/>
              </a:rPr>
              <a:t>首次理事</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FontTx/>
              <a:buNone/>
            </a:pPr>
            <a:r>
              <a:rPr lang="zh-TW" altLang="en-US" b="1" dirty="0">
                <a:latin typeface="標楷體" panose="03000509000000000000" pitchFamily="65" charset="-120"/>
                <a:ea typeface="標楷體" panose="03000509000000000000" pitchFamily="65" charset="-120"/>
              </a:rPr>
              <a:t>    會</a:t>
            </a:r>
            <a:r>
              <a:rPr lang="zh-TW" altLang="zh-TW" b="1" dirty="0">
                <a:latin typeface="標楷體" panose="03000509000000000000" pitchFamily="65" charset="-120"/>
                <a:ea typeface="標楷體" panose="03000509000000000000" pitchFamily="65" charset="-120"/>
              </a:rPr>
              <a:t>應由出席會議之理事互推</a:t>
            </a:r>
            <a:r>
              <a:rPr lang="en-US" altLang="zh-TW" b="1" dirty="0">
                <a:latin typeface="標楷體" panose="03000509000000000000" pitchFamily="65" charset="-120"/>
                <a:ea typeface="標楷體" panose="03000509000000000000" pitchFamily="65" charset="-120"/>
              </a:rPr>
              <a:t>1</a:t>
            </a:r>
            <a:r>
              <a:rPr lang="zh-TW" altLang="zh-TW" b="1" dirty="0">
                <a:latin typeface="標楷體" panose="03000509000000000000" pitchFamily="65" charset="-120"/>
                <a:ea typeface="標楷體" panose="03000509000000000000" pitchFamily="65" charset="-120"/>
              </a:rPr>
              <a:t>人為主席，互</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FontTx/>
              <a:buNone/>
            </a:pPr>
            <a:r>
              <a:rPr lang="zh-TW" altLang="en-US" b="1" dirty="0">
                <a:latin typeface="標楷體" panose="03000509000000000000" pitchFamily="65" charset="-120"/>
                <a:ea typeface="標楷體" panose="03000509000000000000" pitchFamily="65" charset="-120"/>
              </a:rPr>
              <a:t>    </a:t>
            </a:r>
            <a:r>
              <a:rPr lang="zh-TW" altLang="zh-TW" b="1" dirty="0">
                <a:solidFill>
                  <a:srgbClr val="FF0000"/>
                </a:solidFill>
                <a:latin typeface="標楷體" panose="03000509000000000000" pitchFamily="65" charset="-120"/>
                <a:ea typeface="標楷體" panose="03000509000000000000" pitchFamily="65" charset="-120"/>
              </a:rPr>
              <a:t>選出理事長</a:t>
            </a:r>
            <a:r>
              <a:rPr lang="zh-TW" altLang="zh-TW" b="1" dirty="0">
                <a:latin typeface="標楷體" panose="03000509000000000000" pitchFamily="65" charset="-120"/>
                <a:ea typeface="標楷體" panose="03000509000000000000" pitchFamily="65" charset="-120"/>
              </a:rPr>
              <a:t>並依農會交代規程第</a:t>
            </a:r>
            <a:r>
              <a:rPr lang="en-US" altLang="zh-TW" b="1" dirty="0">
                <a:latin typeface="標楷體" panose="03000509000000000000" pitchFamily="65" charset="-120"/>
                <a:ea typeface="標楷體" panose="03000509000000000000" pitchFamily="65" charset="-120"/>
              </a:rPr>
              <a:t>3</a:t>
            </a:r>
            <a:r>
              <a:rPr lang="zh-TW" altLang="zh-TW" b="1" dirty="0">
                <a:latin typeface="標楷體" panose="03000509000000000000" pitchFamily="65" charset="-120"/>
                <a:ea typeface="標楷體" panose="03000509000000000000" pitchFamily="65" charset="-120"/>
              </a:rPr>
              <a:t>條規定辦</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FontTx/>
              <a:buNone/>
            </a:pPr>
            <a:r>
              <a:rPr lang="zh-TW" altLang="en-US" b="1" dirty="0">
                <a:latin typeface="標楷體" panose="03000509000000000000" pitchFamily="65" charset="-120"/>
                <a:ea typeface="標楷體" panose="03000509000000000000" pitchFamily="65" charset="-120"/>
              </a:rPr>
              <a:t>    </a:t>
            </a:r>
            <a:r>
              <a:rPr lang="zh-TW" altLang="zh-TW" b="1" dirty="0">
                <a:latin typeface="標楷體" panose="03000509000000000000" pitchFamily="65" charset="-120"/>
                <a:ea typeface="標楷體" panose="03000509000000000000" pitchFamily="65" charset="-120"/>
              </a:rPr>
              <a:t>理印信交接後，</a:t>
            </a:r>
            <a:r>
              <a:rPr lang="zh-TW" altLang="zh-TW" b="1" dirty="0">
                <a:solidFill>
                  <a:srgbClr val="FF0000"/>
                </a:solidFill>
                <a:latin typeface="標楷體" panose="03000509000000000000" pitchFamily="65" charset="-120"/>
                <a:ea typeface="標楷體" panose="03000509000000000000" pitchFamily="65" charset="-120"/>
              </a:rPr>
              <a:t>再聘任總幹事</a:t>
            </a:r>
            <a:r>
              <a:rPr lang="zh-TW" altLang="zh-TW" b="1" dirty="0">
                <a:latin typeface="標楷體" panose="03000509000000000000" pitchFamily="65" charset="-120"/>
                <a:ea typeface="標楷體" panose="03000509000000000000" pitchFamily="65" charset="-120"/>
              </a:rPr>
              <a:t>。</a:t>
            </a:r>
            <a:endParaRPr kumimoji="0" lang="zh-TW" altLang="en-US" b="1"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52258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79DC474-393A-49BD-8E35-D21A8DBC0163}" type="slidenum">
              <a:rPr kumimoji="0" lang="en-US" altLang="zh-TW" sz="1400"/>
              <a:pPr>
                <a:spcBef>
                  <a:spcPct val="0"/>
                </a:spcBef>
                <a:buClrTx/>
                <a:buSzTx/>
                <a:buFontTx/>
                <a:buNone/>
              </a:pPr>
              <a:t>141</a:t>
            </a:fld>
            <a:endParaRPr kumimoji="0" lang="en-US" altLang="zh-TW" sz="1400"/>
          </a:p>
        </p:txBody>
      </p:sp>
      <p:sp>
        <p:nvSpPr>
          <p:cNvPr id="141315" name="Text Box 2"/>
          <p:cNvSpPr txBox="1">
            <a:spLocks noChangeArrowheads="1"/>
          </p:cNvSpPr>
          <p:nvPr/>
        </p:nvSpPr>
        <p:spPr bwMode="auto">
          <a:xfrm>
            <a:off x="-17403" y="692696"/>
            <a:ext cx="8981891"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0" indent="0">
              <a:buNone/>
            </a:pPr>
            <a:r>
              <a:rPr lang="zh-TW" altLang="en-US" b="1" dirty="0">
                <a:solidFill>
                  <a:srgbClr val="003399"/>
                </a:solidFill>
                <a:latin typeface="標楷體" pitchFamily="65" charset="-120"/>
                <a:ea typeface="標楷體" pitchFamily="65" charset="-120"/>
              </a:rPr>
              <a:t>釋五：農會法第</a:t>
            </a:r>
            <a:r>
              <a:rPr lang="en-US" altLang="zh-TW" b="1" dirty="0">
                <a:solidFill>
                  <a:srgbClr val="003399"/>
                </a:solidFill>
                <a:latin typeface="標楷體" pitchFamily="65" charset="-120"/>
                <a:ea typeface="標楷體" pitchFamily="65" charset="-120"/>
              </a:rPr>
              <a:t>25</a:t>
            </a:r>
            <a:r>
              <a:rPr lang="zh-TW" altLang="en-US" b="1" dirty="0">
                <a:solidFill>
                  <a:srgbClr val="003399"/>
                </a:solidFill>
                <a:latin typeface="標楷體" pitchFamily="65" charset="-120"/>
                <a:ea typeface="標楷體" pitchFamily="65" charset="-120"/>
              </a:rPr>
              <a:t>條第</a:t>
            </a:r>
            <a:r>
              <a:rPr lang="en-US" altLang="zh-TW" b="1" dirty="0">
                <a:solidFill>
                  <a:srgbClr val="003399"/>
                </a:solidFill>
                <a:latin typeface="標楷體" pitchFamily="65" charset="-120"/>
                <a:ea typeface="標楷體" pitchFamily="65" charset="-120"/>
              </a:rPr>
              <a:t>2</a:t>
            </a:r>
            <a:r>
              <a:rPr lang="zh-TW" altLang="en-US" b="1" dirty="0">
                <a:solidFill>
                  <a:srgbClr val="003399"/>
                </a:solidFill>
                <a:latin typeface="標楷體" pitchFamily="65" charset="-120"/>
                <a:ea typeface="標楷體" pitchFamily="65" charset="-120"/>
              </a:rPr>
              <a:t>項所定之合格人員疑義：</a:t>
            </a:r>
            <a:endParaRPr lang="en-US" altLang="zh-TW" b="1" dirty="0">
              <a:solidFill>
                <a:srgbClr val="003399"/>
              </a:solidFill>
              <a:latin typeface="標楷體" pitchFamily="65" charset="-120"/>
              <a:ea typeface="標楷體" pitchFamily="65" charset="-120"/>
            </a:endParaRPr>
          </a:p>
          <a:p>
            <a:pPr marL="185738" indent="-185738">
              <a:buNone/>
            </a:pPr>
            <a:r>
              <a:rPr lang="zh-TW" altLang="en-US" sz="3400" b="1" dirty="0">
                <a:solidFill>
                  <a:srgbClr val="070101"/>
                </a:solidFill>
                <a:latin typeface="標楷體" pitchFamily="65" charset="-120"/>
                <a:ea typeface="標楷體" pitchFamily="65" charset="-120"/>
              </a:rPr>
              <a:t>*農會法第</a:t>
            </a:r>
            <a:r>
              <a:rPr lang="en-US" altLang="zh-TW" sz="3400" b="1" dirty="0">
                <a:solidFill>
                  <a:srgbClr val="070101"/>
                </a:solidFill>
                <a:latin typeface="標楷體" pitchFamily="65" charset="-120"/>
                <a:ea typeface="標楷體" pitchFamily="65" charset="-120"/>
              </a:rPr>
              <a:t>25</a:t>
            </a:r>
            <a:r>
              <a:rPr lang="zh-TW" altLang="en-US" sz="3400" b="1" dirty="0">
                <a:solidFill>
                  <a:srgbClr val="070101"/>
                </a:solidFill>
                <a:latin typeface="標楷體" pitchFamily="65" charset="-120"/>
                <a:ea typeface="標楷體" pitchFamily="65" charset="-120"/>
              </a:rPr>
              <a:t>條第</a:t>
            </a:r>
            <a:r>
              <a:rPr lang="en-US" altLang="zh-TW" sz="3400" b="1" dirty="0">
                <a:solidFill>
                  <a:srgbClr val="070101"/>
                </a:solidFill>
                <a:latin typeface="標楷體" pitchFamily="65" charset="-120"/>
                <a:ea typeface="標楷體" pitchFamily="65" charset="-120"/>
              </a:rPr>
              <a:t>2</a:t>
            </a:r>
            <a:r>
              <a:rPr lang="zh-TW" altLang="en-US" sz="3400" b="1" dirty="0">
                <a:solidFill>
                  <a:srgbClr val="070101"/>
                </a:solidFill>
                <a:latin typeface="標楷體" pitchFamily="65" charset="-120"/>
                <a:ea typeface="標楷體" pitchFamily="65" charset="-120"/>
              </a:rPr>
              <a:t>項由上級農會逕行遴派合格人員代理之規定，所稱遴派「合格人員」代理，係指依農會總幹事遴選辦法第</a:t>
            </a:r>
            <a:r>
              <a:rPr lang="en-US" altLang="zh-TW" sz="3400" b="1" dirty="0">
                <a:solidFill>
                  <a:srgbClr val="070101"/>
                </a:solidFill>
                <a:latin typeface="標楷體" pitchFamily="65" charset="-120"/>
                <a:ea typeface="標楷體" pitchFamily="65" charset="-120"/>
              </a:rPr>
              <a:t>9</a:t>
            </a:r>
            <a:r>
              <a:rPr lang="zh-TW" altLang="en-US" sz="3400" b="1" dirty="0">
                <a:solidFill>
                  <a:srgbClr val="070101"/>
                </a:solidFill>
                <a:latin typeface="標楷體" pitchFamily="65" charset="-120"/>
                <a:ea typeface="標楷體" pitchFamily="65" charset="-120"/>
              </a:rPr>
              <a:t>條規定評定之「合格人員名冊」為限。</a:t>
            </a:r>
            <a:endParaRPr lang="en-US" altLang="zh-TW" sz="3400" b="1" dirty="0">
              <a:solidFill>
                <a:srgbClr val="070101"/>
              </a:solidFill>
              <a:latin typeface="標楷體" pitchFamily="65" charset="-120"/>
              <a:ea typeface="標楷體" pitchFamily="65" charset="-120"/>
            </a:endParaRPr>
          </a:p>
          <a:p>
            <a:pPr marL="357188" indent="-357188">
              <a:buNone/>
            </a:pPr>
            <a:r>
              <a:rPr lang="zh-TW" altLang="en-US" sz="3400" b="1" dirty="0">
                <a:solidFill>
                  <a:srgbClr val="070101"/>
                </a:solidFill>
                <a:latin typeface="標楷體" pitchFamily="65" charset="-120"/>
                <a:ea typeface="標楷體" pitchFamily="65" charset="-120"/>
              </a:rPr>
              <a:t>*又主管機關既已於</a:t>
            </a:r>
            <a:r>
              <a:rPr lang="en-US" altLang="zh-TW" sz="3400" b="1" dirty="0">
                <a:solidFill>
                  <a:srgbClr val="070101"/>
                </a:solidFill>
                <a:latin typeface="標楷體" pitchFamily="65" charset="-120"/>
                <a:ea typeface="標楷體" pitchFamily="65" charset="-120"/>
              </a:rPr>
              <a:t>110</a:t>
            </a:r>
            <a:r>
              <a:rPr lang="zh-TW" altLang="en-US" sz="3400" b="1" dirty="0">
                <a:solidFill>
                  <a:srgbClr val="070101"/>
                </a:solidFill>
                <a:latin typeface="標楷體" pitchFamily="65" charset="-120"/>
                <a:ea typeface="標楷體" pitchFamily="65" charset="-120"/>
              </a:rPr>
              <a:t>年</a:t>
            </a:r>
            <a:r>
              <a:rPr lang="en-US" altLang="zh-TW" sz="3400" b="1" dirty="0">
                <a:solidFill>
                  <a:srgbClr val="070101"/>
                </a:solidFill>
                <a:latin typeface="標楷體" pitchFamily="65" charset="-120"/>
                <a:ea typeface="標楷體" pitchFamily="65" charset="-120"/>
              </a:rPr>
              <a:t>5</a:t>
            </a:r>
            <a:r>
              <a:rPr lang="zh-TW" altLang="en-US" sz="3400" b="1" dirty="0">
                <a:solidFill>
                  <a:srgbClr val="070101"/>
                </a:solidFill>
                <a:latin typeface="標楷體" pitchFamily="65" charset="-120"/>
                <a:ea typeface="標楷體" pitchFamily="65" charset="-120"/>
              </a:rPr>
              <a:t>月</a:t>
            </a:r>
            <a:r>
              <a:rPr lang="en-US" altLang="zh-TW" sz="3400" b="1" dirty="0">
                <a:solidFill>
                  <a:srgbClr val="070101"/>
                </a:solidFill>
                <a:latin typeface="標楷體" pitchFamily="65" charset="-120"/>
                <a:ea typeface="標楷體" pitchFamily="65" charset="-120"/>
              </a:rPr>
              <a:t>19</a:t>
            </a:r>
            <a:r>
              <a:rPr lang="zh-TW" altLang="en-US" sz="3400" b="1" dirty="0">
                <a:solidFill>
                  <a:srgbClr val="070101"/>
                </a:solidFill>
                <a:latin typeface="標楷體" pitchFamily="65" charset="-120"/>
                <a:ea typeface="標楷體" pitchFamily="65" charset="-120"/>
              </a:rPr>
              <a:t>日重新公告農會總幹事候聘登記，本會於</a:t>
            </a:r>
            <a:r>
              <a:rPr lang="en-US" altLang="zh-TW" sz="3400" b="1" dirty="0">
                <a:solidFill>
                  <a:srgbClr val="070101"/>
                </a:solidFill>
                <a:latin typeface="標楷體" pitchFamily="65" charset="-120"/>
                <a:ea typeface="標楷體" pitchFamily="65" charset="-120"/>
              </a:rPr>
              <a:t>110</a:t>
            </a:r>
            <a:r>
              <a:rPr lang="zh-TW" altLang="en-US" sz="3400" b="1" dirty="0">
                <a:solidFill>
                  <a:srgbClr val="070101"/>
                </a:solidFill>
                <a:latin typeface="標楷體" pitchFamily="65" charset="-120"/>
                <a:ea typeface="標楷體" pitchFamily="65" charset="-120"/>
              </a:rPr>
              <a:t>年</a:t>
            </a:r>
            <a:r>
              <a:rPr lang="en-US" altLang="zh-TW" sz="3400" b="1" dirty="0">
                <a:solidFill>
                  <a:srgbClr val="070101"/>
                </a:solidFill>
                <a:latin typeface="標楷體" pitchFamily="65" charset="-120"/>
                <a:ea typeface="標楷體" pitchFamily="65" charset="-120"/>
              </a:rPr>
              <a:t>2</a:t>
            </a:r>
            <a:r>
              <a:rPr lang="zh-TW" altLang="en-US" sz="3400" b="1" dirty="0">
                <a:solidFill>
                  <a:srgbClr val="070101"/>
                </a:solidFill>
                <a:latin typeface="標楷體" pitchFamily="65" charset="-120"/>
                <a:ea typeface="標楷體" pitchFamily="65" charset="-120"/>
              </a:rPr>
              <a:t>月</a:t>
            </a:r>
            <a:r>
              <a:rPr lang="en-US" altLang="zh-TW" sz="3400" b="1" dirty="0">
                <a:solidFill>
                  <a:srgbClr val="070101"/>
                </a:solidFill>
                <a:latin typeface="標楷體" pitchFamily="65" charset="-120"/>
                <a:ea typeface="標楷體" pitchFamily="65" charset="-120"/>
              </a:rPr>
              <a:t>18</a:t>
            </a:r>
            <a:r>
              <a:rPr lang="zh-TW" altLang="en-US" sz="3400" b="1" dirty="0">
                <a:solidFill>
                  <a:srgbClr val="070101"/>
                </a:solidFill>
                <a:latin typeface="標楷體" pitchFamily="65" charset="-120"/>
                <a:ea typeface="標楷體" pitchFamily="65" charset="-120"/>
              </a:rPr>
              <a:t>日前送之評定合格人名冊即已失效，應予廢棄。（</a:t>
            </a:r>
            <a:r>
              <a:rPr lang="zh-TW" altLang="en-US" sz="2400" b="1" dirty="0">
                <a:solidFill>
                  <a:srgbClr val="070101"/>
                </a:solidFill>
                <a:latin typeface="標楷體" pitchFamily="65" charset="-120"/>
                <a:ea typeface="標楷體" pitchFamily="65" charset="-120"/>
              </a:rPr>
              <a:t>行政院農業委員會</a:t>
            </a:r>
            <a:r>
              <a:rPr lang="en-US" altLang="zh-TW" sz="2400" b="1" dirty="0">
                <a:solidFill>
                  <a:srgbClr val="070101"/>
                </a:solidFill>
                <a:latin typeface="標楷體" pitchFamily="65" charset="-120"/>
                <a:ea typeface="標楷體" pitchFamily="65" charset="-120"/>
              </a:rPr>
              <a:t>110.8.13</a:t>
            </a:r>
            <a:r>
              <a:rPr lang="zh-TW" altLang="en-US" sz="2400" b="1" dirty="0">
                <a:solidFill>
                  <a:srgbClr val="070101"/>
                </a:solidFill>
                <a:latin typeface="標楷體" pitchFamily="65" charset="-120"/>
                <a:ea typeface="標楷體" pitchFamily="65" charset="-120"/>
              </a:rPr>
              <a:t>農輔字第</a:t>
            </a:r>
            <a:r>
              <a:rPr lang="en-US" altLang="zh-TW" sz="2400" b="1" dirty="0">
                <a:solidFill>
                  <a:srgbClr val="070101"/>
                </a:solidFill>
                <a:latin typeface="標楷體" pitchFamily="65" charset="-120"/>
                <a:ea typeface="標楷體" pitchFamily="65" charset="-120"/>
              </a:rPr>
              <a:t>1100023727</a:t>
            </a:r>
            <a:r>
              <a:rPr lang="zh-TW" altLang="en-US" sz="2400" b="1" dirty="0">
                <a:solidFill>
                  <a:srgbClr val="070101"/>
                </a:solidFill>
                <a:latin typeface="標楷體" pitchFamily="65" charset="-120"/>
                <a:ea typeface="標楷體" pitchFamily="65" charset="-120"/>
              </a:rPr>
              <a:t>號函）</a:t>
            </a:r>
            <a:endParaRPr kumimoji="0" lang="zh-TW" altLang="en-US" sz="2400" b="1" dirty="0">
              <a:solidFill>
                <a:srgbClr val="070101"/>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468830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F8D88660-2A06-4C0D-9B00-1B4EEE0464B4}" type="slidenum">
              <a:rPr kumimoji="0" lang="en-US" altLang="zh-TW" sz="1400"/>
              <a:pPr>
                <a:spcBef>
                  <a:spcPct val="0"/>
                </a:spcBef>
                <a:buClrTx/>
                <a:buSzTx/>
                <a:buFontTx/>
                <a:buNone/>
              </a:pPr>
              <a:t>142</a:t>
            </a:fld>
            <a:endParaRPr kumimoji="0" lang="en-US" altLang="zh-TW" sz="1400"/>
          </a:p>
        </p:txBody>
      </p:sp>
      <p:sp>
        <p:nvSpPr>
          <p:cNvPr id="145411" name="Text Box 2"/>
          <p:cNvSpPr txBox="1">
            <a:spLocks noChangeArrowheads="1"/>
          </p:cNvSpPr>
          <p:nvPr/>
        </p:nvSpPr>
        <p:spPr bwMode="auto">
          <a:xfrm>
            <a:off x="250825" y="548680"/>
            <a:ext cx="8718550"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0" indent="0">
              <a:buNone/>
            </a:pPr>
            <a:r>
              <a:rPr lang="zh-TW" altLang="zh-TW" b="1" dirty="0">
                <a:solidFill>
                  <a:srgbClr val="003399"/>
                </a:solidFill>
                <a:latin typeface="標楷體" pitchFamily="65" charset="-120"/>
                <a:ea typeface="標楷體" pitchFamily="65" charset="-120"/>
              </a:rPr>
              <a:t>第二十七條之一　具有配偶、二親等以內之血親</a:t>
            </a:r>
            <a:endParaRPr lang="en-US" altLang="zh-TW" b="1" dirty="0">
              <a:solidFill>
                <a:srgbClr val="003399"/>
              </a:solidFill>
              <a:latin typeface="標楷體" pitchFamily="65" charset="-120"/>
              <a:ea typeface="標楷體" pitchFamily="65" charset="-120"/>
            </a:endParaRPr>
          </a:p>
          <a:p>
            <a:pPr marL="0" indent="0">
              <a:buNone/>
            </a:pPr>
            <a:r>
              <a:rPr lang="zh-TW" altLang="en-US" b="1" dirty="0">
                <a:solidFill>
                  <a:srgbClr val="003399"/>
                </a:solidFill>
                <a:latin typeface="標楷體" pitchFamily="65" charset="-120"/>
                <a:ea typeface="標楷體" pitchFamily="65" charset="-120"/>
              </a:rPr>
              <a:t>  </a:t>
            </a:r>
            <a:r>
              <a:rPr lang="zh-TW" altLang="zh-TW" b="1" dirty="0">
                <a:solidFill>
                  <a:srgbClr val="003399"/>
                </a:solidFill>
                <a:latin typeface="標楷體" pitchFamily="65" charset="-120"/>
                <a:ea typeface="標楷體" pitchFamily="65" charset="-120"/>
              </a:rPr>
              <a:t>或一親等姻親關係者，不得同時擔任同一農會</a:t>
            </a:r>
            <a:endParaRPr lang="en-US" altLang="zh-TW" b="1" dirty="0">
              <a:solidFill>
                <a:srgbClr val="003399"/>
              </a:solidFill>
              <a:latin typeface="標楷體" pitchFamily="65" charset="-120"/>
              <a:ea typeface="標楷體" pitchFamily="65" charset="-120"/>
            </a:endParaRPr>
          </a:p>
          <a:p>
            <a:pPr marL="0" indent="0">
              <a:buNone/>
            </a:pPr>
            <a:r>
              <a:rPr lang="zh-TW" altLang="en-US" b="1" dirty="0">
                <a:solidFill>
                  <a:srgbClr val="003399"/>
                </a:solidFill>
                <a:latin typeface="標楷體" pitchFamily="65" charset="-120"/>
                <a:ea typeface="標楷體" pitchFamily="65" charset="-120"/>
              </a:rPr>
              <a:t>  </a:t>
            </a:r>
            <a:r>
              <a:rPr lang="zh-TW" altLang="zh-TW" b="1" dirty="0">
                <a:solidFill>
                  <a:srgbClr val="003399"/>
                </a:solidFill>
                <a:latin typeface="標楷體" pitchFamily="65" charset="-120"/>
                <a:ea typeface="標楷體" pitchFamily="65" charset="-120"/>
              </a:rPr>
              <a:t>之理事長、常務監事或總幹事。</a:t>
            </a:r>
            <a:endParaRPr lang="en-US" altLang="zh-TW" b="1" dirty="0">
              <a:solidFill>
                <a:srgbClr val="003399"/>
              </a:solidFill>
              <a:latin typeface="標楷體" pitchFamily="65" charset="-120"/>
              <a:ea typeface="標楷體" pitchFamily="65" charset="-120"/>
            </a:endParaRPr>
          </a:p>
          <a:p>
            <a:pPr marL="0" indent="0">
              <a:buNone/>
            </a:pPr>
            <a:r>
              <a:rPr lang="zh-TW" altLang="en-US" b="1" dirty="0">
                <a:solidFill>
                  <a:srgbClr val="003399"/>
                </a:solidFill>
                <a:latin typeface="標楷體" pitchFamily="65" charset="-120"/>
                <a:ea typeface="標楷體" pitchFamily="65" charset="-120"/>
              </a:rPr>
              <a:t>      </a:t>
            </a:r>
            <a:r>
              <a:rPr lang="zh-TW" altLang="zh-TW" b="1" dirty="0">
                <a:solidFill>
                  <a:srgbClr val="003399"/>
                </a:solidFill>
                <a:latin typeface="標楷體" pitchFamily="65" charset="-120"/>
                <a:ea typeface="標楷體" pitchFamily="65" charset="-120"/>
              </a:rPr>
              <a:t>有前項情形者，後當選或聘任者，無效。</a:t>
            </a:r>
            <a:endParaRPr lang="zh-TW" altLang="en-US" b="1" dirty="0">
              <a:solidFill>
                <a:srgbClr val="003399"/>
              </a:solidFill>
              <a:latin typeface="標楷體" pitchFamily="65" charset="-120"/>
              <a:ea typeface="標楷體" pitchFamily="65" charset="-120"/>
            </a:endParaRPr>
          </a:p>
        </p:txBody>
      </p:sp>
      <p:sp>
        <p:nvSpPr>
          <p:cNvPr id="145412" name="Text Box 3"/>
          <p:cNvSpPr txBox="1">
            <a:spLocks noChangeArrowheads="1"/>
          </p:cNvSpPr>
          <p:nvPr/>
        </p:nvSpPr>
        <p:spPr bwMode="auto">
          <a:xfrm>
            <a:off x="250825" y="2906248"/>
            <a:ext cx="8718550" cy="283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92175" indent="-8921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0" indent="0">
              <a:buNone/>
            </a:pPr>
            <a:r>
              <a:rPr lang="zh-TW" altLang="en-US" b="1" dirty="0">
                <a:solidFill>
                  <a:srgbClr val="003399"/>
                </a:solidFill>
                <a:latin typeface="標楷體" pitchFamily="65" charset="-120"/>
                <a:ea typeface="標楷體" pitchFamily="65" charset="-120"/>
              </a:rPr>
              <a:t>釋一：</a:t>
            </a:r>
            <a:r>
              <a:rPr lang="zh-TW" altLang="zh-TW" b="1" dirty="0">
                <a:latin typeface="標楷體" panose="03000509000000000000" pitchFamily="65" charset="-120"/>
                <a:ea typeface="標楷體" panose="03000509000000000000" pitchFamily="65" charset="-120"/>
              </a:rPr>
              <a:t>農會已在任員工為現任理事長</a:t>
            </a:r>
            <a:r>
              <a:rPr lang="en-US" altLang="zh-TW" b="1" dirty="0">
                <a:latin typeface="標楷體" panose="03000509000000000000" pitchFamily="65" charset="-120"/>
                <a:ea typeface="標楷體" panose="03000509000000000000" pitchFamily="65" charset="-120"/>
              </a:rPr>
              <a:t>2</a:t>
            </a:r>
            <a:r>
              <a:rPr lang="zh-TW" altLang="zh-TW" b="1" dirty="0">
                <a:latin typeface="標楷體" panose="03000509000000000000" pitchFamily="65" charset="-120"/>
                <a:ea typeface="標楷體" panose="03000509000000000000" pitchFamily="65" charset="-120"/>
              </a:rPr>
              <a:t>親等以內</a:t>
            </a:r>
            <a:endParaRPr lang="en-US" altLang="zh-TW" b="1" dirty="0">
              <a:latin typeface="標楷體" panose="03000509000000000000" pitchFamily="65" charset="-120"/>
              <a:ea typeface="標楷體" panose="03000509000000000000" pitchFamily="65" charset="-120"/>
            </a:endParaRPr>
          </a:p>
          <a:p>
            <a:pPr marL="0" indent="0">
              <a:buNone/>
            </a:pPr>
            <a:r>
              <a:rPr lang="zh-TW" altLang="en-US" b="1" dirty="0">
                <a:latin typeface="標楷體" panose="03000509000000000000" pitchFamily="65" charset="-120"/>
                <a:ea typeface="標楷體" panose="03000509000000000000" pitchFamily="65" charset="-120"/>
              </a:rPr>
              <a:t>      </a:t>
            </a:r>
            <a:r>
              <a:rPr lang="zh-TW" altLang="zh-TW" b="1" dirty="0">
                <a:latin typeface="標楷體" panose="03000509000000000000" pitchFamily="65" charset="-120"/>
                <a:ea typeface="標楷體" panose="03000509000000000000" pitchFamily="65" charset="-120"/>
              </a:rPr>
              <a:t>血親，其得否代理總幹事疑義</a:t>
            </a:r>
            <a:r>
              <a:rPr lang="zh-TW" altLang="en-US" b="1" dirty="0">
                <a:solidFill>
                  <a:srgbClr val="003399"/>
                </a:solidFill>
                <a:latin typeface="標楷體" pitchFamily="65" charset="-120"/>
                <a:ea typeface="標楷體" pitchFamily="65" charset="-120"/>
              </a:rPr>
              <a:t>： </a:t>
            </a:r>
          </a:p>
          <a:p>
            <a:pPr marL="1254125" indent="-1254125" eaLnBrk="1" hangingPunct="1">
              <a:spcBef>
                <a:spcPct val="0"/>
              </a:spcBef>
              <a:buClrTx/>
              <a:buSzTx/>
              <a:buNone/>
            </a:pPr>
            <a:r>
              <a:rPr lang="zh-TW" altLang="en-US" sz="3600" dirty="0"/>
              <a:t>          </a:t>
            </a:r>
            <a:r>
              <a:rPr lang="zh-TW" altLang="zh-TW" sz="3600" b="1" dirty="0">
                <a:latin typeface="標楷體" panose="03000509000000000000" pitchFamily="65" charset="-120"/>
                <a:ea typeface="標楷體" panose="03000509000000000000" pitchFamily="65" charset="-120"/>
              </a:rPr>
              <a:t>本案既係代理總幹事綜理會務，實際上執行總幹事職權，自應有</a:t>
            </a:r>
            <a:r>
              <a:rPr lang="zh-TW" altLang="en-US" sz="3600" b="1" dirty="0">
                <a:latin typeface="標楷體" panose="03000509000000000000" pitchFamily="65" charset="-120"/>
                <a:ea typeface="標楷體" panose="03000509000000000000" pitchFamily="65" charset="-120"/>
              </a:rPr>
              <a:t>農會法第</a:t>
            </a:r>
            <a:r>
              <a:rPr lang="en-US" altLang="zh-TW" sz="3600" b="1" dirty="0">
                <a:latin typeface="標楷體" panose="03000509000000000000" pitchFamily="65" charset="-120"/>
                <a:ea typeface="標楷體" panose="03000509000000000000" pitchFamily="65" charset="-120"/>
              </a:rPr>
              <a:t>27</a:t>
            </a:r>
            <a:r>
              <a:rPr lang="zh-TW" altLang="en-US" sz="3600" b="1" dirty="0">
                <a:latin typeface="標楷體" panose="03000509000000000000" pitchFamily="65" charset="-120"/>
                <a:ea typeface="標楷體" panose="03000509000000000000" pitchFamily="65" charset="-120"/>
              </a:rPr>
              <a:t>條之</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規</a:t>
            </a:r>
            <a:r>
              <a:rPr lang="zh-TW" altLang="en-US" sz="3600" b="1" dirty="0">
                <a:latin typeface="標楷體" panose="03000509000000000000" pitchFamily="65" charset="-120"/>
                <a:ea typeface="標楷體" panose="03000509000000000000" pitchFamily="65" charset="-120"/>
              </a:rPr>
              <a:t>定</a:t>
            </a:r>
            <a:r>
              <a:rPr lang="zh-TW" altLang="zh-TW" sz="3600" b="1" dirty="0">
                <a:latin typeface="標楷體" panose="03000509000000000000" pitchFamily="65" charset="-120"/>
                <a:ea typeface="標楷體" panose="03000509000000000000" pitchFamily="65" charset="-120"/>
              </a:rPr>
              <a:t>之適用。</a:t>
            </a:r>
            <a:endParaRPr lang="zh-TW" altLang="en-US" b="1" dirty="0">
              <a:latin typeface="標楷體" panose="03000509000000000000" pitchFamily="65" charset="-120"/>
              <a:ea typeface="標楷體" panose="03000509000000000000" pitchFamily="65" charset="-12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F8D88660-2A06-4C0D-9B00-1B4EEE0464B4}" type="slidenum">
              <a:rPr kumimoji="0" lang="en-US" altLang="zh-TW" sz="1400"/>
              <a:pPr>
                <a:spcBef>
                  <a:spcPct val="0"/>
                </a:spcBef>
                <a:buClrTx/>
                <a:buSzTx/>
                <a:buFontTx/>
                <a:buNone/>
              </a:pPr>
              <a:t>143</a:t>
            </a:fld>
            <a:endParaRPr kumimoji="0" lang="en-US" altLang="zh-TW" sz="1400"/>
          </a:p>
        </p:txBody>
      </p:sp>
      <p:sp>
        <p:nvSpPr>
          <p:cNvPr id="145411" name="Text Box 2"/>
          <p:cNvSpPr txBox="1">
            <a:spLocks noChangeArrowheads="1"/>
          </p:cNvSpPr>
          <p:nvPr/>
        </p:nvSpPr>
        <p:spPr bwMode="auto">
          <a:xfrm>
            <a:off x="250825" y="548680"/>
            <a:ext cx="87185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第六章  權責劃分</a:t>
            </a:r>
            <a:endParaRPr lang="en-US" altLang="zh-TW" sz="34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第三十條第二項　農會會議對</a:t>
            </a:r>
            <a:r>
              <a:rPr lang="zh-TW" altLang="en-US" sz="3400" b="1" dirty="0">
                <a:solidFill>
                  <a:srgbClr val="FF0000"/>
                </a:solidFill>
                <a:latin typeface="標楷體" pitchFamily="65" charset="-120"/>
                <a:ea typeface="標楷體" pitchFamily="65" charset="-120"/>
              </a:rPr>
              <a:t>重大事件</a:t>
            </a:r>
            <a:r>
              <a:rPr lang="zh-TW" altLang="en-US" sz="3400" b="1" dirty="0">
                <a:solidFill>
                  <a:srgbClr val="003399"/>
                </a:solidFill>
                <a:latin typeface="標楷體" pitchFamily="65" charset="-120"/>
                <a:ea typeface="標楷體" pitchFamily="65" charset="-120"/>
              </a:rPr>
              <a:t>之表決，應以書面記名行之。</a:t>
            </a:r>
            <a:r>
              <a:rPr lang="zh-TW" altLang="en-US" sz="3400" b="1" i="1" dirty="0">
                <a:solidFill>
                  <a:srgbClr val="003399"/>
                </a:solidFill>
                <a:latin typeface="標楷體" pitchFamily="65" charset="-120"/>
                <a:ea typeface="標楷體" pitchFamily="65" charset="-120"/>
              </a:rPr>
              <a:t> </a:t>
            </a:r>
          </a:p>
        </p:txBody>
      </p:sp>
      <p:sp>
        <p:nvSpPr>
          <p:cNvPr id="145412" name="Text Box 3"/>
          <p:cNvSpPr txBox="1">
            <a:spLocks noChangeArrowheads="1"/>
          </p:cNvSpPr>
          <p:nvPr/>
        </p:nvSpPr>
        <p:spPr bwMode="auto">
          <a:xfrm>
            <a:off x="264515" y="1710073"/>
            <a:ext cx="87185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92175" indent="-8921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釋一：有關農會理事會聘任總幹事之表決案</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      ，於正式表決開票前可否更改其表決</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      內容疑義： </a:t>
            </a:r>
          </a:p>
          <a:p>
            <a:pPr marL="1344613" indent="-1344613" eaLnBrk="1" hangingPunct="1">
              <a:spcBef>
                <a:spcPct val="0"/>
              </a:spcBef>
              <a:buClrTx/>
              <a:buSzTx/>
              <a:buNone/>
            </a:pPr>
            <a:r>
              <a:rPr lang="zh-TW" altLang="en-US" sz="3400" b="1" dirty="0">
                <a:solidFill>
                  <a:srgbClr val="050701"/>
                </a:solidFill>
                <a:latin typeface="標楷體" pitchFamily="65" charset="-120"/>
                <a:ea typeface="標楷體" pitchFamily="65" charset="-120"/>
              </a:rPr>
              <a:t>      </a:t>
            </a:r>
            <a:r>
              <a:rPr lang="zh-TW" altLang="en-US" b="1" dirty="0">
                <a:latin typeface="標楷體" panose="03000509000000000000" pitchFamily="65" charset="-120"/>
                <a:ea typeface="標楷體" panose="03000509000000000000" pitchFamily="65" charset="-120"/>
              </a:rPr>
              <a:t>農會總幹事之聘任，係屬重大事件之表</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None/>
            </a:pPr>
            <a:r>
              <a:rPr lang="zh-TW" altLang="en-US" b="1" dirty="0">
                <a:latin typeface="標楷體" panose="03000509000000000000" pitchFamily="65" charset="-120"/>
                <a:ea typeface="標楷體" panose="03000509000000000000" pitchFamily="65" charset="-120"/>
              </a:rPr>
              <a:t>      決，依農會法第</a:t>
            </a:r>
            <a:r>
              <a:rPr lang="en-US" altLang="zh-TW" b="1" dirty="0">
                <a:latin typeface="標楷體" panose="03000509000000000000" pitchFamily="65" charset="-120"/>
                <a:ea typeface="標楷體" panose="03000509000000000000" pitchFamily="65" charset="-120"/>
              </a:rPr>
              <a:t>30</a:t>
            </a:r>
            <a:r>
              <a:rPr lang="zh-TW" altLang="en-US" b="1" dirty="0">
                <a:latin typeface="標楷體" panose="03000509000000000000" pitchFamily="65" charset="-120"/>
                <a:ea typeface="標楷體" panose="03000509000000000000" pitchFamily="65" charset="-120"/>
              </a:rPr>
              <a:t>條第</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項規定應以書面</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None/>
            </a:pPr>
            <a:r>
              <a:rPr lang="zh-TW" altLang="en-US" b="1" dirty="0">
                <a:latin typeface="標楷體" panose="03000509000000000000" pitchFamily="65" charset="-120"/>
                <a:ea typeface="標楷體" panose="03000509000000000000" pitchFamily="65" charset="-120"/>
              </a:rPr>
              <a:t>      記名行之。該表決案於開票前，可更改其</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None/>
            </a:pPr>
            <a:r>
              <a:rPr lang="zh-TW" altLang="en-US" b="1" dirty="0">
                <a:latin typeface="標楷體" panose="03000509000000000000" pitchFamily="65" charset="-120"/>
                <a:ea typeface="標楷體" panose="03000509000000000000" pitchFamily="65" charset="-120"/>
              </a:rPr>
              <a:t>      表決內容，惟應由其本人於更改處簽章，</a:t>
            </a:r>
            <a:endParaRPr lang="en-US" altLang="zh-TW" b="1" dirty="0">
              <a:latin typeface="標楷體" panose="03000509000000000000" pitchFamily="65" charset="-120"/>
              <a:ea typeface="標楷體" panose="03000509000000000000" pitchFamily="65" charset="-120"/>
            </a:endParaRPr>
          </a:p>
          <a:p>
            <a:pPr marL="1344613" indent="-1344613" eaLnBrk="1" hangingPunct="1">
              <a:spcBef>
                <a:spcPct val="0"/>
              </a:spcBef>
              <a:buClrTx/>
              <a:buSzTx/>
              <a:buNone/>
            </a:pPr>
            <a:r>
              <a:rPr lang="zh-TW" altLang="en-US" b="1" dirty="0">
                <a:latin typeface="標楷體" panose="03000509000000000000" pitchFamily="65" charset="-120"/>
                <a:ea typeface="標楷體" panose="03000509000000000000" pitchFamily="65" charset="-120"/>
              </a:rPr>
              <a:t>      並於會議紀錄中敘明，以明責任。</a:t>
            </a:r>
          </a:p>
        </p:txBody>
      </p:sp>
    </p:spTree>
    <p:extLst>
      <p:ext uri="{BB962C8B-B14F-4D97-AF65-F5344CB8AC3E}">
        <p14:creationId xmlns:p14="http://schemas.microsoft.com/office/powerpoint/2010/main" val="30264015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D5464A0-BBCA-4E89-B8DB-97B3717B7536}" type="slidenum">
              <a:rPr kumimoji="0" lang="en-US" altLang="zh-TW" sz="1400"/>
              <a:pPr>
                <a:spcBef>
                  <a:spcPct val="0"/>
                </a:spcBef>
                <a:buClrTx/>
                <a:buSzTx/>
                <a:buFontTx/>
                <a:buNone/>
              </a:pPr>
              <a:t>144</a:t>
            </a:fld>
            <a:endParaRPr kumimoji="0" lang="en-US" altLang="zh-TW" sz="1400"/>
          </a:p>
        </p:txBody>
      </p:sp>
      <p:sp>
        <p:nvSpPr>
          <p:cNvPr id="146435" name="Text Box 2"/>
          <p:cNvSpPr txBox="1">
            <a:spLocks noChangeArrowheads="1"/>
          </p:cNvSpPr>
          <p:nvPr/>
        </p:nvSpPr>
        <p:spPr bwMode="auto">
          <a:xfrm>
            <a:off x="246063" y="620688"/>
            <a:ext cx="87185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第七章  會議</a:t>
            </a:r>
            <a:endParaRPr lang="en-US" altLang="zh-TW" sz="34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第三十六條　農會會員（代表）大會、理、監事會議，除本法另有規定外，須有各該會議</a:t>
            </a:r>
            <a:r>
              <a:rPr lang="zh-TW" altLang="en-US" sz="3400" b="1" u="sng" dirty="0">
                <a:solidFill>
                  <a:srgbClr val="003399"/>
                </a:solidFill>
                <a:latin typeface="標楷體" pitchFamily="65" charset="-120"/>
                <a:ea typeface="標楷體" pitchFamily="65" charset="-120"/>
              </a:rPr>
              <a:t>應出席人數</a:t>
            </a:r>
            <a:r>
              <a:rPr lang="zh-TW" altLang="en-US" sz="3400" b="1" dirty="0">
                <a:solidFill>
                  <a:srgbClr val="003399"/>
                </a:solidFill>
                <a:latin typeface="標楷體" pitchFamily="65" charset="-120"/>
                <a:ea typeface="標楷體" pitchFamily="65" charset="-120"/>
              </a:rPr>
              <a:t>二分之一以上之出席，方得開會，及出席人數二分之一以上之同意，方得決議。</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前項會議除聘任總幹事外，經二次召集出席人數均未達二分之一以上，第三次召集時，出席人數已達三分之一以上，即得開會。但應出席人數在</a:t>
            </a:r>
            <a:r>
              <a:rPr lang="zh-TW" altLang="en-US" sz="3400" b="1" dirty="0">
                <a:solidFill>
                  <a:srgbClr val="FF0000"/>
                </a:solidFill>
                <a:latin typeface="標楷體" pitchFamily="65" charset="-120"/>
                <a:ea typeface="標楷體" pitchFamily="65" charset="-120"/>
              </a:rPr>
              <a:t>三人以下</a:t>
            </a:r>
            <a:r>
              <a:rPr lang="zh-TW" altLang="en-US" sz="3400" b="1" dirty="0">
                <a:solidFill>
                  <a:srgbClr val="003399"/>
                </a:solidFill>
                <a:latin typeface="標楷體" pitchFamily="65" charset="-120"/>
                <a:ea typeface="標楷體" pitchFamily="65" charset="-120"/>
              </a:rPr>
              <a:t>時不適用之。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67D2DE9B-DAAE-4F5A-8B4D-F9993EB6B141}" type="slidenum">
              <a:rPr kumimoji="0" lang="en-US" altLang="zh-TW" sz="1400"/>
              <a:pPr algn="r" eaLnBrk="1" hangingPunct="1">
                <a:spcBef>
                  <a:spcPct val="0"/>
                </a:spcBef>
                <a:buClrTx/>
                <a:buSzTx/>
                <a:buFontTx/>
                <a:buNone/>
              </a:pPr>
              <a:t>145</a:t>
            </a:fld>
            <a:endParaRPr kumimoji="0" lang="en-US" altLang="zh-TW" sz="1400"/>
          </a:p>
        </p:txBody>
      </p:sp>
      <p:sp>
        <p:nvSpPr>
          <p:cNvPr id="148483" name="Text Box 2"/>
          <p:cNvSpPr txBox="1">
            <a:spLocks noChangeArrowheads="1"/>
          </p:cNvSpPr>
          <p:nvPr/>
        </p:nvSpPr>
        <p:spPr bwMode="auto">
          <a:xfrm>
            <a:off x="246063" y="476672"/>
            <a:ext cx="87185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2600" b="1" dirty="0">
                <a:solidFill>
                  <a:srgbClr val="003399"/>
                </a:solidFill>
                <a:latin typeface="標楷體" pitchFamily="65" charset="-120"/>
                <a:ea typeface="標楷體" pitchFamily="65" charset="-120"/>
              </a:rPr>
              <a:t>第九章  監督</a:t>
            </a:r>
            <a:endParaRPr lang="en-US" altLang="zh-TW" sz="26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600" b="1" dirty="0">
                <a:solidFill>
                  <a:srgbClr val="003399"/>
                </a:solidFill>
                <a:latin typeface="標楷體" pitchFamily="65" charset="-120"/>
                <a:ea typeface="標楷體" pitchFamily="65" charset="-120"/>
              </a:rPr>
              <a:t>第四十六條之ㄧ　農會選任及聘、僱人員，因刑事案件被羈押或通緝者，應予</a:t>
            </a:r>
            <a:r>
              <a:rPr lang="zh-TW" altLang="en-US" sz="2600" b="1" dirty="0">
                <a:solidFill>
                  <a:srgbClr val="E23614"/>
                </a:solidFill>
                <a:latin typeface="標楷體" pitchFamily="65" charset="-120"/>
                <a:ea typeface="標楷體" pitchFamily="65" charset="-120"/>
              </a:rPr>
              <a:t>停止職權</a:t>
            </a:r>
            <a:r>
              <a:rPr lang="zh-TW" altLang="en-US" sz="2600" b="1" dirty="0">
                <a:solidFill>
                  <a:srgbClr val="003399"/>
                </a:solidFill>
                <a:latin typeface="標楷體" pitchFamily="65" charset="-120"/>
                <a:ea typeface="標楷體" pitchFamily="65" charset="-120"/>
              </a:rPr>
              <a:t>。</a:t>
            </a:r>
          </a:p>
          <a:p>
            <a:pPr eaLnBrk="1" hangingPunct="1">
              <a:spcBef>
                <a:spcPct val="0"/>
              </a:spcBef>
              <a:buClrTx/>
              <a:buSzTx/>
              <a:buFontTx/>
              <a:buNone/>
            </a:pPr>
            <a:r>
              <a:rPr lang="zh-TW" altLang="en-US" sz="2600" b="1" dirty="0">
                <a:solidFill>
                  <a:srgbClr val="003399"/>
                </a:solidFill>
                <a:latin typeface="標楷體" pitchFamily="65" charset="-120"/>
                <a:ea typeface="標楷體" pitchFamily="65" charset="-120"/>
              </a:rPr>
              <a:t>       農會選任及聘、僱人員，受有期徒刑以上刑之判決確定者，應解除其職務。但農會選任及聘、僱人員受緩刑宣告或經判處</a:t>
            </a:r>
            <a:r>
              <a:rPr lang="zh-TW" altLang="en-US" sz="2600" b="1" dirty="0">
                <a:solidFill>
                  <a:srgbClr val="E23614"/>
                </a:solidFill>
                <a:latin typeface="標楷體" pitchFamily="65" charset="-120"/>
                <a:ea typeface="標楷體" pitchFamily="65" charset="-120"/>
              </a:rPr>
              <a:t>六</a:t>
            </a:r>
            <a:r>
              <a:rPr lang="zh-TW" altLang="en-US" sz="2600" b="1" dirty="0">
                <a:solidFill>
                  <a:srgbClr val="003399"/>
                </a:solidFill>
                <a:latin typeface="標楷體" pitchFamily="65" charset="-120"/>
                <a:ea typeface="標楷體" pitchFamily="65" charset="-120"/>
              </a:rPr>
              <a:t>個月以下有期徒刑得</a:t>
            </a:r>
            <a:r>
              <a:rPr lang="zh-TW" altLang="en-US" sz="2600" b="1" dirty="0">
                <a:solidFill>
                  <a:srgbClr val="E23614"/>
                </a:solidFill>
                <a:latin typeface="標楷體" pitchFamily="65" charset="-120"/>
                <a:ea typeface="標楷體" pitchFamily="65" charset="-120"/>
              </a:rPr>
              <a:t>易科罰金</a:t>
            </a:r>
            <a:r>
              <a:rPr lang="zh-TW" altLang="en-US" sz="2600" b="1" dirty="0">
                <a:solidFill>
                  <a:srgbClr val="003399"/>
                </a:solidFill>
                <a:latin typeface="標楷體" pitchFamily="65" charset="-120"/>
                <a:ea typeface="標楷體" pitchFamily="65" charset="-120"/>
              </a:rPr>
              <a:t>者，不在此限。</a:t>
            </a:r>
          </a:p>
          <a:p>
            <a:pPr eaLnBrk="1" hangingPunct="1">
              <a:spcBef>
                <a:spcPct val="0"/>
              </a:spcBef>
              <a:buClrTx/>
              <a:buSzTx/>
              <a:buFontTx/>
              <a:buNone/>
            </a:pPr>
            <a:r>
              <a:rPr lang="zh-TW" altLang="en-US" sz="2600" b="1" dirty="0">
                <a:solidFill>
                  <a:srgbClr val="003399"/>
                </a:solidFill>
                <a:latin typeface="標楷體" pitchFamily="65" charset="-120"/>
                <a:ea typeface="標楷體" pitchFamily="65" charset="-120"/>
              </a:rPr>
              <a:t>       本條修正施行前，依修正前之規定而停止職權之農會選任及聘、僱人員，自本條施行之日起，適用修正後之規定。</a:t>
            </a:r>
          </a:p>
          <a:p>
            <a:pPr eaLnBrk="1" hangingPunct="1">
              <a:spcBef>
                <a:spcPct val="0"/>
              </a:spcBef>
              <a:buClrTx/>
              <a:buSzTx/>
              <a:buFontTx/>
              <a:buNone/>
            </a:pPr>
            <a:r>
              <a:rPr lang="zh-TW" altLang="en-US" sz="2600" b="1" dirty="0">
                <a:solidFill>
                  <a:srgbClr val="003399"/>
                </a:solidFill>
                <a:latin typeface="標楷體" pitchFamily="65" charset="-120"/>
                <a:ea typeface="標楷體" pitchFamily="65" charset="-120"/>
              </a:rPr>
              <a:t>       依第一項規定停止職權之人員，經停止羈押或撤銷通緝者，在其任期屆滿前，得申請恢復其職權。</a:t>
            </a:r>
          </a:p>
          <a:p>
            <a:pPr eaLnBrk="1" hangingPunct="1">
              <a:spcBef>
                <a:spcPct val="0"/>
              </a:spcBef>
              <a:buClrTx/>
              <a:buSzTx/>
              <a:buFontTx/>
              <a:buNone/>
            </a:pPr>
            <a:r>
              <a:rPr lang="zh-TW" altLang="en-US" sz="2600" b="1" dirty="0">
                <a:solidFill>
                  <a:srgbClr val="003399"/>
                </a:solidFill>
                <a:latin typeface="標楷體" pitchFamily="65" charset="-120"/>
                <a:ea typeface="標楷體" pitchFamily="65" charset="-120"/>
              </a:rPr>
              <a:t>       農會選任及聘、僱人員任職期間</a:t>
            </a:r>
            <a:r>
              <a:rPr lang="zh-TW" altLang="en-US" sz="2600" b="1" dirty="0">
                <a:solidFill>
                  <a:srgbClr val="E23614"/>
                </a:solidFill>
                <a:latin typeface="標楷體" pitchFamily="65" charset="-120"/>
                <a:ea typeface="標楷體" pitchFamily="65" charset="-120"/>
              </a:rPr>
              <a:t>，喪失其候選或候聘資格者，由主管機關</a:t>
            </a:r>
            <a:r>
              <a:rPr lang="zh-TW" altLang="en-US" sz="2600" b="1" dirty="0">
                <a:solidFill>
                  <a:srgbClr val="003399"/>
                </a:solidFill>
                <a:latin typeface="標楷體" pitchFamily="65" charset="-120"/>
                <a:ea typeface="標楷體" pitchFamily="65" charset="-120"/>
              </a:rPr>
              <a:t>或其上級主管機關</a:t>
            </a:r>
            <a:r>
              <a:rPr lang="zh-TW" altLang="en-US" sz="2600" b="1" dirty="0">
                <a:solidFill>
                  <a:srgbClr val="E23614"/>
                </a:solidFill>
                <a:latin typeface="標楷體" pitchFamily="65" charset="-120"/>
                <a:ea typeface="標楷體" pitchFamily="65" charset="-120"/>
              </a:rPr>
              <a:t>予以解除職務。</a:t>
            </a:r>
            <a:r>
              <a:rPr lang="zh-TW" altLang="en-US" sz="2600" dirty="0">
                <a:solidFill>
                  <a:srgbClr val="E23614"/>
                </a:solidFill>
                <a:latin typeface="標楷體" pitchFamily="65" charset="-120"/>
                <a:ea typeface="標楷體" pitchFamily="65" charset="-120"/>
              </a:rPr>
              <a:t>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76F546B-B801-48FE-83FA-EEC103AA7E45}" type="slidenum">
              <a:rPr kumimoji="0" lang="en-US" altLang="zh-TW" sz="1400"/>
              <a:pPr>
                <a:spcBef>
                  <a:spcPct val="0"/>
                </a:spcBef>
                <a:buClrTx/>
                <a:buSzTx/>
                <a:buFontTx/>
                <a:buNone/>
              </a:pPr>
              <a:t>146</a:t>
            </a:fld>
            <a:endParaRPr kumimoji="0" lang="en-US" altLang="zh-TW" sz="1400"/>
          </a:p>
        </p:txBody>
      </p:sp>
      <p:sp>
        <p:nvSpPr>
          <p:cNvPr id="149507" name="Rectangle 1"/>
          <p:cNvSpPr>
            <a:spLocks noChangeArrowheads="1"/>
          </p:cNvSpPr>
          <p:nvPr/>
        </p:nvSpPr>
        <p:spPr bwMode="auto">
          <a:xfrm>
            <a:off x="179512" y="476672"/>
            <a:ext cx="8856984"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71463" indent="-271463">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釋一：</a:t>
            </a:r>
            <a:r>
              <a:rPr lang="zh-TW" altLang="en-US" sz="3600" b="1" dirty="0">
                <a:latin typeface="標楷體" pitchFamily="65" charset="-120"/>
                <a:ea typeface="標楷體" pitchFamily="65" charset="-120"/>
                <a:cs typeface="Times New Roman" pitchFamily="18" charset="0"/>
              </a:rPr>
              <a:t>農會理、監事候選登記人於</a:t>
            </a:r>
            <a:r>
              <a:rPr lang="zh-TW" altLang="en-US" sz="3600" b="1" dirty="0">
                <a:solidFill>
                  <a:srgbClr val="E23614"/>
                </a:solidFill>
                <a:latin typeface="標楷體" pitchFamily="65" charset="-120"/>
                <a:ea typeface="標楷體" pitchFamily="65" charset="-120"/>
                <a:cs typeface="Times New Roman" pitchFamily="18" charset="0"/>
              </a:rPr>
              <a:t>當選後</a:t>
            </a:r>
            <a:r>
              <a:rPr lang="zh-TW" altLang="en-US" sz="3600" b="1" dirty="0">
                <a:latin typeface="標楷體" pitchFamily="65" charset="-120"/>
                <a:ea typeface="標楷體" pitchFamily="65" charset="-120"/>
                <a:cs typeface="Times New Roman" pitchFamily="18" charset="0"/>
              </a:rPr>
              <a:t>，發現於</a:t>
            </a:r>
            <a:r>
              <a:rPr lang="zh-TW" altLang="en-US" sz="3600" b="1" dirty="0">
                <a:solidFill>
                  <a:srgbClr val="E23614"/>
                </a:solidFill>
                <a:latin typeface="標楷體" pitchFamily="65" charset="-120"/>
                <a:ea typeface="標楷體" pitchFamily="65" charset="-120"/>
                <a:cs typeface="Times New Roman" pitchFamily="18" charset="0"/>
              </a:rPr>
              <a:t>登記當時</a:t>
            </a:r>
            <a:r>
              <a:rPr lang="zh-TW" altLang="en-US" sz="3600" b="1" dirty="0">
                <a:latin typeface="標楷體" pitchFamily="65" charset="-120"/>
                <a:ea typeface="標楷體" pitchFamily="65" charset="-120"/>
                <a:cs typeface="Times New Roman" pitchFamily="18" charset="0"/>
              </a:rPr>
              <a:t>，未符農會法第</a:t>
            </a:r>
            <a:r>
              <a:rPr lang="en-US" altLang="zh-TW" sz="3600" b="1" dirty="0">
                <a:latin typeface="標楷體" pitchFamily="65" charset="-120"/>
                <a:ea typeface="標楷體" pitchFamily="65" charset="-120"/>
                <a:cs typeface="Times New Roman" pitchFamily="18" charset="0"/>
              </a:rPr>
              <a:t>20</a:t>
            </a:r>
            <a:r>
              <a:rPr lang="zh-TW" altLang="en-US" sz="3600" b="1" dirty="0">
                <a:latin typeface="標楷體" pitchFamily="65" charset="-120"/>
                <a:ea typeface="標楷體" pitchFamily="65" charset="-120"/>
                <a:cs typeface="Times New Roman" pitchFamily="18" charset="0"/>
              </a:rPr>
              <a:t>條之</a:t>
            </a:r>
            <a:r>
              <a:rPr lang="en-US" altLang="zh-TW" sz="3600" b="1" dirty="0">
                <a:latin typeface="標楷體" pitchFamily="65" charset="-120"/>
                <a:ea typeface="標楷體" pitchFamily="65" charset="-120"/>
                <a:cs typeface="Times New Roman" pitchFamily="18" charset="0"/>
              </a:rPr>
              <a:t>1</a:t>
            </a:r>
            <a:r>
              <a:rPr lang="zh-TW" altLang="en-US" sz="3600" b="1" dirty="0">
                <a:latin typeface="標楷體" pitchFamily="65" charset="-120"/>
                <a:ea typeface="標楷體" pitchFamily="65" charset="-120"/>
                <a:cs typeface="Times New Roman" pitchFamily="18" charset="0"/>
              </a:rPr>
              <a:t>各款之</a:t>
            </a:r>
            <a:r>
              <a:rPr lang="en-US" altLang="zh-TW" sz="3600" b="1" dirty="0">
                <a:latin typeface="標楷體" pitchFamily="65" charset="-120"/>
                <a:ea typeface="標楷體" pitchFamily="65" charset="-120"/>
                <a:cs typeface="Times New Roman" pitchFamily="18" charset="0"/>
              </a:rPr>
              <a:t>1</a:t>
            </a:r>
            <a:r>
              <a:rPr lang="zh-TW" altLang="en-US" sz="3600" b="1" dirty="0">
                <a:latin typeface="標楷體" pitchFamily="65" charset="-120"/>
                <a:ea typeface="標楷體" pitchFamily="65" charset="-120"/>
                <a:cs typeface="Times New Roman" pitchFamily="18" charset="0"/>
              </a:rPr>
              <a:t>，或有同法第</a:t>
            </a:r>
            <a:r>
              <a:rPr lang="en-US" altLang="zh-TW" sz="3600" b="1" dirty="0">
                <a:latin typeface="標楷體" pitchFamily="65" charset="-120"/>
                <a:ea typeface="標楷體" pitchFamily="65" charset="-120"/>
                <a:cs typeface="Times New Roman" pitchFamily="18" charset="0"/>
              </a:rPr>
              <a:t>20</a:t>
            </a:r>
            <a:r>
              <a:rPr lang="zh-TW" altLang="en-US" sz="3600" b="1" dirty="0">
                <a:latin typeface="標楷體" pitchFamily="65" charset="-120"/>
                <a:ea typeface="標楷體" pitchFamily="65" charset="-120"/>
                <a:cs typeface="Times New Roman" pitchFamily="18" charset="0"/>
              </a:rPr>
              <a:t>條之</a:t>
            </a:r>
            <a:r>
              <a:rPr lang="en-US" altLang="zh-TW" sz="3600" b="1" dirty="0">
                <a:latin typeface="標楷體" pitchFamily="65" charset="-120"/>
                <a:ea typeface="標楷體" pitchFamily="65" charset="-120"/>
                <a:cs typeface="Times New Roman" pitchFamily="18" charset="0"/>
              </a:rPr>
              <a:t>2</a:t>
            </a:r>
            <a:r>
              <a:rPr lang="zh-TW" altLang="en-US" sz="3600" b="1" dirty="0">
                <a:latin typeface="標楷體" pitchFamily="65" charset="-120"/>
                <a:ea typeface="標楷體" pitchFamily="65" charset="-120"/>
                <a:cs typeface="Times New Roman" pitchFamily="18" charset="0"/>
              </a:rPr>
              <a:t>各款之</a:t>
            </a:r>
            <a:r>
              <a:rPr lang="en-US" altLang="zh-TW" sz="3600" b="1" dirty="0">
                <a:latin typeface="標楷體" pitchFamily="65" charset="-120"/>
                <a:ea typeface="標楷體" pitchFamily="65" charset="-120"/>
                <a:cs typeface="Times New Roman" pitchFamily="18" charset="0"/>
              </a:rPr>
              <a:t>1</a:t>
            </a:r>
            <a:r>
              <a:rPr lang="zh-TW" altLang="en-US" sz="3600" b="1" dirty="0">
                <a:latin typeface="標楷體" pitchFamily="65" charset="-120"/>
                <a:ea typeface="標楷體" pitchFamily="65" charset="-120"/>
                <a:cs typeface="Times New Roman" pitchFamily="18" charset="0"/>
              </a:rPr>
              <a:t>之情事，</a:t>
            </a:r>
            <a:r>
              <a:rPr lang="zh-TW" altLang="en-US" sz="3600" b="1" dirty="0">
                <a:solidFill>
                  <a:srgbClr val="E23614"/>
                </a:solidFill>
                <a:latin typeface="標楷體" pitchFamily="65" charset="-120"/>
                <a:ea typeface="標楷體" pitchFamily="65" charset="-120"/>
                <a:cs typeface="Times New Roman" pitchFamily="18" charset="0"/>
              </a:rPr>
              <a:t>則撤銷其登記與當選資格，其當選自始無效</a:t>
            </a:r>
            <a:r>
              <a:rPr lang="zh-TW" altLang="en-US" sz="3600" b="1" dirty="0">
                <a:latin typeface="標楷體" pitchFamily="65" charset="-120"/>
                <a:ea typeface="標楷體" pitchFamily="65" charset="-120"/>
                <a:cs typeface="Times New Roman" pitchFamily="18" charset="0"/>
              </a:rPr>
              <a:t>。另農會理、監事於</a:t>
            </a:r>
            <a:r>
              <a:rPr lang="zh-TW" altLang="en-US" sz="3600" b="1" dirty="0">
                <a:solidFill>
                  <a:srgbClr val="E23614"/>
                </a:solidFill>
                <a:latin typeface="標楷體" pitchFamily="65" charset="-120"/>
                <a:ea typeface="標楷體" pitchFamily="65" charset="-120"/>
                <a:cs typeface="Times New Roman" pitchFamily="18" charset="0"/>
              </a:rPr>
              <a:t>任職期間</a:t>
            </a:r>
            <a:r>
              <a:rPr lang="zh-TW" altLang="en-US" sz="3600" b="1" dirty="0">
                <a:latin typeface="標楷體" pitchFamily="65" charset="-120"/>
                <a:ea typeface="標楷體" pitchFamily="65" charset="-120"/>
                <a:cs typeface="Times New Roman" pitchFamily="18" charset="0"/>
              </a:rPr>
              <a:t>，才發生有不符農會法第</a:t>
            </a:r>
            <a:r>
              <a:rPr lang="en-US" altLang="zh-TW" sz="3600" b="1" dirty="0">
                <a:latin typeface="標楷體" pitchFamily="65" charset="-120"/>
                <a:ea typeface="標楷體" pitchFamily="65" charset="-120"/>
                <a:cs typeface="Times New Roman" pitchFamily="18" charset="0"/>
              </a:rPr>
              <a:t>20</a:t>
            </a:r>
            <a:r>
              <a:rPr lang="zh-TW" altLang="en-US" sz="3600" b="1" dirty="0">
                <a:latin typeface="標楷體" pitchFamily="65" charset="-120"/>
                <a:ea typeface="標楷體" pitchFamily="65" charset="-120"/>
                <a:cs typeface="Times New Roman" pitchFamily="18" charset="0"/>
              </a:rPr>
              <a:t>條之</a:t>
            </a:r>
            <a:r>
              <a:rPr lang="en-US" altLang="zh-TW" sz="3600" b="1" dirty="0">
                <a:latin typeface="標楷體" pitchFamily="65" charset="-120"/>
                <a:ea typeface="標楷體" pitchFamily="65" charset="-120"/>
                <a:cs typeface="Times New Roman" pitchFamily="18" charset="0"/>
              </a:rPr>
              <a:t>1</a:t>
            </a:r>
            <a:r>
              <a:rPr lang="zh-TW" altLang="en-US" sz="3600" b="1" dirty="0">
                <a:latin typeface="標楷體" pitchFamily="65" charset="-120"/>
                <a:ea typeface="標楷體" pitchFamily="65" charset="-120"/>
                <a:cs typeface="Times New Roman" pitchFamily="18" charset="0"/>
              </a:rPr>
              <a:t>各款之</a:t>
            </a:r>
            <a:r>
              <a:rPr lang="en-US" altLang="zh-TW" sz="3600" b="1" dirty="0">
                <a:latin typeface="標楷體" pitchFamily="65" charset="-120"/>
                <a:ea typeface="標楷體" pitchFamily="65" charset="-120"/>
                <a:cs typeface="Times New Roman" pitchFamily="18" charset="0"/>
              </a:rPr>
              <a:t>1</a:t>
            </a:r>
            <a:r>
              <a:rPr lang="zh-TW" altLang="en-US" sz="3600" b="1" dirty="0">
                <a:latin typeface="標楷體" pitchFamily="65" charset="-120"/>
                <a:ea typeface="標楷體" pitchFamily="65" charset="-120"/>
                <a:cs typeface="Times New Roman" pitchFamily="18" charset="0"/>
              </a:rPr>
              <a:t>，或有同法第</a:t>
            </a:r>
            <a:r>
              <a:rPr lang="en-US" altLang="zh-TW" sz="3600" b="1" dirty="0">
                <a:latin typeface="標楷體" pitchFamily="65" charset="-120"/>
                <a:ea typeface="標楷體" pitchFamily="65" charset="-120"/>
                <a:cs typeface="Times New Roman" pitchFamily="18" charset="0"/>
              </a:rPr>
              <a:t>20</a:t>
            </a:r>
            <a:r>
              <a:rPr lang="zh-TW" altLang="en-US" sz="3600" b="1" dirty="0">
                <a:latin typeface="標楷體" pitchFamily="65" charset="-120"/>
                <a:ea typeface="標楷體" pitchFamily="65" charset="-120"/>
                <a:cs typeface="Times New Roman" pitchFamily="18" charset="0"/>
              </a:rPr>
              <a:t>條之</a:t>
            </a:r>
            <a:r>
              <a:rPr lang="en-US" altLang="zh-TW" sz="3600" b="1" dirty="0">
                <a:latin typeface="標楷體" pitchFamily="65" charset="-120"/>
                <a:ea typeface="標楷體" pitchFamily="65" charset="-120"/>
                <a:cs typeface="Times New Roman" pitchFamily="18" charset="0"/>
              </a:rPr>
              <a:t>2</a:t>
            </a:r>
            <a:r>
              <a:rPr lang="zh-TW" altLang="en-US" sz="3600" b="1" dirty="0">
                <a:latin typeface="標楷體" pitchFamily="65" charset="-120"/>
                <a:ea typeface="標楷體" pitchFamily="65" charset="-120"/>
                <a:cs typeface="Times New Roman" pitchFamily="18" charset="0"/>
              </a:rPr>
              <a:t>各款之</a:t>
            </a:r>
            <a:r>
              <a:rPr lang="en-US" altLang="zh-TW" sz="3600" b="1" dirty="0">
                <a:latin typeface="標楷體" pitchFamily="65" charset="-120"/>
                <a:ea typeface="標楷體" pitchFamily="65" charset="-120"/>
                <a:cs typeface="Times New Roman" pitchFamily="18" charset="0"/>
              </a:rPr>
              <a:t>1</a:t>
            </a:r>
            <a:r>
              <a:rPr lang="zh-TW" altLang="en-US" sz="3600" b="1" dirty="0">
                <a:latin typeface="標楷體" pitchFamily="65" charset="-120"/>
                <a:ea typeface="標楷體" pitchFamily="65" charset="-120"/>
                <a:cs typeface="Times New Roman" pitchFamily="18" charset="0"/>
              </a:rPr>
              <a:t>之情事，則喪失其候選資格，</a:t>
            </a:r>
            <a:r>
              <a:rPr lang="zh-TW" altLang="en-US" sz="3600" b="1" dirty="0">
                <a:solidFill>
                  <a:srgbClr val="E23614"/>
                </a:solidFill>
                <a:latin typeface="標楷體" pitchFamily="65" charset="-120"/>
                <a:ea typeface="標楷體" pitchFamily="65" charset="-120"/>
                <a:cs typeface="Times New Roman" pitchFamily="18" charset="0"/>
              </a:rPr>
              <a:t>由主管機關</a:t>
            </a:r>
            <a:r>
              <a:rPr lang="zh-TW" altLang="en-US" sz="3600" b="1" dirty="0">
                <a:latin typeface="標楷體" pitchFamily="65" charset="-120"/>
                <a:ea typeface="標楷體" pitchFamily="65" charset="-120"/>
                <a:cs typeface="Times New Roman" pitchFamily="18" charset="0"/>
              </a:rPr>
              <a:t>或其上級主管機關依農會法第</a:t>
            </a:r>
            <a:r>
              <a:rPr lang="en-US" altLang="zh-TW" sz="3600" b="1" dirty="0">
                <a:latin typeface="標楷體" pitchFamily="65" charset="-120"/>
                <a:ea typeface="標楷體" pitchFamily="65" charset="-120"/>
                <a:cs typeface="Times New Roman" pitchFamily="18" charset="0"/>
              </a:rPr>
              <a:t>46</a:t>
            </a:r>
            <a:r>
              <a:rPr lang="zh-TW" altLang="en-US" sz="3600" b="1" dirty="0">
                <a:latin typeface="標楷體" pitchFamily="65" charset="-120"/>
                <a:ea typeface="標楷體" pitchFamily="65" charset="-120"/>
                <a:cs typeface="Times New Roman" pitchFamily="18" charset="0"/>
              </a:rPr>
              <a:t>條之</a:t>
            </a:r>
            <a:r>
              <a:rPr lang="en-US" altLang="zh-TW" sz="3600" b="1" dirty="0">
                <a:latin typeface="標楷體" pitchFamily="65" charset="-120"/>
                <a:ea typeface="標楷體" pitchFamily="65" charset="-120"/>
                <a:cs typeface="Times New Roman" pitchFamily="18" charset="0"/>
              </a:rPr>
              <a:t>1</a:t>
            </a:r>
            <a:r>
              <a:rPr lang="zh-TW" altLang="en-US" sz="3600" b="1" dirty="0">
                <a:latin typeface="標楷體" pitchFamily="65" charset="-120"/>
                <a:ea typeface="標楷體" pitchFamily="65" charset="-120"/>
                <a:cs typeface="Times New Roman" pitchFamily="18" charset="0"/>
              </a:rPr>
              <a:t>第</a:t>
            </a:r>
            <a:r>
              <a:rPr lang="en-US" altLang="zh-TW" sz="3600" b="1" dirty="0">
                <a:latin typeface="標楷體" pitchFamily="65" charset="-120"/>
                <a:ea typeface="標楷體" pitchFamily="65" charset="-120"/>
                <a:cs typeface="Times New Roman" pitchFamily="18" charset="0"/>
              </a:rPr>
              <a:t>5</a:t>
            </a:r>
            <a:r>
              <a:rPr lang="zh-TW" altLang="en-US" sz="3600" b="1" dirty="0">
                <a:latin typeface="標楷體" pitchFamily="65" charset="-120"/>
                <a:ea typeface="標楷體" pitchFamily="65" charset="-120"/>
                <a:cs typeface="Times New Roman" pitchFamily="18" charset="0"/>
              </a:rPr>
              <a:t>項規定予以</a:t>
            </a:r>
            <a:r>
              <a:rPr lang="zh-TW" altLang="en-US" sz="3600" b="1" dirty="0">
                <a:solidFill>
                  <a:srgbClr val="E23614"/>
                </a:solidFill>
                <a:latin typeface="標楷體" pitchFamily="65" charset="-120"/>
                <a:ea typeface="標楷體" pitchFamily="65" charset="-120"/>
                <a:cs typeface="Times New Roman" pitchFamily="18" charset="0"/>
              </a:rPr>
              <a:t>解除職務</a:t>
            </a:r>
            <a:r>
              <a:rPr lang="zh-TW" altLang="en-US" sz="3600" b="1" dirty="0">
                <a:latin typeface="標楷體" pitchFamily="65" charset="-120"/>
                <a:ea typeface="標楷體" pitchFamily="65" charset="-120"/>
                <a:cs typeface="Times New Roman" pitchFamily="18" charset="0"/>
              </a:rPr>
              <a:t>。</a:t>
            </a:r>
            <a:r>
              <a:rPr lang="zh-TW" altLang="en-US" sz="3600" dirty="0">
                <a:latin typeface="標楷體" pitchFamily="65" charset="-120"/>
                <a:ea typeface="標楷體" pitchFamily="65" charset="-120"/>
                <a:cs typeface="Times New Roman" pitchFamily="18" charset="0"/>
              </a:rPr>
              <a:t> </a:t>
            </a:r>
          </a:p>
          <a:p>
            <a:pPr eaLnBrk="1" hangingPunct="1">
              <a:spcBef>
                <a:spcPct val="0"/>
              </a:spcBef>
              <a:buClrTx/>
              <a:buSzTx/>
              <a:buFontTx/>
              <a:buNone/>
            </a:pPr>
            <a:endParaRPr lang="en-US" altLang="zh-TW" sz="2600" dirty="0">
              <a:latin typeface="標楷體" pitchFamily="65" charset="-120"/>
              <a:ea typeface="標楷體" pitchFamily="65" charset="-120"/>
              <a:cs typeface="Times New Roman" pitchFamily="18" charset="0"/>
            </a:endParaRPr>
          </a:p>
          <a:p>
            <a:pPr>
              <a:spcBef>
                <a:spcPct val="0"/>
              </a:spcBef>
              <a:buClrTx/>
              <a:buSzTx/>
              <a:buFontTx/>
              <a:buNone/>
            </a:pPr>
            <a:endParaRPr lang="zh-TW" altLang="en-US" sz="2600"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1027514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76F546B-B801-48FE-83FA-EEC103AA7E45}" type="slidenum">
              <a:rPr kumimoji="0" lang="en-US" altLang="zh-TW" sz="1400"/>
              <a:pPr>
                <a:spcBef>
                  <a:spcPct val="0"/>
                </a:spcBef>
                <a:buClrTx/>
                <a:buSzTx/>
                <a:buFontTx/>
                <a:buNone/>
              </a:pPr>
              <a:t>147</a:t>
            </a:fld>
            <a:endParaRPr kumimoji="0" lang="en-US" altLang="zh-TW" sz="1400"/>
          </a:p>
        </p:txBody>
      </p:sp>
      <p:sp>
        <p:nvSpPr>
          <p:cNvPr id="149507" name="Rectangle 1"/>
          <p:cNvSpPr>
            <a:spLocks noChangeArrowheads="1"/>
          </p:cNvSpPr>
          <p:nvPr/>
        </p:nvSpPr>
        <p:spPr bwMode="auto">
          <a:xfrm>
            <a:off x="327246" y="620688"/>
            <a:ext cx="8568952"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71463" indent="-271463">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釋二：</a:t>
            </a:r>
            <a:r>
              <a:rPr lang="zh-TW" altLang="zh-TW" b="1" dirty="0">
                <a:solidFill>
                  <a:srgbClr val="003399"/>
                </a:solidFill>
                <a:latin typeface="標楷體" pitchFamily="65" charset="-120"/>
                <a:ea typeface="標楷體" pitchFamily="65" charset="-120"/>
              </a:rPr>
              <a:t>有關依農會法第</a:t>
            </a:r>
            <a:r>
              <a:rPr lang="en-US" altLang="zh-TW" b="1" dirty="0">
                <a:solidFill>
                  <a:srgbClr val="003399"/>
                </a:solidFill>
                <a:latin typeface="標楷體" pitchFamily="65" charset="-120"/>
                <a:ea typeface="標楷體" pitchFamily="65" charset="-120"/>
              </a:rPr>
              <a:t>16</a:t>
            </a:r>
            <a:r>
              <a:rPr lang="zh-TW" altLang="zh-TW" b="1" dirty="0">
                <a:solidFill>
                  <a:srgbClr val="003399"/>
                </a:solidFill>
                <a:latin typeface="標楷體" pitchFamily="65" charset="-120"/>
                <a:ea typeface="標楷體" pitchFamily="65" charset="-120"/>
              </a:rPr>
              <a:t>條及第</a:t>
            </a:r>
            <a:r>
              <a:rPr lang="en-US" altLang="zh-TW" b="1" dirty="0">
                <a:solidFill>
                  <a:srgbClr val="003399"/>
                </a:solidFill>
                <a:latin typeface="標楷體" pitchFamily="65" charset="-120"/>
                <a:ea typeface="標楷體" pitchFamily="65" charset="-120"/>
              </a:rPr>
              <a:t>46</a:t>
            </a:r>
            <a:r>
              <a:rPr lang="zh-TW" altLang="zh-TW" b="1" dirty="0">
                <a:solidFill>
                  <a:srgbClr val="003399"/>
                </a:solidFill>
                <a:latin typeface="標楷體" pitchFamily="65" charset="-120"/>
                <a:ea typeface="標楷體" pitchFamily="65" charset="-120"/>
              </a:rPr>
              <a:t>條之</a:t>
            </a:r>
            <a:r>
              <a:rPr lang="en-US" altLang="zh-TW" b="1" dirty="0">
                <a:solidFill>
                  <a:srgbClr val="003399"/>
                </a:solidFill>
                <a:latin typeface="標楷體" pitchFamily="65" charset="-120"/>
                <a:ea typeface="標楷體" pitchFamily="65" charset="-120"/>
              </a:rPr>
              <a:t>1</a:t>
            </a:r>
            <a:r>
              <a:rPr lang="zh-TW" altLang="zh-TW" b="1" dirty="0">
                <a:solidFill>
                  <a:srgbClr val="003399"/>
                </a:solidFill>
                <a:latin typeface="標楷體" pitchFamily="65" charset="-120"/>
                <a:ea typeface="標楷體" pitchFamily="65" charset="-120"/>
              </a:rPr>
              <a:t>第</a:t>
            </a:r>
            <a:r>
              <a:rPr lang="en-US" altLang="zh-TW" b="1" dirty="0">
                <a:solidFill>
                  <a:srgbClr val="003399"/>
                </a:solidFill>
                <a:latin typeface="標楷體" pitchFamily="65" charset="-120"/>
                <a:ea typeface="標楷體" pitchFamily="65" charset="-120"/>
              </a:rPr>
              <a:t>2</a:t>
            </a:r>
            <a:r>
              <a:rPr lang="zh-TW" altLang="zh-TW" b="1" dirty="0">
                <a:solidFill>
                  <a:srgbClr val="003399"/>
                </a:solidFill>
                <a:latin typeface="標楷體" pitchFamily="65" charset="-120"/>
                <a:ea typeface="標楷體" pitchFamily="65" charset="-120"/>
              </a:rPr>
              <a:t>項、第</a:t>
            </a:r>
            <a:r>
              <a:rPr lang="en-US" altLang="zh-TW" b="1" dirty="0">
                <a:solidFill>
                  <a:srgbClr val="003399"/>
                </a:solidFill>
                <a:latin typeface="標楷體" pitchFamily="65" charset="-120"/>
                <a:ea typeface="標楷體" pitchFamily="65" charset="-120"/>
              </a:rPr>
              <a:t>5</a:t>
            </a:r>
            <a:r>
              <a:rPr lang="zh-TW" altLang="zh-TW" b="1" dirty="0">
                <a:solidFill>
                  <a:srgbClr val="003399"/>
                </a:solidFill>
                <a:latin typeface="標楷體" pitchFamily="65" charset="-120"/>
                <a:ea typeface="標楷體" pitchFamily="65" charset="-120"/>
              </a:rPr>
              <a:t>項規定解除農會理事及農會會員代表職務疑義：</a:t>
            </a:r>
          </a:p>
          <a:p>
            <a:pPr eaLnBrk="1" hangingPunct="1">
              <a:spcBef>
                <a:spcPct val="0"/>
              </a:spcBef>
              <a:buClrTx/>
              <a:buSzTx/>
              <a:buFontTx/>
              <a:buNone/>
            </a:pPr>
            <a:r>
              <a:rPr lang="zh-TW" altLang="zh-TW" b="1" dirty="0">
                <a:latin typeface="標楷體" pitchFamily="65" charset="-120"/>
                <a:ea typeface="標楷體" pitchFamily="65" charset="-120"/>
                <a:cs typeface="Times New Roman" pitchFamily="18" charset="0"/>
              </a:rPr>
              <a:t>    本案農會理事及農會會員代表，既經查明受有期徒刑</a:t>
            </a:r>
            <a:r>
              <a:rPr lang="en-US" altLang="zh-TW" b="1" dirty="0">
                <a:latin typeface="標楷體" pitchFamily="65" charset="-120"/>
                <a:ea typeface="標楷體" pitchFamily="65" charset="-120"/>
                <a:cs typeface="Times New Roman" pitchFamily="18" charset="0"/>
              </a:rPr>
              <a:t>3</a:t>
            </a:r>
            <a:r>
              <a:rPr lang="zh-TW" altLang="zh-TW" b="1" dirty="0">
                <a:latin typeface="標楷體" pitchFamily="65" charset="-120"/>
                <a:ea typeface="標楷體" pitchFamily="65" charset="-120"/>
                <a:cs typeface="Times New Roman" pitchFamily="18" charset="0"/>
              </a:rPr>
              <a:t>年</a:t>
            </a:r>
            <a:r>
              <a:rPr lang="en-US" altLang="zh-TW" b="1" dirty="0">
                <a:latin typeface="標楷體" pitchFamily="65" charset="-120"/>
                <a:ea typeface="標楷體" pitchFamily="65" charset="-120"/>
                <a:cs typeface="Times New Roman" pitchFamily="18" charset="0"/>
              </a:rPr>
              <a:t>2</a:t>
            </a:r>
            <a:r>
              <a:rPr lang="zh-TW" altLang="zh-TW" b="1" dirty="0">
                <a:latin typeface="標楷體" pitchFamily="65" charset="-120"/>
                <a:ea typeface="標楷體" pitchFamily="65" charset="-120"/>
                <a:cs typeface="Times New Roman" pitchFamily="18" charset="0"/>
              </a:rPr>
              <a:t>月、褫奪公權</a:t>
            </a:r>
            <a:r>
              <a:rPr lang="en-US" altLang="zh-TW" b="1" dirty="0">
                <a:latin typeface="標楷體" pitchFamily="65" charset="-120"/>
                <a:ea typeface="標楷體" pitchFamily="65" charset="-120"/>
                <a:cs typeface="Times New Roman" pitchFamily="18" charset="0"/>
              </a:rPr>
              <a:t>4</a:t>
            </a:r>
            <a:r>
              <a:rPr lang="zh-TW" altLang="zh-TW" b="1" dirty="0">
                <a:latin typeface="標楷體" pitchFamily="65" charset="-120"/>
                <a:ea typeface="標楷體" pitchFamily="65" charset="-120"/>
                <a:cs typeface="Times New Roman" pitchFamily="18" charset="0"/>
              </a:rPr>
              <a:t>年之判刑確定。得本主管機關權責就所查證之事實，依農會法第</a:t>
            </a:r>
            <a:r>
              <a:rPr lang="en-US" altLang="zh-TW" b="1" dirty="0">
                <a:latin typeface="標楷體" pitchFamily="65" charset="-120"/>
                <a:ea typeface="標楷體" pitchFamily="65" charset="-120"/>
                <a:cs typeface="Times New Roman" pitchFamily="18" charset="0"/>
              </a:rPr>
              <a:t>46</a:t>
            </a:r>
            <a:r>
              <a:rPr lang="zh-TW" altLang="zh-TW" b="1" dirty="0">
                <a:latin typeface="標楷體" pitchFamily="65" charset="-120"/>
                <a:ea typeface="標楷體" pitchFamily="65" charset="-120"/>
                <a:cs typeface="Times New Roman" pitchFamily="18" charset="0"/>
              </a:rPr>
              <a:t>條之</a:t>
            </a:r>
            <a:r>
              <a:rPr lang="en-US" altLang="zh-TW" b="1" dirty="0">
                <a:latin typeface="標楷體" pitchFamily="65" charset="-120"/>
                <a:ea typeface="標楷體" pitchFamily="65" charset="-120"/>
                <a:cs typeface="Times New Roman" pitchFamily="18" charset="0"/>
              </a:rPr>
              <a:t>1</a:t>
            </a:r>
            <a:r>
              <a:rPr lang="zh-TW" altLang="zh-TW" b="1" dirty="0">
                <a:latin typeface="標楷體" pitchFamily="65" charset="-120"/>
                <a:ea typeface="標楷體" pitchFamily="65" charset="-120"/>
                <a:cs typeface="Times New Roman" pitchFamily="18" charset="0"/>
              </a:rPr>
              <a:t>第</a:t>
            </a:r>
            <a:r>
              <a:rPr lang="en-US" altLang="zh-TW" b="1" dirty="0">
                <a:latin typeface="標楷體" pitchFamily="65" charset="-120"/>
                <a:ea typeface="標楷體" pitchFamily="65" charset="-120"/>
                <a:cs typeface="Times New Roman" pitchFamily="18" charset="0"/>
              </a:rPr>
              <a:t>2</a:t>
            </a:r>
            <a:r>
              <a:rPr lang="zh-TW" altLang="zh-TW" b="1" dirty="0">
                <a:latin typeface="標楷體" pitchFamily="65" charset="-120"/>
                <a:ea typeface="標楷體" pitchFamily="65" charset="-120"/>
                <a:cs typeface="Times New Roman" pitchFamily="18" charset="0"/>
              </a:rPr>
              <a:t>項、第</a:t>
            </a:r>
            <a:r>
              <a:rPr lang="en-US" altLang="zh-TW" b="1" dirty="0">
                <a:latin typeface="標楷體" pitchFamily="65" charset="-120"/>
                <a:ea typeface="標楷體" pitchFamily="65" charset="-120"/>
                <a:cs typeface="Times New Roman" pitchFamily="18" charset="0"/>
              </a:rPr>
              <a:t>5</a:t>
            </a:r>
            <a:r>
              <a:rPr lang="zh-TW" altLang="zh-TW" b="1" dirty="0">
                <a:latin typeface="標楷體" pitchFamily="65" charset="-120"/>
                <a:ea typeface="標楷體" pitchFamily="65" charset="-120"/>
                <a:cs typeface="Times New Roman" pitchFamily="18" charset="0"/>
              </a:rPr>
              <a:t>項規定，解除旨揭人員理事及會員代表職務，並</a:t>
            </a:r>
            <a:r>
              <a:rPr lang="zh-TW" altLang="zh-TW" b="1" dirty="0">
                <a:solidFill>
                  <a:srgbClr val="FF0000"/>
                </a:solidFill>
                <a:latin typeface="標楷體" pitchFamily="65" charset="-120"/>
                <a:ea typeface="標楷體" pitchFamily="65" charset="-120"/>
                <a:cs typeface="Times New Roman" pitchFamily="18" charset="0"/>
              </a:rPr>
              <a:t>溯自前開判決確定日</a:t>
            </a:r>
            <a:r>
              <a:rPr lang="zh-TW" altLang="zh-TW" b="1" dirty="0">
                <a:latin typeface="標楷體" pitchFamily="65" charset="-120"/>
                <a:ea typeface="標楷體" pitchFamily="65" charset="-120"/>
                <a:cs typeface="Times New Roman" pitchFamily="18" charset="0"/>
              </a:rPr>
              <a:t>起執行。（</a:t>
            </a:r>
            <a:r>
              <a:rPr lang="zh-TW" altLang="en-US" b="1" dirty="0">
                <a:latin typeface="標楷體" pitchFamily="65" charset="-120"/>
                <a:ea typeface="標楷體" pitchFamily="65" charset="-120"/>
                <a:cs typeface="Times New Roman" pitchFamily="18" charset="0"/>
              </a:rPr>
              <a:t>農</a:t>
            </a:r>
            <a:r>
              <a:rPr lang="zh-TW" altLang="zh-TW" b="1" dirty="0">
                <a:latin typeface="標楷體" pitchFamily="65" charset="-120"/>
                <a:ea typeface="標楷體" pitchFamily="65" charset="-120"/>
                <a:cs typeface="Times New Roman" pitchFamily="18" charset="0"/>
              </a:rPr>
              <a:t>委會</a:t>
            </a:r>
            <a:r>
              <a:rPr lang="en-US" altLang="zh-TW" b="1" dirty="0">
                <a:latin typeface="標楷體" pitchFamily="65" charset="-120"/>
                <a:ea typeface="標楷體" pitchFamily="65" charset="-120"/>
                <a:cs typeface="Times New Roman" pitchFamily="18" charset="0"/>
              </a:rPr>
              <a:t>101.2.8</a:t>
            </a:r>
            <a:r>
              <a:rPr lang="zh-TW" altLang="zh-TW" b="1" dirty="0">
                <a:latin typeface="標楷體" pitchFamily="65" charset="-120"/>
                <a:ea typeface="標楷體" pitchFamily="65" charset="-120"/>
                <a:cs typeface="Times New Roman" pitchFamily="18" charset="0"/>
              </a:rPr>
              <a:t>農輔字第</a:t>
            </a:r>
            <a:r>
              <a:rPr lang="en-US" altLang="zh-TW" b="1" dirty="0">
                <a:latin typeface="標楷體" pitchFamily="65" charset="-120"/>
                <a:ea typeface="標楷體" pitchFamily="65" charset="-120"/>
                <a:cs typeface="Times New Roman" pitchFamily="18" charset="0"/>
              </a:rPr>
              <a:t>1010705311</a:t>
            </a:r>
            <a:r>
              <a:rPr lang="zh-TW" altLang="zh-TW" b="1" dirty="0">
                <a:latin typeface="標楷體" pitchFamily="65" charset="-120"/>
                <a:ea typeface="標楷體" pitchFamily="65" charset="-120"/>
                <a:cs typeface="Times New Roman" pitchFamily="18" charset="0"/>
              </a:rPr>
              <a:t>號函）</a:t>
            </a:r>
          </a:p>
          <a:p>
            <a:pPr>
              <a:spcBef>
                <a:spcPct val="0"/>
              </a:spcBef>
              <a:buClrTx/>
              <a:buSzTx/>
              <a:buFontTx/>
              <a:buNone/>
            </a:pPr>
            <a:endParaRPr lang="zh-TW" altLang="en-US" sz="2600" dirty="0">
              <a:latin typeface="標楷體" pitchFamily="65" charset="-120"/>
              <a:ea typeface="標楷體" pitchFamily="65" charset="-120"/>
              <a:cs typeface="Times New Roman"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B36F500-39DD-44CB-9A08-6F3748CE3AE6}" type="slidenum">
              <a:rPr kumimoji="0" lang="en-US" altLang="zh-TW" sz="1400"/>
              <a:pPr>
                <a:spcBef>
                  <a:spcPct val="0"/>
                </a:spcBef>
                <a:buClrTx/>
                <a:buSzTx/>
                <a:buFontTx/>
                <a:buNone/>
              </a:pPr>
              <a:t>148</a:t>
            </a:fld>
            <a:endParaRPr kumimoji="0" lang="en-US" altLang="zh-TW" sz="1400"/>
          </a:p>
        </p:txBody>
      </p:sp>
      <p:sp>
        <p:nvSpPr>
          <p:cNvPr id="150531" name="Rectangle 1"/>
          <p:cNvSpPr>
            <a:spLocks noChangeArrowheads="1"/>
          </p:cNvSpPr>
          <p:nvPr/>
        </p:nvSpPr>
        <p:spPr bwMode="auto">
          <a:xfrm>
            <a:off x="0" y="269666"/>
            <a:ext cx="8820150"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1750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r>
              <a:rPr lang="zh-TW" altLang="en-US" b="1" dirty="0">
                <a:solidFill>
                  <a:srgbClr val="003399"/>
                </a:solidFill>
                <a:latin typeface="標楷體" pitchFamily="65" charset="-120"/>
                <a:ea typeface="標楷體" pitchFamily="65" charset="-120"/>
              </a:rPr>
              <a:t>第四十七條之四第三項  曾犯第四十七條之一</a:t>
            </a:r>
            <a:endParaRPr lang="en-US" altLang="zh-TW" b="1" dirty="0">
              <a:solidFill>
                <a:srgbClr val="003399"/>
              </a:solidFill>
              <a:latin typeface="標楷體" pitchFamily="65" charset="-120"/>
              <a:ea typeface="標楷體" pitchFamily="65" charset="-120"/>
            </a:endParaRPr>
          </a:p>
          <a:p>
            <a:pPr>
              <a:spcBef>
                <a:spcPct val="0"/>
              </a:spcBef>
              <a:buClrTx/>
              <a:buSzTx/>
              <a:buFontTx/>
              <a:buNone/>
            </a:pPr>
            <a:r>
              <a:rPr lang="zh-TW" altLang="en-US" b="1" dirty="0">
                <a:solidFill>
                  <a:srgbClr val="003399"/>
                </a:solidFill>
                <a:latin typeface="標楷體" pitchFamily="65" charset="-120"/>
                <a:ea typeface="標楷體" pitchFamily="65" charset="-120"/>
              </a:rPr>
              <a:t>  第一項、第四十七條之二第一項或第四十七</a:t>
            </a:r>
            <a:endParaRPr lang="en-US" altLang="zh-TW" b="1" dirty="0">
              <a:solidFill>
                <a:srgbClr val="003399"/>
              </a:solidFill>
              <a:latin typeface="標楷體" pitchFamily="65" charset="-120"/>
              <a:ea typeface="標楷體" pitchFamily="65" charset="-120"/>
            </a:endParaRPr>
          </a:p>
          <a:p>
            <a:pPr>
              <a:spcBef>
                <a:spcPct val="0"/>
              </a:spcBef>
              <a:buClrTx/>
              <a:buSzTx/>
              <a:buFontTx/>
              <a:buNone/>
            </a:pPr>
            <a:r>
              <a:rPr lang="zh-TW" altLang="en-US" b="1" dirty="0">
                <a:solidFill>
                  <a:srgbClr val="003399"/>
                </a:solidFill>
                <a:latin typeface="標楷體" pitchFamily="65" charset="-120"/>
                <a:ea typeface="標楷體" pitchFamily="65" charset="-120"/>
              </a:rPr>
              <a:t>  條之三之罪者，不得為農會選舉之候選人或</a:t>
            </a:r>
            <a:endParaRPr lang="en-US" altLang="zh-TW" b="1" dirty="0">
              <a:solidFill>
                <a:srgbClr val="003399"/>
              </a:solidFill>
              <a:latin typeface="標楷體" pitchFamily="65" charset="-120"/>
              <a:ea typeface="標楷體" pitchFamily="65" charset="-120"/>
            </a:endParaRPr>
          </a:p>
          <a:p>
            <a:pPr>
              <a:spcBef>
                <a:spcPct val="0"/>
              </a:spcBef>
              <a:buClrTx/>
              <a:buSzTx/>
              <a:buFontTx/>
              <a:buNone/>
            </a:pPr>
            <a:r>
              <a:rPr lang="zh-TW" altLang="en-US" b="1" dirty="0">
                <a:solidFill>
                  <a:srgbClr val="003399"/>
                </a:solidFill>
                <a:latin typeface="標楷體" pitchFamily="65" charset="-120"/>
                <a:ea typeface="標楷體" pitchFamily="65" charset="-120"/>
              </a:rPr>
              <a:t>  總幹事候聘人員。</a:t>
            </a:r>
            <a:endParaRPr lang="en-US" altLang="zh-TW" b="1" dirty="0">
              <a:solidFill>
                <a:srgbClr val="003399"/>
              </a:solidFill>
              <a:latin typeface="標楷體" pitchFamily="65" charset="-120"/>
              <a:ea typeface="標楷體" pitchFamily="65" charset="-120"/>
            </a:endParaRPr>
          </a:p>
          <a:p>
            <a:pPr>
              <a:spcBef>
                <a:spcPct val="0"/>
              </a:spcBef>
              <a:buClrTx/>
              <a:buSzTx/>
              <a:buFontTx/>
              <a:buNone/>
            </a:pPr>
            <a:r>
              <a:rPr lang="zh-TW" altLang="zh-TW" b="1" dirty="0">
                <a:solidFill>
                  <a:srgbClr val="003399"/>
                </a:solidFill>
                <a:latin typeface="標楷體" pitchFamily="65" charset="-120"/>
                <a:ea typeface="標楷體" pitchFamily="65" charset="-120"/>
              </a:rPr>
              <a:t>第四十七條之四</a:t>
            </a:r>
            <a:r>
              <a:rPr lang="zh-TW" altLang="en-US" b="1" dirty="0">
                <a:solidFill>
                  <a:srgbClr val="003399"/>
                </a:solidFill>
                <a:latin typeface="標楷體" pitchFamily="65" charset="-120"/>
                <a:ea typeface="標楷體" pitchFamily="65" charset="-120"/>
              </a:rPr>
              <a:t>第四項  前三項有第四十六條</a:t>
            </a:r>
            <a:endParaRPr lang="en-US" altLang="zh-TW" b="1" dirty="0">
              <a:solidFill>
                <a:srgbClr val="003399"/>
              </a:solidFill>
              <a:latin typeface="標楷體" pitchFamily="65" charset="-120"/>
              <a:ea typeface="標楷體" pitchFamily="65" charset="-120"/>
            </a:endParaRPr>
          </a:p>
          <a:p>
            <a:pPr>
              <a:spcBef>
                <a:spcPct val="0"/>
              </a:spcBef>
              <a:buClrTx/>
              <a:buSzTx/>
              <a:buFontTx/>
              <a:buNone/>
            </a:pPr>
            <a:r>
              <a:rPr lang="zh-TW" altLang="en-US" b="1" dirty="0">
                <a:solidFill>
                  <a:srgbClr val="003399"/>
                </a:solidFill>
                <a:latin typeface="標楷體" pitchFamily="65" charset="-120"/>
                <a:ea typeface="標楷體" pitchFamily="65" charset="-120"/>
              </a:rPr>
              <a:t>  之一第二項但書之情形者，不在此限。 </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Tx/>
              <a:buNone/>
            </a:pPr>
            <a:r>
              <a:rPr lang="en-US" altLang="zh-TW" b="1" dirty="0">
                <a:solidFill>
                  <a:srgbClr val="003399"/>
                </a:solidFill>
                <a:latin typeface="新細明體"/>
                <a:ea typeface="新細明體"/>
              </a:rPr>
              <a:t>§</a:t>
            </a:r>
            <a:r>
              <a:rPr lang="en-US" altLang="zh-TW" b="1" dirty="0">
                <a:solidFill>
                  <a:srgbClr val="003399"/>
                </a:solidFill>
                <a:latin typeface="標楷體" pitchFamily="65" charset="-120"/>
                <a:ea typeface="標楷體" pitchFamily="65" charset="-120"/>
              </a:rPr>
              <a:t>47-1-1</a:t>
            </a:r>
            <a:r>
              <a:rPr lang="zh-TW" altLang="en-US" b="1" dirty="0">
                <a:solidFill>
                  <a:srgbClr val="003399"/>
                </a:solidFill>
                <a:latin typeface="標楷體" pitchFamily="65" charset="-120"/>
                <a:ea typeface="標楷體" pitchFamily="65" charset="-120"/>
              </a:rPr>
              <a:t>  期約</a:t>
            </a:r>
            <a:r>
              <a:rPr lang="en-US" altLang="zh-TW" b="1" dirty="0">
                <a:solidFill>
                  <a:srgbClr val="003399"/>
                </a:solidFill>
                <a:latin typeface="標楷體" pitchFamily="65" charset="-120"/>
                <a:ea typeface="標楷體" pitchFamily="65" charset="-120"/>
              </a:rPr>
              <a:t>/</a:t>
            </a:r>
            <a:r>
              <a:rPr lang="zh-TW" altLang="en-US" b="1" dirty="0">
                <a:solidFill>
                  <a:srgbClr val="003399"/>
                </a:solidFill>
                <a:latin typeface="標楷體" pitchFamily="65" charset="-120"/>
                <a:ea typeface="標楷體" pitchFamily="65" charset="-120"/>
              </a:rPr>
              <a:t>行求賄選</a:t>
            </a:r>
            <a:r>
              <a:rPr lang="zh-TW" altLang="zh-TW" b="1" dirty="0">
                <a:solidFill>
                  <a:srgbClr val="003399"/>
                </a:solidFill>
                <a:latin typeface="標楷體" pitchFamily="65" charset="-120"/>
                <a:ea typeface="標楷體" pitchFamily="65" charset="-120"/>
              </a:rPr>
              <a:t>。</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Tx/>
              <a:buNone/>
            </a:pPr>
            <a:r>
              <a:rPr lang="en-US" altLang="zh-TW" b="1" dirty="0">
                <a:solidFill>
                  <a:srgbClr val="003399"/>
                </a:solidFill>
                <a:latin typeface="新細明體"/>
                <a:ea typeface="新細明體"/>
              </a:rPr>
              <a:t>§</a:t>
            </a:r>
            <a:r>
              <a:rPr lang="en-US" altLang="zh-TW" b="1" dirty="0">
                <a:solidFill>
                  <a:srgbClr val="003399"/>
                </a:solidFill>
                <a:latin typeface="標楷體" pitchFamily="65" charset="-120"/>
                <a:ea typeface="標楷體" pitchFamily="65" charset="-120"/>
              </a:rPr>
              <a:t>47-2-1  </a:t>
            </a:r>
            <a:r>
              <a:rPr lang="zh-TW" altLang="en-US" b="1" dirty="0">
                <a:solidFill>
                  <a:srgbClr val="003399"/>
                </a:solidFill>
                <a:latin typeface="標楷體" pitchFamily="65" charset="-120"/>
                <a:ea typeface="標楷體" pitchFamily="65" charset="-120"/>
              </a:rPr>
              <a:t>期約</a:t>
            </a:r>
            <a:r>
              <a:rPr lang="en-US" altLang="zh-TW" b="1" dirty="0">
                <a:solidFill>
                  <a:srgbClr val="003399"/>
                </a:solidFill>
                <a:latin typeface="標楷體" pitchFamily="65" charset="-120"/>
                <a:ea typeface="標楷體" pitchFamily="65" charset="-120"/>
              </a:rPr>
              <a:t>/</a:t>
            </a:r>
            <a:r>
              <a:rPr lang="zh-TW" altLang="en-US" b="1">
                <a:solidFill>
                  <a:srgbClr val="003399"/>
                </a:solidFill>
                <a:latin typeface="標楷體" pitchFamily="65" charset="-120"/>
                <a:ea typeface="標楷體" pitchFamily="65" charset="-120"/>
              </a:rPr>
              <a:t>行求賄選</a:t>
            </a:r>
            <a:r>
              <a:rPr lang="zh-TW" altLang="en-US" b="1" dirty="0">
                <a:solidFill>
                  <a:srgbClr val="003399"/>
                </a:solidFill>
                <a:latin typeface="標楷體" pitchFamily="65" charset="-120"/>
                <a:ea typeface="標楷體" pitchFamily="65" charset="-120"/>
              </a:rPr>
              <a:t>。 （總幹事聘任）</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Tx/>
              <a:buNone/>
            </a:pPr>
            <a:r>
              <a:rPr lang="en-US" altLang="zh-TW" b="1" dirty="0">
                <a:solidFill>
                  <a:srgbClr val="003399"/>
                </a:solidFill>
                <a:latin typeface="新細明體"/>
                <a:ea typeface="新細明體"/>
              </a:rPr>
              <a:t>§</a:t>
            </a:r>
            <a:r>
              <a:rPr lang="en-US" altLang="zh-TW" b="1" dirty="0">
                <a:solidFill>
                  <a:srgbClr val="003399"/>
                </a:solidFill>
                <a:latin typeface="標楷體" pitchFamily="65" charset="-120"/>
                <a:ea typeface="標楷體" pitchFamily="65" charset="-120"/>
              </a:rPr>
              <a:t>47-3    </a:t>
            </a:r>
            <a:r>
              <a:rPr lang="zh-TW" altLang="en-US" b="1" dirty="0">
                <a:solidFill>
                  <a:srgbClr val="003399"/>
                </a:solidFill>
                <a:latin typeface="標楷體" pitchFamily="65" charset="-120"/>
                <a:ea typeface="標楷體" pitchFamily="65" charset="-120"/>
              </a:rPr>
              <a:t>暴力選舉</a:t>
            </a:r>
            <a:r>
              <a:rPr lang="en-US" altLang="zh-TW" b="1" dirty="0">
                <a:solidFill>
                  <a:srgbClr val="003399"/>
                </a:solidFill>
                <a:latin typeface="標楷體" pitchFamily="65" charset="-120"/>
                <a:ea typeface="標楷體" pitchFamily="65" charset="-120"/>
              </a:rPr>
              <a:t> </a:t>
            </a:r>
            <a:r>
              <a:rPr lang="zh-TW" altLang="en-US" b="1" dirty="0">
                <a:solidFill>
                  <a:srgbClr val="003399"/>
                </a:solidFill>
                <a:latin typeface="標楷體" pitchFamily="65" charset="-120"/>
                <a:ea typeface="標楷體" pitchFamily="65" charset="-120"/>
              </a:rPr>
              <a:t>。</a:t>
            </a:r>
            <a:endParaRPr lang="zh-TW" altLang="zh-TW" b="1" dirty="0">
              <a:solidFill>
                <a:srgbClr val="003399"/>
              </a:solidFill>
              <a:latin typeface="標楷體" pitchFamily="65" charset="-120"/>
              <a:ea typeface="標楷體" pitchFamily="65" charset="-120"/>
            </a:endParaRPr>
          </a:p>
          <a:p>
            <a:pPr eaLnBrk="1" hangingPunct="1">
              <a:spcBef>
                <a:spcPct val="0"/>
              </a:spcBef>
              <a:buClrTx/>
              <a:buSzTx/>
              <a:buFontTx/>
              <a:buNone/>
            </a:pPr>
            <a:r>
              <a:rPr lang="en-US" altLang="zh-TW" b="1" dirty="0">
                <a:solidFill>
                  <a:srgbClr val="003399"/>
                </a:solidFill>
                <a:latin typeface="新細明體"/>
                <a:ea typeface="新細明體"/>
              </a:rPr>
              <a:t>§</a:t>
            </a:r>
            <a:r>
              <a:rPr lang="en-US" altLang="zh-TW" b="1" dirty="0">
                <a:solidFill>
                  <a:srgbClr val="003399"/>
                </a:solidFill>
                <a:latin typeface="標楷體" pitchFamily="65" charset="-120"/>
                <a:ea typeface="標楷體" pitchFamily="65" charset="-120"/>
              </a:rPr>
              <a:t>46-1-2</a:t>
            </a:r>
            <a:r>
              <a:rPr lang="zh-TW" altLang="en-US" b="1" dirty="0">
                <a:solidFill>
                  <a:srgbClr val="003399"/>
                </a:solidFill>
                <a:latin typeface="標楷體" pitchFamily="65" charset="-120"/>
                <a:ea typeface="標楷體" pitchFamily="65" charset="-120"/>
              </a:rPr>
              <a:t>但書  </a:t>
            </a:r>
            <a:r>
              <a:rPr lang="zh-TW" altLang="zh-TW" b="1" dirty="0">
                <a:solidFill>
                  <a:srgbClr val="003399"/>
                </a:solidFill>
                <a:latin typeface="標楷體" pitchFamily="65" charset="-120"/>
                <a:ea typeface="標楷體" pitchFamily="65" charset="-120"/>
              </a:rPr>
              <a:t>農會選任及聘、僱人員</a:t>
            </a:r>
            <a:r>
              <a:rPr lang="zh-TW" altLang="zh-TW" b="1" dirty="0">
                <a:solidFill>
                  <a:srgbClr val="FF0000"/>
                </a:solidFill>
                <a:latin typeface="標楷體" pitchFamily="65" charset="-120"/>
                <a:ea typeface="標楷體" pitchFamily="65" charset="-120"/>
                <a:cs typeface="Times New Roman" pitchFamily="18" charset="0"/>
              </a:rPr>
              <a:t>受緩刑</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b="1" dirty="0">
                <a:solidFill>
                  <a:srgbClr val="FF0000"/>
                </a:solidFill>
                <a:latin typeface="標楷體" pitchFamily="65" charset="-120"/>
                <a:ea typeface="標楷體" pitchFamily="65" charset="-120"/>
                <a:cs typeface="Times New Roman" pitchFamily="18" charset="0"/>
              </a:rPr>
              <a:t>        </a:t>
            </a:r>
            <a:r>
              <a:rPr lang="zh-TW" altLang="zh-TW" b="1" dirty="0">
                <a:solidFill>
                  <a:srgbClr val="FF0000"/>
                </a:solidFill>
                <a:latin typeface="標楷體" pitchFamily="65" charset="-120"/>
                <a:ea typeface="標楷體" pitchFamily="65" charset="-120"/>
                <a:cs typeface="Times New Roman" pitchFamily="18" charset="0"/>
              </a:rPr>
              <a:t>宣告</a:t>
            </a:r>
            <a:r>
              <a:rPr lang="zh-TW" altLang="zh-TW" b="1" dirty="0">
                <a:latin typeface="標楷體" pitchFamily="65" charset="-120"/>
                <a:ea typeface="標楷體" pitchFamily="65" charset="-120"/>
                <a:cs typeface="Times New Roman" pitchFamily="18" charset="0"/>
              </a:rPr>
              <a:t>或經判處</a:t>
            </a:r>
            <a:r>
              <a:rPr lang="zh-TW" altLang="zh-TW" b="1" dirty="0">
                <a:solidFill>
                  <a:srgbClr val="FF0000"/>
                </a:solidFill>
                <a:latin typeface="標楷體" pitchFamily="65" charset="-120"/>
                <a:ea typeface="標楷體" pitchFamily="65" charset="-120"/>
                <a:cs typeface="Times New Roman" pitchFamily="18" charset="0"/>
              </a:rPr>
              <a:t>六個月以下有期徒刑得</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b="1" dirty="0">
                <a:solidFill>
                  <a:srgbClr val="FF0000"/>
                </a:solidFill>
                <a:latin typeface="標楷體" pitchFamily="65" charset="-120"/>
                <a:ea typeface="標楷體" pitchFamily="65" charset="-120"/>
                <a:cs typeface="Times New Roman" pitchFamily="18" charset="0"/>
              </a:rPr>
              <a:t>        </a:t>
            </a:r>
            <a:r>
              <a:rPr lang="zh-TW" altLang="zh-TW" b="1" dirty="0">
                <a:solidFill>
                  <a:srgbClr val="FF0000"/>
                </a:solidFill>
                <a:latin typeface="標楷體" pitchFamily="65" charset="-120"/>
                <a:ea typeface="標楷體" pitchFamily="65" charset="-120"/>
                <a:cs typeface="Times New Roman" pitchFamily="18" charset="0"/>
              </a:rPr>
              <a:t>易科罰金者</a:t>
            </a:r>
            <a:r>
              <a:rPr lang="zh-TW" altLang="zh-TW" b="1" dirty="0">
                <a:latin typeface="標楷體" pitchFamily="65" charset="-120"/>
                <a:ea typeface="標楷體" pitchFamily="65" charset="-120"/>
                <a:cs typeface="Times New Roman" pitchFamily="18" charset="0"/>
              </a:rPr>
              <a:t>。</a:t>
            </a:r>
          </a:p>
          <a:p>
            <a:pPr>
              <a:spcBef>
                <a:spcPct val="0"/>
              </a:spcBef>
              <a:buClrTx/>
              <a:buSzTx/>
              <a:buFontTx/>
              <a:buNone/>
            </a:pPr>
            <a:endParaRPr lang="en-US" altLang="zh-TW" sz="2800" dirty="0">
              <a:latin typeface="標楷體" pitchFamily="65" charset="-120"/>
              <a:ea typeface="標楷體" pitchFamily="65" charset="-120"/>
              <a:cs typeface="Times New Roman" pitchFamily="18" charset="0"/>
            </a:endParaRPr>
          </a:p>
          <a:p>
            <a:pPr>
              <a:spcBef>
                <a:spcPct val="0"/>
              </a:spcBef>
              <a:buClrTx/>
              <a:buSzTx/>
              <a:buFontTx/>
              <a:buNone/>
            </a:pPr>
            <a:endParaRPr lang="en-US" altLang="zh-TW" sz="2800" dirty="0">
              <a:latin typeface="標楷體" pitchFamily="65" charset="-120"/>
              <a:ea typeface="標楷體" pitchFamily="65" charset="-120"/>
              <a:cs typeface="Times New Roman" pitchFamily="18" charset="0"/>
            </a:endParaRPr>
          </a:p>
          <a:p>
            <a:pPr>
              <a:spcBef>
                <a:spcPct val="0"/>
              </a:spcBef>
              <a:buClrTx/>
              <a:buSzTx/>
              <a:buFontTx/>
              <a:buNone/>
            </a:pPr>
            <a:endParaRPr lang="en-US" altLang="zh-TW" sz="2800" dirty="0">
              <a:latin typeface="標楷體" pitchFamily="65" charset="-120"/>
              <a:ea typeface="標楷體" pitchFamily="65" charset="-120"/>
              <a:cs typeface="Times New Roman" pitchFamily="18" charset="0"/>
            </a:endParaRPr>
          </a:p>
          <a:p>
            <a:pPr>
              <a:spcBef>
                <a:spcPct val="0"/>
              </a:spcBef>
              <a:buClrTx/>
              <a:buSzTx/>
              <a:buFontTx/>
              <a:buNone/>
            </a:pPr>
            <a:endParaRPr lang="zh-TW" altLang="en-US" sz="2800" dirty="0">
              <a:latin typeface="標楷體" pitchFamily="65" charset="-120"/>
              <a:ea typeface="標楷體" pitchFamily="65" charset="-120"/>
              <a:cs typeface="Times New Roman"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5212238-B59C-4A3F-A4AE-C944BA1188C7}" type="slidenum">
              <a:rPr kumimoji="0" lang="en-US" altLang="zh-TW" sz="1400"/>
              <a:pPr>
                <a:spcBef>
                  <a:spcPct val="0"/>
                </a:spcBef>
                <a:buClrTx/>
                <a:buSzTx/>
                <a:buFontTx/>
                <a:buNone/>
              </a:pPr>
              <a:t>149</a:t>
            </a:fld>
            <a:endParaRPr kumimoji="0" lang="en-US" altLang="zh-TW" sz="1400"/>
          </a:p>
        </p:txBody>
      </p:sp>
      <p:sp>
        <p:nvSpPr>
          <p:cNvPr id="151555" name="Text Box 2"/>
          <p:cNvSpPr txBox="1">
            <a:spLocks noChangeArrowheads="1"/>
          </p:cNvSpPr>
          <p:nvPr/>
        </p:nvSpPr>
        <p:spPr bwMode="auto">
          <a:xfrm>
            <a:off x="246063" y="548680"/>
            <a:ext cx="87185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第十章  附則</a:t>
            </a:r>
            <a:endParaRPr lang="en-US" altLang="zh-TW" sz="34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第四十九條之二　農會選舉或罷免訴訟及總幹事聘、解任程序，除有關假處分之規定外，準用民事訴訟法之規定。</a:t>
            </a:r>
            <a:r>
              <a:rPr lang="zh-TW" altLang="en-US" sz="3400" b="1" i="1" dirty="0">
                <a:solidFill>
                  <a:srgbClr val="003399"/>
                </a:solidFill>
                <a:latin typeface="標楷體" pitchFamily="65" charset="-120"/>
                <a:ea typeface="標楷體" pitchFamily="65" charset="-120"/>
              </a:rPr>
              <a:t> </a:t>
            </a:r>
          </a:p>
        </p:txBody>
      </p:sp>
      <p:sp>
        <p:nvSpPr>
          <p:cNvPr id="151556" name="Text Box 3"/>
          <p:cNvSpPr txBox="1">
            <a:spLocks noChangeArrowheads="1"/>
          </p:cNvSpPr>
          <p:nvPr/>
        </p:nvSpPr>
        <p:spPr bwMode="auto">
          <a:xfrm>
            <a:off x="107504" y="2852936"/>
            <a:ext cx="878497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kumimoji="0" lang="zh-TW" altLang="en-US" sz="3400" b="1" dirty="0">
                <a:solidFill>
                  <a:srgbClr val="050701"/>
                </a:solidFill>
                <a:latin typeface="標楷體" pitchFamily="65" charset="-120"/>
                <a:ea typeface="標楷體" pitchFamily="65" charset="-120"/>
              </a:rPr>
              <a:t>   </a:t>
            </a:r>
            <a:r>
              <a:rPr lang="zh-TW" altLang="en-US" b="1" dirty="0">
                <a:latin typeface="標楷體" pitchFamily="65" charset="-120"/>
                <a:ea typeface="標楷體" pitchFamily="65" charset="-120"/>
                <a:cs typeface="Times New Roman" pitchFamily="18" charset="0"/>
              </a:rPr>
              <a:t>改選時有糾紛發生時，敗選者如依民事訴訟</a:t>
            </a:r>
            <a:endParaRPr lang="en-US" altLang="zh-TW"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   之規定提出假處分</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定暫時狀態</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，將使農會</a:t>
            </a:r>
            <a:endParaRPr lang="en-US" altLang="zh-TW"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   改選全面停止。</a:t>
            </a:r>
          </a:p>
          <a:p>
            <a:pPr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   民事訴訟法第</a:t>
            </a:r>
            <a:r>
              <a:rPr lang="en-US" altLang="zh-TW" b="1" dirty="0">
                <a:latin typeface="標楷體" pitchFamily="65" charset="-120"/>
                <a:ea typeface="標楷體" pitchFamily="65" charset="-120"/>
                <a:cs typeface="Times New Roman" pitchFamily="18" charset="0"/>
              </a:rPr>
              <a:t>538</a:t>
            </a:r>
            <a:r>
              <a:rPr lang="zh-TW" altLang="en-US" b="1" dirty="0">
                <a:latin typeface="標楷體" pitchFamily="65" charset="-120"/>
                <a:ea typeface="標楷體" pitchFamily="65" charset="-120"/>
                <a:cs typeface="Times New Roman" pitchFamily="18" charset="0"/>
              </a:rPr>
              <a:t>條假處分之規定，於農會法</a:t>
            </a:r>
            <a:endParaRPr lang="en-US" altLang="zh-TW"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   不適用之，以免因選舉或罷免訴訟之假處分</a:t>
            </a:r>
            <a:endParaRPr lang="en-US" altLang="zh-TW"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   而陷業務於中斷。</a:t>
            </a:r>
          </a:p>
          <a:p>
            <a:pPr eaLnBrk="1" hangingPunct="1">
              <a:spcBef>
                <a:spcPct val="0"/>
              </a:spcBef>
              <a:buClrTx/>
              <a:buSzTx/>
              <a:buFontTx/>
              <a:buNone/>
            </a:pPr>
            <a:endParaRPr lang="en-US" altLang="zh-TW" sz="3400" b="1" dirty="0">
              <a:solidFill>
                <a:srgbClr val="050701"/>
              </a:solidFill>
              <a:latin typeface="標楷體" pitchFamily="65" charset="-12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A49663F-93AB-4A81-960C-C9208C5DDE52}" type="slidenum">
              <a:rPr kumimoji="0" lang="en-US" altLang="zh-TW" sz="1400"/>
              <a:pPr>
                <a:spcBef>
                  <a:spcPct val="0"/>
                </a:spcBef>
                <a:buClrTx/>
                <a:buSzTx/>
                <a:buFontTx/>
                <a:buNone/>
              </a:pPr>
              <a:t>15</a:t>
            </a:fld>
            <a:endParaRPr kumimoji="0" lang="en-US" altLang="zh-TW" sz="1400"/>
          </a:p>
        </p:txBody>
      </p:sp>
      <p:sp>
        <p:nvSpPr>
          <p:cNvPr id="25603" name="Rectangle 3"/>
          <p:cNvSpPr>
            <a:spLocks noGrp="1" noRot="1" noChangeArrowheads="1"/>
          </p:cNvSpPr>
          <p:nvPr>
            <p:ph type="body" idx="1"/>
          </p:nvPr>
        </p:nvSpPr>
        <p:spPr>
          <a:xfrm>
            <a:off x="0" y="692150"/>
            <a:ext cx="9144000" cy="5407025"/>
          </a:xfrm>
        </p:spPr>
        <p:txBody>
          <a:bodyPr/>
          <a:lstStyle/>
          <a:p>
            <a:pPr marL="1435100" indent="-1435100" eaLnBrk="1" hangingPunct="1">
              <a:lnSpc>
                <a:spcPct val="90000"/>
              </a:lnSpc>
              <a:spcBef>
                <a:spcPct val="0"/>
              </a:spcBef>
              <a:buFont typeface="Wingdings" pitchFamily="2" charset="2"/>
              <a:buNone/>
              <a:defRPr/>
            </a:pPr>
            <a:r>
              <a:rPr lang="zh-TW" altLang="en-US" sz="3600" b="1" dirty="0">
                <a:solidFill>
                  <a:schemeClr val="tx2"/>
                </a:solidFill>
                <a:latin typeface="標楷體" pitchFamily="65" charset="-120"/>
                <a:ea typeface="標楷體" pitchFamily="65" charset="-120"/>
                <a:cs typeface="+mj-cs"/>
              </a:rPr>
              <a:t>第</a:t>
            </a:r>
            <a:r>
              <a:rPr lang="en-US" altLang="zh-TW" sz="3600" b="1" dirty="0">
                <a:solidFill>
                  <a:schemeClr val="tx2"/>
                </a:solidFill>
                <a:latin typeface="標楷體" pitchFamily="65" charset="-120"/>
                <a:ea typeface="標楷體" pitchFamily="65" charset="-120"/>
                <a:cs typeface="+mj-cs"/>
              </a:rPr>
              <a:t>3</a:t>
            </a:r>
            <a:r>
              <a:rPr lang="zh-TW" altLang="en-US" sz="3600" b="1" dirty="0">
                <a:solidFill>
                  <a:schemeClr val="tx2"/>
                </a:solidFill>
                <a:latin typeface="標楷體" pitchFamily="65" charset="-120"/>
                <a:ea typeface="標楷體" pitchFamily="65" charset="-120"/>
                <a:cs typeface="+mj-cs"/>
              </a:rPr>
              <a:t>款－農業推廣工作者</a:t>
            </a:r>
            <a:endParaRPr lang="en-US" altLang="zh-TW" sz="3600" b="1" dirty="0">
              <a:solidFill>
                <a:schemeClr val="tx2"/>
              </a:solidFill>
              <a:latin typeface="標楷體" pitchFamily="65" charset="-120"/>
              <a:ea typeface="標楷體" pitchFamily="65" charset="-120"/>
              <a:cs typeface="+mj-cs"/>
            </a:endParaRPr>
          </a:p>
          <a:p>
            <a:pPr marL="1435100" indent="-1435100" eaLnBrk="1" hangingPunct="1">
              <a:lnSpc>
                <a:spcPct val="90000"/>
              </a:lnSpc>
              <a:spcBef>
                <a:spcPct val="0"/>
              </a:spcBef>
              <a:buFont typeface="Wingdings" pitchFamily="2" charset="2"/>
              <a:buNone/>
              <a:defRPr/>
            </a:pPr>
            <a:r>
              <a:rPr lang="zh-TW" altLang="en-US" sz="3600" b="1" dirty="0">
                <a:solidFill>
                  <a:schemeClr val="tx2"/>
                </a:solidFill>
                <a:latin typeface="標楷體" pitchFamily="65" charset="-120"/>
                <a:ea typeface="標楷體" pitchFamily="65" charset="-120"/>
                <a:cs typeface="+mj-cs"/>
              </a:rPr>
              <a:t>  公、私立各級農業學校畢業或有經農業主</a:t>
            </a:r>
            <a:endParaRPr lang="en-US" altLang="zh-TW" sz="3600" b="1" dirty="0">
              <a:solidFill>
                <a:schemeClr val="tx2"/>
              </a:solidFill>
              <a:latin typeface="標楷體" pitchFamily="65" charset="-120"/>
              <a:ea typeface="標楷體" pitchFamily="65" charset="-120"/>
              <a:cs typeface="+mj-cs"/>
            </a:endParaRPr>
          </a:p>
          <a:p>
            <a:pPr marL="1435100" indent="-1435100" eaLnBrk="1" hangingPunct="1">
              <a:lnSpc>
                <a:spcPct val="90000"/>
              </a:lnSpc>
              <a:spcBef>
                <a:spcPct val="0"/>
              </a:spcBef>
              <a:buFont typeface="Wingdings" pitchFamily="2" charset="2"/>
              <a:buNone/>
              <a:defRPr/>
            </a:pPr>
            <a:r>
              <a:rPr lang="zh-TW" altLang="en-US" sz="3600" b="1" dirty="0">
                <a:solidFill>
                  <a:schemeClr val="tx2"/>
                </a:solidFill>
                <a:latin typeface="標楷體" pitchFamily="65" charset="-120"/>
                <a:ea typeface="標楷體" pitchFamily="65" charset="-120"/>
                <a:cs typeface="+mj-cs"/>
              </a:rPr>
              <a:t>  管機關、農業學術機構認定在農業上有利</a:t>
            </a:r>
            <a:endParaRPr lang="en-US" altLang="zh-TW" sz="3600" b="1" dirty="0">
              <a:solidFill>
                <a:schemeClr val="tx2"/>
              </a:solidFill>
              <a:latin typeface="標楷體" pitchFamily="65" charset="-120"/>
              <a:ea typeface="標楷體" pitchFamily="65" charset="-120"/>
              <a:cs typeface="+mj-cs"/>
            </a:endParaRPr>
          </a:p>
          <a:p>
            <a:pPr marL="1435100" indent="-1435100" eaLnBrk="1" hangingPunct="1">
              <a:lnSpc>
                <a:spcPct val="90000"/>
              </a:lnSpc>
              <a:spcBef>
                <a:spcPct val="0"/>
              </a:spcBef>
              <a:buFont typeface="Wingdings" pitchFamily="2" charset="2"/>
              <a:buNone/>
              <a:defRPr/>
            </a:pPr>
            <a:r>
              <a:rPr lang="zh-TW" altLang="en-US" sz="3600" b="1" dirty="0">
                <a:solidFill>
                  <a:schemeClr val="tx2"/>
                </a:solidFill>
                <a:latin typeface="標楷體" pitchFamily="65" charset="-120"/>
                <a:ea typeface="標楷體" pitchFamily="65" charset="-120"/>
                <a:cs typeface="+mj-cs"/>
              </a:rPr>
              <a:t>  用價值之</a:t>
            </a:r>
            <a:r>
              <a:rPr lang="zh-TW" altLang="en-US" sz="3600" b="1" spc="-150" dirty="0">
                <a:solidFill>
                  <a:schemeClr val="tx2"/>
                </a:solidFill>
                <a:latin typeface="標楷體" pitchFamily="65" charset="-120"/>
                <a:ea typeface="標楷體" pitchFamily="65" charset="-120"/>
                <a:cs typeface="+mj-cs"/>
              </a:rPr>
              <a:t>專著或發明，並現於農業機關</a:t>
            </a:r>
            <a:r>
              <a:rPr lang="en-US" altLang="zh-TW" sz="3600" b="1" spc="-150" dirty="0">
                <a:solidFill>
                  <a:schemeClr val="tx2"/>
                </a:solidFill>
                <a:latin typeface="標楷體" pitchFamily="65" charset="-120"/>
                <a:ea typeface="標楷體" pitchFamily="65" charset="-120"/>
                <a:cs typeface="+mj-cs"/>
              </a:rPr>
              <a:t>(</a:t>
            </a:r>
            <a:r>
              <a:rPr lang="zh-TW" altLang="en-US" sz="3600" b="1" spc="-150" dirty="0">
                <a:solidFill>
                  <a:schemeClr val="tx2"/>
                </a:solidFill>
                <a:latin typeface="標楷體" pitchFamily="65" charset="-120"/>
                <a:ea typeface="標楷體" pitchFamily="65" charset="-120"/>
                <a:cs typeface="+mj-cs"/>
              </a:rPr>
              <a:t>構</a:t>
            </a:r>
            <a:r>
              <a:rPr lang="en-US" altLang="zh-TW" sz="3600" b="1" spc="-150" dirty="0">
                <a:solidFill>
                  <a:schemeClr val="tx2"/>
                </a:solidFill>
                <a:latin typeface="標楷體" pitchFamily="65" charset="-120"/>
                <a:ea typeface="標楷體" pitchFamily="65" charset="-120"/>
                <a:cs typeface="+mj-cs"/>
              </a:rPr>
              <a:t>)</a:t>
            </a:r>
          </a:p>
          <a:p>
            <a:pPr marL="1435100" indent="-1435100" eaLnBrk="1" hangingPunct="1">
              <a:lnSpc>
                <a:spcPct val="90000"/>
              </a:lnSpc>
              <a:spcBef>
                <a:spcPct val="0"/>
              </a:spcBef>
              <a:buFont typeface="Wingdings" pitchFamily="2" charset="2"/>
              <a:buNone/>
              <a:defRPr/>
            </a:pPr>
            <a:r>
              <a:rPr lang="zh-TW" altLang="en-US" sz="3600" b="1" dirty="0">
                <a:solidFill>
                  <a:schemeClr val="tx2"/>
                </a:solidFill>
                <a:latin typeface="標楷體" pitchFamily="65" charset="-120"/>
                <a:ea typeface="標楷體" pitchFamily="65" charset="-120"/>
                <a:cs typeface="+mj-cs"/>
              </a:rPr>
              <a:t>  、學校、</a:t>
            </a:r>
            <a:r>
              <a:rPr lang="zh-TW" altLang="en-US" sz="3600" b="1" dirty="0">
                <a:solidFill>
                  <a:srgbClr val="FF0000"/>
                </a:solidFill>
                <a:latin typeface="標楷體" pitchFamily="65" charset="-120"/>
                <a:ea typeface="標楷體" pitchFamily="65" charset="-120"/>
                <a:cs typeface="+mj-cs"/>
              </a:rPr>
              <a:t>農會</a:t>
            </a:r>
            <a:r>
              <a:rPr lang="zh-TW" altLang="en-US" sz="3600" b="1" dirty="0">
                <a:solidFill>
                  <a:schemeClr val="tx2"/>
                </a:solidFill>
                <a:latin typeface="標楷體" pitchFamily="65" charset="-120"/>
                <a:ea typeface="標楷體" pitchFamily="65" charset="-120"/>
                <a:cs typeface="+mj-cs"/>
              </a:rPr>
              <a:t>從事農業推廣工作，且經其</a:t>
            </a:r>
            <a:endParaRPr lang="en-US" altLang="zh-TW" sz="3600" b="1" dirty="0">
              <a:solidFill>
                <a:schemeClr val="tx2"/>
              </a:solidFill>
              <a:latin typeface="標楷體" pitchFamily="65" charset="-120"/>
              <a:ea typeface="標楷體" pitchFamily="65" charset="-120"/>
              <a:cs typeface="+mj-cs"/>
            </a:endParaRPr>
          </a:p>
          <a:p>
            <a:pPr marL="1435100" indent="-1435100" eaLnBrk="1" hangingPunct="1">
              <a:lnSpc>
                <a:spcPct val="90000"/>
              </a:lnSpc>
              <a:spcBef>
                <a:spcPct val="0"/>
              </a:spcBef>
              <a:buFont typeface="Wingdings" pitchFamily="2" charset="2"/>
              <a:buNone/>
              <a:defRPr/>
            </a:pPr>
            <a:r>
              <a:rPr lang="zh-TW" altLang="en-US" sz="3600" b="1" dirty="0">
                <a:solidFill>
                  <a:schemeClr val="tx2"/>
                </a:solidFill>
                <a:latin typeface="標楷體" pitchFamily="65" charset="-120"/>
                <a:ea typeface="標楷體" pitchFamily="65" charset="-120"/>
                <a:cs typeface="+mj-cs"/>
              </a:rPr>
              <a:t>  出具證明文件者。</a:t>
            </a:r>
            <a:r>
              <a:rPr lang="en-US" altLang="en-US" sz="3600" b="1" dirty="0">
                <a:solidFill>
                  <a:schemeClr val="tx2"/>
                </a:solidFill>
                <a:latin typeface="標楷體" pitchFamily="65" charset="-120"/>
                <a:ea typeface="標楷體" pitchFamily="65" charset="-120"/>
                <a:cs typeface="+mj-cs"/>
              </a:rPr>
              <a:t>（</a:t>
            </a:r>
            <a:r>
              <a:rPr lang="en-US" altLang="zh-TW" sz="3600" b="1" dirty="0">
                <a:solidFill>
                  <a:schemeClr val="tx2"/>
                </a:solidFill>
                <a:latin typeface="標楷體" pitchFamily="65" charset="-120"/>
                <a:ea typeface="標楷體" pitchFamily="65" charset="-120"/>
                <a:cs typeface="+mj-cs"/>
              </a:rPr>
              <a:t>§2-1-3</a:t>
            </a:r>
            <a:r>
              <a:rPr lang="zh-TW" altLang="en-US" sz="2400" b="1" spc="-100" dirty="0">
                <a:solidFill>
                  <a:schemeClr val="tx2"/>
                </a:solidFill>
                <a:latin typeface="標楷體" pitchFamily="65" charset="-120"/>
                <a:ea typeface="標楷體" pitchFamily="65" charset="-120"/>
                <a:cs typeface="+mj-cs"/>
              </a:rPr>
              <a:t>）</a:t>
            </a:r>
            <a:endParaRPr lang="en-US" altLang="zh-TW" sz="2400" b="1" spc="-100" dirty="0">
              <a:solidFill>
                <a:schemeClr val="tx2"/>
              </a:solidFill>
              <a:latin typeface="標楷體" pitchFamily="65" charset="-120"/>
              <a:ea typeface="標楷體" pitchFamily="65" charset="-120"/>
              <a:cs typeface="+mj-cs"/>
            </a:endParaRPr>
          </a:p>
          <a:p>
            <a:pPr marL="1435100" indent="-1435100" eaLnBrk="1" hangingPunct="1">
              <a:lnSpc>
                <a:spcPct val="90000"/>
              </a:lnSpc>
              <a:spcBef>
                <a:spcPct val="0"/>
              </a:spcBef>
              <a:buFont typeface="Wingdings" pitchFamily="2" charset="2"/>
              <a:buNone/>
              <a:defRPr/>
            </a:pPr>
            <a:r>
              <a:rPr lang="zh-TW" altLang="en-US" sz="2400" b="1" spc="-100" dirty="0">
                <a:solidFill>
                  <a:schemeClr val="tx2"/>
                </a:solidFill>
                <a:latin typeface="標楷體" pitchFamily="65" charset="-120"/>
                <a:ea typeface="標楷體" pitchFamily="65" charset="-120"/>
                <a:cs typeface="+mj-cs"/>
              </a:rPr>
              <a:t>    </a:t>
            </a:r>
            <a:r>
              <a:rPr lang="en-US" altLang="zh-TW" sz="2400" b="1" spc="-100" dirty="0">
                <a:solidFill>
                  <a:schemeClr val="tx2"/>
                </a:solidFill>
                <a:latin typeface="標楷體" pitchFamily="65" charset="-120"/>
                <a:ea typeface="標楷體" pitchFamily="65" charset="-120"/>
                <a:cs typeface="+mj-cs"/>
              </a:rPr>
              <a:t>(102.12.27</a:t>
            </a:r>
            <a:r>
              <a:rPr lang="zh-TW" altLang="en-US" sz="2400" b="1" spc="-100" dirty="0">
                <a:solidFill>
                  <a:schemeClr val="tx2"/>
                </a:solidFill>
                <a:latin typeface="標楷體" pitchFamily="65" charset="-120"/>
                <a:ea typeface="標楷體" pitchFamily="65" charset="-120"/>
                <a:cs typeface="+mj-cs"/>
              </a:rPr>
              <a:t>修正</a:t>
            </a:r>
            <a:r>
              <a:rPr lang="en-US" altLang="zh-TW" sz="2400" b="1" spc="-100" dirty="0">
                <a:solidFill>
                  <a:schemeClr val="tx2"/>
                </a:solidFill>
                <a:latin typeface="標楷體" pitchFamily="65" charset="-120"/>
                <a:ea typeface="標楷體" pitchFamily="65" charset="-120"/>
                <a:cs typeface="+mj-cs"/>
              </a:rPr>
              <a:t>)</a:t>
            </a:r>
            <a:endParaRPr lang="zh-TW" altLang="en-US" sz="2400" b="1" spc="-100" dirty="0">
              <a:solidFill>
                <a:schemeClr val="tx2"/>
              </a:solidFill>
              <a:latin typeface="標楷體" pitchFamily="65" charset="-120"/>
              <a:ea typeface="標楷體" pitchFamily="65" charset="-120"/>
              <a:cs typeface="+mj-cs"/>
            </a:endParaRPr>
          </a:p>
          <a:p>
            <a:pPr marL="711200" indent="-711200" eaLnBrk="1" hangingPunct="1">
              <a:lnSpc>
                <a:spcPct val="90000"/>
              </a:lnSpc>
              <a:buFont typeface="Wingdings" pitchFamily="2" charset="2"/>
              <a:buNone/>
              <a:defRPr/>
            </a:pPr>
            <a:r>
              <a:rPr lang="zh-TW" altLang="en-US" sz="2400" spc="-100" dirty="0">
                <a:latin typeface="標楷體" panose="03000509000000000000" pitchFamily="65" charset="-120"/>
                <a:ea typeface="標楷體" panose="03000509000000000000" pitchFamily="65" charset="-120"/>
              </a:rPr>
              <a:t>＊</a:t>
            </a:r>
            <a:r>
              <a:rPr lang="zh-TW" altLang="en-US" sz="2400" b="1" spc="-100" dirty="0">
                <a:latin typeface="標楷體" pitchFamily="65" charset="-120"/>
                <a:ea typeface="標楷體" pitchFamily="65" charset="-120"/>
              </a:rPr>
              <a:t>其中「現在從事農業推廣工作」者，應以有關機關或學校所發實際</a:t>
            </a:r>
            <a:endParaRPr lang="en-US" altLang="zh-TW" sz="2400" b="1" spc="-100" dirty="0">
              <a:latin typeface="標楷體" pitchFamily="65" charset="-120"/>
              <a:ea typeface="標楷體" pitchFamily="65" charset="-120"/>
            </a:endParaRPr>
          </a:p>
          <a:p>
            <a:pPr marL="711200" indent="-711200" eaLnBrk="1" hangingPunct="1">
              <a:lnSpc>
                <a:spcPct val="90000"/>
              </a:lnSpc>
              <a:buFont typeface="Wingdings" pitchFamily="2" charset="2"/>
              <a:buNone/>
              <a:defRPr/>
            </a:pPr>
            <a:r>
              <a:rPr lang="zh-TW" altLang="en-US" sz="2400" b="1" spc="-100" dirty="0">
                <a:latin typeface="標楷體" pitchFamily="65" charset="-120"/>
                <a:ea typeface="標楷體" pitchFamily="65" charset="-120"/>
              </a:rPr>
              <a:t>  從事農業技術研究、教學、改良示範、試驗、繁殖等推廣工作證明</a:t>
            </a:r>
            <a:endParaRPr lang="en-US" altLang="zh-TW" sz="2400" b="1" spc="-100" dirty="0">
              <a:latin typeface="標楷體" pitchFamily="65" charset="-120"/>
              <a:ea typeface="標楷體" pitchFamily="65" charset="-120"/>
            </a:endParaRPr>
          </a:p>
          <a:p>
            <a:pPr marL="711200" indent="-711200" eaLnBrk="1" hangingPunct="1">
              <a:lnSpc>
                <a:spcPct val="90000"/>
              </a:lnSpc>
              <a:buFont typeface="Wingdings" pitchFamily="2" charset="2"/>
              <a:buNone/>
              <a:defRPr/>
            </a:pPr>
            <a:r>
              <a:rPr lang="zh-TW" altLang="en-US" sz="2400" b="1" spc="-100" dirty="0">
                <a:latin typeface="標楷體" pitchFamily="65" charset="-120"/>
                <a:ea typeface="標楷體" pitchFamily="65" charset="-120"/>
              </a:rPr>
              <a:t>  文件為依據。</a:t>
            </a:r>
            <a:r>
              <a:rPr lang="zh-TW" altLang="en-US"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90.6.19.</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900121526</a:t>
            </a:r>
            <a:r>
              <a:rPr lang="zh-TW" altLang="en-US" sz="2400" b="1" dirty="0">
                <a:latin typeface="標楷體" pitchFamily="65" charset="-120"/>
                <a:ea typeface="標楷體" pitchFamily="65" charset="-120"/>
              </a:rPr>
              <a:t>號函）</a:t>
            </a:r>
            <a:endParaRPr lang="en-US" altLang="zh-TW" sz="2400" b="1" dirty="0">
              <a:latin typeface="標楷體" pitchFamily="65" charset="-120"/>
              <a:ea typeface="標楷體" pitchFamily="65" charset="-120"/>
            </a:endParaRPr>
          </a:p>
          <a:p>
            <a:pPr eaLnBrk="1" hangingPunct="1">
              <a:lnSpc>
                <a:spcPct val="90000"/>
              </a:lnSpc>
              <a:defRPr/>
            </a:pPr>
            <a:r>
              <a:rPr lang="zh-TW" altLang="zh-TW" sz="2400" b="1" spc="-100" dirty="0">
                <a:latin typeface="標楷體" pitchFamily="65" charset="-120"/>
                <a:ea typeface="標楷體" pitchFamily="65" charset="-120"/>
              </a:rPr>
              <a:t>有關農業學校畢業且現在從事農業推廣工作者，申請加入農會為會員，法上並無明定其工作地點應與戶籍地相同之限制。</a:t>
            </a:r>
            <a:endParaRPr lang="en-US" altLang="zh-TW" sz="2400" b="1" spc="-100" dirty="0">
              <a:latin typeface="標楷體" pitchFamily="65" charset="-120"/>
              <a:ea typeface="標楷體" pitchFamily="65" charset="-120"/>
            </a:endParaRPr>
          </a:p>
          <a:p>
            <a:pPr marL="446088" indent="-446088" eaLnBrk="1" hangingPunct="1">
              <a:spcBef>
                <a:spcPct val="0"/>
              </a:spcBef>
              <a:buClrTx/>
              <a:buSzTx/>
              <a:buFontTx/>
              <a:buNone/>
              <a:defRPr/>
            </a:pPr>
            <a:r>
              <a:rPr lang="zh-TW" altLang="en-US" sz="2400" b="1" dirty="0">
                <a:latin typeface="標楷體" pitchFamily="65" charset="-120"/>
                <a:ea typeface="標楷體" pitchFamily="65" charset="-120"/>
              </a:rPr>
              <a:t>  </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81.9.24</a:t>
            </a:r>
            <a:r>
              <a:rPr lang="zh-TW" altLang="en-US"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8115167</a:t>
            </a:r>
            <a:r>
              <a:rPr lang="zh-TW" altLang="en-US" sz="2400" b="1" dirty="0">
                <a:latin typeface="標楷體" pitchFamily="65" charset="-120"/>
                <a:ea typeface="標楷體" pitchFamily="65" charset="-120"/>
              </a:rPr>
              <a:t>號函，農委會</a:t>
            </a:r>
            <a:r>
              <a:rPr lang="en-US" altLang="zh-TW" sz="2400" b="1" dirty="0">
                <a:latin typeface="標楷體" pitchFamily="65" charset="-120"/>
                <a:ea typeface="標楷體" pitchFamily="65" charset="-120"/>
              </a:rPr>
              <a:t>105</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8</a:t>
            </a:r>
            <a:r>
              <a:rPr lang="zh-TW" altLang="en-US" sz="2400" b="1" dirty="0">
                <a:latin typeface="標楷體" pitchFamily="65" charset="-120"/>
                <a:ea typeface="標楷體" pitchFamily="65" charset="-120"/>
              </a:rPr>
              <a:t>月檢討</a:t>
            </a:r>
            <a:r>
              <a:rPr lang="en-US" altLang="zh-TW" sz="2400" b="1" dirty="0">
                <a:latin typeface="標楷體" pitchFamily="65" charset="-120"/>
                <a:ea typeface="標楷體" pitchFamily="65" charset="-120"/>
              </a:rPr>
              <a:t>)</a:t>
            </a:r>
          </a:p>
          <a:p>
            <a:pPr eaLnBrk="1" hangingPunct="1">
              <a:lnSpc>
                <a:spcPct val="90000"/>
              </a:lnSpc>
              <a:defRPr/>
            </a:pPr>
            <a:endParaRPr lang="zh-TW" altLang="en-US" sz="4000" b="1" dirty="0">
              <a:latin typeface="標楷體" pitchFamily="65" charset="-120"/>
              <a:ea typeface="標楷體" pitchFamily="65" charset="-120"/>
            </a:endParaRPr>
          </a:p>
          <a:p>
            <a:pPr marL="711200" indent="-711200" eaLnBrk="1" hangingPunct="1">
              <a:lnSpc>
                <a:spcPct val="90000"/>
              </a:lnSpc>
              <a:buFont typeface="Wingdings" pitchFamily="2" charset="2"/>
              <a:buNone/>
              <a:defRPr/>
            </a:pPr>
            <a:endParaRPr lang="en-US" altLang="zh-TW" b="1" dirty="0">
              <a:latin typeface="標楷體" pitchFamily="65" charset="-120"/>
              <a:ea typeface="標楷體" pitchFamily="65" charset="-12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C022BE8-BA48-42FE-A23C-B043E83FA656}" type="slidenum">
              <a:rPr kumimoji="0" lang="en-US" altLang="zh-TW" sz="1400"/>
              <a:pPr>
                <a:spcBef>
                  <a:spcPct val="0"/>
                </a:spcBef>
                <a:buClrTx/>
                <a:buSzTx/>
                <a:buFontTx/>
                <a:buNone/>
              </a:pPr>
              <a:t>150</a:t>
            </a:fld>
            <a:endParaRPr kumimoji="0" lang="en-US" altLang="zh-TW" sz="1400"/>
          </a:p>
        </p:txBody>
      </p:sp>
      <p:sp>
        <p:nvSpPr>
          <p:cNvPr id="152579" name="Text Box 3"/>
          <p:cNvSpPr txBox="1">
            <a:spLocks noChangeArrowheads="1"/>
          </p:cNvSpPr>
          <p:nvPr/>
        </p:nvSpPr>
        <p:spPr bwMode="auto">
          <a:xfrm>
            <a:off x="395287" y="423863"/>
            <a:ext cx="7350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352550" indent="-135255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4000" b="1" dirty="0">
                <a:solidFill>
                  <a:srgbClr val="E23614"/>
                </a:solidFill>
                <a:latin typeface="Times New Roman" pitchFamily="18" charset="0"/>
                <a:ea typeface="標楷體" pitchFamily="65" charset="-120"/>
              </a:rPr>
              <a:t>貳、農會法施行細則</a:t>
            </a:r>
          </a:p>
        </p:txBody>
      </p:sp>
      <p:sp>
        <p:nvSpPr>
          <p:cNvPr id="152580" name="Text Box 4"/>
          <p:cNvSpPr txBox="1">
            <a:spLocks noChangeArrowheads="1"/>
          </p:cNvSpPr>
          <p:nvPr/>
        </p:nvSpPr>
        <p:spPr bwMode="auto">
          <a:xfrm>
            <a:off x="323850" y="1125538"/>
            <a:ext cx="84963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第十一條  依本法第六條第一項設立之辦事處執行農</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會指定任務，其涉及目的事業主管機關者，應依有</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關規定辦理。</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依本法第六條第二項鄉、鎮</a:t>
            </a:r>
            <a:r>
              <a:rPr lang="en-US" altLang="zh-TW" sz="2800" b="1" dirty="0">
                <a:solidFill>
                  <a:srgbClr val="003399"/>
                </a:solidFill>
                <a:latin typeface="標楷體" pitchFamily="65" charset="-120"/>
                <a:ea typeface="標楷體" pitchFamily="65" charset="-120"/>
              </a:rPr>
              <a:t>(</a:t>
            </a:r>
            <a:r>
              <a:rPr lang="zh-TW" altLang="en-US" sz="2800" b="1" dirty="0">
                <a:solidFill>
                  <a:srgbClr val="003399"/>
                </a:solidFill>
                <a:latin typeface="標楷體" pitchFamily="65" charset="-120"/>
                <a:ea typeface="標楷體" pitchFamily="65" charset="-120"/>
              </a:rPr>
              <a:t>市</a:t>
            </a:r>
            <a:r>
              <a:rPr lang="en-US" altLang="zh-TW" sz="2800" b="1" dirty="0">
                <a:solidFill>
                  <a:srgbClr val="003399"/>
                </a:solidFill>
                <a:latin typeface="標楷體" pitchFamily="65" charset="-120"/>
                <a:ea typeface="標楷體" pitchFamily="65" charset="-120"/>
              </a:rPr>
              <a:t>)</a:t>
            </a:r>
            <a:r>
              <a:rPr lang="zh-TW" altLang="en-US" sz="2800" b="1" dirty="0">
                <a:solidFill>
                  <a:srgbClr val="003399"/>
                </a:solidFill>
                <a:latin typeface="標楷體" pitchFamily="65" charset="-120"/>
                <a:ea typeface="標楷體" pitchFamily="65" charset="-120"/>
              </a:rPr>
              <a:t>、區農會劃設</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之農事小組，以每一村里一個小組為限。其會員人</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數除贊助會員外，未滿</a:t>
            </a:r>
            <a:r>
              <a:rPr lang="zh-TW" altLang="en-US" sz="2800" b="1" dirty="0">
                <a:solidFill>
                  <a:srgbClr val="E23614"/>
                </a:solidFill>
                <a:latin typeface="標楷體" pitchFamily="65" charset="-120"/>
                <a:ea typeface="標楷體" pitchFamily="65" charset="-120"/>
              </a:rPr>
              <a:t>五十人</a:t>
            </a:r>
            <a:r>
              <a:rPr lang="zh-TW" altLang="en-US" sz="2800" b="1" dirty="0">
                <a:solidFill>
                  <a:srgbClr val="003399"/>
                </a:solidFill>
                <a:latin typeface="標楷體" pitchFamily="65" charset="-120"/>
                <a:ea typeface="標楷體" pitchFamily="65" charset="-120"/>
              </a:rPr>
              <a:t>者，得由農會按照會</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員分布、地理環境及村里區域等情況合併鄰近之村</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里設一小組。</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農事小組劃設後，因會員人數增減，得經會員</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a:t>
            </a:r>
            <a:r>
              <a:rPr lang="en-US" altLang="zh-TW" sz="2800" b="1" dirty="0">
                <a:solidFill>
                  <a:srgbClr val="003399"/>
                </a:solidFill>
                <a:latin typeface="標楷體" pitchFamily="65" charset="-120"/>
                <a:ea typeface="標楷體" pitchFamily="65" charset="-120"/>
              </a:rPr>
              <a:t>(</a:t>
            </a:r>
            <a:r>
              <a:rPr lang="zh-TW" altLang="en-US" sz="2800" b="1" dirty="0">
                <a:solidFill>
                  <a:srgbClr val="003399"/>
                </a:solidFill>
                <a:latin typeface="標楷體" pitchFamily="65" charset="-120"/>
                <a:ea typeface="標楷體" pitchFamily="65" charset="-120"/>
              </a:rPr>
              <a:t>代表</a:t>
            </a:r>
            <a:r>
              <a:rPr lang="en-US" altLang="zh-TW" sz="2800" b="1" dirty="0">
                <a:solidFill>
                  <a:srgbClr val="003399"/>
                </a:solidFill>
                <a:latin typeface="標楷體" pitchFamily="65" charset="-120"/>
                <a:ea typeface="標楷體" pitchFamily="65" charset="-120"/>
              </a:rPr>
              <a:t>)</a:t>
            </a:r>
            <a:r>
              <a:rPr lang="zh-TW" altLang="en-US" sz="2800" b="1" dirty="0">
                <a:solidFill>
                  <a:srgbClr val="003399"/>
                </a:solidFill>
                <a:latin typeface="標楷體" pitchFamily="65" charset="-120"/>
                <a:ea typeface="標楷體" pitchFamily="65" charset="-120"/>
              </a:rPr>
              <a:t>大會通過，報請主管機關核定後重新劃設。</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但</a:t>
            </a:r>
            <a:r>
              <a:rPr lang="zh-TW" altLang="en-US" sz="2800" b="1" dirty="0">
                <a:solidFill>
                  <a:srgbClr val="E23614"/>
                </a:solidFill>
                <a:latin typeface="標楷體" pitchFamily="65" charset="-120"/>
                <a:ea typeface="標楷體" pitchFamily="65" charset="-120"/>
              </a:rPr>
              <a:t>農會改選</a:t>
            </a:r>
            <a:r>
              <a:rPr lang="zh-TW" altLang="en-US" sz="2800" b="1" u="sng" dirty="0">
                <a:solidFill>
                  <a:srgbClr val="E23614"/>
                </a:solidFill>
                <a:latin typeface="標楷體" pitchFamily="65" charset="-120"/>
                <a:ea typeface="標楷體" pitchFamily="65" charset="-120"/>
              </a:rPr>
              <a:t>前六個月內</a:t>
            </a:r>
            <a:r>
              <a:rPr lang="zh-TW" altLang="en-US" sz="2800" b="1" dirty="0">
                <a:solidFill>
                  <a:srgbClr val="003399"/>
                </a:solidFill>
                <a:latin typeface="標楷體" pitchFamily="65" charset="-120"/>
                <a:ea typeface="標楷體" pitchFamily="65" charset="-120"/>
              </a:rPr>
              <a:t>不得為之。</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1CFD891-E056-4D4A-B24D-86A2B876B4B3}" type="slidenum">
              <a:rPr kumimoji="0" lang="en-US" altLang="zh-TW" smtClean="0">
                <a:solidFill>
                  <a:srgbClr val="000099"/>
                </a:solidFill>
              </a:rPr>
              <a:pPr eaLnBrk="1" hangingPunct="1"/>
              <a:t>151</a:t>
            </a:fld>
            <a:endParaRPr kumimoji="0" lang="en-US" altLang="zh-TW">
              <a:solidFill>
                <a:srgbClr val="000099"/>
              </a:solidFill>
            </a:endParaRPr>
          </a:p>
        </p:txBody>
      </p:sp>
      <p:sp>
        <p:nvSpPr>
          <p:cNvPr id="114692" name="Text Box 4"/>
          <p:cNvSpPr txBox="1">
            <a:spLocks noChangeArrowheads="1"/>
          </p:cNvSpPr>
          <p:nvPr/>
        </p:nvSpPr>
        <p:spPr bwMode="auto">
          <a:xfrm>
            <a:off x="323850" y="260350"/>
            <a:ext cx="8496300" cy="6772275"/>
          </a:xfrm>
          <a:prstGeom prst="rect">
            <a:avLst/>
          </a:prstGeom>
          <a:noFill/>
          <a:ln w="12700" cap="sq">
            <a:noFill/>
            <a:miter lim="800000"/>
            <a:headEnd type="none" w="sm" len="sm"/>
            <a:tailEnd type="none" w="sm" len="sm"/>
          </a:ln>
        </p:spPr>
        <p:txBody>
          <a:bodyPr>
            <a:spAutoFit/>
          </a:bodyPr>
          <a:lstStyle/>
          <a:p>
            <a:pPr eaLnBrk="1" hangingPunct="1">
              <a:defRPr/>
            </a:pPr>
            <a:r>
              <a:rPr lang="zh-TW" altLang="zh-TW" sz="2800" dirty="0">
                <a:solidFill>
                  <a:srgbClr val="000099"/>
                </a:solidFill>
                <a:latin typeface="標楷體" pitchFamily="65" charset="-120"/>
                <a:ea typeface="標楷體" pitchFamily="65" charset="-120"/>
              </a:rPr>
              <a:t>第 十八 條　　本法第十五條第一項所定下級農會參加上級農會應選任會員代表之名額，規定如下：</a:t>
            </a:r>
          </a:p>
          <a:p>
            <a:pPr marL="449263" indent="-449263" eaLnBrk="1" hangingPunct="1">
              <a:defRPr/>
            </a:pPr>
            <a:r>
              <a:rPr lang="zh-TW" altLang="zh-TW" sz="2800" dirty="0">
                <a:solidFill>
                  <a:srgbClr val="000099"/>
                </a:solidFill>
                <a:latin typeface="標楷體" pitchFamily="65" charset="-120"/>
                <a:ea typeface="標楷體" pitchFamily="65" charset="-120"/>
              </a:rPr>
              <a:t>一、</a:t>
            </a:r>
            <a:r>
              <a:rPr lang="zh-TW" altLang="zh-TW" sz="2800" b="1" dirty="0">
                <a:solidFill>
                  <a:srgbClr val="FF0000"/>
                </a:solidFill>
                <a:latin typeface="標楷體" pitchFamily="65" charset="-120"/>
                <a:ea typeface="標楷體" pitchFamily="65" charset="-120"/>
              </a:rPr>
              <a:t>鄉</a:t>
            </a:r>
            <a:r>
              <a:rPr lang="en-US" altLang="zh-TW" sz="2800" b="1" dirty="0">
                <a:solidFill>
                  <a:srgbClr val="FF0000"/>
                </a:solidFill>
                <a:latin typeface="標楷體" pitchFamily="65" charset="-120"/>
                <a:ea typeface="標楷體" pitchFamily="65" charset="-120"/>
              </a:rPr>
              <a:t>(</a:t>
            </a:r>
            <a:r>
              <a:rPr lang="zh-TW" altLang="zh-TW" sz="2800" b="1" dirty="0">
                <a:solidFill>
                  <a:srgbClr val="FF0000"/>
                </a:solidFill>
                <a:latin typeface="標楷體" pitchFamily="65" charset="-120"/>
                <a:ea typeface="標楷體" pitchFamily="65" charset="-120"/>
              </a:rPr>
              <a:t>鎮、市、區</a:t>
            </a:r>
            <a:r>
              <a:rPr lang="en-US" altLang="zh-TW" sz="2800" b="1" dirty="0">
                <a:solidFill>
                  <a:srgbClr val="FF0000"/>
                </a:solidFill>
                <a:latin typeface="標楷體" pitchFamily="65" charset="-120"/>
                <a:ea typeface="標楷體" pitchFamily="65" charset="-120"/>
              </a:rPr>
              <a:t>)</a:t>
            </a:r>
            <a:r>
              <a:rPr lang="zh-TW" altLang="zh-TW" sz="2800" dirty="0">
                <a:solidFill>
                  <a:srgbClr val="000099"/>
                </a:solidFill>
                <a:latin typeface="標楷體" pitchFamily="65" charset="-120"/>
                <a:ea typeface="標楷體" pitchFamily="65" charset="-120"/>
              </a:rPr>
              <a:t>農會參加縣</a:t>
            </a:r>
            <a:r>
              <a:rPr lang="en-US" altLang="zh-TW" sz="2800" dirty="0">
                <a:solidFill>
                  <a:srgbClr val="000099"/>
                </a:solidFill>
                <a:latin typeface="標楷體" pitchFamily="65" charset="-120"/>
                <a:ea typeface="標楷體" pitchFamily="65" charset="-120"/>
              </a:rPr>
              <a:t>(</a:t>
            </a:r>
            <a:r>
              <a:rPr lang="zh-TW" altLang="zh-TW" sz="2800" dirty="0">
                <a:solidFill>
                  <a:srgbClr val="000099"/>
                </a:solidFill>
                <a:latin typeface="標楷體" pitchFamily="65" charset="-120"/>
                <a:ea typeface="標楷體" pitchFamily="65" charset="-120"/>
              </a:rPr>
              <a:t>市</a:t>
            </a:r>
            <a:r>
              <a:rPr lang="en-US" altLang="zh-TW" sz="2800" dirty="0">
                <a:solidFill>
                  <a:srgbClr val="000099"/>
                </a:solidFill>
                <a:latin typeface="標楷體" pitchFamily="65" charset="-120"/>
                <a:ea typeface="標楷體" pitchFamily="65" charset="-120"/>
              </a:rPr>
              <a:t>)</a:t>
            </a:r>
            <a:r>
              <a:rPr lang="zh-TW" altLang="zh-TW" sz="2800" dirty="0">
                <a:solidFill>
                  <a:srgbClr val="000099"/>
                </a:solidFill>
                <a:latin typeface="標楷體" pitchFamily="65" charset="-120"/>
                <a:ea typeface="標楷體" pitchFamily="65" charset="-120"/>
              </a:rPr>
              <a:t>農會之會員代表名額，按會員總數在基本數額</a:t>
            </a:r>
            <a:r>
              <a:rPr lang="zh-TW" altLang="zh-TW" sz="2800" b="1" dirty="0">
                <a:solidFill>
                  <a:srgbClr val="FF0000"/>
                </a:solidFill>
                <a:latin typeface="標楷體" pitchFamily="65" charset="-120"/>
                <a:ea typeface="標楷體" pitchFamily="65" charset="-120"/>
              </a:rPr>
              <a:t>二千</a:t>
            </a:r>
            <a:r>
              <a:rPr lang="zh-TW" altLang="zh-TW" sz="2800" dirty="0">
                <a:solidFill>
                  <a:srgbClr val="000099"/>
                </a:solidFill>
                <a:latin typeface="標楷體" pitchFamily="65" charset="-120"/>
                <a:ea typeface="標楷體" pitchFamily="65" charset="-120"/>
              </a:rPr>
              <a:t>人以下者，選出</a:t>
            </a:r>
            <a:r>
              <a:rPr lang="zh-TW" altLang="zh-TW" sz="2800" b="1" dirty="0">
                <a:solidFill>
                  <a:srgbClr val="FF0000"/>
                </a:solidFill>
                <a:latin typeface="標楷體" pitchFamily="65" charset="-120"/>
                <a:ea typeface="標楷體" pitchFamily="65" charset="-120"/>
              </a:rPr>
              <a:t>二</a:t>
            </a:r>
            <a:r>
              <a:rPr lang="zh-TW" altLang="zh-TW" sz="2800" dirty="0">
                <a:solidFill>
                  <a:srgbClr val="000099"/>
                </a:solidFill>
                <a:latin typeface="標楷體" pitchFamily="65" charset="-120"/>
                <a:ea typeface="標楷體" pitchFamily="65" charset="-120"/>
              </a:rPr>
              <a:t>人，超過二千人時，每滿</a:t>
            </a:r>
            <a:r>
              <a:rPr lang="zh-TW" altLang="zh-TW" sz="2800" b="1" dirty="0">
                <a:solidFill>
                  <a:srgbClr val="FF0000"/>
                </a:solidFill>
                <a:latin typeface="標楷體" pitchFamily="65" charset="-120"/>
                <a:ea typeface="標楷體" pitchFamily="65" charset="-120"/>
              </a:rPr>
              <a:t>一千</a:t>
            </a:r>
            <a:r>
              <a:rPr lang="zh-TW" altLang="zh-TW" sz="2800" dirty="0">
                <a:solidFill>
                  <a:srgbClr val="000099"/>
                </a:solidFill>
                <a:latin typeface="標楷體" pitchFamily="65" charset="-120"/>
                <a:ea typeface="標楷體" pitchFamily="65" charset="-120"/>
              </a:rPr>
              <a:t>人加選</a:t>
            </a:r>
            <a:r>
              <a:rPr lang="zh-TW" altLang="zh-TW" sz="2800" b="1" dirty="0">
                <a:solidFill>
                  <a:srgbClr val="FF0000"/>
                </a:solidFill>
                <a:latin typeface="標楷體" pitchFamily="65" charset="-120"/>
                <a:ea typeface="標楷體" pitchFamily="65" charset="-120"/>
              </a:rPr>
              <a:t>一</a:t>
            </a:r>
            <a:r>
              <a:rPr lang="zh-TW" altLang="zh-TW" sz="2800" dirty="0">
                <a:solidFill>
                  <a:srgbClr val="000099"/>
                </a:solidFill>
                <a:latin typeface="標楷體" pitchFamily="65" charset="-120"/>
                <a:ea typeface="標楷體" pitchFamily="65" charset="-120"/>
              </a:rPr>
              <a:t>人。</a:t>
            </a:r>
          </a:p>
          <a:p>
            <a:pPr marL="546100" indent="-546100" eaLnBrk="1" hangingPunct="1">
              <a:defRPr/>
            </a:pPr>
            <a:r>
              <a:rPr lang="zh-TW" altLang="zh-TW" sz="2800" dirty="0">
                <a:solidFill>
                  <a:srgbClr val="000099"/>
                </a:solidFill>
                <a:latin typeface="標楷體" pitchFamily="65" charset="-120"/>
                <a:ea typeface="標楷體" pitchFamily="65" charset="-120"/>
              </a:rPr>
              <a:t>二、縣</a:t>
            </a:r>
            <a:r>
              <a:rPr lang="en-US" altLang="zh-TW" sz="2800" dirty="0">
                <a:solidFill>
                  <a:srgbClr val="000099"/>
                </a:solidFill>
                <a:latin typeface="標楷體" pitchFamily="65" charset="-120"/>
                <a:ea typeface="標楷體" pitchFamily="65" charset="-120"/>
              </a:rPr>
              <a:t>(</a:t>
            </a:r>
            <a:r>
              <a:rPr lang="zh-TW" altLang="zh-TW" sz="2800" dirty="0">
                <a:solidFill>
                  <a:srgbClr val="000099"/>
                </a:solidFill>
                <a:latin typeface="標楷體" pitchFamily="65" charset="-120"/>
                <a:ea typeface="標楷體" pitchFamily="65" charset="-120"/>
              </a:rPr>
              <a:t>市</a:t>
            </a:r>
            <a:r>
              <a:rPr lang="en-US" altLang="zh-TW" sz="2800" dirty="0">
                <a:solidFill>
                  <a:srgbClr val="000099"/>
                </a:solidFill>
                <a:latin typeface="標楷體" pitchFamily="65" charset="-120"/>
                <a:ea typeface="標楷體" pitchFamily="65" charset="-120"/>
              </a:rPr>
              <a:t>)</a:t>
            </a:r>
            <a:r>
              <a:rPr lang="zh-TW" altLang="zh-TW" sz="2800" dirty="0">
                <a:solidFill>
                  <a:srgbClr val="000099"/>
                </a:solidFill>
                <a:latin typeface="標楷體" pitchFamily="65" charset="-120"/>
                <a:ea typeface="標楷體" pitchFamily="65" charset="-120"/>
              </a:rPr>
              <a:t>農會參加省農會之會員代表名額，按所轄農會之基層會員總數，在基本數額</a:t>
            </a:r>
            <a:r>
              <a:rPr lang="zh-TW" altLang="zh-TW" sz="2800" b="1" dirty="0">
                <a:solidFill>
                  <a:srgbClr val="B26EB4">
                    <a:lumMod val="75000"/>
                  </a:srgbClr>
                </a:solidFill>
                <a:latin typeface="標楷體" pitchFamily="65" charset="-120"/>
                <a:ea typeface="標楷體" pitchFamily="65" charset="-120"/>
              </a:rPr>
              <a:t>三萬</a:t>
            </a:r>
            <a:r>
              <a:rPr lang="zh-TW" altLang="zh-TW" sz="2800" dirty="0">
                <a:solidFill>
                  <a:srgbClr val="000099"/>
                </a:solidFill>
                <a:latin typeface="標楷體" pitchFamily="65" charset="-120"/>
                <a:ea typeface="標楷體" pitchFamily="65" charset="-120"/>
              </a:rPr>
              <a:t>人以下者，選出二人，超過三萬人時，每滿</a:t>
            </a:r>
            <a:r>
              <a:rPr lang="zh-TW" altLang="zh-TW" sz="2800" b="1" dirty="0">
                <a:solidFill>
                  <a:srgbClr val="B26EB4">
                    <a:lumMod val="75000"/>
                  </a:srgbClr>
                </a:solidFill>
                <a:latin typeface="標楷體" pitchFamily="65" charset="-120"/>
                <a:ea typeface="標楷體" pitchFamily="65" charset="-120"/>
              </a:rPr>
              <a:t>一萬五千人</a:t>
            </a:r>
            <a:r>
              <a:rPr lang="zh-TW" altLang="zh-TW" sz="2800" dirty="0">
                <a:solidFill>
                  <a:srgbClr val="000099"/>
                </a:solidFill>
                <a:latin typeface="標楷體" pitchFamily="65" charset="-120"/>
                <a:ea typeface="標楷體" pitchFamily="65" charset="-120"/>
              </a:rPr>
              <a:t>加選一人。</a:t>
            </a:r>
          </a:p>
          <a:p>
            <a:pPr marL="546100" indent="-546100" eaLnBrk="1" hangingPunct="1">
              <a:defRPr/>
            </a:pPr>
            <a:r>
              <a:rPr lang="zh-TW" altLang="zh-TW" sz="2800" dirty="0">
                <a:solidFill>
                  <a:srgbClr val="000099"/>
                </a:solidFill>
                <a:latin typeface="標楷體" pitchFamily="65" charset="-120"/>
                <a:ea typeface="標楷體" pitchFamily="65" charset="-120"/>
              </a:rPr>
              <a:t>三、</a:t>
            </a:r>
            <a:r>
              <a:rPr lang="zh-TW" altLang="zh-TW" sz="2800" b="1" dirty="0">
                <a:solidFill>
                  <a:srgbClr val="FF0000"/>
                </a:solidFill>
                <a:latin typeface="標楷體" pitchFamily="65" charset="-120"/>
                <a:ea typeface="標楷體" pitchFamily="65" charset="-120"/>
              </a:rPr>
              <a:t>直轄市各區</a:t>
            </a:r>
            <a:r>
              <a:rPr lang="zh-TW" altLang="zh-TW" sz="2800" dirty="0">
                <a:solidFill>
                  <a:srgbClr val="FF0000"/>
                </a:solidFill>
                <a:latin typeface="標楷體" pitchFamily="65" charset="-120"/>
                <a:ea typeface="標楷體" pitchFamily="65" charset="-120"/>
              </a:rPr>
              <a:t>農會</a:t>
            </a:r>
            <a:r>
              <a:rPr lang="zh-TW" altLang="zh-TW" sz="2800" dirty="0">
                <a:solidFill>
                  <a:srgbClr val="000099"/>
                </a:solidFill>
                <a:latin typeface="標楷體" pitchFamily="65" charset="-120"/>
                <a:ea typeface="標楷體" pitchFamily="65" charset="-120"/>
              </a:rPr>
              <a:t>參加直轄市農會之會員代表名額，按會員總數在基本數額</a:t>
            </a:r>
            <a:r>
              <a:rPr lang="zh-TW" altLang="zh-TW" sz="2800" b="1" dirty="0">
                <a:solidFill>
                  <a:srgbClr val="000099">
                    <a:lumMod val="60000"/>
                    <a:lumOff val="40000"/>
                  </a:srgbClr>
                </a:solidFill>
                <a:latin typeface="標楷體" pitchFamily="65" charset="-120"/>
                <a:ea typeface="標楷體" pitchFamily="65" charset="-120"/>
              </a:rPr>
              <a:t>一千人</a:t>
            </a:r>
            <a:r>
              <a:rPr lang="zh-TW" altLang="zh-TW" sz="2800" dirty="0">
                <a:solidFill>
                  <a:srgbClr val="000099"/>
                </a:solidFill>
                <a:latin typeface="標楷體" pitchFamily="65" charset="-120"/>
                <a:ea typeface="標楷體" pitchFamily="65" charset="-120"/>
              </a:rPr>
              <a:t>以下者，選出</a:t>
            </a:r>
            <a:r>
              <a:rPr lang="zh-TW" altLang="zh-TW" sz="2800" b="1" dirty="0">
                <a:solidFill>
                  <a:srgbClr val="000099">
                    <a:lumMod val="60000"/>
                    <a:lumOff val="40000"/>
                  </a:srgbClr>
                </a:solidFill>
                <a:latin typeface="標楷體" pitchFamily="65" charset="-120"/>
                <a:ea typeface="標楷體" pitchFamily="65" charset="-120"/>
              </a:rPr>
              <a:t>二</a:t>
            </a:r>
            <a:r>
              <a:rPr lang="zh-TW" altLang="zh-TW" sz="2800" dirty="0">
                <a:solidFill>
                  <a:srgbClr val="000099"/>
                </a:solidFill>
                <a:latin typeface="標楷體" pitchFamily="65" charset="-120"/>
                <a:ea typeface="標楷體" pitchFamily="65" charset="-120"/>
              </a:rPr>
              <a:t>人，超過一千人時，每滿</a:t>
            </a:r>
            <a:r>
              <a:rPr lang="zh-TW" altLang="zh-TW" sz="2800" b="1" dirty="0">
                <a:solidFill>
                  <a:srgbClr val="000099">
                    <a:lumMod val="60000"/>
                    <a:lumOff val="40000"/>
                  </a:srgbClr>
                </a:solidFill>
                <a:latin typeface="標楷體" pitchFamily="65" charset="-120"/>
                <a:ea typeface="標楷體" pitchFamily="65" charset="-120"/>
              </a:rPr>
              <a:t>五百</a:t>
            </a:r>
            <a:r>
              <a:rPr lang="zh-TW" altLang="zh-TW" sz="2800" dirty="0">
                <a:solidFill>
                  <a:srgbClr val="000099"/>
                </a:solidFill>
                <a:latin typeface="標楷體" pitchFamily="65" charset="-120"/>
                <a:ea typeface="標楷體" pitchFamily="65" charset="-120"/>
              </a:rPr>
              <a:t>人加選一人。</a:t>
            </a:r>
          </a:p>
          <a:p>
            <a:pPr marL="546100" indent="-546100" eaLnBrk="1" hangingPunct="1">
              <a:defRPr/>
            </a:pPr>
            <a:r>
              <a:rPr lang="zh-TW" altLang="zh-TW" sz="2800" dirty="0">
                <a:solidFill>
                  <a:srgbClr val="000099"/>
                </a:solidFill>
                <a:latin typeface="標楷體" pitchFamily="65" charset="-120"/>
                <a:ea typeface="標楷體" pitchFamily="65" charset="-120"/>
              </a:rPr>
              <a:t>四、縣</a:t>
            </a:r>
            <a:r>
              <a:rPr lang="en-US" altLang="zh-TW" sz="2800" dirty="0">
                <a:solidFill>
                  <a:srgbClr val="000099"/>
                </a:solidFill>
                <a:latin typeface="標楷體" pitchFamily="65" charset="-120"/>
                <a:ea typeface="標楷體" pitchFamily="65" charset="-120"/>
              </a:rPr>
              <a:t>(</a:t>
            </a:r>
            <a:r>
              <a:rPr lang="zh-TW" altLang="zh-TW" sz="2800" dirty="0">
                <a:solidFill>
                  <a:srgbClr val="000099"/>
                </a:solidFill>
                <a:latin typeface="標楷體" pitchFamily="65" charset="-120"/>
                <a:ea typeface="標楷體" pitchFamily="65" charset="-120"/>
              </a:rPr>
              <a:t>市</a:t>
            </a:r>
            <a:r>
              <a:rPr lang="en-US" altLang="zh-TW" sz="2800" dirty="0">
                <a:solidFill>
                  <a:srgbClr val="000099"/>
                </a:solidFill>
                <a:latin typeface="標楷體" pitchFamily="65" charset="-120"/>
                <a:ea typeface="標楷體" pitchFamily="65" charset="-120"/>
              </a:rPr>
              <a:t>)</a:t>
            </a:r>
            <a:r>
              <a:rPr lang="zh-TW" altLang="zh-TW" sz="2800" dirty="0">
                <a:solidFill>
                  <a:srgbClr val="000099"/>
                </a:solidFill>
                <a:latin typeface="標楷體" pitchFamily="65" charset="-120"/>
                <a:ea typeface="標楷體" pitchFamily="65" charset="-120"/>
              </a:rPr>
              <a:t>及直轄市農會參加全國農會之會員代表名額共</a:t>
            </a:r>
            <a:r>
              <a:rPr lang="zh-TW" altLang="zh-TW" sz="2800" b="1" dirty="0">
                <a:solidFill>
                  <a:srgbClr val="FF0000"/>
                </a:solidFill>
                <a:latin typeface="標楷體" pitchFamily="65" charset="-120"/>
                <a:ea typeface="標楷體" pitchFamily="65" charset="-120"/>
              </a:rPr>
              <a:t>六十五</a:t>
            </a:r>
            <a:r>
              <a:rPr lang="zh-TW" altLang="zh-TW" sz="2800" dirty="0">
                <a:solidFill>
                  <a:srgbClr val="000099"/>
                </a:solidFill>
                <a:latin typeface="標楷體" pitchFamily="65" charset="-120"/>
                <a:ea typeface="標楷體" pitchFamily="65" charset="-120"/>
              </a:rPr>
              <a:t>人，其分配方式，由中央主管機關定之。</a:t>
            </a:r>
          </a:p>
        </p:txBody>
      </p:sp>
    </p:spTree>
    <p:extLst>
      <p:ext uri="{BB962C8B-B14F-4D97-AF65-F5344CB8AC3E}">
        <p14:creationId xmlns:p14="http://schemas.microsoft.com/office/powerpoint/2010/main" val="8173919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A7C1A04-8B21-4E9B-B94F-FF6A95B40E02}" type="slidenum">
              <a:rPr kumimoji="0" lang="en-US" altLang="zh-TW" smtClean="0">
                <a:solidFill>
                  <a:srgbClr val="000099"/>
                </a:solidFill>
              </a:rPr>
              <a:pPr eaLnBrk="1" hangingPunct="1"/>
              <a:t>152</a:t>
            </a:fld>
            <a:endParaRPr kumimoji="0" lang="en-US" altLang="zh-TW">
              <a:solidFill>
                <a:srgbClr val="000099"/>
              </a:solidFill>
            </a:endParaRPr>
          </a:p>
        </p:txBody>
      </p:sp>
      <p:sp>
        <p:nvSpPr>
          <p:cNvPr id="114692" name="Text Box 4"/>
          <p:cNvSpPr txBox="1">
            <a:spLocks noChangeArrowheads="1"/>
          </p:cNvSpPr>
          <p:nvPr/>
        </p:nvSpPr>
        <p:spPr bwMode="auto">
          <a:xfrm>
            <a:off x="323850" y="260350"/>
            <a:ext cx="8496300" cy="6002338"/>
          </a:xfrm>
          <a:prstGeom prst="rect">
            <a:avLst/>
          </a:prstGeom>
          <a:noFill/>
          <a:ln w="12700" cap="sq">
            <a:noFill/>
            <a:miter lim="800000"/>
            <a:headEnd type="none" w="sm" len="sm"/>
            <a:tailEnd type="none" w="sm" len="sm"/>
          </a:ln>
        </p:spPr>
        <p:txBody>
          <a:bodyPr>
            <a:spAutoFit/>
          </a:bodyPr>
          <a:lstStyle/>
          <a:p>
            <a:pPr eaLnBrk="1" hangingPunct="1">
              <a:defRPr/>
            </a:pPr>
            <a:r>
              <a:rPr lang="zh-TW" altLang="zh-TW" sz="3200" dirty="0">
                <a:solidFill>
                  <a:srgbClr val="000099"/>
                </a:solidFill>
                <a:latin typeface="標楷體" pitchFamily="65" charset="-120"/>
                <a:ea typeface="標楷體" pitchFamily="65" charset="-120"/>
              </a:rPr>
              <a:t>前項會員，指有</a:t>
            </a:r>
            <a:r>
              <a:rPr lang="zh-TW" altLang="zh-TW" sz="3200" b="1" u="sng" dirty="0">
                <a:solidFill>
                  <a:srgbClr val="FF0000"/>
                </a:solidFill>
                <a:latin typeface="標楷體" pitchFamily="65" charset="-120"/>
                <a:ea typeface="標楷體" pitchFamily="65" charset="-120"/>
              </a:rPr>
              <a:t>選舉權</a:t>
            </a:r>
            <a:r>
              <a:rPr lang="zh-TW" altLang="zh-TW" sz="3200" b="1" dirty="0">
                <a:solidFill>
                  <a:srgbClr val="FF0000"/>
                </a:solidFill>
                <a:latin typeface="標楷體" pitchFamily="65" charset="-120"/>
                <a:ea typeface="標楷體" pitchFamily="65" charset="-120"/>
              </a:rPr>
              <a:t>之會員</a:t>
            </a:r>
            <a:r>
              <a:rPr lang="zh-TW" altLang="zh-TW" sz="3200" dirty="0">
                <a:solidFill>
                  <a:srgbClr val="000099"/>
                </a:solidFill>
                <a:latin typeface="標楷體" pitchFamily="65" charset="-120"/>
                <a:ea typeface="標楷體" pitchFamily="65" charset="-120"/>
              </a:rPr>
              <a:t>。</a:t>
            </a:r>
          </a:p>
          <a:p>
            <a:pPr eaLnBrk="1" hangingPunct="1">
              <a:defRPr/>
            </a:pPr>
            <a:r>
              <a:rPr lang="zh-TW" altLang="zh-TW" sz="3200" dirty="0">
                <a:solidFill>
                  <a:srgbClr val="000099"/>
                </a:solidFill>
                <a:latin typeface="標楷體" pitchFamily="65" charset="-120"/>
                <a:ea typeface="標楷體" pitchFamily="65" charset="-120"/>
              </a:rPr>
              <a:t>第一項第一款至第三款會員代表名額，最高不得超過</a:t>
            </a:r>
            <a:r>
              <a:rPr lang="zh-TW" altLang="zh-TW" sz="3200" b="1" dirty="0">
                <a:solidFill>
                  <a:srgbClr val="FF0000"/>
                </a:solidFill>
                <a:latin typeface="標楷體" pitchFamily="65" charset="-120"/>
                <a:ea typeface="標楷體" pitchFamily="65" charset="-120"/>
              </a:rPr>
              <a:t>六十五</a:t>
            </a:r>
            <a:r>
              <a:rPr lang="zh-TW" altLang="zh-TW" sz="3200" dirty="0">
                <a:solidFill>
                  <a:srgbClr val="000099"/>
                </a:solidFill>
                <a:latin typeface="標楷體" pitchFamily="65" charset="-120"/>
                <a:ea typeface="標楷體" pitchFamily="65" charset="-120"/>
              </a:rPr>
              <a:t>人，最低不得少於</a:t>
            </a:r>
            <a:r>
              <a:rPr lang="zh-TW" altLang="zh-TW" sz="3200" b="1" dirty="0">
                <a:solidFill>
                  <a:srgbClr val="FF0000"/>
                </a:solidFill>
                <a:latin typeface="標楷體" pitchFamily="65" charset="-120"/>
                <a:ea typeface="標楷體" pitchFamily="65" charset="-120"/>
              </a:rPr>
              <a:t>三十一</a:t>
            </a:r>
            <a:r>
              <a:rPr lang="zh-TW" altLang="zh-TW" sz="3200" dirty="0">
                <a:solidFill>
                  <a:srgbClr val="000099"/>
                </a:solidFill>
                <a:latin typeface="標楷體" pitchFamily="65" charset="-120"/>
                <a:ea typeface="標楷體" pitchFamily="65" charset="-120"/>
              </a:rPr>
              <a:t>人；其人數超過或不足時，依下列規定分配：</a:t>
            </a:r>
          </a:p>
          <a:p>
            <a:pPr marL="801688" indent="-801688" eaLnBrk="1" hangingPunct="1">
              <a:defRPr/>
            </a:pPr>
            <a:r>
              <a:rPr lang="zh-TW" altLang="zh-TW" sz="3200" dirty="0">
                <a:solidFill>
                  <a:srgbClr val="000099"/>
                </a:solidFill>
                <a:latin typeface="標楷體" pitchFamily="65" charset="-120"/>
                <a:ea typeface="標楷體" pitchFamily="65" charset="-120"/>
              </a:rPr>
              <a:t>一、</a:t>
            </a:r>
            <a:r>
              <a:rPr lang="zh-TW" altLang="zh-TW" sz="3200" b="1" dirty="0">
                <a:solidFill>
                  <a:srgbClr val="000099">
                    <a:lumMod val="60000"/>
                    <a:lumOff val="40000"/>
                  </a:srgbClr>
                </a:solidFill>
                <a:latin typeface="標楷體" pitchFamily="65" charset="-120"/>
                <a:ea typeface="標楷體" pitchFamily="65" charset="-120"/>
              </a:rPr>
              <a:t>超過六十五</a:t>
            </a:r>
            <a:r>
              <a:rPr lang="zh-TW" altLang="zh-TW" sz="3200" dirty="0">
                <a:solidFill>
                  <a:srgbClr val="000099"/>
                </a:solidFill>
                <a:latin typeface="標楷體" pitchFamily="65" charset="-120"/>
                <a:ea typeface="標楷體" pitchFamily="65" charset="-120"/>
              </a:rPr>
              <a:t>人，以六十五人計；除各下級農會應選出二人外，剩餘名額由</a:t>
            </a:r>
            <a:r>
              <a:rPr lang="zh-TW" altLang="zh-TW" sz="3200" b="1" dirty="0">
                <a:solidFill>
                  <a:srgbClr val="000099">
                    <a:lumMod val="60000"/>
                    <a:lumOff val="40000"/>
                  </a:srgbClr>
                </a:solidFill>
                <a:latin typeface="標楷體" pitchFamily="65" charset="-120"/>
                <a:ea typeface="標楷體" pitchFamily="65" charset="-120"/>
              </a:rPr>
              <a:t>會員總數超過基本數額</a:t>
            </a:r>
            <a:r>
              <a:rPr lang="zh-TW" altLang="zh-TW" sz="3200" dirty="0">
                <a:solidFill>
                  <a:srgbClr val="000099"/>
                </a:solidFill>
                <a:latin typeface="標楷體" pitchFamily="65" charset="-120"/>
                <a:ea typeface="標楷體" pitchFamily="65" charset="-120"/>
              </a:rPr>
              <a:t>之下級農會按超過基本數額之人數</a:t>
            </a:r>
            <a:r>
              <a:rPr lang="zh-TW" altLang="zh-TW" sz="3200" b="1" dirty="0">
                <a:solidFill>
                  <a:srgbClr val="C00000"/>
                </a:solidFill>
                <a:latin typeface="標楷體" pitchFamily="65" charset="-120"/>
                <a:ea typeface="標楷體" pitchFamily="65" charset="-120"/>
              </a:rPr>
              <a:t>比例分配</a:t>
            </a:r>
            <a:r>
              <a:rPr lang="zh-TW" altLang="zh-TW" sz="3200" dirty="0">
                <a:solidFill>
                  <a:srgbClr val="000099"/>
                </a:solidFill>
                <a:latin typeface="標楷體" pitchFamily="65" charset="-120"/>
                <a:ea typeface="標楷體" pitchFamily="65" charset="-120"/>
              </a:rPr>
              <a:t>之。</a:t>
            </a:r>
          </a:p>
          <a:p>
            <a:pPr marL="801688" indent="-801688" eaLnBrk="1" hangingPunct="1">
              <a:defRPr/>
            </a:pPr>
            <a:r>
              <a:rPr lang="zh-TW" altLang="zh-TW" sz="3200" dirty="0">
                <a:solidFill>
                  <a:srgbClr val="000099"/>
                </a:solidFill>
                <a:latin typeface="標楷體" pitchFamily="65" charset="-120"/>
                <a:ea typeface="標楷體" pitchFamily="65" charset="-120"/>
              </a:rPr>
              <a:t>二、</a:t>
            </a:r>
            <a:r>
              <a:rPr lang="zh-TW" altLang="zh-TW" sz="3200" b="1" dirty="0">
                <a:solidFill>
                  <a:srgbClr val="FF0000"/>
                </a:solidFill>
                <a:latin typeface="標楷體" pitchFamily="65" charset="-120"/>
                <a:ea typeface="標楷體" pitchFamily="65" charset="-120"/>
              </a:rPr>
              <a:t>不足三十一</a:t>
            </a:r>
            <a:r>
              <a:rPr lang="zh-TW" altLang="zh-TW" sz="3200" dirty="0">
                <a:solidFill>
                  <a:srgbClr val="000099"/>
                </a:solidFill>
                <a:latin typeface="標楷體" pitchFamily="65" charset="-120"/>
                <a:ea typeface="標楷體" pitchFamily="65" charset="-120"/>
              </a:rPr>
              <a:t>人，以三十一人計；除依第一項第一款至第三款計算所得之名額外，剩餘名額按各下級農會</a:t>
            </a:r>
            <a:r>
              <a:rPr lang="zh-TW" altLang="zh-TW" sz="3200" b="1" dirty="0">
                <a:solidFill>
                  <a:srgbClr val="000099">
                    <a:lumMod val="60000"/>
                    <a:lumOff val="40000"/>
                  </a:srgbClr>
                </a:solidFill>
                <a:latin typeface="標楷體" pitchFamily="65" charset="-120"/>
                <a:ea typeface="標楷體" pitchFamily="65" charset="-120"/>
              </a:rPr>
              <a:t>會員總數依序分配</a:t>
            </a:r>
            <a:r>
              <a:rPr lang="zh-TW" altLang="zh-TW" sz="3200" dirty="0">
                <a:solidFill>
                  <a:srgbClr val="000099"/>
                </a:solidFill>
                <a:latin typeface="標楷體" pitchFamily="65" charset="-120"/>
                <a:ea typeface="標楷體" pitchFamily="65" charset="-120"/>
              </a:rPr>
              <a:t>之。</a:t>
            </a:r>
          </a:p>
          <a:p>
            <a:pPr eaLnBrk="1" hangingPunct="1">
              <a:defRPr/>
            </a:pPr>
            <a:r>
              <a:rPr lang="zh-TW" altLang="zh-TW" sz="3200" dirty="0">
                <a:solidFill>
                  <a:srgbClr val="000099"/>
                </a:solidFill>
                <a:latin typeface="標楷體" pitchFamily="65" charset="-120"/>
                <a:ea typeface="標楷體" pitchFamily="65" charset="-120"/>
              </a:rPr>
              <a:t>各級農會之</a:t>
            </a:r>
            <a:r>
              <a:rPr lang="zh-TW" altLang="zh-TW" sz="3200" b="1" dirty="0">
                <a:solidFill>
                  <a:srgbClr val="FF0000"/>
                </a:solidFill>
                <a:latin typeface="標楷體" pitchFamily="65" charset="-120"/>
                <a:ea typeface="標楷體" pitchFamily="65" charset="-120"/>
              </a:rPr>
              <a:t>當然代表</a:t>
            </a:r>
            <a:r>
              <a:rPr lang="zh-TW" altLang="zh-TW" sz="3200" dirty="0">
                <a:solidFill>
                  <a:srgbClr val="000099"/>
                </a:solidFill>
                <a:latin typeface="標楷體" pitchFamily="65" charset="-120"/>
                <a:ea typeface="標楷體" pitchFamily="65" charset="-120"/>
              </a:rPr>
              <a:t>，包括在總名額之內。</a:t>
            </a:r>
          </a:p>
        </p:txBody>
      </p:sp>
    </p:spTree>
    <p:extLst>
      <p:ext uri="{BB962C8B-B14F-4D97-AF65-F5344CB8AC3E}">
        <p14:creationId xmlns:p14="http://schemas.microsoft.com/office/powerpoint/2010/main" val="9861449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nvGraphicFramePr>
        <p:xfrm>
          <a:off x="7308304" y="188640"/>
          <a:ext cx="1619250" cy="603250"/>
        </p:xfrm>
        <a:graphic>
          <a:graphicData uri="http://schemas.openxmlformats.org/drawingml/2006/table">
            <a:tbl>
              <a:tblPr firstRow="1" bandRow="1">
                <a:tableStyleId>{69CF1AB2-1976-4502-BF36-3FF5EA218861}</a:tableStyleId>
              </a:tblPr>
              <a:tblGrid>
                <a:gridCol w="809625">
                  <a:extLst>
                    <a:ext uri="{9D8B030D-6E8A-4147-A177-3AD203B41FA5}">
                      <a16:colId xmlns:a16="http://schemas.microsoft.com/office/drawing/2014/main" xmlns="" val="20000"/>
                    </a:ext>
                  </a:extLst>
                </a:gridCol>
                <a:gridCol w="809625">
                  <a:extLst>
                    <a:ext uri="{9D8B030D-6E8A-4147-A177-3AD203B41FA5}">
                      <a16:colId xmlns:a16="http://schemas.microsoft.com/office/drawing/2014/main" xmlns="" val="20001"/>
                    </a:ext>
                  </a:extLst>
                </a:gridCol>
              </a:tblGrid>
              <a:tr h="301625">
                <a:tc>
                  <a:txBody>
                    <a:bodyPr/>
                    <a:lstStyle/>
                    <a:p>
                      <a:pPr algn="ctr" fontAlgn="ctr"/>
                      <a:r>
                        <a:rPr lang="zh-TW" altLang="en-US" sz="1400" u="none" strike="noStrike" dirty="0"/>
                        <a:t> 基本數額 </a:t>
                      </a:r>
                      <a:endParaRPr lang="zh-TW" altLang="en-US" sz="1400" b="0" i="0" u="none" strike="noStrike" dirty="0">
                        <a:solidFill>
                          <a:schemeClr val="tx1"/>
                        </a:solidFill>
                        <a:latin typeface="標楷體"/>
                      </a:endParaRPr>
                    </a:p>
                  </a:txBody>
                  <a:tcPr marL="6920" marR="6920" marT="6920" marB="0" anchor="ctr"/>
                </a:tc>
                <a:tc>
                  <a:txBody>
                    <a:bodyPr/>
                    <a:lstStyle/>
                    <a:p>
                      <a:pPr algn="ctr" fontAlgn="ctr"/>
                      <a:r>
                        <a:rPr lang="zh-TW" altLang="en-US" sz="1400" u="none" strike="noStrike" dirty="0"/>
                        <a:t> 增額門檻 </a:t>
                      </a:r>
                      <a:endParaRPr lang="zh-TW" altLang="en-US" sz="1400" b="0" i="0" u="none" strike="noStrike" dirty="0">
                        <a:solidFill>
                          <a:schemeClr val="tx1"/>
                        </a:solidFill>
                        <a:latin typeface="標楷體"/>
                      </a:endParaRPr>
                    </a:p>
                  </a:txBody>
                  <a:tcPr marL="6920" marR="6920" marT="6920" marB="0" anchor="ctr"/>
                </a:tc>
                <a:extLst>
                  <a:ext uri="{0D108BD9-81ED-4DB2-BD59-A6C34878D82A}">
                    <a16:rowId xmlns:a16="http://schemas.microsoft.com/office/drawing/2014/main" xmlns="" val="10000"/>
                  </a:ext>
                </a:extLst>
              </a:tr>
              <a:tr h="301625">
                <a:tc>
                  <a:txBody>
                    <a:bodyPr/>
                    <a:lstStyle/>
                    <a:p>
                      <a:pPr algn="ctr" fontAlgn="ctr"/>
                      <a:r>
                        <a:rPr lang="en-US" altLang="zh-TW" sz="1600" u="none" strike="noStrike" dirty="0">
                          <a:solidFill>
                            <a:srgbClr val="0000FF"/>
                          </a:solidFill>
                        </a:rPr>
                        <a:t>1000</a:t>
                      </a:r>
                      <a:endParaRPr lang="en-US" altLang="zh-TW" sz="1600" b="0" i="0" u="none" strike="noStrike" dirty="0">
                        <a:solidFill>
                          <a:srgbClr val="0000FF"/>
                        </a:solidFill>
                        <a:latin typeface="標楷體"/>
                      </a:endParaRPr>
                    </a:p>
                  </a:txBody>
                  <a:tcPr marL="6920" marR="6920" marT="6920" marB="0" anchor="ctr"/>
                </a:tc>
                <a:tc>
                  <a:txBody>
                    <a:bodyPr/>
                    <a:lstStyle/>
                    <a:p>
                      <a:pPr algn="ctr" fontAlgn="ctr"/>
                      <a:r>
                        <a:rPr lang="en-US" altLang="zh-TW" sz="1600" u="none" strike="noStrike" dirty="0">
                          <a:solidFill>
                            <a:srgbClr val="0000FF"/>
                          </a:solidFill>
                        </a:rPr>
                        <a:t>500</a:t>
                      </a:r>
                      <a:endParaRPr lang="en-US" altLang="zh-TW" sz="1600" b="0" i="0" u="none" strike="noStrike" dirty="0">
                        <a:solidFill>
                          <a:srgbClr val="0000FF"/>
                        </a:solidFill>
                        <a:latin typeface="標楷體"/>
                      </a:endParaRPr>
                    </a:p>
                  </a:txBody>
                  <a:tcPr marL="6920" marR="6920" marT="6920" marB="0" anchor="ctr"/>
                </a:tc>
                <a:extLst>
                  <a:ext uri="{0D108BD9-81ED-4DB2-BD59-A6C34878D82A}">
                    <a16:rowId xmlns:a16="http://schemas.microsoft.com/office/drawing/2014/main" xmlns="" val="10001"/>
                  </a:ext>
                </a:extLst>
              </a:tr>
            </a:tbl>
          </a:graphicData>
        </a:graphic>
      </p:graphicFrame>
      <p:sp>
        <p:nvSpPr>
          <p:cNvPr id="106833" name="文字方塊 16"/>
          <p:cNvSpPr txBox="1">
            <a:spLocks noChangeArrowheads="1"/>
          </p:cNvSpPr>
          <p:nvPr/>
        </p:nvSpPr>
        <p:spPr bwMode="auto">
          <a:xfrm>
            <a:off x="1357313" y="6448425"/>
            <a:ext cx="7143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600" b="1">
                <a:solidFill>
                  <a:srgbClr val="FF0000"/>
                </a:solidFill>
              </a:rPr>
              <a:t>備註：基層會員數以屆次改選時，公告選舉人名冊之人數為準</a:t>
            </a:r>
          </a:p>
        </p:txBody>
      </p:sp>
      <p:sp>
        <p:nvSpPr>
          <p:cNvPr id="10683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C5CFD50-3CF2-4C8E-9A4F-4157E856A571}" type="slidenum">
              <a:rPr kumimoji="0" lang="zh-TW" altLang="en-US" smtClean="0">
                <a:solidFill>
                  <a:srgbClr val="898989"/>
                </a:solidFill>
                <a:latin typeface="標楷體" pitchFamily="65" charset="-120"/>
              </a:rPr>
              <a:pPr eaLnBrk="1" hangingPunct="1"/>
              <a:t>153</a:t>
            </a:fld>
            <a:endParaRPr kumimoji="0" lang="en-US" altLang="zh-TW">
              <a:solidFill>
                <a:srgbClr val="898989"/>
              </a:solidFill>
              <a:latin typeface="標楷體" pitchFamily="65" charset="-120"/>
            </a:endParaRPr>
          </a:p>
        </p:txBody>
      </p:sp>
      <p:sp>
        <p:nvSpPr>
          <p:cNvPr id="3" name="橢圓 2">
            <a:extLst>
              <a:ext uri="{FF2B5EF4-FFF2-40B4-BE49-F238E27FC236}">
                <a16:creationId xmlns:a16="http://schemas.microsoft.com/office/drawing/2014/main" xmlns="" id="{C39BEE9C-0252-4ED9-BF33-3C5E85C79167}"/>
              </a:ext>
            </a:extLst>
          </p:cNvPr>
          <p:cNvSpPr/>
          <p:nvPr/>
        </p:nvSpPr>
        <p:spPr bwMode="auto">
          <a:xfrm>
            <a:off x="755576" y="1052736"/>
            <a:ext cx="180000" cy="180000"/>
          </a:xfrm>
          <a:prstGeom prst="ellipse">
            <a:avLst/>
          </a:prstGeom>
          <a:solidFill>
            <a:srgbClr val="FFFF00"/>
          </a:solidFill>
          <a:ln>
            <a:solidFill>
              <a:srgbClr val="FFFF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aphicFrame>
        <p:nvGraphicFramePr>
          <p:cNvPr id="16" name="內容版面配置區 15">
            <a:extLst>
              <a:ext uri="{FF2B5EF4-FFF2-40B4-BE49-F238E27FC236}">
                <a16:creationId xmlns:a16="http://schemas.microsoft.com/office/drawing/2014/main" xmlns="" id="{F74AC070-5273-44A5-BE69-5D1CC09CF7E4}"/>
              </a:ext>
            </a:extLst>
          </p:cNvPr>
          <p:cNvGraphicFramePr>
            <a:graphicFrameLocks noGrp="1" noChangeAspect="1"/>
          </p:cNvGraphicFramePr>
          <p:nvPr>
            <p:ph idx="1"/>
            <p:extLst>
              <p:ext uri="{D42A27DB-BD31-4B8C-83A1-F6EECF244321}">
                <p14:modId xmlns:p14="http://schemas.microsoft.com/office/powerpoint/2010/main" val="1252360106"/>
              </p:ext>
            </p:extLst>
          </p:nvPr>
        </p:nvGraphicFramePr>
        <p:xfrm>
          <a:off x="144463" y="927100"/>
          <a:ext cx="8855075" cy="5461000"/>
        </p:xfrm>
        <a:graphic>
          <a:graphicData uri="http://schemas.openxmlformats.org/presentationml/2006/ole">
            <mc:AlternateContent xmlns:mc="http://schemas.openxmlformats.org/markup-compatibility/2006">
              <mc:Choice xmlns:v="urn:schemas-microsoft-com:vml" Requires="v">
                <p:oleObj spid="_x0000_s1052" name="Worksheet" r:id="rId5" imgW="8869622" imgH="5471109" progId="Excel.Sheet.12">
                  <p:embed/>
                </p:oleObj>
              </mc:Choice>
              <mc:Fallback>
                <p:oleObj name="Worksheet" r:id="rId5" imgW="8869622" imgH="5471109" progId="Excel.Sheet.12">
                  <p:embed/>
                  <p:pic>
                    <p:nvPicPr>
                      <p:cNvPr id="16" name="內容版面配置區 15">
                        <a:extLst>
                          <a:ext uri="{FF2B5EF4-FFF2-40B4-BE49-F238E27FC236}">
                            <a16:creationId xmlns:a16="http://schemas.microsoft.com/office/drawing/2014/main" xmlns="" id="{F74AC070-5273-44A5-BE69-5D1CC09CF7E4}"/>
                          </a:ext>
                        </a:extLst>
                      </p:cNvPr>
                      <p:cNvPicPr/>
                      <p:nvPr/>
                    </p:nvPicPr>
                    <p:blipFill>
                      <a:blip r:embed="rId6"/>
                      <a:stretch>
                        <a:fillRect/>
                      </a:stretch>
                    </p:blipFill>
                    <p:spPr>
                      <a:xfrm>
                        <a:off x="144463" y="927100"/>
                        <a:ext cx="8855075" cy="54610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555625532"/>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457200" y="142875"/>
            <a:ext cx="8229600" cy="1143000"/>
          </a:xfrm>
        </p:spPr>
        <p:txBody>
          <a:bodyPr/>
          <a:lstStyle/>
          <a:p>
            <a:pPr algn="l" eaLnBrk="1" hangingPunct="1">
              <a:lnSpc>
                <a:spcPts val="3000"/>
              </a:lnSpc>
            </a:pPr>
            <a:r>
              <a:rPr lang="en-US" altLang="zh-TW" sz="3600" dirty="0">
                <a:latin typeface="標楷體" pitchFamily="65" charset="-120"/>
              </a:rPr>
              <a:t/>
            </a:r>
            <a:br>
              <a:rPr lang="en-US" altLang="zh-TW" sz="3600" dirty="0">
                <a:latin typeface="標楷體" pitchFamily="65" charset="-120"/>
              </a:rPr>
            </a:br>
            <a:r>
              <a:rPr lang="en-US" altLang="zh-TW" sz="2000" dirty="0">
                <a:latin typeface="標楷體" pitchFamily="65" charset="-120"/>
              </a:rPr>
              <a:t>-</a:t>
            </a:r>
            <a:r>
              <a:rPr lang="zh-TW" altLang="en-US" sz="2000" dirty="0">
                <a:solidFill>
                  <a:srgbClr val="000000"/>
                </a:solidFill>
                <a:latin typeface="標楷體" pitchFamily="65" charset="-120"/>
              </a:rPr>
              <a:t>出席上級農會會員代表名額試算</a:t>
            </a:r>
            <a:r>
              <a:rPr lang="en-US" altLang="zh-TW" sz="2000" dirty="0">
                <a:solidFill>
                  <a:srgbClr val="000000"/>
                </a:solidFill>
                <a:latin typeface="標楷體" pitchFamily="65" charset="-120"/>
              </a:rPr>
              <a:t>《</a:t>
            </a:r>
            <a:r>
              <a:rPr lang="zh-TW" altLang="en-US" sz="2000" dirty="0">
                <a:solidFill>
                  <a:srgbClr val="000000"/>
                </a:solidFill>
                <a:latin typeface="標楷體" pitchFamily="65" charset="-120"/>
              </a:rPr>
              <a:t>範例二：縣</a:t>
            </a:r>
            <a:r>
              <a:rPr lang="en-US" altLang="zh-TW" sz="2000" dirty="0">
                <a:solidFill>
                  <a:srgbClr val="000000"/>
                </a:solidFill>
                <a:latin typeface="標楷體" pitchFamily="65" charset="-120"/>
              </a:rPr>
              <a:t>\ ○○</a:t>
            </a:r>
            <a:r>
              <a:rPr lang="zh-TW" altLang="en-US" sz="2000" dirty="0">
                <a:solidFill>
                  <a:srgbClr val="000000"/>
                </a:solidFill>
                <a:latin typeface="標楷體" pitchFamily="65" charset="-120"/>
              </a:rPr>
              <a:t>縣</a:t>
            </a:r>
            <a:r>
              <a:rPr lang="en-US" altLang="zh-TW" sz="2000" dirty="0">
                <a:solidFill>
                  <a:srgbClr val="000000"/>
                </a:solidFill>
                <a:latin typeface="標楷體" pitchFamily="65" charset="-120"/>
              </a:rPr>
              <a:t>》</a:t>
            </a:r>
            <a:endParaRPr lang="zh-TW" altLang="en-US" sz="2000" dirty="0"/>
          </a:p>
        </p:txBody>
      </p:sp>
      <p:sp>
        <p:nvSpPr>
          <p:cNvPr id="10752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F3019A1-64B8-4702-AC96-4509126D81DF}" type="slidenum">
              <a:rPr kumimoji="0" lang="zh-TW" altLang="en-US" smtClean="0">
                <a:solidFill>
                  <a:srgbClr val="898989"/>
                </a:solidFill>
                <a:latin typeface="標楷體" pitchFamily="65" charset="-120"/>
              </a:rPr>
              <a:pPr eaLnBrk="1" hangingPunct="1"/>
              <a:t>154</a:t>
            </a:fld>
            <a:endParaRPr kumimoji="0" lang="en-US" altLang="zh-TW">
              <a:solidFill>
                <a:srgbClr val="898989"/>
              </a:solidFill>
              <a:latin typeface="標楷體" pitchFamily="65" charset="-120"/>
            </a:endParaRPr>
          </a:p>
        </p:txBody>
      </p:sp>
      <p:graphicFrame>
        <p:nvGraphicFramePr>
          <p:cNvPr id="12" name="表格 11"/>
          <p:cNvGraphicFramePr>
            <a:graphicFrameLocks noGrp="1"/>
          </p:cNvGraphicFramePr>
          <p:nvPr/>
        </p:nvGraphicFramePr>
        <p:xfrm>
          <a:off x="7308304" y="764663"/>
          <a:ext cx="1619250" cy="603250"/>
        </p:xfrm>
        <a:graphic>
          <a:graphicData uri="http://schemas.openxmlformats.org/drawingml/2006/table">
            <a:tbl>
              <a:tblPr firstRow="1" bandRow="1">
                <a:tableStyleId>{69CF1AB2-1976-4502-BF36-3FF5EA218861}</a:tableStyleId>
              </a:tblPr>
              <a:tblGrid>
                <a:gridCol w="809625">
                  <a:extLst>
                    <a:ext uri="{9D8B030D-6E8A-4147-A177-3AD203B41FA5}">
                      <a16:colId xmlns:a16="http://schemas.microsoft.com/office/drawing/2014/main" xmlns="" val="20000"/>
                    </a:ext>
                  </a:extLst>
                </a:gridCol>
                <a:gridCol w="809625">
                  <a:extLst>
                    <a:ext uri="{9D8B030D-6E8A-4147-A177-3AD203B41FA5}">
                      <a16:colId xmlns:a16="http://schemas.microsoft.com/office/drawing/2014/main" xmlns="" val="20001"/>
                    </a:ext>
                  </a:extLst>
                </a:gridCol>
              </a:tblGrid>
              <a:tr h="301625">
                <a:tc>
                  <a:txBody>
                    <a:bodyPr/>
                    <a:lstStyle/>
                    <a:p>
                      <a:pPr algn="ctr" fontAlgn="ctr"/>
                      <a:r>
                        <a:rPr lang="zh-TW" altLang="en-US" sz="1400" u="none" strike="noStrike" dirty="0"/>
                        <a:t> 基本數額 </a:t>
                      </a:r>
                      <a:endParaRPr lang="zh-TW" altLang="en-US" sz="1400" b="0" i="0" u="none" strike="noStrike" dirty="0">
                        <a:solidFill>
                          <a:schemeClr val="tx1"/>
                        </a:solidFill>
                        <a:latin typeface="標楷體"/>
                      </a:endParaRPr>
                    </a:p>
                  </a:txBody>
                  <a:tcPr marL="6920" marR="6920" marT="6920" marB="0" anchor="ctr"/>
                </a:tc>
                <a:tc>
                  <a:txBody>
                    <a:bodyPr/>
                    <a:lstStyle/>
                    <a:p>
                      <a:pPr algn="ctr" fontAlgn="ctr"/>
                      <a:r>
                        <a:rPr lang="zh-TW" altLang="en-US" sz="1400" u="none" strike="noStrike" dirty="0"/>
                        <a:t> 增額門檻 </a:t>
                      </a:r>
                      <a:endParaRPr lang="zh-TW" altLang="en-US" sz="1400" b="0" i="0" u="none" strike="noStrike" dirty="0">
                        <a:solidFill>
                          <a:schemeClr val="tx1"/>
                        </a:solidFill>
                        <a:latin typeface="標楷體"/>
                      </a:endParaRPr>
                    </a:p>
                  </a:txBody>
                  <a:tcPr marL="6920" marR="6920" marT="6920" marB="0" anchor="ctr"/>
                </a:tc>
                <a:extLst>
                  <a:ext uri="{0D108BD9-81ED-4DB2-BD59-A6C34878D82A}">
                    <a16:rowId xmlns:a16="http://schemas.microsoft.com/office/drawing/2014/main" xmlns="" val="10000"/>
                  </a:ext>
                </a:extLst>
              </a:tr>
              <a:tr h="301625">
                <a:tc>
                  <a:txBody>
                    <a:bodyPr/>
                    <a:lstStyle/>
                    <a:p>
                      <a:pPr algn="ctr" fontAlgn="ctr"/>
                      <a:r>
                        <a:rPr lang="en-US" altLang="zh-TW" sz="1600" u="none" strike="noStrike" dirty="0">
                          <a:solidFill>
                            <a:srgbClr val="0000FF"/>
                          </a:solidFill>
                        </a:rPr>
                        <a:t>2000</a:t>
                      </a:r>
                      <a:endParaRPr lang="en-US" altLang="zh-TW" sz="1600" b="0" i="0" u="none" strike="noStrike" dirty="0">
                        <a:solidFill>
                          <a:srgbClr val="0000FF"/>
                        </a:solidFill>
                        <a:latin typeface="標楷體"/>
                      </a:endParaRPr>
                    </a:p>
                  </a:txBody>
                  <a:tcPr marL="6920" marR="6920" marT="6920" marB="0" anchor="ctr"/>
                </a:tc>
                <a:tc>
                  <a:txBody>
                    <a:bodyPr/>
                    <a:lstStyle/>
                    <a:p>
                      <a:pPr algn="ctr" fontAlgn="ctr"/>
                      <a:r>
                        <a:rPr lang="en-US" altLang="zh-TW" sz="1600" u="none" strike="noStrike" dirty="0">
                          <a:solidFill>
                            <a:srgbClr val="0000FF"/>
                          </a:solidFill>
                        </a:rPr>
                        <a:t>1000</a:t>
                      </a:r>
                      <a:endParaRPr lang="en-US" altLang="zh-TW" sz="1600" b="0" i="0" u="none" strike="noStrike" dirty="0">
                        <a:solidFill>
                          <a:srgbClr val="0000FF"/>
                        </a:solidFill>
                        <a:latin typeface="標楷體"/>
                      </a:endParaRPr>
                    </a:p>
                  </a:txBody>
                  <a:tcPr marL="6920" marR="6920" marT="6920" marB="0" anchor="ctr"/>
                </a:tc>
                <a:extLst>
                  <a:ext uri="{0D108BD9-81ED-4DB2-BD59-A6C34878D82A}">
                    <a16:rowId xmlns:a16="http://schemas.microsoft.com/office/drawing/2014/main" xmlns="" val="10001"/>
                  </a:ext>
                </a:extLst>
              </a:tr>
            </a:tbl>
          </a:graphicData>
        </a:graphic>
      </p:graphicFrame>
      <p:sp>
        <p:nvSpPr>
          <p:cNvPr id="107535" name="文字方塊 16"/>
          <p:cNvSpPr txBox="1">
            <a:spLocks noChangeArrowheads="1"/>
          </p:cNvSpPr>
          <p:nvPr/>
        </p:nvSpPr>
        <p:spPr bwMode="auto">
          <a:xfrm>
            <a:off x="1357313" y="6448425"/>
            <a:ext cx="7143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600" b="1">
                <a:solidFill>
                  <a:srgbClr val="FF0000"/>
                </a:solidFill>
              </a:rPr>
              <a:t>備註：基層會員數以屆次改選時，公告選舉人名冊之人數為準</a:t>
            </a:r>
          </a:p>
        </p:txBody>
      </p:sp>
      <p:graphicFrame>
        <p:nvGraphicFramePr>
          <p:cNvPr id="14" name="內容版面配置區 13">
            <a:extLst>
              <a:ext uri="{FF2B5EF4-FFF2-40B4-BE49-F238E27FC236}">
                <a16:creationId xmlns:a16="http://schemas.microsoft.com/office/drawing/2014/main" xmlns="" id="{764F07D6-CBC8-43CA-B2F0-845E8E1A113E}"/>
              </a:ext>
            </a:extLst>
          </p:cNvPr>
          <p:cNvGraphicFramePr>
            <a:graphicFrameLocks noGrp="1" noChangeAspect="1"/>
          </p:cNvGraphicFramePr>
          <p:nvPr>
            <p:ph idx="1"/>
            <p:extLst>
              <p:ext uri="{D42A27DB-BD31-4B8C-83A1-F6EECF244321}">
                <p14:modId xmlns:p14="http://schemas.microsoft.com/office/powerpoint/2010/main" val="3973002738"/>
              </p:ext>
            </p:extLst>
          </p:nvPr>
        </p:nvGraphicFramePr>
        <p:xfrm>
          <a:off x="80922" y="1480600"/>
          <a:ext cx="8882062" cy="4487862"/>
        </p:xfrm>
        <a:graphic>
          <a:graphicData uri="http://schemas.openxmlformats.org/presentationml/2006/ole">
            <mc:AlternateContent xmlns:mc="http://schemas.openxmlformats.org/markup-compatibility/2006">
              <mc:Choice xmlns:v="urn:schemas-microsoft-com:vml" Requires="v">
                <p:oleObj spid="_x0000_s2076" name="Worksheet" r:id="rId5" imgW="10065919" imgH="5082566" progId="Excel.Sheet.12">
                  <p:embed/>
                </p:oleObj>
              </mc:Choice>
              <mc:Fallback>
                <p:oleObj name="Worksheet" r:id="rId5" imgW="10065919" imgH="5082566" progId="Excel.Sheet.12">
                  <p:embed/>
                  <p:pic>
                    <p:nvPicPr>
                      <p:cNvPr id="14" name="內容版面配置區 13">
                        <a:extLst>
                          <a:ext uri="{FF2B5EF4-FFF2-40B4-BE49-F238E27FC236}">
                            <a16:creationId xmlns:a16="http://schemas.microsoft.com/office/drawing/2014/main" xmlns="" id="{764F07D6-CBC8-43CA-B2F0-845E8E1A113E}"/>
                          </a:ext>
                        </a:extLst>
                      </p:cNvPr>
                      <p:cNvPicPr/>
                      <p:nvPr/>
                    </p:nvPicPr>
                    <p:blipFill>
                      <a:blip r:embed="rId6"/>
                      <a:stretch>
                        <a:fillRect/>
                      </a:stretch>
                    </p:blipFill>
                    <p:spPr>
                      <a:xfrm>
                        <a:off x="80922" y="1480600"/>
                        <a:ext cx="8882062" cy="4487862"/>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758981648"/>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339E23B8-8936-499E-9027-EF9140BA8185}" type="slidenum">
              <a:rPr kumimoji="0" lang="en-US" altLang="zh-TW" sz="1400"/>
              <a:pPr algn="r" eaLnBrk="1" hangingPunct="1">
                <a:spcBef>
                  <a:spcPct val="0"/>
                </a:spcBef>
                <a:buClrTx/>
                <a:buSzTx/>
                <a:buFontTx/>
                <a:buNone/>
              </a:pPr>
              <a:t>155</a:t>
            </a:fld>
            <a:endParaRPr kumimoji="0" lang="en-US" altLang="zh-TW" sz="1400"/>
          </a:p>
        </p:txBody>
      </p:sp>
      <p:sp>
        <p:nvSpPr>
          <p:cNvPr id="155651" name="Text Box 4"/>
          <p:cNvSpPr txBox="1">
            <a:spLocks noChangeArrowheads="1"/>
          </p:cNvSpPr>
          <p:nvPr/>
        </p:nvSpPr>
        <p:spPr bwMode="auto">
          <a:xfrm>
            <a:off x="323850" y="1052513"/>
            <a:ext cx="87185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a:solidFill>
                  <a:srgbClr val="003399"/>
                </a:solidFill>
                <a:latin typeface="標楷體" pitchFamily="65" charset="-120"/>
                <a:ea typeface="標楷體" pitchFamily="65" charset="-120"/>
              </a:rPr>
              <a:t>第二十條　農會理事、監事出缺，應於出缺日起三十日內由候補理事、監事依次遞補。無候補理事、監事而仍足出席會議法定人數者，不另辦理選舉。但遞補後理事、監事人數不足</a:t>
            </a:r>
            <a:r>
              <a:rPr lang="zh-TW" altLang="en-US" sz="3400" b="1" u="sng">
                <a:solidFill>
                  <a:srgbClr val="E23614"/>
                </a:solidFill>
                <a:latin typeface="標楷體" pitchFamily="65" charset="-120"/>
                <a:ea typeface="標楷體" pitchFamily="65" charset="-120"/>
              </a:rPr>
              <a:t>出席會議法定人數</a:t>
            </a:r>
            <a:r>
              <a:rPr lang="zh-TW" altLang="en-US" sz="3400" b="1">
                <a:solidFill>
                  <a:srgbClr val="003399"/>
                </a:solidFill>
                <a:latin typeface="標楷體" pitchFamily="65" charset="-120"/>
                <a:ea typeface="標楷體" pitchFamily="65" charset="-120"/>
              </a:rPr>
              <a:t>時，應於出缺日起</a:t>
            </a:r>
            <a:r>
              <a:rPr lang="zh-TW" altLang="en-US" sz="3400" b="1">
                <a:solidFill>
                  <a:srgbClr val="E23614"/>
                </a:solidFill>
                <a:latin typeface="標楷體" pitchFamily="65" charset="-120"/>
                <a:ea typeface="標楷體" pitchFamily="65" charset="-120"/>
              </a:rPr>
              <a:t>六十日</a:t>
            </a:r>
            <a:r>
              <a:rPr lang="zh-TW" altLang="en-US" sz="3400" b="1">
                <a:solidFill>
                  <a:srgbClr val="003399"/>
                </a:solidFill>
                <a:latin typeface="標楷體" pitchFamily="65" charset="-120"/>
                <a:ea typeface="標楷體" pitchFamily="65" charset="-120"/>
              </a:rPr>
              <a:t>內辦理補選。</a:t>
            </a:r>
            <a:r>
              <a:rPr lang="zh-TW" altLang="en-US" sz="3400" b="1" i="1">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3400" b="1">
                <a:solidFill>
                  <a:srgbClr val="003399"/>
                </a:solidFill>
                <a:latin typeface="標楷體" pitchFamily="65" charset="-120"/>
                <a:ea typeface="標楷體" pitchFamily="65" charset="-120"/>
              </a:rPr>
              <a:t>      農會理事長、常務監事出缺時，應依前項規定遞補或補選理事、監事後，再互選理事長、常務監事。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15D2FEF5-23A7-485D-8A9F-61C6FCDA7F5C}" type="slidenum">
              <a:rPr kumimoji="0" lang="en-US" altLang="zh-TW" sz="1400"/>
              <a:pPr>
                <a:spcBef>
                  <a:spcPct val="0"/>
                </a:spcBef>
                <a:buClrTx/>
                <a:buSzTx/>
                <a:buFontTx/>
                <a:buNone/>
              </a:pPr>
              <a:t>156</a:t>
            </a:fld>
            <a:endParaRPr kumimoji="0" lang="en-US" altLang="zh-TW" sz="1400"/>
          </a:p>
        </p:txBody>
      </p:sp>
      <p:sp>
        <p:nvSpPr>
          <p:cNvPr id="157699" name="Text Box 2"/>
          <p:cNvSpPr txBox="1">
            <a:spLocks noChangeArrowheads="1"/>
          </p:cNvSpPr>
          <p:nvPr/>
        </p:nvSpPr>
        <p:spPr bwMode="auto">
          <a:xfrm>
            <a:off x="44759" y="548680"/>
            <a:ext cx="9108504"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b="1" dirty="0">
                <a:solidFill>
                  <a:srgbClr val="003399"/>
                </a:solidFill>
                <a:latin typeface="標楷體" pitchFamily="65" charset="-120"/>
                <a:ea typeface="標楷體" pitchFamily="65" charset="-120"/>
              </a:rPr>
              <a:t>釋二：關於「出席會議法定人數」之計算疑義： </a:t>
            </a:r>
          </a:p>
          <a:p>
            <a:pPr eaLnBrk="1" hangingPunct="1">
              <a:spcBef>
                <a:spcPct val="0"/>
              </a:spcBef>
              <a:buClrTx/>
              <a:buSzTx/>
              <a:buFontTx/>
              <a:buNone/>
            </a:pPr>
            <a:r>
              <a:rPr lang="zh-TW" altLang="en-US" b="1" dirty="0">
                <a:solidFill>
                  <a:srgbClr val="050701"/>
                </a:solidFill>
                <a:latin typeface="標楷體" pitchFamily="65" charset="-120"/>
                <a:ea typeface="標楷體" pitchFamily="65" charset="-120"/>
              </a:rPr>
              <a:t>    </a:t>
            </a:r>
            <a:r>
              <a:rPr lang="zh-TW" altLang="en-US" b="1" dirty="0">
                <a:latin typeface="標楷體" pitchFamily="65" charset="-120"/>
                <a:ea typeface="標楷體" pitchFamily="65" charset="-120"/>
                <a:cs typeface="Times New Roman" pitchFamily="18" charset="0"/>
              </a:rPr>
              <a:t>農會法第</a:t>
            </a:r>
            <a:r>
              <a:rPr lang="en-US" altLang="zh-TW" b="1" dirty="0">
                <a:latin typeface="標楷體" pitchFamily="65" charset="-120"/>
                <a:ea typeface="標楷體" pitchFamily="65" charset="-120"/>
                <a:cs typeface="Times New Roman" pitchFamily="18" charset="0"/>
              </a:rPr>
              <a:t>25</a:t>
            </a:r>
            <a:r>
              <a:rPr lang="zh-TW" altLang="en-US" b="1" dirty="0">
                <a:latin typeface="標楷體" pitchFamily="65" charset="-120"/>
                <a:ea typeface="標楷體" pitchFamily="65" charset="-120"/>
                <a:cs typeface="Times New Roman" pitchFamily="18" charset="0"/>
              </a:rPr>
              <a:t>條第</a:t>
            </a: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項所稱「全體理事」及農會理事會議之法定應出席人數，不因理事出缺無候補理事遞補而變更。 </a:t>
            </a:r>
          </a:p>
          <a:p>
            <a:pPr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   「出席會議法定人數」之計算，應參照農會法第</a:t>
            </a:r>
            <a:r>
              <a:rPr lang="en-US" altLang="zh-TW" b="1" dirty="0">
                <a:latin typeface="標楷體" pitchFamily="65" charset="-120"/>
                <a:ea typeface="標楷體" pitchFamily="65" charset="-120"/>
                <a:cs typeface="Times New Roman" pitchFamily="18" charset="0"/>
              </a:rPr>
              <a:t>25</a:t>
            </a:r>
            <a:r>
              <a:rPr lang="zh-TW" altLang="en-US" b="1" dirty="0">
                <a:latin typeface="標楷體" pitchFamily="65" charset="-120"/>
                <a:ea typeface="標楷體" pitchFamily="65" charset="-120"/>
                <a:cs typeface="Times New Roman" pitchFamily="18" charset="0"/>
              </a:rPr>
              <a:t>條第</a:t>
            </a: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項後段規定人數門檻（總幹事之解聘須經全體理事三分之二以上決議行之），以理事、監事出缺時，於無候補理事、監事之情形下或經遞補後，所賸人數仍未達法定應出席人數三分之二以上時，應於出缺日起</a:t>
            </a:r>
            <a:r>
              <a:rPr lang="en-US" altLang="zh-TW" b="1" dirty="0">
                <a:latin typeface="標楷體" pitchFamily="65" charset="-120"/>
                <a:ea typeface="標楷體" pitchFamily="65" charset="-120"/>
                <a:cs typeface="Times New Roman" pitchFamily="18" charset="0"/>
              </a:rPr>
              <a:t>60</a:t>
            </a:r>
            <a:r>
              <a:rPr lang="zh-TW" altLang="en-US" b="1" dirty="0">
                <a:latin typeface="標楷體" pitchFamily="65" charset="-120"/>
                <a:ea typeface="標楷體" pitchFamily="65" charset="-120"/>
                <a:cs typeface="Times New Roman" pitchFamily="18" charset="0"/>
              </a:rPr>
              <a:t>日內辦理補選。</a:t>
            </a:r>
            <a:endParaRPr lang="en-US" altLang="zh-TW"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sz="2400" b="1" dirty="0">
                <a:latin typeface="標楷體" pitchFamily="65" charset="-120"/>
                <a:ea typeface="標楷體" pitchFamily="65" charset="-120"/>
                <a:cs typeface="Times New Roman" pitchFamily="18" charset="0"/>
              </a:rPr>
              <a:t>     （農委會</a:t>
            </a:r>
            <a:r>
              <a:rPr lang="en-US" altLang="zh-TW" sz="2400" b="1" dirty="0">
                <a:latin typeface="標楷體" pitchFamily="65" charset="-120"/>
                <a:ea typeface="標楷體" pitchFamily="65" charset="-120"/>
                <a:cs typeface="Times New Roman" pitchFamily="18" charset="0"/>
              </a:rPr>
              <a:t>97.8.7.</a:t>
            </a:r>
            <a:r>
              <a:rPr lang="zh-TW" altLang="en-US" sz="2400" b="1" dirty="0">
                <a:latin typeface="標楷體" pitchFamily="65" charset="-120"/>
                <a:ea typeface="標楷體" pitchFamily="65" charset="-120"/>
                <a:cs typeface="Times New Roman" pitchFamily="18" charset="0"/>
              </a:rPr>
              <a:t>農輔字第</a:t>
            </a:r>
            <a:r>
              <a:rPr lang="en-US" altLang="zh-TW" sz="2400" b="1" dirty="0">
                <a:latin typeface="標楷體" pitchFamily="65" charset="-120"/>
                <a:ea typeface="標楷體" pitchFamily="65" charset="-120"/>
                <a:cs typeface="Times New Roman" pitchFamily="18" charset="0"/>
              </a:rPr>
              <a:t>0970132284</a:t>
            </a:r>
            <a:r>
              <a:rPr lang="zh-TW" altLang="en-US" sz="2400" b="1" dirty="0">
                <a:latin typeface="標楷體" pitchFamily="65" charset="-120"/>
                <a:ea typeface="標楷體" pitchFamily="65" charset="-120"/>
                <a:cs typeface="Times New Roman" pitchFamily="18" charset="0"/>
              </a:rPr>
              <a:t>號函）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967B052-F553-4B8F-A676-EAE52ED72E27}" type="slidenum">
              <a:rPr kumimoji="0" lang="en-US" altLang="zh-TW" sz="1400"/>
              <a:pPr>
                <a:spcBef>
                  <a:spcPct val="0"/>
                </a:spcBef>
                <a:buClrTx/>
                <a:buSzTx/>
                <a:buFontTx/>
                <a:buNone/>
              </a:pPr>
              <a:t>157</a:t>
            </a:fld>
            <a:endParaRPr kumimoji="0" lang="en-US" altLang="zh-TW" sz="1400"/>
          </a:p>
        </p:txBody>
      </p:sp>
      <p:sp>
        <p:nvSpPr>
          <p:cNvPr id="158723" name="Text Box 3"/>
          <p:cNvSpPr txBox="1">
            <a:spLocks noChangeArrowheads="1"/>
          </p:cNvSpPr>
          <p:nvPr/>
        </p:nvSpPr>
        <p:spPr bwMode="auto">
          <a:xfrm>
            <a:off x="323850" y="620713"/>
            <a:ext cx="87185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第二十二條　本法第二十五條第二項所稱屆期未能產生，係指未能於理事會成立</a:t>
            </a:r>
            <a:r>
              <a:rPr lang="zh-TW" altLang="en-US" sz="3400" b="1" dirty="0">
                <a:solidFill>
                  <a:srgbClr val="FF0000"/>
                </a:solidFill>
                <a:latin typeface="標楷體" pitchFamily="65" charset="-120"/>
                <a:ea typeface="標楷體" pitchFamily="65" charset="-120"/>
              </a:rPr>
              <a:t>後六十天內</a:t>
            </a:r>
            <a:r>
              <a:rPr lang="zh-TW" altLang="en-US" sz="3400" b="1" dirty="0">
                <a:solidFill>
                  <a:srgbClr val="003399"/>
                </a:solidFill>
                <a:latin typeface="標楷體" pitchFamily="65" charset="-120"/>
                <a:ea typeface="標楷體" pitchFamily="65" charset="-120"/>
              </a:rPr>
              <a:t>，完成理事會合法聘任決議、發給聘任通知書及總幹事受聘人報到就職。 </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總幹事之聘任屆期未能產生時，主管機關應重新辦理總幹事候聘人登記公告。 </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總幹事任期屆滿或出缺時，應就農會員工歸級表由副總幹事、主任秘書</a:t>
            </a:r>
            <a:r>
              <a:rPr lang="en-US" altLang="zh-TW" sz="3400" b="1" dirty="0">
                <a:solidFill>
                  <a:srgbClr val="003399"/>
                </a:solidFill>
                <a:latin typeface="標楷體" pitchFamily="65" charset="-120"/>
                <a:ea typeface="標楷體" pitchFamily="65" charset="-120"/>
              </a:rPr>
              <a:t>(</a:t>
            </a:r>
            <a:r>
              <a:rPr lang="zh-TW" altLang="en-US" sz="3400" b="1" dirty="0">
                <a:solidFill>
                  <a:srgbClr val="003399"/>
                </a:solidFill>
                <a:latin typeface="標楷體" pitchFamily="65" charset="-120"/>
                <a:ea typeface="標楷體" pitchFamily="65" charset="-120"/>
              </a:rPr>
              <a:t>秘書</a:t>
            </a:r>
            <a:r>
              <a:rPr lang="en-US" altLang="zh-TW" sz="3400" b="1" dirty="0">
                <a:solidFill>
                  <a:srgbClr val="003399"/>
                </a:solidFill>
                <a:latin typeface="標楷體" pitchFamily="65" charset="-120"/>
                <a:ea typeface="標楷體" pitchFamily="65" charset="-120"/>
              </a:rPr>
              <a:t>)</a:t>
            </a:r>
            <a:r>
              <a:rPr lang="zh-TW" altLang="en-US" sz="3400" b="1" dirty="0">
                <a:solidFill>
                  <a:srgbClr val="003399"/>
                </a:solidFill>
                <a:latin typeface="標楷體" pitchFamily="65" charset="-120"/>
                <a:ea typeface="標楷體" pitchFamily="65" charset="-120"/>
              </a:rPr>
              <a:t>、會務部門主管之順序暫行代理，其代理期間，至新任總幹事依法聘任或遴選合格人員依法派代時為止。</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4CA7DBC0-885E-4A2E-B08D-E18B21DCD4FD}" type="slidenum">
              <a:rPr kumimoji="0" lang="en-US" altLang="zh-TW" sz="1400"/>
              <a:pPr>
                <a:spcBef>
                  <a:spcPct val="0"/>
                </a:spcBef>
                <a:buClrTx/>
                <a:buSzTx/>
                <a:buFontTx/>
                <a:buNone/>
              </a:pPr>
              <a:t>158</a:t>
            </a:fld>
            <a:endParaRPr kumimoji="0" lang="en-US" altLang="zh-TW" sz="1400"/>
          </a:p>
        </p:txBody>
      </p:sp>
      <p:sp>
        <p:nvSpPr>
          <p:cNvPr id="159747" name="Rectangle 1"/>
          <p:cNvSpPr>
            <a:spLocks noChangeArrowheads="1"/>
          </p:cNvSpPr>
          <p:nvPr/>
        </p:nvSpPr>
        <p:spPr bwMode="auto">
          <a:xfrm>
            <a:off x="18526" y="692696"/>
            <a:ext cx="9144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876425" indent="-18764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r>
              <a:rPr lang="zh-TW" altLang="en-US" sz="3400" b="1" dirty="0">
                <a:solidFill>
                  <a:srgbClr val="003399"/>
                </a:solidFill>
                <a:latin typeface="標楷體" pitchFamily="65" charset="-120"/>
                <a:ea typeface="標楷體" pitchFamily="65" charset="-120"/>
              </a:rPr>
              <a:t>第三十二條  農會對外行文，其為召開各種法</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定會議、總幹事之聘任、解聘及獎懲事項，</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由理事長簽署；其為對外行使權益、修改章</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程、處分財產、辦理改組、</a:t>
            </a:r>
            <a:r>
              <a:rPr lang="zh-TW" altLang="en-US" sz="3400" b="1" dirty="0">
                <a:solidFill>
                  <a:srgbClr val="FF0000"/>
                </a:solidFill>
                <a:latin typeface="標楷體" pitchFamily="65" charset="-120"/>
                <a:ea typeface="標楷體" pitchFamily="65" charset="-120"/>
              </a:rPr>
              <a:t>改選</a:t>
            </a:r>
            <a:r>
              <a:rPr lang="zh-TW" altLang="en-US" sz="3400" b="1" dirty="0">
                <a:solidFill>
                  <a:srgbClr val="003399"/>
                </a:solidFill>
                <a:latin typeface="標楷體" pitchFamily="65" charset="-120"/>
                <a:ea typeface="標楷體" pitchFamily="65" charset="-120"/>
              </a:rPr>
              <a:t>、補選及法</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定會議紀錄、會務、事業計畫、工作報告及</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預、決算之報備等事項，</a:t>
            </a:r>
            <a:r>
              <a:rPr lang="zh-TW" altLang="en-US" b="1" dirty="0">
                <a:solidFill>
                  <a:srgbClr val="FF0000"/>
                </a:solidFill>
                <a:latin typeface="標楷體" pitchFamily="65" charset="-120"/>
                <a:ea typeface="標楷體" pitchFamily="65" charset="-120"/>
                <a:cs typeface="Times New Roman" pitchFamily="18" charset="0"/>
              </a:rPr>
              <a:t>由理事長簽署，總幹</a:t>
            </a:r>
            <a:endParaRPr lang="en-US" altLang="zh-TW" b="1" dirty="0">
              <a:solidFill>
                <a:srgbClr val="FF0000"/>
              </a:solidFill>
              <a:latin typeface="標楷體" pitchFamily="65" charset="-120"/>
              <a:ea typeface="標楷體" pitchFamily="65" charset="-120"/>
              <a:cs typeface="Times New Roman" pitchFamily="18" charset="0"/>
            </a:endParaRPr>
          </a:p>
          <a:p>
            <a:pPr>
              <a:spcBef>
                <a:spcPct val="0"/>
              </a:spcBef>
              <a:buClrTx/>
              <a:buSzTx/>
              <a:buFontTx/>
              <a:buNone/>
            </a:pPr>
            <a:r>
              <a:rPr lang="zh-TW" altLang="en-US" b="1" dirty="0">
                <a:solidFill>
                  <a:srgbClr val="FF0000"/>
                </a:solidFill>
                <a:latin typeface="標楷體" pitchFamily="65" charset="-120"/>
                <a:ea typeface="標楷體" pitchFamily="65" charset="-120"/>
                <a:cs typeface="Times New Roman" pitchFamily="18" charset="0"/>
              </a:rPr>
              <a:t>  事副署</a:t>
            </a:r>
            <a:r>
              <a:rPr lang="zh-TW" altLang="en-US" sz="3400" b="1" dirty="0">
                <a:solidFill>
                  <a:srgbClr val="003399"/>
                </a:solidFill>
                <a:latin typeface="標楷體" pitchFamily="65" charset="-120"/>
                <a:ea typeface="標楷體" pitchFamily="65" charset="-120"/>
              </a:rPr>
              <a:t>；其依理事會決議執行業務或會務及</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其他日常事務，由總幹事簽署；並各依權責</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負其責任。如理事長或總幹事為當事人時，</a:t>
            </a:r>
            <a:endParaRPr lang="en-US" altLang="zh-TW" sz="3400" b="1" dirty="0">
              <a:solidFill>
                <a:srgbClr val="003399"/>
              </a:solidFill>
              <a:latin typeface="標楷體" pitchFamily="65" charset="-120"/>
              <a:ea typeface="標楷體" pitchFamily="65" charset="-120"/>
            </a:endParaRPr>
          </a:p>
          <a:p>
            <a:pPr>
              <a:spcBef>
                <a:spcPct val="0"/>
              </a:spcBef>
              <a:buClrTx/>
              <a:buSzTx/>
              <a:buFontTx/>
              <a:buNone/>
            </a:pPr>
            <a:r>
              <a:rPr lang="zh-TW" altLang="en-US" sz="3400" b="1" dirty="0">
                <a:solidFill>
                  <a:srgbClr val="003399"/>
                </a:solidFill>
                <a:latin typeface="標楷體" pitchFamily="65" charset="-120"/>
                <a:ea typeface="標楷體" pitchFamily="65" charset="-120"/>
              </a:rPr>
              <a:t>  由總幹事或理事長單獨簽署。</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BDC3E90-1691-48E6-AC63-3EB9378630C5}" type="slidenum">
              <a:rPr kumimoji="0" lang="en-US" altLang="zh-TW" sz="1400"/>
              <a:pPr>
                <a:spcBef>
                  <a:spcPct val="0"/>
                </a:spcBef>
                <a:buClrTx/>
                <a:buSzTx/>
                <a:buFontTx/>
                <a:buNone/>
              </a:pPr>
              <a:t>159</a:t>
            </a:fld>
            <a:endParaRPr kumimoji="0" lang="en-US" altLang="zh-TW" sz="1400"/>
          </a:p>
        </p:txBody>
      </p:sp>
      <p:sp>
        <p:nvSpPr>
          <p:cNvPr id="160771" name="Text Box 2"/>
          <p:cNvSpPr txBox="1">
            <a:spLocks noChangeArrowheads="1"/>
          </p:cNvSpPr>
          <p:nvPr/>
        </p:nvSpPr>
        <p:spPr bwMode="auto">
          <a:xfrm>
            <a:off x="335185" y="620688"/>
            <a:ext cx="87185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第三十三條　本法第三十三條之基層農會會員，除贊助會員外，人數在</a:t>
            </a:r>
            <a:r>
              <a:rPr lang="zh-TW" altLang="en-US" sz="3000" b="1" u="sng" dirty="0">
                <a:solidFill>
                  <a:srgbClr val="FF0000"/>
                </a:solidFill>
                <a:latin typeface="標楷體" pitchFamily="65" charset="-120"/>
                <a:ea typeface="標楷體" pitchFamily="65" charset="-120"/>
              </a:rPr>
              <a:t>二百人以下</a:t>
            </a:r>
            <a:r>
              <a:rPr lang="zh-TW" altLang="en-US" sz="3000" b="1" dirty="0">
                <a:solidFill>
                  <a:srgbClr val="003399"/>
                </a:solidFill>
                <a:latin typeface="標楷體" pitchFamily="65" charset="-120"/>
                <a:ea typeface="標楷體" pitchFamily="65" charset="-120"/>
              </a:rPr>
              <a:t>者，應舉行會員大會；超過二百人時，由所屬農事小組選任會員代表，舉行會員代表大會。</a:t>
            </a:r>
            <a:r>
              <a:rPr lang="zh-TW" altLang="en-US" sz="3000" b="1" i="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      農事小組出席基層農會之會員代表名額，按小組有選舉權之會員數在五十人以下者，選出一人，超過五十人時，每滿五十人加選一人。</a:t>
            </a:r>
            <a:r>
              <a:rPr lang="zh-TW" altLang="en-US" sz="3000" b="1" i="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      </a:t>
            </a:r>
            <a:r>
              <a:rPr lang="zh-TW" altLang="zh-TW" sz="3000" b="1" dirty="0">
                <a:solidFill>
                  <a:srgbClr val="003399"/>
                </a:solidFill>
                <a:latin typeface="標楷體" pitchFamily="65" charset="-120"/>
                <a:ea typeface="標楷體" pitchFamily="65" charset="-120"/>
              </a:rPr>
              <a:t>前項會員代表名額，最高不得超過</a:t>
            </a:r>
            <a:r>
              <a:rPr lang="zh-TW" altLang="zh-TW" sz="3000" b="1" dirty="0">
                <a:solidFill>
                  <a:srgbClr val="FF0000"/>
                </a:solidFill>
                <a:latin typeface="標楷體" pitchFamily="65" charset="-120"/>
                <a:ea typeface="標楷體" pitchFamily="65" charset="-120"/>
              </a:rPr>
              <a:t>四十五</a:t>
            </a:r>
            <a:r>
              <a:rPr lang="zh-TW" altLang="zh-TW" sz="3000" b="1" dirty="0">
                <a:solidFill>
                  <a:srgbClr val="003399"/>
                </a:solidFill>
                <a:latin typeface="標楷體" pitchFamily="65" charset="-120"/>
                <a:ea typeface="標楷體" pitchFamily="65" charset="-120"/>
              </a:rPr>
              <a:t>人，最低不得少於</a:t>
            </a:r>
            <a:r>
              <a:rPr lang="zh-TW" altLang="zh-TW" sz="3000" b="1" dirty="0">
                <a:solidFill>
                  <a:srgbClr val="FF0000"/>
                </a:solidFill>
                <a:latin typeface="標楷體" pitchFamily="65" charset="-120"/>
                <a:ea typeface="標楷體" pitchFamily="65" charset="-120"/>
              </a:rPr>
              <a:t>三十一</a:t>
            </a:r>
            <a:r>
              <a:rPr lang="zh-TW" altLang="zh-TW" sz="3000" b="1" dirty="0">
                <a:solidFill>
                  <a:srgbClr val="003399"/>
                </a:solidFill>
                <a:latin typeface="標楷體" pitchFamily="65" charset="-120"/>
                <a:ea typeface="標楷體" pitchFamily="65" charset="-120"/>
              </a:rPr>
              <a:t>人。其人數有不足或超過時，按會員人數比例增減之。但依本法第七條之ㄧ第一項第二款規定更名為</a:t>
            </a:r>
            <a:r>
              <a:rPr lang="zh-TW" altLang="zh-TW" sz="3000" b="1" dirty="0">
                <a:solidFill>
                  <a:srgbClr val="FF0000"/>
                </a:solidFill>
                <a:latin typeface="標楷體" pitchFamily="65" charset="-120"/>
                <a:ea typeface="標楷體" pitchFamily="65" charset="-120"/>
              </a:rPr>
              <a:t>區農會</a:t>
            </a:r>
            <a:r>
              <a:rPr lang="zh-TW" altLang="zh-TW" sz="3000" b="1" dirty="0">
                <a:solidFill>
                  <a:srgbClr val="003399"/>
                </a:solidFill>
                <a:latin typeface="標楷體" pitchFamily="65" charset="-120"/>
                <a:ea typeface="標楷體" pitchFamily="65" charset="-120"/>
              </a:rPr>
              <a:t>者，得繼續維持更名前其會員代表之名額。</a:t>
            </a:r>
            <a:endParaRPr lang="zh-TW" altLang="en-US" sz="3000" b="1" dirty="0">
              <a:solidFill>
                <a:srgbClr val="003399"/>
              </a:solidFill>
              <a:latin typeface="標楷體" pitchFamily="65" charset="-120"/>
              <a:ea typeface="標楷體"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BCF8ED65-83E3-40D7-A9DB-AA07D9AA580B}" type="slidenum">
              <a:rPr kumimoji="0" lang="en-US" altLang="zh-TW" sz="1400"/>
              <a:pPr>
                <a:spcBef>
                  <a:spcPct val="0"/>
                </a:spcBef>
                <a:buClrTx/>
                <a:buSzTx/>
                <a:buFontTx/>
                <a:buNone/>
              </a:pPr>
              <a:t>16</a:t>
            </a:fld>
            <a:endParaRPr kumimoji="0" lang="en-US" altLang="zh-TW" sz="1400"/>
          </a:p>
        </p:txBody>
      </p:sp>
      <p:sp>
        <p:nvSpPr>
          <p:cNvPr id="28675" name="Rectangle 2"/>
          <p:cNvSpPr>
            <a:spLocks noGrp="1" noRot="1" noChangeArrowheads="1"/>
          </p:cNvSpPr>
          <p:nvPr>
            <p:ph type="title"/>
          </p:nvPr>
        </p:nvSpPr>
        <p:spPr>
          <a:xfrm>
            <a:off x="301625" y="609600"/>
            <a:ext cx="8540750" cy="874713"/>
          </a:xfrm>
        </p:spPr>
        <p:txBody>
          <a:bodyPr/>
          <a:lstStyle/>
          <a:p>
            <a:pPr algn="l" eaLnBrk="1" hangingPunct="1"/>
            <a:r>
              <a:rPr lang="en-US" altLang="zh-TW" sz="3600" b="1">
                <a:latin typeface="標楷體" pitchFamily="65" charset="-120"/>
                <a:ea typeface="標楷體" pitchFamily="65" charset="-120"/>
              </a:rPr>
              <a:t/>
            </a:r>
            <a:br>
              <a:rPr lang="en-US" altLang="zh-TW" sz="3600" b="1">
                <a:latin typeface="標楷體" pitchFamily="65" charset="-120"/>
                <a:ea typeface="標楷體" pitchFamily="65" charset="-120"/>
              </a:rPr>
            </a:br>
            <a:r>
              <a:rPr lang="zh-TW" altLang="en-US" sz="3600" b="1">
                <a:latin typeface="標楷體" pitchFamily="65" charset="-120"/>
                <a:ea typeface="標楷體" pitchFamily="65" charset="-120"/>
              </a:rPr>
              <a:t>第</a:t>
            </a:r>
            <a:r>
              <a:rPr lang="en-US" altLang="zh-TW" sz="3600" b="1">
                <a:latin typeface="標楷體" pitchFamily="65" charset="-120"/>
                <a:ea typeface="標楷體" pitchFamily="65" charset="-120"/>
              </a:rPr>
              <a:t>4</a:t>
            </a:r>
            <a:r>
              <a:rPr lang="zh-TW" altLang="en-US" sz="3600" b="1">
                <a:latin typeface="標楷體" pitchFamily="65" charset="-120"/>
                <a:ea typeface="標楷體" pitchFamily="65" charset="-120"/>
              </a:rPr>
              <a:t>款－農林畜蜂場員工</a:t>
            </a:r>
            <a:r>
              <a:rPr lang="en-US" altLang="zh-TW" sz="3600" b="1">
                <a:latin typeface="標楷體" pitchFamily="65" charset="-120"/>
                <a:ea typeface="標楷體" pitchFamily="65" charset="-120"/>
              </a:rPr>
              <a:t/>
            </a:r>
            <a:br>
              <a:rPr lang="en-US" altLang="zh-TW" sz="3600" b="1">
                <a:latin typeface="標楷體" pitchFamily="65" charset="-120"/>
                <a:ea typeface="標楷體" pitchFamily="65" charset="-120"/>
              </a:rPr>
            </a:br>
            <a:endParaRPr lang="zh-TW" altLang="zh-TW" sz="3600" b="1">
              <a:latin typeface="標楷體" pitchFamily="65" charset="-120"/>
              <a:ea typeface="標楷體" pitchFamily="65" charset="-120"/>
            </a:endParaRPr>
          </a:p>
        </p:txBody>
      </p:sp>
      <p:sp>
        <p:nvSpPr>
          <p:cNvPr id="26628" name="Rectangle 3"/>
          <p:cNvSpPr>
            <a:spLocks noGrp="1" noRot="1" noChangeArrowheads="1"/>
          </p:cNvSpPr>
          <p:nvPr>
            <p:ph type="body" idx="1"/>
          </p:nvPr>
        </p:nvSpPr>
        <p:spPr>
          <a:xfrm>
            <a:off x="301625" y="1412875"/>
            <a:ext cx="8540750" cy="4686300"/>
          </a:xfrm>
        </p:spPr>
        <p:txBody>
          <a:bodyPr/>
          <a:lstStyle/>
          <a:p>
            <a:pPr marL="1071563" indent="-1071563" eaLnBrk="1" hangingPunct="1">
              <a:buFont typeface="Wingdings" pitchFamily="2" charset="2"/>
              <a:buNone/>
              <a:defRPr/>
            </a:pPr>
            <a:r>
              <a:rPr lang="zh-TW" altLang="en-US" sz="3600" dirty="0">
                <a:ea typeface="標楷體" pitchFamily="65" charset="-120"/>
              </a:rPr>
              <a:t>   </a:t>
            </a:r>
            <a:r>
              <a:rPr lang="zh-TW" altLang="en-US" sz="3600" b="1" dirty="0">
                <a:solidFill>
                  <a:schemeClr val="tx2"/>
                </a:solidFill>
                <a:latin typeface="標楷體" pitchFamily="65" charset="-120"/>
                <a:ea typeface="標楷體" pitchFamily="65" charset="-120"/>
                <a:cs typeface="+mj-cs"/>
              </a:rPr>
              <a:t>服務於依法令登記之公營或私營農場、</a:t>
            </a:r>
            <a:endParaRPr lang="en-US" altLang="zh-TW" sz="3600" b="1" dirty="0">
              <a:solidFill>
                <a:schemeClr val="tx2"/>
              </a:solidFill>
              <a:latin typeface="標楷體" pitchFamily="65" charset="-120"/>
              <a:ea typeface="標楷體" pitchFamily="65" charset="-120"/>
              <a:cs typeface="+mj-cs"/>
            </a:endParaRPr>
          </a:p>
          <a:p>
            <a:pPr marL="1071563" indent="-1071563" eaLnBrk="1" hangingPunct="1">
              <a:buFont typeface="Wingdings" pitchFamily="2" charset="2"/>
              <a:buNone/>
              <a:defRPr/>
            </a:pPr>
            <a:r>
              <a:rPr lang="zh-TW" altLang="en-US" sz="3600" b="1" dirty="0">
                <a:solidFill>
                  <a:schemeClr val="tx2"/>
                </a:solidFill>
                <a:latin typeface="標楷體" pitchFamily="65" charset="-120"/>
                <a:ea typeface="標楷體" pitchFamily="65" charset="-120"/>
                <a:cs typeface="+mj-cs"/>
              </a:rPr>
              <a:t>  林場、畜牧場、養蜂場，並實際從事農</a:t>
            </a:r>
            <a:endParaRPr lang="en-US" altLang="zh-TW" sz="3600" b="1" dirty="0">
              <a:solidFill>
                <a:schemeClr val="tx2"/>
              </a:solidFill>
              <a:latin typeface="標楷體" pitchFamily="65" charset="-120"/>
              <a:ea typeface="標楷體" pitchFamily="65" charset="-120"/>
              <a:cs typeface="+mj-cs"/>
            </a:endParaRPr>
          </a:p>
          <a:p>
            <a:pPr marL="1071563" indent="-1071563" eaLnBrk="1" hangingPunct="1">
              <a:buFont typeface="Wingdings" pitchFamily="2" charset="2"/>
              <a:buNone/>
              <a:defRPr/>
            </a:pPr>
            <a:r>
              <a:rPr lang="zh-TW" altLang="en-US" sz="3600" b="1" dirty="0">
                <a:solidFill>
                  <a:schemeClr val="tx2"/>
                </a:solidFill>
                <a:latin typeface="標楷體" pitchFamily="65" charset="-120"/>
                <a:ea typeface="標楷體" pitchFamily="65" charset="-120"/>
                <a:cs typeface="+mj-cs"/>
              </a:rPr>
              <a:t>  業工作連續</a:t>
            </a:r>
            <a:r>
              <a:rPr lang="zh-TW" altLang="en-US" sz="3600" b="1" dirty="0">
                <a:solidFill>
                  <a:srgbClr val="FF0000"/>
                </a:solidFill>
                <a:latin typeface="標楷體" pitchFamily="65" charset="-120"/>
                <a:ea typeface="標楷體" pitchFamily="65" charset="-120"/>
                <a:cs typeface="+mj-cs"/>
              </a:rPr>
              <a:t>六個月以上</a:t>
            </a:r>
            <a:r>
              <a:rPr lang="zh-TW" altLang="en-US" sz="3600" b="1" dirty="0">
                <a:solidFill>
                  <a:schemeClr val="tx2"/>
                </a:solidFill>
                <a:latin typeface="標楷體" pitchFamily="65" charset="-120"/>
                <a:ea typeface="標楷體" pitchFamily="65" charset="-120"/>
                <a:cs typeface="+mj-cs"/>
              </a:rPr>
              <a:t>之員工，有各該</a:t>
            </a:r>
            <a:endParaRPr lang="en-US" altLang="zh-TW" sz="3600" b="1" dirty="0">
              <a:solidFill>
                <a:schemeClr val="tx2"/>
              </a:solidFill>
              <a:latin typeface="標楷體" pitchFamily="65" charset="-120"/>
              <a:ea typeface="標楷體" pitchFamily="65" charset="-120"/>
              <a:cs typeface="+mj-cs"/>
            </a:endParaRPr>
          </a:p>
          <a:p>
            <a:pPr marL="1071563" indent="-1071563" eaLnBrk="1" hangingPunct="1">
              <a:buFont typeface="Wingdings" pitchFamily="2" charset="2"/>
              <a:buNone/>
              <a:defRPr/>
            </a:pPr>
            <a:r>
              <a:rPr lang="zh-TW" altLang="en-US" sz="3600" b="1" dirty="0">
                <a:solidFill>
                  <a:schemeClr val="tx2"/>
                </a:solidFill>
                <a:latin typeface="標楷體" pitchFamily="65" charset="-120"/>
                <a:ea typeface="標楷體" pitchFamily="65" charset="-120"/>
                <a:cs typeface="+mj-cs"/>
              </a:rPr>
              <a:t>  服務場所發給現在實際從事農業工作之</a:t>
            </a:r>
            <a:endParaRPr lang="en-US" altLang="zh-TW" sz="3600" b="1" dirty="0">
              <a:solidFill>
                <a:schemeClr val="tx2"/>
              </a:solidFill>
              <a:latin typeface="標楷體" pitchFamily="65" charset="-120"/>
              <a:ea typeface="標楷體" pitchFamily="65" charset="-120"/>
              <a:cs typeface="+mj-cs"/>
            </a:endParaRPr>
          </a:p>
          <a:p>
            <a:pPr marL="1071563" indent="-1071563" eaLnBrk="1" hangingPunct="1">
              <a:buFont typeface="Wingdings" pitchFamily="2" charset="2"/>
              <a:buNone/>
              <a:defRPr/>
            </a:pPr>
            <a:r>
              <a:rPr lang="zh-TW" altLang="en-US" sz="3600" b="1" dirty="0">
                <a:solidFill>
                  <a:schemeClr val="tx2"/>
                </a:solidFill>
                <a:latin typeface="標楷體" pitchFamily="65" charset="-120"/>
                <a:ea typeface="標楷體" pitchFamily="65" charset="-120"/>
                <a:cs typeface="+mj-cs"/>
              </a:rPr>
              <a:t>  </a:t>
            </a:r>
            <a:r>
              <a:rPr lang="zh-TW" altLang="en-US" sz="3600" b="1" dirty="0">
                <a:solidFill>
                  <a:srgbClr val="FF0000"/>
                </a:solidFill>
                <a:latin typeface="標楷體" pitchFamily="65" charset="-120"/>
                <a:ea typeface="標楷體" pitchFamily="65" charset="-120"/>
                <a:cs typeface="+mj-cs"/>
              </a:rPr>
              <a:t>員工證明文件</a:t>
            </a:r>
            <a:r>
              <a:rPr lang="zh-TW" altLang="en-US" sz="3600" b="1" dirty="0">
                <a:solidFill>
                  <a:schemeClr val="tx2"/>
                </a:solidFill>
                <a:latin typeface="標楷體" pitchFamily="65" charset="-120"/>
                <a:ea typeface="標楷體" pitchFamily="65" charset="-120"/>
                <a:cs typeface="+mj-cs"/>
              </a:rPr>
              <a:t>及</a:t>
            </a:r>
            <a:r>
              <a:rPr lang="zh-TW" altLang="en-US" sz="3600" b="1" dirty="0">
                <a:solidFill>
                  <a:srgbClr val="FF0000"/>
                </a:solidFill>
                <a:latin typeface="標楷體" pitchFamily="65" charset="-120"/>
                <a:ea typeface="標楷體" pitchFamily="65" charset="-120"/>
                <a:cs typeface="+mj-cs"/>
              </a:rPr>
              <a:t>薪資所得證明</a:t>
            </a:r>
            <a:r>
              <a:rPr lang="zh-TW" altLang="en-US" sz="3600" b="1" dirty="0">
                <a:solidFill>
                  <a:schemeClr val="tx2"/>
                </a:solidFill>
                <a:latin typeface="標楷體" pitchFamily="65" charset="-120"/>
                <a:ea typeface="標楷體" pitchFamily="65" charset="-120"/>
                <a:cs typeface="+mj-cs"/>
              </a:rPr>
              <a:t>者。</a:t>
            </a:r>
            <a:endParaRPr lang="en-US" altLang="zh-TW" sz="3600" b="1" dirty="0">
              <a:solidFill>
                <a:schemeClr val="tx2"/>
              </a:solidFill>
              <a:latin typeface="標楷體" pitchFamily="65" charset="-120"/>
              <a:ea typeface="標楷體" pitchFamily="65" charset="-120"/>
              <a:cs typeface="+mj-cs"/>
            </a:endParaRPr>
          </a:p>
          <a:p>
            <a:pPr marL="1071563" indent="-1071563" eaLnBrk="1" hangingPunct="1">
              <a:buFont typeface="Wingdings" pitchFamily="2" charset="2"/>
              <a:buNone/>
              <a:defRPr/>
            </a:pPr>
            <a:r>
              <a:rPr lang="zh-TW" altLang="en-US" sz="3600" b="1" dirty="0">
                <a:solidFill>
                  <a:schemeClr val="tx2"/>
                </a:solidFill>
                <a:latin typeface="標楷體" pitchFamily="65" charset="-120"/>
                <a:ea typeface="標楷體" pitchFamily="65" charset="-120"/>
                <a:cs typeface="+mj-cs"/>
              </a:rPr>
              <a:t>  </a:t>
            </a:r>
            <a:r>
              <a:rPr lang="en-US" altLang="en-US" sz="3600" b="1" dirty="0">
                <a:solidFill>
                  <a:schemeClr val="tx2"/>
                </a:solidFill>
                <a:latin typeface="標楷體" pitchFamily="65" charset="-120"/>
                <a:ea typeface="標楷體" pitchFamily="65" charset="-120"/>
                <a:cs typeface="+mj-cs"/>
              </a:rPr>
              <a:t>（</a:t>
            </a:r>
            <a:r>
              <a:rPr lang="en-US" altLang="zh-TW" sz="3600" b="1" dirty="0">
                <a:solidFill>
                  <a:schemeClr val="tx2"/>
                </a:solidFill>
                <a:latin typeface="標楷體" pitchFamily="65" charset="-120"/>
                <a:ea typeface="標楷體" pitchFamily="65" charset="-120"/>
                <a:cs typeface="+mj-cs"/>
              </a:rPr>
              <a:t>§2-1-4</a:t>
            </a:r>
            <a:r>
              <a:rPr lang="zh-TW" altLang="en-US" sz="3600" b="1" dirty="0">
                <a:solidFill>
                  <a:schemeClr val="tx2"/>
                </a:solidFill>
                <a:latin typeface="標楷體" pitchFamily="65" charset="-120"/>
                <a:ea typeface="標楷體" pitchFamily="65" charset="-120"/>
                <a:cs typeface="+mj-cs"/>
              </a:rPr>
              <a:t>）</a:t>
            </a:r>
          </a:p>
          <a:p>
            <a:pPr eaLnBrk="1" hangingPunct="1">
              <a:buFont typeface="Wingdings" pitchFamily="2" charset="2"/>
              <a:buNone/>
              <a:defRPr/>
            </a:pPr>
            <a:endParaRPr lang="zh-TW" altLang="en-US" sz="3600" dirty="0">
              <a:ea typeface="標楷體" pitchFamily="65" charset="-120"/>
            </a:endParaRPr>
          </a:p>
          <a:p>
            <a:pPr eaLnBrk="1" hangingPunct="1">
              <a:defRPr/>
            </a:pPr>
            <a:endParaRPr lang="en-US" altLang="zh-TW" sz="36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D333FE9C-9982-49AA-B663-BDF0366D958A}" type="slidenum">
              <a:rPr kumimoji="0" lang="en-US" altLang="zh-TW" sz="1400"/>
              <a:pPr>
                <a:spcBef>
                  <a:spcPct val="0"/>
                </a:spcBef>
                <a:buClrTx/>
                <a:buSzTx/>
                <a:buFontTx/>
                <a:buNone/>
              </a:pPr>
              <a:t>160</a:t>
            </a:fld>
            <a:endParaRPr kumimoji="0" lang="en-US" altLang="zh-TW" sz="1400"/>
          </a:p>
        </p:txBody>
      </p:sp>
      <p:sp>
        <p:nvSpPr>
          <p:cNvPr id="161795" name="Text Box 2"/>
          <p:cNvSpPr txBox="1">
            <a:spLocks noChangeArrowheads="1"/>
          </p:cNvSpPr>
          <p:nvPr/>
        </p:nvSpPr>
        <p:spPr bwMode="auto">
          <a:xfrm>
            <a:off x="179512" y="692696"/>
            <a:ext cx="878497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釋一：甲小組經</a:t>
            </a:r>
            <a:r>
              <a:rPr lang="zh-TW" altLang="en-US" sz="3600" b="1" u="sng" dirty="0">
                <a:solidFill>
                  <a:srgbClr val="FF0000"/>
                </a:solidFill>
                <a:latin typeface="標楷體" pitchFamily="65" charset="-120"/>
                <a:ea typeface="標楷體" pitchFamily="65" charset="-120"/>
              </a:rPr>
              <a:t>公告確定之選舉人名冊</a:t>
            </a:r>
            <a:r>
              <a:rPr lang="zh-TW" altLang="en-US" sz="3600" b="1" dirty="0">
                <a:solidFill>
                  <a:srgbClr val="003399"/>
                </a:solidFill>
                <a:latin typeface="標楷體" pitchFamily="65" charset="-120"/>
                <a:ea typeface="標楷體" pitchFamily="65" charset="-120"/>
              </a:rPr>
              <a:t>共</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      有會員</a:t>
            </a:r>
            <a:r>
              <a:rPr lang="en-US" altLang="zh-TW" sz="3600" b="1" dirty="0">
                <a:solidFill>
                  <a:srgbClr val="003399"/>
                </a:solidFill>
                <a:latin typeface="標楷體" pitchFamily="65" charset="-120"/>
                <a:ea typeface="標楷體" pitchFamily="65" charset="-120"/>
              </a:rPr>
              <a:t>101</a:t>
            </a:r>
            <a:r>
              <a:rPr lang="zh-TW" altLang="en-US" sz="3600" b="1" dirty="0">
                <a:solidFill>
                  <a:srgbClr val="003399"/>
                </a:solidFill>
                <a:latin typeface="標楷體" pitchFamily="65" charset="-120"/>
                <a:ea typeface="標楷體" pitchFamily="65" charset="-120"/>
              </a:rPr>
              <a:t>人，具有</a:t>
            </a:r>
            <a:r>
              <a:rPr lang="en-US" altLang="zh-TW" sz="3600" b="1" dirty="0">
                <a:solidFill>
                  <a:srgbClr val="003399"/>
                </a:solidFill>
                <a:latin typeface="標楷體" pitchFamily="65" charset="-120"/>
                <a:ea typeface="標楷體" pitchFamily="65" charset="-120"/>
              </a:rPr>
              <a:t>2</a:t>
            </a:r>
            <a:r>
              <a:rPr lang="zh-TW" altLang="en-US" sz="3600" b="1" dirty="0">
                <a:solidFill>
                  <a:srgbClr val="003399"/>
                </a:solidFill>
                <a:latin typeface="標楷體" pitchFamily="65" charset="-120"/>
                <a:ea typeface="標楷體" pitchFamily="65" charset="-120"/>
              </a:rPr>
              <a:t>名會員代表名</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      額，若在未選舉前發生本法第</a:t>
            </a:r>
            <a:r>
              <a:rPr lang="en-US" altLang="zh-TW" sz="3600" b="1" dirty="0">
                <a:solidFill>
                  <a:srgbClr val="003399"/>
                </a:solidFill>
                <a:latin typeface="標楷體" pitchFamily="65" charset="-120"/>
                <a:ea typeface="標楷體" pitchFamily="65" charset="-120"/>
              </a:rPr>
              <a:t>18</a:t>
            </a:r>
            <a:r>
              <a:rPr lang="zh-TW" altLang="en-US" sz="3600" b="1" dirty="0">
                <a:solidFill>
                  <a:srgbClr val="003399"/>
                </a:solidFill>
                <a:latin typeface="標楷體" pitchFamily="65" charset="-120"/>
                <a:ea typeface="標楷體" pitchFamily="65" charset="-120"/>
              </a:rPr>
              <a:t>條</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      出會情形，致該小組剩下</a:t>
            </a:r>
            <a:r>
              <a:rPr lang="en-US" altLang="zh-TW" sz="3600" b="1" dirty="0">
                <a:solidFill>
                  <a:srgbClr val="003399"/>
                </a:solidFill>
                <a:latin typeface="標楷體" pitchFamily="65" charset="-120"/>
                <a:ea typeface="標楷體" pitchFamily="65" charset="-120"/>
              </a:rPr>
              <a:t>99</a:t>
            </a:r>
            <a:r>
              <a:rPr lang="zh-TW" altLang="en-US" sz="3600" b="1" dirty="0">
                <a:solidFill>
                  <a:srgbClr val="003399"/>
                </a:solidFill>
                <a:latin typeface="標楷體" pitchFamily="65" charset="-120"/>
                <a:ea typeface="標楷體" pitchFamily="65" charset="-120"/>
              </a:rPr>
              <a:t>人時，</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      其會員代表名額是否應予變更為</a:t>
            </a:r>
            <a:r>
              <a:rPr lang="en-US" altLang="zh-TW" sz="3600" b="1" dirty="0">
                <a:solidFill>
                  <a:srgbClr val="003399"/>
                </a:solidFill>
                <a:latin typeface="標楷體" pitchFamily="65" charset="-120"/>
                <a:ea typeface="標楷體" pitchFamily="65" charset="-120"/>
              </a:rPr>
              <a:t>1</a:t>
            </a:r>
            <a:r>
              <a:rPr lang="zh-TW" altLang="en-US" sz="3600" b="1" dirty="0">
                <a:solidFill>
                  <a:srgbClr val="003399"/>
                </a:solidFill>
                <a:latin typeface="標楷體" pitchFamily="65" charset="-120"/>
                <a:ea typeface="標楷體" pitchFamily="65" charset="-120"/>
              </a:rPr>
              <a:t>名</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      疑義： </a:t>
            </a:r>
          </a:p>
          <a:p>
            <a:pPr eaLnBrk="1" hangingPunct="1">
              <a:spcBef>
                <a:spcPct val="0"/>
              </a:spcBef>
              <a:buClrTx/>
              <a:buSzTx/>
              <a:buFontTx/>
              <a:buNone/>
            </a:pPr>
            <a:r>
              <a:rPr lang="zh-TW" altLang="en-US" sz="3400" b="1" dirty="0">
                <a:solidFill>
                  <a:srgbClr val="050701"/>
                </a:solidFill>
                <a:latin typeface="標楷體" pitchFamily="65" charset="-120"/>
                <a:ea typeface="標楷體" pitchFamily="65" charset="-120"/>
              </a:rPr>
              <a:t>      </a:t>
            </a:r>
            <a:r>
              <a:rPr lang="zh-TW" altLang="en-US" sz="3600" b="1" dirty="0">
                <a:latin typeface="標楷體" pitchFamily="65" charset="-120"/>
                <a:ea typeface="標楷體" pitchFamily="65" charset="-120"/>
                <a:cs typeface="Times New Roman" pitchFamily="18" charset="0"/>
              </a:rPr>
              <a:t>按公告確定之選舉人名冊計算應選</a:t>
            </a:r>
            <a:endParaRPr lang="en-US" altLang="zh-TW" sz="3600"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sz="3600" b="1" dirty="0">
                <a:latin typeface="標楷體" pitchFamily="65" charset="-120"/>
                <a:ea typeface="標楷體" pitchFamily="65" charset="-120"/>
                <a:cs typeface="Times New Roman" pitchFamily="18" charset="0"/>
              </a:rPr>
              <a:t>      會員代表名額後，農事小組會員數</a:t>
            </a:r>
            <a:endParaRPr lang="en-US" altLang="zh-TW" sz="3600"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sz="3600" b="1" dirty="0">
                <a:latin typeface="標楷體" pitchFamily="65" charset="-120"/>
                <a:ea typeface="標楷體" pitchFamily="65" charset="-120"/>
                <a:cs typeface="Times New Roman" pitchFamily="18" charset="0"/>
              </a:rPr>
              <a:t>      縱然有所變更，仍維持原核定代表</a:t>
            </a:r>
            <a:endParaRPr lang="en-US" altLang="zh-TW" sz="3600"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sz="3600" b="1" dirty="0">
                <a:latin typeface="標楷體" pitchFamily="65" charset="-120"/>
                <a:ea typeface="標楷體" pitchFamily="65" charset="-120"/>
                <a:cs typeface="Times New Roman" pitchFamily="18" charset="0"/>
              </a:rPr>
              <a:t>      名額。</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72A479EC-09AF-4DD4-AC61-12A6257D6827}" type="slidenum">
              <a:rPr kumimoji="0" lang="en-US" altLang="zh-TW" sz="1400"/>
              <a:pPr>
                <a:spcBef>
                  <a:spcPct val="0"/>
                </a:spcBef>
                <a:buClrTx/>
                <a:buSzTx/>
                <a:buFontTx/>
                <a:buNone/>
              </a:pPr>
              <a:t>161</a:t>
            </a:fld>
            <a:endParaRPr kumimoji="0" lang="en-US" altLang="zh-TW" sz="1400"/>
          </a:p>
        </p:txBody>
      </p:sp>
      <p:sp>
        <p:nvSpPr>
          <p:cNvPr id="162819" name="Text Box 4"/>
          <p:cNvSpPr txBox="1">
            <a:spLocks noChangeArrowheads="1"/>
          </p:cNvSpPr>
          <p:nvPr/>
        </p:nvSpPr>
        <p:spPr bwMode="auto">
          <a:xfrm>
            <a:off x="179512" y="2405063"/>
            <a:ext cx="89644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釋三：會員代表名額是由農會自行決定或由</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      主管機關核定疑義： </a:t>
            </a:r>
          </a:p>
          <a:p>
            <a:pPr eaLnBrk="1" hangingPunct="1">
              <a:spcBef>
                <a:spcPct val="0"/>
              </a:spcBef>
              <a:buClrTx/>
              <a:buSzTx/>
              <a:buNone/>
            </a:pPr>
            <a:r>
              <a:rPr lang="zh-TW" altLang="en-US" sz="3400" b="1" dirty="0">
                <a:solidFill>
                  <a:srgbClr val="050701"/>
                </a:solidFill>
                <a:latin typeface="標楷體" pitchFamily="65" charset="-120"/>
                <a:ea typeface="標楷體" pitchFamily="65" charset="-120"/>
              </a:rPr>
              <a:t>       </a:t>
            </a:r>
            <a:r>
              <a:rPr lang="zh-TW" altLang="en-US" sz="3600" b="1" dirty="0">
                <a:latin typeface="標楷體" pitchFamily="65" charset="-120"/>
                <a:ea typeface="標楷體" pitchFamily="65" charset="-120"/>
                <a:cs typeface="Times New Roman" pitchFamily="18" charset="0"/>
              </a:rPr>
              <a:t>由農會依公告確定之選舉人名冊計</a:t>
            </a:r>
            <a:endParaRPr lang="en-US" altLang="zh-TW" sz="3600" b="1" dirty="0">
              <a:latin typeface="標楷體" pitchFamily="65" charset="-120"/>
              <a:ea typeface="標楷體" pitchFamily="65" charset="-120"/>
              <a:cs typeface="Times New Roman" pitchFamily="18" charset="0"/>
            </a:endParaRPr>
          </a:p>
          <a:p>
            <a:pPr eaLnBrk="1" hangingPunct="1">
              <a:spcBef>
                <a:spcPct val="0"/>
              </a:spcBef>
              <a:buClrTx/>
              <a:buSzTx/>
              <a:buNone/>
            </a:pPr>
            <a:r>
              <a:rPr lang="zh-TW" altLang="en-US" sz="3600" b="1" dirty="0">
                <a:latin typeface="標楷體" pitchFamily="65" charset="-120"/>
                <a:ea typeface="標楷體" pitchFamily="65" charset="-120"/>
                <a:cs typeface="Times New Roman" pitchFamily="18" charset="0"/>
              </a:rPr>
              <a:t>       算，應選會員代表名額報請</a:t>
            </a:r>
            <a:r>
              <a:rPr lang="zh-TW" altLang="en-US" sz="3600" b="1" dirty="0">
                <a:solidFill>
                  <a:srgbClr val="FF0000"/>
                </a:solidFill>
                <a:latin typeface="標楷體" pitchFamily="65" charset="-120"/>
                <a:ea typeface="標楷體" pitchFamily="65" charset="-120"/>
                <a:cs typeface="Times New Roman" pitchFamily="18" charset="0"/>
              </a:rPr>
              <a:t>主管機</a:t>
            </a:r>
            <a:endParaRPr lang="en-US" altLang="zh-TW" sz="3600" b="1" dirty="0">
              <a:solidFill>
                <a:srgbClr val="FF0000"/>
              </a:solidFill>
              <a:latin typeface="標楷體" pitchFamily="65" charset="-120"/>
              <a:ea typeface="標楷體" pitchFamily="65" charset="-120"/>
              <a:cs typeface="Times New Roman" pitchFamily="18" charset="0"/>
            </a:endParaRPr>
          </a:p>
          <a:p>
            <a:pPr eaLnBrk="1" hangingPunct="1">
              <a:spcBef>
                <a:spcPct val="0"/>
              </a:spcBef>
              <a:buClrTx/>
              <a:buSzTx/>
              <a:buNone/>
            </a:pPr>
            <a:r>
              <a:rPr lang="zh-TW" altLang="en-US" sz="3600" b="1" dirty="0">
                <a:solidFill>
                  <a:srgbClr val="FF0000"/>
                </a:solidFill>
                <a:latin typeface="標楷體" pitchFamily="65" charset="-120"/>
                <a:ea typeface="標楷體" pitchFamily="65" charset="-120"/>
                <a:cs typeface="Times New Roman" pitchFamily="18" charset="0"/>
              </a:rPr>
              <a:t>       關核定</a:t>
            </a:r>
            <a:r>
              <a:rPr lang="zh-TW" altLang="en-US" sz="3600" b="1" dirty="0">
                <a:latin typeface="標楷體" pitchFamily="65" charset="-120"/>
                <a:ea typeface="標楷體" pitchFamily="65" charset="-120"/>
                <a:cs typeface="Times New Roman" pitchFamily="18" charset="0"/>
              </a:rPr>
              <a:t>。</a:t>
            </a:r>
          </a:p>
        </p:txBody>
      </p:sp>
      <p:sp>
        <p:nvSpPr>
          <p:cNvPr id="162820" name="Text Box 5"/>
          <p:cNvSpPr txBox="1">
            <a:spLocks noChangeArrowheads="1"/>
          </p:cNvSpPr>
          <p:nvPr/>
        </p:nvSpPr>
        <p:spPr bwMode="auto">
          <a:xfrm>
            <a:off x="179512" y="620688"/>
            <a:ext cx="88569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釋二：會員代表名額是否可能為偶數疑義： </a:t>
            </a:r>
          </a:p>
          <a:p>
            <a:pPr eaLnBrk="1" hangingPunct="1">
              <a:spcBef>
                <a:spcPct val="0"/>
              </a:spcBef>
              <a:buClrTx/>
              <a:buSzTx/>
              <a:buFontTx/>
              <a:buNone/>
            </a:pPr>
            <a:r>
              <a:rPr lang="zh-TW" altLang="en-US" sz="3400" b="1" dirty="0">
                <a:solidFill>
                  <a:srgbClr val="050701"/>
                </a:solidFill>
                <a:latin typeface="標楷體" pitchFamily="65" charset="-120"/>
                <a:ea typeface="標楷體" pitchFamily="65" charset="-120"/>
              </a:rPr>
              <a:t>      </a:t>
            </a:r>
            <a:r>
              <a:rPr lang="zh-TW" altLang="en-US" sz="3600" b="1" dirty="0">
                <a:latin typeface="標楷體" pitchFamily="65" charset="-120"/>
                <a:ea typeface="標楷體" pitchFamily="65" charset="-120"/>
                <a:cs typeface="Times New Roman" pitchFamily="18" charset="0"/>
              </a:rPr>
              <a:t>可能為偶數。</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77DF87AD-FBCB-49A9-B9C5-9BB6DAD64063}" type="slidenum">
              <a:rPr kumimoji="0" lang="en-US" altLang="zh-TW" sz="1400"/>
              <a:pPr>
                <a:spcBef>
                  <a:spcPct val="0"/>
                </a:spcBef>
                <a:buClrTx/>
                <a:buSzTx/>
                <a:buFontTx/>
                <a:buNone/>
              </a:pPr>
              <a:t>162</a:t>
            </a:fld>
            <a:endParaRPr kumimoji="0" lang="en-US" altLang="zh-TW" sz="1400"/>
          </a:p>
        </p:txBody>
      </p:sp>
      <p:sp>
        <p:nvSpPr>
          <p:cNvPr id="163843" name="Text Box 3"/>
          <p:cNvSpPr txBox="1">
            <a:spLocks noChangeArrowheads="1"/>
          </p:cNvSpPr>
          <p:nvPr/>
        </p:nvSpPr>
        <p:spPr bwMode="auto">
          <a:xfrm>
            <a:off x="44759" y="476672"/>
            <a:ext cx="910850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None/>
            </a:pPr>
            <a:r>
              <a:rPr lang="zh-TW" altLang="en-US" sz="3600" b="1" dirty="0">
                <a:solidFill>
                  <a:srgbClr val="003399"/>
                </a:solidFill>
                <a:latin typeface="標楷體" pitchFamily="65" charset="-120"/>
                <a:ea typeface="標楷體" pitchFamily="65" charset="-120"/>
              </a:rPr>
              <a:t>釋四：農會會員代表登記不足額應否再公告</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None/>
            </a:pPr>
            <a:r>
              <a:rPr lang="zh-TW" altLang="en-US" sz="3600" b="1" dirty="0">
                <a:solidFill>
                  <a:srgbClr val="003399"/>
                </a:solidFill>
                <a:latin typeface="標楷體" pitchFamily="65" charset="-120"/>
                <a:ea typeface="標楷體" pitchFamily="65" charset="-120"/>
              </a:rPr>
              <a:t>      受理登記疑義：</a:t>
            </a:r>
          </a:p>
          <a:p>
            <a:pPr marL="808038" indent="-808038" eaLnBrk="1" hangingPunct="1">
              <a:spcBef>
                <a:spcPct val="0"/>
              </a:spcBef>
              <a:buClrTx/>
              <a:buSzTx/>
              <a:buFontTx/>
              <a:buNone/>
            </a:pPr>
            <a:r>
              <a:rPr lang="zh-TW" altLang="en-US" b="1" dirty="0">
                <a:solidFill>
                  <a:srgbClr val="050701"/>
                </a:solidFill>
                <a:latin typeface="標楷體" pitchFamily="65" charset="-120"/>
                <a:ea typeface="標楷體" pitchFamily="65" charset="-120"/>
              </a:rPr>
              <a:t>    </a:t>
            </a:r>
            <a:r>
              <a:rPr lang="zh-TW" altLang="en-US" b="1" dirty="0">
                <a:latin typeface="標楷體" pitchFamily="65" charset="-120"/>
                <a:ea typeface="標楷體" pitchFamily="65" charset="-120"/>
                <a:cs typeface="Times New Roman" pitchFamily="18" charset="0"/>
              </a:rPr>
              <a:t>農會會員代表出缺，其餘會員代表人數在不影響行使會員代表大會職權時，得不辦理補選。但所餘會員代表人數在不足農會法施行細則第</a:t>
            </a:r>
            <a:r>
              <a:rPr lang="en-US" altLang="zh-TW" b="1" dirty="0">
                <a:latin typeface="標楷體" pitchFamily="65" charset="-120"/>
                <a:ea typeface="標楷體" pitchFamily="65" charset="-120"/>
                <a:cs typeface="Times New Roman" pitchFamily="18" charset="0"/>
              </a:rPr>
              <a:t>33</a:t>
            </a:r>
            <a:r>
              <a:rPr lang="zh-TW" altLang="en-US" b="1" dirty="0">
                <a:latin typeface="標楷體" pitchFamily="65" charset="-120"/>
                <a:ea typeface="標楷體" pitchFamily="65" charset="-120"/>
                <a:cs typeface="Times New Roman" pitchFamily="18" charset="0"/>
              </a:rPr>
              <a:t>條第</a:t>
            </a: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項所定名額三分之二或所餘會員代表中自耕農、佃農及雇農之人數未達農會法第</a:t>
            </a:r>
            <a:r>
              <a:rPr lang="en-US" altLang="zh-TW" b="1" dirty="0">
                <a:latin typeface="標楷體" pitchFamily="65" charset="-120"/>
                <a:ea typeface="標楷體" pitchFamily="65" charset="-120"/>
                <a:cs typeface="Times New Roman" pitchFamily="18" charset="0"/>
              </a:rPr>
              <a:t>15</a:t>
            </a:r>
            <a:r>
              <a:rPr lang="zh-TW" altLang="en-US" b="1" dirty="0">
                <a:latin typeface="標楷體" pitchFamily="65" charset="-120"/>
                <a:ea typeface="標楷體" pitchFamily="65" charset="-120"/>
                <a:cs typeface="Times New Roman" pitchFamily="18" charset="0"/>
              </a:rPr>
              <a:t>條第</a:t>
            </a: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項所定之比例者，應辦理補選」原則辦理，惟如欲重新辦理公告重新受理登記時，第</a:t>
            </a: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次公告受理登記之候選人僅能競選第</a:t>
            </a:r>
            <a:r>
              <a:rPr lang="en-US" altLang="zh-TW" b="1" dirty="0">
                <a:latin typeface="標楷體" pitchFamily="65" charset="-120"/>
                <a:ea typeface="標楷體" pitchFamily="65" charset="-120"/>
                <a:cs typeface="Times New Roman" pitchFamily="18" charset="0"/>
              </a:rPr>
              <a:t>1</a:t>
            </a:r>
            <a:r>
              <a:rPr lang="zh-TW" altLang="en-US" b="1" dirty="0">
                <a:latin typeface="標楷體" pitchFamily="65" charset="-120"/>
                <a:ea typeface="標楷體" pitchFamily="65" charset="-120"/>
                <a:cs typeface="Times New Roman" pitchFamily="18" charset="0"/>
              </a:rPr>
              <a:t>次登記不足部分之名額。</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E84B62F-3A1A-49EA-8357-FA55B09D7130}" type="slidenum">
              <a:rPr kumimoji="0" lang="en-US" altLang="zh-TW" smtClean="0">
                <a:solidFill>
                  <a:srgbClr val="000099"/>
                </a:solidFill>
              </a:rPr>
              <a:pPr eaLnBrk="1" hangingPunct="1"/>
              <a:t>163</a:t>
            </a:fld>
            <a:endParaRPr kumimoji="0" lang="en-US" altLang="zh-TW">
              <a:solidFill>
                <a:srgbClr val="000099"/>
              </a:solidFill>
            </a:endParaRPr>
          </a:p>
        </p:txBody>
      </p:sp>
      <p:sp>
        <p:nvSpPr>
          <p:cNvPr id="117763" name="Text Box 2"/>
          <p:cNvSpPr txBox="1">
            <a:spLocks noChangeArrowheads="1"/>
          </p:cNvSpPr>
          <p:nvPr/>
        </p:nvSpPr>
        <p:spPr bwMode="auto">
          <a:xfrm>
            <a:off x="-107950" y="344488"/>
            <a:ext cx="925195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03275" indent="-8032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en-US" sz="3400" b="1" dirty="0">
                <a:solidFill>
                  <a:srgbClr val="050701"/>
                </a:solidFill>
                <a:latin typeface="標楷體" pitchFamily="65" charset="-120"/>
                <a:ea typeface="標楷體" pitchFamily="65" charset="-120"/>
              </a:rPr>
              <a:t>五、</a:t>
            </a:r>
            <a:r>
              <a:rPr lang="zh-TW" altLang="en-US" sz="3400" b="1" dirty="0">
                <a:solidFill>
                  <a:srgbClr val="050701"/>
                </a:solidFill>
                <a:latin typeface="標楷體" pitchFamily="65" charset="-120"/>
                <a:ea typeface="標楷體" pitchFamily="65" charset="-120"/>
              </a:rPr>
              <a:t>為訂定基層農會農事小組應選會員代表分配名額之計算方式疑義：</a:t>
            </a:r>
            <a:r>
              <a:rPr lang="zh-TW" altLang="en-US" sz="3400" b="1" i="1" dirty="0">
                <a:solidFill>
                  <a:srgbClr val="050701"/>
                </a:solidFill>
                <a:latin typeface="標楷體" pitchFamily="65" charset="-120"/>
                <a:ea typeface="標楷體" pitchFamily="65" charset="-120"/>
              </a:rPr>
              <a:t> </a:t>
            </a:r>
          </a:p>
          <a:p>
            <a:pPr eaLnBrk="1" hangingPunct="1"/>
            <a:r>
              <a:rPr lang="zh-TW" altLang="en-US" sz="3400" b="1" dirty="0">
                <a:solidFill>
                  <a:srgbClr val="050701"/>
                </a:solidFill>
                <a:latin typeface="標楷體" pitchFamily="65" charset="-120"/>
                <a:ea typeface="標楷體" pitchFamily="65" charset="-120"/>
              </a:rPr>
              <a:t>    </a:t>
            </a:r>
            <a:r>
              <a:rPr lang="en-US" altLang="zh-TW" sz="3400" b="1" dirty="0">
                <a:solidFill>
                  <a:srgbClr val="050701"/>
                </a:solidFill>
                <a:latin typeface="標楷體" pitchFamily="65" charset="-120"/>
                <a:ea typeface="標楷體" pitchFamily="65" charset="-120"/>
              </a:rPr>
              <a:t>98</a:t>
            </a:r>
            <a:r>
              <a:rPr lang="zh-TW" altLang="en-US" sz="3400" b="1" dirty="0">
                <a:solidFill>
                  <a:srgbClr val="050701"/>
                </a:solidFill>
                <a:latin typeface="標楷體" pitchFamily="65" charset="-120"/>
                <a:ea typeface="標楷體" pitchFamily="65" charset="-120"/>
              </a:rPr>
              <a:t>年農會改選基層農會會員代表名額之計算方式（如附），可先不考慮農會具選舉權會員總數多寡，均先應用</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計算方式二</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算計，如果計算結果Ｅ加Ｅ</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小於</a:t>
            </a:r>
            <a:r>
              <a:rPr lang="en-US" altLang="zh-TW" sz="3400" b="1" dirty="0">
                <a:solidFill>
                  <a:srgbClr val="050701"/>
                </a:solidFill>
                <a:latin typeface="標楷體" pitchFamily="65" charset="-120"/>
                <a:ea typeface="標楷體" pitchFamily="65" charset="-120"/>
              </a:rPr>
              <a:t>31</a:t>
            </a:r>
            <a:r>
              <a:rPr lang="zh-TW" altLang="en-US" sz="3400" b="1" dirty="0">
                <a:solidFill>
                  <a:srgbClr val="050701"/>
                </a:solidFill>
                <a:latin typeface="標楷體" pitchFamily="65" charset="-120"/>
                <a:ea typeface="標楷體" pitchFamily="65" charset="-120"/>
              </a:rPr>
              <a:t>時，則應用</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計算方式一</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算計；如果計算結果Ｅ加Ｅ</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大於</a:t>
            </a:r>
            <a:r>
              <a:rPr lang="en-US" altLang="zh-TW" sz="3400" b="1" dirty="0">
                <a:solidFill>
                  <a:srgbClr val="050701"/>
                </a:solidFill>
                <a:latin typeface="標楷體" pitchFamily="65" charset="-120"/>
                <a:ea typeface="標楷體" pitchFamily="65" charset="-120"/>
              </a:rPr>
              <a:t>45</a:t>
            </a:r>
            <a:r>
              <a:rPr lang="zh-TW" altLang="en-US" sz="3400" b="1" dirty="0">
                <a:solidFill>
                  <a:srgbClr val="050701"/>
                </a:solidFill>
                <a:latin typeface="標楷體" pitchFamily="65" charset="-120"/>
                <a:ea typeface="標楷體" pitchFamily="65" charset="-120"/>
              </a:rPr>
              <a:t>人時，則應用</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計算方式三</a:t>
            </a:r>
            <a:r>
              <a:rPr lang="en-US" altLang="zh-TW" sz="3400" b="1" dirty="0">
                <a:solidFill>
                  <a:srgbClr val="050701"/>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算計。（</a:t>
            </a:r>
            <a:r>
              <a:rPr lang="zh-TW" altLang="en-US" sz="2800" b="1" dirty="0">
                <a:solidFill>
                  <a:srgbClr val="050701"/>
                </a:solidFill>
                <a:latin typeface="標楷體" pitchFamily="65" charset="-120"/>
                <a:ea typeface="標楷體" pitchFamily="65" charset="-120"/>
              </a:rPr>
              <a:t>行政院農業委員會</a:t>
            </a:r>
            <a:r>
              <a:rPr lang="en-US" altLang="zh-TW" sz="2800" b="1" dirty="0">
                <a:solidFill>
                  <a:srgbClr val="050701"/>
                </a:solidFill>
                <a:latin typeface="標楷體" pitchFamily="65" charset="-120"/>
                <a:ea typeface="標楷體" pitchFamily="65" charset="-120"/>
              </a:rPr>
              <a:t>93.7.14.</a:t>
            </a:r>
            <a:r>
              <a:rPr lang="zh-TW" altLang="en-US" sz="2800" b="1" dirty="0">
                <a:solidFill>
                  <a:srgbClr val="050701"/>
                </a:solidFill>
                <a:latin typeface="標楷體" pitchFamily="65" charset="-120"/>
                <a:ea typeface="標楷體" pitchFamily="65" charset="-120"/>
              </a:rPr>
              <a:t>農輔字第</a:t>
            </a:r>
            <a:r>
              <a:rPr lang="en-US" altLang="zh-TW" sz="2800" b="1" dirty="0">
                <a:solidFill>
                  <a:srgbClr val="050701"/>
                </a:solidFill>
                <a:latin typeface="標楷體" pitchFamily="65" charset="-120"/>
                <a:ea typeface="標楷體" pitchFamily="65" charset="-120"/>
              </a:rPr>
              <a:t>0930130941</a:t>
            </a:r>
            <a:r>
              <a:rPr lang="zh-TW" altLang="en-US" sz="2800" b="1" dirty="0">
                <a:solidFill>
                  <a:srgbClr val="050701"/>
                </a:solidFill>
                <a:latin typeface="標楷體" pitchFamily="65" charset="-120"/>
                <a:ea typeface="標楷體" pitchFamily="65" charset="-120"/>
              </a:rPr>
              <a:t>號及</a:t>
            </a:r>
            <a:r>
              <a:rPr lang="en-US" altLang="zh-TW" sz="2800" b="1" dirty="0">
                <a:solidFill>
                  <a:srgbClr val="050701"/>
                </a:solidFill>
                <a:latin typeface="標楷體" pitchFamily="65" charset="-120"/>
                <a:ea typeface="標楷體" pitchFamily="65" charset="-120"/>
              </a:rPr>
              <a:t>93.8.6.</a:t>
            </a:r>
            <a:r>
              <a:rPr lang="zh-TW" altLang="en-US" sz="2800" b="1" dirty="0">
                <a:solidFill>
                  <a:srgbClr val="050701"/>
                </a:solidFill>
                <a:latin typeface="標楷體" pitchFamily="65" charset="-120"/>
                <a:ea typeface="標楷體" pitchFamily="65" charset="-120"/>
              </a:rPr>
              <a:t>農輔字第</a:t>
            </a:r>
            <a:r>
              <a:rPr lang="en-US" altLang="zh-TW" sz="2800" b="1" dirty="0">
                <a:solidFill>
                  <a:srgbClr val="050701"/>
                </a:solidFill>
                <a:latin typeface="標楷體" pitchFamily="65" charset="-120"/>
                <a:ea typeface="標楷體" pitchFamily="65" charset="-120"/>
              </a:rPr>
              <a:t>0930050783</a:t>
            </a:r>
            <a:r>
              <a:rPr lang="zh-TW" altLang="en-US" sz="2800" b="1" dirty="0">
                <a:solidFill>
                  <a:srgbClr val="050701"/>
                </a:solidFill>
                <a:latin typeface="標楷體" pitchFamily="65" charset="-120"/>
                <a:ea typeface="標楷體" pitchFamily="65" charset="-120"/>
              </a:rPr>
              <a:t>號</a:t>
            </a:r>
            <a:r>
              <a:rPr lang="en-US" altLang="zh-TW" sz="2800" b="1" dirty="0">
                <a:solidFill>
                  <a:srgbClr val="050701"/>
                </a:solidFill>
                <a:latin typeface="標楷體" pitchFamily="65" charset="-120"/>
                <a:ea typeface="標楷體" pitchFamily="65" charset="-120"/>
              </a:rPr>
              <a:t>101.9.4.</a:t>
            </a:r>
            <a:r>
              <a:rPr lang="zh-TW" altLang="en-US" sz="2800" b="1" dirty="0">
                <a:solidFill>
                  <a:srgbClr val="050701"/>
                </a:solidFill>
                <a:latin typeface="標楷體" pitchFamily="65" charset="-120"/>
                <a:ea typeface="標楷體" pitchFamily="65" charset="-120"/>
              </a:rPr>
              <a:t>農輔字第</a:t>
            </a:r>
            <a:r>
              <a:rPr lang="en-US" altLang="zh-TW" sz="2800" b="1" dirty="0">
                <a:solidFill>
                  <a:srgbClr val="050701"/>
                </a:solidFill>
                <a:latin typeface="標楷體" pitchFamily="65" charset="-120"/>
                <a:ea typeface="標楷體" pitchFamily="65" charset="-120"/>
              </a:rPr>
              <a:t>1010051401</a:t>
            </a:r>
            <a:r>
              <a:rPr lang="zh-TW" altLang="en-US" sz="2800" b="1" dirty="0">
                <a:solidFill>
                  <a:srgbClr val="050701"/>
                </a:solidFill>
                <a:latin typeface="標楷體" pitchFamily="65" charset="-120"/>
                <a:ea typeface="標楷體" pitchFamily="65" charset="-120"/>
              </a:rPr>
              <a:t>號函</a:t>
            </a:r>
            <a:r>
              <a:rPr lang="zh-TW" altLang="en-US" sz="3400" b="1" dirty="0">
                <a:solidFill>
                  <a:srgbClr val="050701"/>
                </a:solidFill>
                <a:latin typeface="標楷體" pitchFamily="65" charset="-120"/>
                <a:ea typeface="標楷體" pitchFamily="65" charset="-120"/>
              </a:rPr>
              <a:t>）</a:t>
            </a:r>
            <a:r>
              <a:rPr lang="zh-TW" altLang="en-US" sz="3400" b="1" i="1" dirty="0">
                <a:solidFill>
                  <a:srgbClr val="050701"/>
                </a:solidFill>
                <a:latin typeface="標楷體" pitchFamily="65" charset="-120"/>
                <a:ea typeface="標楷體" pitchFamily="65" charset="-120"/>
              </a:rPr>
              <a:t> </a:t>
            </a:r>
          </a:p>
        </p:txBody>
      </p:sp>
    </p:spTree>
    <p:extLst>
      <p:ext uri="{BB962C8B-B14F-4D97-AF65-F5344CB8AC3E}">
        <p14:creationId xmlns:p14="http://schemas.microsoft.com/office/powerpoint/2010/main" val="11117110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698C192-7CEC-48E7-9043-17593155A561}" type="slidenum">
              <a:rPr kumimoji="0" lang="en-US" altLang="zh-TW" smtClean="0">
                <a:solidFill>
                  <a:srgbClr val="000099"/>
                </a:solidFill>
              </a:rPr>
              <a:pPr eaLnBrk="1" hangingPunct="1"/>
              <a:t>164</a:t>
            </a:fld>
            <a:endParaRPr kumimoji="0" lang="en-US" altLang="zh-TW">
              <a:solidFill>
                <a:srgbClr val="000099"/>
              </a:solidFill>
            </a:endParaRPr>
          </a:p>
        </p:txBody>
      </p:sp>
      <p:sp>
        <p:nvSpPr>
          <p:cNvPr id="118787" name="Text Box 4"/>
          <p:cNvSpPr txBox="1">
            <a:spLocks noChangeArrowheads="1"/>
          </p:cNvSpPr>
          <p:nvPr/>
        </p:nvSpPr>
        <p:spPr bwMode="auto">
          <a:xfrm>
            <a:off x="88900" y="279400"/>
            <a:ext cx="9212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200" b="1" dirty="0">
                <a:solidFill>
                  <a:srgbClr val="050701"/>
                </a:solidFill>
                <a:latin typeface="標楷體" pitchFamily="65" charset="-120"/>
                <a:ea typeface="標楷體" pitchFamily="65" charset="-120"/>
              </a:rPr>
              <a:t>114</a:t>
            </a:r>
            <a:r>
              <a:rPr lang="zh-TW" altLang="en-US" sz="3200" b="1" dirty="0">
                <a:solidFill>
                  <a:srgbClr val="050701"/>
                </a:solidFill>
                <a:latin typeface="標楷體" pitchFamily="65" charset="-120"/>
                <a:ea typeface="標楷體" pitchFamily="65" charset="-120"/>
              </a:rPr>
              <a:t>年農會改選基層農會會員代表名額之計算方式 </a:t>
            </a:r>
          </a:p>
        </p:txBody>
      </p:sp>
      <p:sp>
        <p:nvSpPr>
          <p:cNvPr id="118788" name="Text Box 5"/>
          <p:cNvSpPr txBox="1">
            <a:spLocks noChangeArrowheads="1"/>
          </p:cNvSpPr>
          <p:nvPr/>
        </p:nvSpPr>
        <p:spPr bwMode="auto">
          <a:xfrm>
            <a:off x="838200" y="1295400"/>
            <a:ext cx="6432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400" b="1">
                <a:solidFill>
                  <a:srgbClr val="050701"/>
                </a:solidFill>
                <a:latin typeface="標楷體" pitchFamily="65" charset="-120"/>
                <a:ea typeface="標楷體" pitchFamily="65" charset="-120"/>
              </a:rPr>
              <a:t>說明：</a:t>
            </a:r>
            <a:r>
              <a:rPr lang="en-US" altLang="zh-TW" sz="2400" b="1">
                <a:solidFill>
                  <a:srgbClr val="050701"/>
                </a:solidFill>
                <a:latin typeface="標楷體" pitchFamily="65" charset="-120"/>
                <a:ea typeface="標楷體" pitchFamily="65" charset="-120"/>
              </a:rPr>
              <a:t>A</a:t>
            </a:r>
            <a:r>
              <a:rPr lang="zh-TW" altLang="en-US" sz="2400" b="1">
                <a:solidFill>
                  <a:srgbClr val="050701"/>
                </a:solidFill>
                <a:latin typeface="標楷體" pitchFamily="65" charset="-120"/>
                <a:ea typeface="標楷體" pitchFamily="65" charset="-120"/>
              </a:rPr>
              <a:t>＝農會具選舉權會員總數</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人</a:t>
            </a:r>
            <a:r>
              <a:rPr lang="en-US" altLang="zh-TW" sz="2400" b="1">
                <a:solidFill>
                  <a:srgbClr val="050701"/>
                </a:solidFill>
                <a:latin typeface="標楷體" pitchFamily="65" charset="-120"/>
                <a:ea typeface="標楷體" pitchFamily="65" charset="-120"/>
              </a:rPr>
              <a:t>)</a:t>
            </a:r>
          </a:p>
          <a:p>
            <a:pPr eaLnBrk="1" hangingPunct="1"/>
            <a:r>
              <a:rPr lang="en-US" altLang="zh-TW" sz="2400" b="1">
                <a:solidFill>
                  <a:srgbClr val="050701"/>
                </a:solidFill>
                <a:latin typeface="標楷體" pitchFamily="65" charset="-120"/>
                <a:ea typeface="標楷體" pitchFamily="65" charset="-120"/>
              </a:rPr>
              <a:t>      B</a:t>
            </a:r>
            <a:r>
              <a:rPr lang="zh-TW" altLang="en-US" sz="2400" b="1">
                <a:solidFill>
                  <a:srgbClr val="050701"/>
                </a:solidFill>
                <a:latin typeface="標楷體" pitchFamily="65" charset="-120"/>
                <a:ea typeface="標楷體" pitchFamily="65" charset="-120"/>
              </a:rPr>
              <a:t>＝每小組具選舉權會員人數</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人</a:t>
            </a:r>
            <a:r>
              <a:rPr lang="en-US" altLang="zh-TW" sz="2400" b="1">
                <a:solidFill>
                  <a:srgbClr val="050701"/>
                </a:solidFill>
                <a:latin typeface="標楷體" pitchFamily="65" charset="-120"/>
                <a:ea typeface="標楷體" pitchFamily="65" charset="-120"/>
              </a:rPr>
              <a:t>)</a:t>
            </a:r>
          </a:p>
          <a:p>
            <a:pPr eaLnBrk="1" hangingPunct="1"/>
            <a:r>
              <a:rPr lang="en-US" altLang="zh-TW" sz="2400" b="1">
                <a:solidFill>
                  <a:srgbClr val="050701"/>
                </a:solidFill>
                <a:latin typeface="標楷體" pitchFamily="65" charset="-120"/>
                <a:ea typeface="標楷體" pitchFamily="65" charset="-120"/>
              </a:rPr>
              <a:t>      D</a:t>
            </a:r>
            <a:r>
              <a:rPr lang="zh-TW" altLang="en-US" sz="2400" b="1">
                <a:solidFill>
                  <a:srgbClr val="050701"/>
                </a:solidFill>
                <a:latin typeface="標楷體" pitchFamily="65" charset="-120"/>
                <a:ea typeface="標楷體" pitchFamily="65" charset="-120"/>
              </a:rPr>
              <a:t>＝每小組會員代表初估名額</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人</a:t>
            </a:r>
            <a:r>
              <a:rPr lang="en-US" altLang="zh-TW" sz="2400" b="1">
                <a:solidFill>
                  <a:srgbClr val="050701"/>
                </a:solidFill>
                <a:latin typeface="標楷體" pitchFamily="65" charset="-120"/>
                <a:ea typeface="標楷體" pitchFamily="65" charset="-120"/>
              </a:rPr>
              <a:t>)</a:t>
            </a:r>
          </a:p>
          <a:p>
            <a:pPr eaLnBrk="1" hangingPunct="1"/>
            <a:r>
              <a:rPr lang="en-US" altLang="zh-TW" sz="2400" b="1">
                <a:solidFill>
                  <a:srgbClr val="050701"/>
                </a:solidFill>
                <a:latin typeface="標楷體" pitchFamily="65" charset="-120"/>
                <a:ea typeface="標楷體" pitchFamily="65" charset="-120"/>
              </a:rPr>
              <a:t>      E〞</a:t>
            </a:r>
            <a:r>
              <a:rPr lang="zh-TW" altLang="en-US" sz="2400" b="1">
                <a:solidFill>
                  <a:srgbClr val="050701"/>
                </a:solidFill>
                <a:latin typeface="標楷體" pitchFamily="65" charset="-120"/>
                <a:ea typeface="標楷體" pitchFamily="65" charset="-120"/>
              </a:rPr>
              <a:t>及</a:t>
            </a:r>
            <a:r>
              <a:rPr lang="en-US" altLang="zh-TW" sz="2400" b="1">
                <a:solidFill>
                  <a:srgbClr val="050701"/>
                </a:solidFill>
                <a:latin typeface="標楷體" pitchFamily="65" charset="-120"/>
                <a:ea typeface="標楷體" pitchFamily="65" charset="-120"/>
              </a:rPr>
              <a:t>E</a:t>
            </a:r>
            <a:r>
              <a:rPr lang="zh-TW" altLang="en-US" sz="2400" b="1">
                <a:solidFill>
                  <a:srgbClr val="050701"/>
                </a:solidFill>
                <a:latin typeface="標楷體" pitchFamily="65" charset="-120"/>
                <a:ea typeface="標楷體" pitchFamily="65" charset="-120"/>
              </a:rPr>
              <a:t>＝每小組會員代表確定名額</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人</a:t>
            </a:r>
            <a:r>
              <a:rPr lang="en-US" altLang="zh-TW" sz="2400" b="1">
                <a:solidFill>
                  <a:srgbClr val="050701"/>
                </a:solidFill>
                <a:latin typeface="標楷體" pitchFamily="65" charset="-120"/>
                <a:ea typeface="標楷體" pitchFamily="65" charset="-120"/>
              </a:rPr>
              <a:t>) </a:t>
            </a:r>
          </a:p>
        </p:txBody>
      </p:sp>
      <p:sp>
        <p:nvSpPr>
          <p:cNvPr id="118789" name="Text Box 6"/>
          <p:cNvSpPr txBox="1">
            <a:spLocks noChangeArrowheads="1"/>
          </p:cNvSpPr>
          <p:nvPr/>
        </p:nvSpPr>
        <p:spPr bwMode="auto">
          <a:xfrm>
            <a:off x="166688" y="3068638"/>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計算方式二</a:t>
            </a:r>
            <a:r>
              <a:rPr lang="en-US" altLang="zh-TW" sz="2400" b="1">
                <a:solidFill>
                  <a:srgbClr val="050701"/>
                </a:solidFill>
                <a:latin typeface="標楷體" pitchFamily="65" charset="-120"/>
                <a:ea typeface="標楷體" pitchFamily="65" charset="-120"/>
              </a:rPr>
              <a:t>】</a:t>
            </a:r>
            <a:endParaRPr lang="en-US" altLang="zh-TW" sz="2400" b="1">
              <a:solidFill>
                <a:srgbClr val="050701"/>
              </a:solidFill>
              <a:latin typeface="Times New Roman" pitchFamily="18" charset="0"/>
            </a:endParaRP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一</a:t>
            </a:r>
            <a:r>
              <a:rPr lang="en-US" altLang="zh-TW" sz="2400" b="1">
                <a:solidFill>
                  <a:srgbClr val="050701"/>
                </a:solidFill>
                <a:latin typeface="標楷體" pitchFamily="65" charset="-120"/>
                <a:ea typeface="標楷體" pitchFamily="65" charset="-120"/>
              </a:rPr>
              <a:t>)B÷50</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C</a:t>
            </a:r>
            <a:endParaRPr lang="en-US" altLang="zh-TW" sz="2400" b="1">
              <a:solidFill>
                <a:srgbClr val="050701"/>
              </a:solidFill>
              <a:latin typeface="Times New Roman" pitchFamily="18" charset="0"/>
            </a:endParaRP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二</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小組</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小於</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時，取</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為該小組之</a:t>
            </a:r>
            <a:r>
              <a:rPr lang="en-US" altLang="zh-TW" sz="2400" b="1">
                <a:solidFill>
                  <a:srgbClr val="050701"/>
                </a:solidFill>
                <a:latin typeface="標楷體" pitchFamily="65" charset="-120"/>
                <a:ea typeface="標楷體" pitchFamily="65" charset="-120"/>
              </a:rPr>
              <a:t>E〞</a:t>
            </a:r>
            <a:endParaRPr lang="en-US" altLang="zh-TW" sz="2400" b="1">
              <a:solidFill>
                <a:srgbClr val="050701"/>
              </a:solidFill>
              <a:latin typeface="Times New Roman" pitchFamily="18" charset="0"/>
            </a:endParaRP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三</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小組</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大於</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時，取整數</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無條件捨去後面小數點</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為</a:t>
            </a:r>
            <a:r>
              <a:rPr lang="en-US" altLang="zh-TW" sz="2400" b="1">
                <a:solidFill>
                  <a:srgbClr val="050701"/>
                </a:solidFill>
                <a:latin typeface="標楷體" pitchFamily="65" charset="-120"/>
                <a:ea typeface="標楷體" pitchFamily="65" charset="-120"/>
              </a:rPr>
              <a:t>E</a:t>
            </a:r>
            <a:endParaRPr lang="en-US" altLang="zh-TW" sz="2400" b="1">
              <a:solidFill>
                <a:srgbClr val="050701"/>
              </a:solidFill>
              <a:latin typeface="Times New Roman" pitchFamily="18" charset="0"/>
            </a:endParaRPr>
          </a:p>
          <a:p>
            <a:pPr eaLnBrk="1" hangingPunct="1"/>
            <a:r>
              <a:rPr lang="zh-TW" altLang="en-US" sz="2400" b="1">
                <a:solidFill>
                  <a:srgbClr val="050701"/>
                </a:solidFill>
                <a:latin typeface="標楷體" pitchFamily="65" charset="-120"/>
                <a:ea typeface="標楷體" pitchFamily="65" charset="-120"/>
              </a:rPr>
              <a:t>註：當</a:t>
            </a:r>
            <a:r>
              <a:rPr lang="en-US" altLang="zh-TW" sz="2400" b="1">
                <a:solidFill>
                  <a:srgbClr val="050701"/>
                </a:solidFill>
                <a:latin typeface="標楷體" pitchFamily="65" charset="-120"/>
                <a:ea typeface="標楷體" pitchFamily="65" charset="-120"/>
              </a:rPr>
              <a:t>E〞</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E</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31</a:t>
            </a:r>
            <a:r>
              <a:rPr lang="zh-TW" altLang="en-US" sz="2400" b="1">
                <a:solidFill>
                  <a:srgbClr val="050701"/>
                </a:solidFill>
                <a:latin typeface="標楷體" pitchFamily="65" charset="-120"/>
                <a:ea typeface="標楷體" pitchFamily="65" charset="-120"/>
              </a:rPr>
              <a:t>時，則不論</a:t>
            </a:r>
            <a:r>
              <a:rPr lang="en-US" altLang="zh-TW" sz="2400" b="1">
                <a:solidFill>
                  <a:srgbClr val="050701"/>
                </a:solidFill>
                <a:latin typeface="標楷體" pitchFamily="65" charset="-120"/>
                <a:ea typeface="標楷體" pitchFamily="65" charset="-120"/>
              </a:rPr>
              <a:t>A</a:t>
            </a:r>
            <a:r>
              <a:rPr lang="zh-TW" altLang="en-US" sz="2400" b="1">
                <a:solidFill>
                  <a:srgbClr val="050701"/>
                </a:solidFill>
                <a:latin typeface="標楷體" pitchFamily="65" charset="-120"/>
                <a:ea typeface="標楷體" pitchFamily="65" charset="-120"/>
              </a:rPr>
              <a:t>大小，應以</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計算方式一</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計算</a:t>
            </a:r>
            <a:endParaRPr lang="zh-TW" altLang="en-US" sz="2400" b="1">
              <a:solidFill>
                <a:srgbClr val="050701"/>
              </a:solidFill>
              <a:latin typeface="Times New Roman" pitchFamily="18" charset="0"/>
            </a:endParaRPr>
          </a:p>
          <a:p>
            <a:pPr eaLnBrk="1" hangingPunct="1"/>
            <a:r>
              <a:rPr lang="zh-TW" altLang="en-US" sz="2400" b="1">
                <a:solidFill>
                  <a:srgbClr val="050701"/>
                </a:solidFill>
                <a:latin typeface="標楷體" pitchFamily="65" charset="-120"/>
                <a:ea typeface="標楷體" pitchFamily="65" charset="-120"/>
              </a:rPr>
              <a:t>    當</a:t>
            </a:r>
            <a:r>
              <a:rPr lang="en-US" altLang="zh-TW" sz="2400" b="1">
                <a:solidFill>
                  <a:srgbClr val="050701"/>
                </a:solidFill>
                <a:latin typeface="標楷體" pitchFamily="65" charset="-120"/>
                <a:ea typeface="標楷體" pitchFamily="65" charset="-120"/>
              </a:rPr>
              <a:t>E〞</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E</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45</a:t>
            </a:r>
            <a:r>
              <a:rPr lang="zh-TW" altLang="en-US" sz="2400" b="1">
                <a:solidFill>
                  <a:srgbClr val="050701"/>
                </a:solidFill>
                <a:latin typeface="標楷體" pitchFamily="65" charset="-120"/>
                <a:ea typeface="標楷體" pitchFamily="65" charset="-120"/>
              </a:rPr>
              <a:t>時，則不論</a:t>
            </a:r>
            <a:r>
              <a:rPr lang="en-US" altLang="zh-TW" sz="2400" b="1">
                <a:solidFill>
                  <a:srgbClr val="050701"/>
                </a:solidFill>
                <a:latin typeface="標楷體" pitchFamily="65" charset="-120"/>
                <a:ea typeface="標楷體" pitchFamily="65" charset="-120"/>
              </a:rPr>
              <a:t>A</a:t>
            </a:r>
            <a:r>
              <a:rPr lang="zh-TW" altLang="en-US" sz="2400" b="1">
                <a:solidFill>
                  <a:srgbClr val="050701"/>
                </a:solidFill>
                <a:latin typeface="標楷體" pitchFamily="65" charset="-120"/>
                <a:ea typeface="標楷體" pitchFamily="65" charset="-120"/>
              </a:rPr>
              <a:t>大小，應以</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計算方式三</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計算</a:t>
            </a:r>
            <a:r>
              <a:rPr lang="zh-TW" altLang="en-US" sz="2400" b="1">
                <a:solidFill>
                  <a:srgbClr val="050701"/>
                </a:solidFill>
                <a:latin typeface="Times New Roman" pitchFamily="18" charset="0"/>
              </a:rPr>
              <a:t> </a:t>
            </a:r>
          </a:p>
        </p:txBody>
      </p:sp>
    </p:spTree>
    <p:extLst>
      <p:ext uri="{BB962C8B-B14F-4D97-AF65-F5344CB8AC3E}">
        <p14:creationId xmlns:p14="http://schemas.microsoft.com/office/powerpoint/2010/main" val="24318488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C3BE1A7-2DF7-480F-B72E-AF184CE4F0B6}" type="slidenum">
              <a:rPr kumimoji="0" lang="en-US" altLang="zh-TW" smtClean="0">
                <a:solidFill>
                  <a:srgbClr val="000099"/>
                </a:solidFill>
              </a:rPr>
              <a:pPr eaLnBrk="1" hangingPunct="1"/>
              <a:t>165</a:t>
            </a:fld>
            <a:endParaRPr kumimoji="0" lang="en-US" altLang="zh-TW">
              <a:solidFill>
                <a:srgbClr val="000099"/>
              </a:solidFill>
            </a:endParaRPr>
          </a:p>
        </p:txBody>
      </p:sp>
      <p:sp>
        <p:nvSpPr>
          <p:cNvPr id="119811" name="Text Box 4"/>
          <p:cNvSpPr txBox="1">
            <a:spLocks noChangeArrowheads="1"/>
          </p:cNvSpPr>
          <p:nvPr/>
        </p:nvSpPr>
        <p:spPr bwMode="auto">
          <a:xfrm>
            <a:off x="228600" y="304800"/>
            <a:ext cx="8915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661988" indent="-661988"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計算方式一</a:t>
            </a:r>
            <a:r>
              <a:rPr lang="en-US" altLang="zh-TW" sz="2400" b="1">
                <a:solidFill>
                  <a:srgbClr val="050701"/>
                </a:solidFill>
                <a:latin typeface="標楷體" pitchFamily="65" charset="-120"/>
                <a:ea typeface="標楷體" pitchFamily="65" charset="-120"/>
              </a:rPr>
              <a:t>】</a:t>
            </a:r>
            <a:endParaRPr lang="en-US" altLang="zh-TW" sz="2400" b="1">
              <a:solidFill>
                <a:srgbClr val="050701"/>
              </a:solidFill>
              <a:latin typeface="Times New Roman" pitchFamily="18" charset="0"/>
            </a:endParaRP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一</a:t>
            </a:r>
            <a:r>
              <a:rPr lang="en-US" altLang="zh-TW" sz="2400" b="1">
                <a:solidFill>
                  <a:srgbClr val="050701"/>
                </a:solidFill>
                <a:latin typeface="標楷體" pitchFamily="65" charset="-120"/>
                <a:ea typeface="標楷體" pitchFamily="65" charset="-120"/>
              </a:rPr>
              <a:t>)B÷(A÷31)</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計算至小數點第四位，四捨五入為三位</a:t>
            </a:r>
            <a:r>
              <a:rPr lang="en-US" altLang="zh-TW" sz="2400" b="1">
                <a:solidFill>
                  <a:srgbClr val="050701"/>
                </a:solidFill>
                <a:latin typeface="標楷體" pitchFamily="65" charset="-120"/>
                <a:ea typeface="標楷體" pitchFamily="65" charset="-120"/>
              </a:rPr>
              <a:t>)</a:t>
            </a:r>
            <a:endParaRPr lang="en-US" altLang="zh-TW" sz="2400" b="1">
              <a:solidFill>
                <a:srgbClr val="050701"/>
              </a:solidFill>
              <a:latin typeface="Times New Roman" pitchFamily="18" charset="0"/>
            </a:endParaRP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二</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小組</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小於</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時，取</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為該小組之</a:t>
            </a:r>
            <a:r>
              <a:rPr lang="en-US" altLang="zh-TW" sz="2400" b="1">
                <a:solidFill>
                  <a:srgbClr val="050701"/>
                </a:solidFill>
                <a:latin typeface="標楷體" pitchFamily="65" charset="-120"/>
                <a:ea typeface="標楷體" pitchFamily="65" charset="-120"/>
              </a:rPr>
              <a:t>E〞</a:t>
            </a:r>
            <a:endParaRPr lang="en-US" altLang="zh-TW" sz="2400" b="1">
              <a:solidFill>
                <a:srgbClr val="050701"/>
              </a:solidFill>
              <a:latin typeface="Times New Roman" pitchFamily="18" charset="0"/>
            </a:endParaRP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三</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小組</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大於</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時，取整數</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無條件捨去後面小數點</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為</a:t>
            </a:r>
            <a:r>
              <a:rPr lang="en-US" altLang="zh-TW" sz="2400" b="1">
                <a:solidFill>
                  <a:srgbClr val="050701"/>
                </a:solidFill>
                <a:latin typeface="標楷體" pitchFamily="65" charset="-120"/>
                <a:ea typeface="標楷體" pitchFamily="65" charset="-120"/>
              </a:rPr>
              <a:t>D</a:t>
            </a:r>
            <a:r>
              <a:rPr lang="zh-TW" altLang="en-US" sz="2400" b="1">
                <a:solidFill>
                  <a:srgbClr val="050701"/>
                </a:solidFill>
                <a:latin typeface="標楷體" pitchFamily="65" charset="-120"/>
                <a:ea typeface="標楷體" pitchFamily="65" charset="-120"/>
              </a:rPr>
              <a:t>，並加總全部，且加上全部</a:t>
            </a:r>
            <a:r>
              <a:rPr lang="en-US" altLang="zh-TW" sz="2400" b="1">
                <a:solidFill>
                  <a:srgbClr val="050701"/>
                </a:solidFill>
                <a:latin typeface="標楷體" pitchFamily="65" charset="-120"/>
                <a:ea typeface="標楷體" pitchFamily="65" charset="-120"/>
              </a:rPr>
              <a:t>E〞</a:t>
            </a:r>
            <a:r>
              <a:rPr lang="zh-TW" altLang="en-US" sz="2400" b="1">
                <a:solidFill>
                  <a:srgbClr val="050701"/>
                </a:solidFill>
                <a:latin typeface="標楷體" pitchFamily="65" charset="-120"/>
                <a:ea typeface="標楷體" pitchFamily="65" charset="-120"/>
              </a:rPr>
              <a:t>後，如少於</a:t>
            </a:r>
            <a:r>
              <a:rPr lang="en-US" altLang="zh-TW" sz="2400" b="1">
                <a:solidFill>
                  <a:srgbClr val="050701"/>
                </a:solidFill>
                <a:latin typeface="標楷體" pitchFamily="65" charset="-120"/>
                <a:ea typeface="標楷體" pitchFamily="65" charset="-120"/>
              </a:rPr>
              <a:t>31</a:t>
            </a:r>
            <a:r>
              <a:rPr lang="zh-TW" altLang="en-US" sz="2400" b="1">
                <a:solidFill>
                  <a:srgbClr val="050701"/>
                </a:solidFill>
                <a:latin typeface="標楷體" pitchFamily="65" charset="-120"/>
                <a:ea typeface="標楷體" pitchFamily="65" charset="-120"/>
              </a:rPr>
              <a:t>，由取整數小組中，其小數點最高者之順序，開始增加一人</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即</a:t>
            </a:r>
            <a:r>
              <a:rPr lang="en-US" altLang="zh-TW" sz="2400" b="1">
                <a:solidFill>
                  <a:srgbClr val="050701"/>
                </a:solidFill>
                <a:latin typeface="標楷體" pitchFamily="65" charset="-120"/>
                <a:ea typeface="標楷體" pitchFamily="65" charset="-120"/>
              </a:rPr>
              <a:t>D</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，至農會會員代表總數達</a:t>
            </a:r>
            <a:r>
              <a:rPr lang="en-US" altLang="zh-TW" sz="2400" b="1">
                <a:solidFill>
                  <a:srgbClr val="050701"/>
                </a:solidFill>
                <a:latin typeface="標楷體" pitchFamily="65" charset="-120"/>
                <a:ea typeface="標楷體" pitchFamily="65" charset="-120"/>
              </a:rPr>
              <a:t>31</a:t>
            </a:r>
            <a:r>
              <a:rPr lang="zh-TW" altLang="en-US" sz="2400" b="1">
                <a:solidFill>
                  <a:srgbClr val="050701"/>
                </a:solidFill>
                <a:latin typeface="標楷體" pitchFamily="65" charset="-120"/>
                <a:ea typeface="標楷體" pitchFamily="65" charset="-120"/>
              </a:rPr>
              <a:t>人止，最後整數即為該小組之</a:t>
            </a:r>
            <a:r>
              <a:rPr lang="en-US" altLang="zh-TW" sz="2400" b="1">
                <a:solidFill>
                  <a:srgbClr val="050701"/>
                </a:solidFill>
                <a:latin typeface="標楷體" pitchFamily="65" charset="-120"/>
                <a:ea typeface="標楷體" pitchFamily="65" charset="-120"/>
              </a:rPr>
              <a:t>E</a:t>
            </a:r>
            <a:r>
              <a:rPr lang="en-US" altLang="zh-TW" sz="2400" b="1">
                <a:solidFill>
                  <a:srgbClr val="050701"/>
                </a:solidFill>
                <a:latin typeface="Times New Roman" pitchFamily="18" charset="0"/>
              </a:rPr>
              <a:t> </a:t>
            </a:r>
          </a:p>
        </p:txBody>
      </p:sp>
      <p:sp>
        <p:nvSpPr>
          <p:cNvPr id="119812" name="Text Box 5"/>
          <p:cNvSpPr txBox="1">
            <a:spLocks noChangeArrowheads="1"/>
          </p:cNvSpPr>
          <p:nvPr/>
        </p:nvSpPr>
        <p:spPr bwMode="auto">
          <a:xfrm>
            <a:off x="228600" y="3429000"/>
            <a:ext cx="8915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661988" indent="-661988"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計算方式三</a:t>
            </a:r>
            <a:r>
              <a:rPr lang="en-US" altLang="zh-TW" sz="2400" b="1">
                <a:solidFill>
                  <a:srgbClr val="050701"/>
                </a:solidFill>
                <a:latin typeface="標楷體" pitchFamily="65" charset="-120"/>
                <a:ea typeface="標楷體" pitchFamily="65" charset="-120"/>
              </a:rPr>
              <a:t>】</a:t>
            </a: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一</a:t>
            </a:r>
            <a:r>
              <a:rPr lang="en-US" altLang="zh-TW" sz="2400" b="1">
                <a:solidFill>
                  <a:srgbClr val="050701"/>
                </a:solidFill>
                <a:latin typeface="標楷體" pitchFamily="65" charset="-120"/>
                <a:ea typeface="標楷體" pitchFamily="65" charset="-120"/>
              </a:rPr>
              <a:t>)B÷(A÷45)</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計算至小數點第四位，四捨五入為三位</a:t>
            </a:r>
            <a:r>
              <a:rPr lang="en-US" altLang="zh-TW" sz="2400" b="1">
                <a:solidFill>
                  <a:srgbClr val="050701"/>
                </a:solidFill>
                <a:latin typeface="標楷體" pitchFamily="65" charset="-120"/>
                <a:ea typeface="標楷體" pitchFamily="65" charset="-120"/>
              </a:rPr>
              <a:t>)</a:t>
            </a: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二</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小組</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小於</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時，取</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為該小組之</a:t>
            </a:r>
            <a:r>
              <a:rPr lang="en-US" altLang="zh-TW" sz="2400" b="1">
                <a:solidFill>
                  <a:srgbClr val="050701"/>
                </a:solidFill>
                <a:latin typeface="標楷體" pitchFamily="65" charset="-120"/>
                <a:ea typeface="標楷體" pitchFamily="65" charset="-120"/>
              </a:rPr>
              <a:t>E〞</a:t>
            </a:r>
          </a:p>
          <a:p>
            <a:pPr eaLnBrk="1" hangingPunct="1"/>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三</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小組</a:t>
            </a:r>
            <a:r>
              <a:rPr lang="en-US" altLang="zh-TW" sz="2400" b="1">
                <a:solidFill>
                  <a:srgbClr val="050701"/>
                </a:solidFill>
                <a:latin typeface="標楷體" pitchFamily="65" charset="-120"/>
                <a:ea typeface="標楷體" pitchFamily="65" charset="-120"/>
              </a:rPr>
              <a:t>C</a:t>
            </a:r>
            <a:r>
              <a:rPr lang="zh-TW" altLang="en-US" sz="2400" b="1">
                <a:solidFill>
                  <a:srgbClr val="050701"/>
                </a:solidFill>
                <a:latin typeface="標楷體" pitchFamily="65" charset="-120"/>
                <a:ea typeface="標楷體" pitchFamily="65" charset="-120"/>
              </a:rPr>
              <a:t>大於</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時，取整數</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無條件捨去後面小數點</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為</a:t>
            </a:r>
            <a:r>
              <a:rPr lang="en-US" altLang="zh-TW" sz="2400" b="1">
                <a:solidFill>
                  <a:srgbClr val="050701"/>
                </a:solidFill>
                <a:latin typeface="標楷體" pitchFamily="65" charset="-120"/>
                <a:ea typeface="標楷體" pitchFamily="65" charset="-120"/>
              </a:rPr>
              <a:t>D</a:t>
            </a:r>
            <a:r>
              <a:rPr lang="zh-TW" altLang="en-US" sz="2400" b="1">
                <a:solidFill>
                  <a:srgbClr val="050701"/>
                </a:solidFill>
                <a:latin typeface="標楷體" pitchFamily="65" charset="-120"/>
                <a:ea typeface="標楷體" pitchFamily="65" charset="-120"/>
              </a:rPr>
              <a:t>，並加總全部，且加上全部</a:t>
            </a:r>
            <a:r>
              <a:rPr lang="en-US" altLang="zh-TW" sz="2400" b="1">
                <a:solidFill>
                  <a:srgbClr val="050701"/>
                </a:solidFill>
                <a:latin typeface="標楷體" pitchFamily="65" charset="-120"/>
                <a:ea typeface="標楷體" pitchFamily="65" charset="-120"/>
              </a:rPr>
              <a:t>E〞</a:t>
            </a:r>
            <a:r>
              <a:rPr lang="zh-TW" altLang="en-US" sz="2400" b="1">
                <a:solidFill>
                  <a:srgbClr val="050701"/>
                </a:solidFill>
                <a:latin typeface="標楷體" pitchFamily="65" charset="-120"/>
                <a:ea typeface="標楷體" pitchFamily="65" charset="-120"/>
              </a:rPr>
              <a:t>後，如少於</a:t>
            </a:r>
            <a:r>
              <a:rPr lang="en-US" altLang="zh-TW" sz="2400" b="1">
                <a:solidFill>
                  <a:srgbClr val="050701"/>
                </a:solidFill>
                <a:latin typeface="標楷體" pitchFamily="65" charset="-120"/>
                <a:ea typeface="標楷體" pitchFamily="65" charset="-120"/>
              </a:rPr>
              <a:t>45</a:t>
            </a:r>
            <a:r>
              <a:rPr lang="zh-TW" altLang="en-US" sz="2400" b="1">
                <a:solidFill>
                  <a:srgbClr val="050701"/>
                </a:solidFill>
                <a:latin typeface="標楷體" pitchFamily="65" charset="-120"/>
                <a:ea typeface="標楷體" pitchFamily="65" charset="-120"/>
              </a:rPr>
              <a:t>，由取整數小組中，其小數點最高者之順序，開始增加一人</a:t>
            </a:r>
            <a:r>
              <a:rPr lang="en-US" altLang="zh-TW" sz="2400" b="1">
                <a:solidFill>
                  <a:srgbClr val="050701"/>
                </a:solidFill>
                <a:latin typeface="標楷體" pitchFamily="65" charset="-120"/>
                <a:ea typeface="標楷體" pitchFamily="65" charset="-120"/>
              </a:rPr>
              <a:t>(</a:t>
            </a:r>
            <a:r>
              <a:rPr lang="zh-TW" altLang="en-US" sz="2400" b="1">
                <a:solidFill>
                  <a:srgbClr val="050701"/>
                </a:solidFill>
                <a:latin typeface="標楷體" pitchFamily="65" charset="-120"/>
                <a:ea typeface="標楷體" pitchFamily="65" charset="-120"/>
              </a:rPr>
              <a:t>即</a:t>
            </a:r>
            <a:r>
              <a:rPr lang="en-US" altLang="zh-TW" sz="2400" b="1">
                <a:solidFill>
                  <a:srgbClr val="050701"/>
                </a:solidFill>
                <a:latin typeface="標楷體" pitchFamily="65" charset="-120"/>
                <a:ea typeface="標楷體" pitchFamily="65" charset="-120"/>
              </a:rPr>
              <a:t>D</a:t>
            </a:r>
            <a:r>
              <a:rPr lang="zh-TW" altLang="en-US" sz="2400" b="1">
                <a:solidFill>
                  <a:srgbClr val="050701"/>
                </a:solidFill>
                <a:latin typeface="標楷體" pitchFamily="65" charset="-120"/>
                <a:ea typeface="標楷體" pitchFamily="65" charset="-120"/>
              </a:rPr>
              <a:t>＋</a:t>
            </a:r>
            <a:r>
              <a:rPr lang="en-US" altLang="zh-TW" sz="2400" b="1">
                <a:solidFill>
                  <a:srgbClr val="050701"/>
                </a:solidFill>
                <a:latin typeface="標楷體" pitchFamily="65" charset="-120"/>
                <a:ea typeface="標楷體" pitchFamily="65" charset="-120"/>
              </a:rPr>
              <a:t>1)</a:t>
            </a:r>
            <a:r>
              <a:rPr lang="zh-TW" altLang="en-US" sz="2400" b="1">
                <a:solidFill>
                  <a:srgbClr val="050701"/>
                </a:solidFill>
                <a:latin typeface="標楷體" pitchFamily="65" charset="-120"/>
                <a:ea typeface="標楷體" pitchFamily="65" charset="-120"/>
              </a:rPr>
              <a:t>，至農會會員代表總數達</a:t>
            </a:r>
            <a:r>
              <a:rPr lang="en-US" altLang="zh-TW" sz="2400" b="1">
                <a:solidFill>
                  <a:srgbClr val="050701"/>
                </a:solidFill>
                <a:latin typeface="標楷體" pitchFamily="65" charset="-120"/>
                <a:ea typeface="標楷體" pitchFamily="65" charset="-120"/>
              </a:rPr>
              <a:t>45</a:t>
            </a:r>
            <a:r>
              <a:rPr lang="zh-TW" altLang="en-US" sz="2400" b="1">
                <a:solidFill>
                  <a:srgbClr val="050701"/>
                </a:solidFill>
                <a:latin typeface="標楷體" pitchFamily="65" charset="-120"/>
                <a:ea typeface="標楷體" pitchFamily="65" charset="-120"/>
              </a:rPr>
              <a:t>人止，最後整數即為該小組之</a:t>
            </a:r>
            <a:r>
              <a:rPr lang="en-US" altLang="zh-TW" sz="2400" b="1">
                <a:solidFill>
                  <a:srgbClr val="050701"/>
                </a:solidFill>
                <a:latin typeface="標楷體" pitchFamily="65" charset="-120"/>
                <a:ea typeface="標楷體" pitchFamily="65" charset="-120"/>
              </a:rPr>
              <a:t>E </a:t>
            </a:r>
          </a:p>
        </p:txBody>
      </p:sp>
    </p:spTree>
    <p:extLst>
      <p:ext uri="{BB962C8B-B14F-4D97-AF65-F5344CB8AC3E}">
        <p14:creationId xmlns:p14="http://schemas.microsoft.com/office/powerpoint/2010/main" val="30568242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C3BE1A7-2DF7-480F-B72E-AF184CE4F0B6}" type="slidenum">
              <a:rPr kumimoji="0" lang="en-US" altLang="zh-TW" smtClean="0">
                <a:solidFill>
                  <a:srgbClr val="000099"/>
                </a:solidFill>
              </a:rPr>
              <a:pPr eaLnBrk="1" hangingPunct="1"/>
              <a:t>166</a:t>
            </a:fld>
            <a:endParaRPr kumimoji="0" lang="en-US" altLang="zh-TW">
              <a:solidFill>
                <a:srgbClr val="000099"/>
              </a:solidFill>
            </a:endParaRPr>
          </a:p>
        </p:txBody>
      </p:sp>
      <p:pic>
        <p:nvPicPr>
          <p:cNvPr id="6" name="圖片 5">
            <a:extLst>
              <a:ext uri="{FF2B5EF4-FFF2-40B4-BE49-F238E27FC236}">
                <a16:creationId xmlns:a16="http://schemas.microsoft.com/office/drawing/2014/main" xmlns="" id="{4221426B-B55F-4A62-BB56-74E9D387E44E}"/>
              </a:ext>
            </a:extLst>
          </p:cNvPr>
          <p:cNvPicPr>
            <a:picLocks noChangeAspect="1"/>
          </p:cNvPicPr>
          <p:nvPr/>
        </p:nvPicPr>
        <p:blipFill rotWithShape="1">
          <a:blip r:embed="rId2">
            <a:extLst>
              <a:ext uri="{28A0092B-C50C-407E-A947-70E740481C1C}">
                <a14:useLocalDpi xmlns:a14="http://schemas.microsoft.com/office/drawing/2010/main" val="0"/>
              </a:ext>
            </a:extLst>
          </a:blip>
          <a:srcRect t="32385" r="71262" b="16238"/>
          <a:stretch/>
        </p:blipFill>
        <p:spPr>
          <a:xfrm>
            <a:off x="0" y="136525"/>
            <a:ext cx="8532440" cy="6802131"/>
          </a:xfrm>
          <a:prstGeom prst="rect">
            <a:avLst/>
          </a:prstGeom>
        </p:spPr>
      </p:pic>
    </p:spTree>
    <p:extLst>
      <p:ext uri="{BB962C8B-B14F-4D97-AF65-F5344CB8AC3E}">
        <p14:creationId xmlns:p14="http://schemas.microsoft.com/office/powerpoint/2010/main" val="404426344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BCAACD7E-AA95-4C39-8B24-B149BC6D78F6}"/>
              </a:ext>
            </a:extLst>
          </p:cNvPr>
          <p:cNvSpPr>
            <a:spLocks noGrp="1"/>
          </p:cNvSpPr>
          <p:nvPr>
            <p:ph type="sldNum" sz="quarter" idx="12"/>
          </p:nvPr>
        </p:nvSpPr>
        <p:spPr/>
        <p:txBody>
          <a:bodyPr/>
          <a:lstStyle/>
          <a:p>
            <a:pPr>
              <a:defRPr/>
            </a:pPr>
            <a:fld id="{AA93B5E5-DAE2-44E1-8427-B7E2ED6E7642}" type="slidenum">
              <a:rPr lang="en-US" altLang="zh-TW" smtClean="0">
                <a:solidFill>
                  <a:srgbClr val="000099"/>
                </a:solidFill>
              </a:rPr>
              <a:pPr>
                <a:defRPr/>
              </a:pPr>
              <a:t>167</a:t>
            </a:fld>
            <a:endParaRPr lang="en-US" altLang="zh-TW">
              <a:solidFill>
                <a:srgbClr val="000099"/>
              </a:solidFill>
            </a:endParaRPr>
          </a:p>
        </p:txBody>
      </p:sp>
      <p:pic>
        <p:nvPicPr>
          <p:cNvPr id="6" name="圖片 5">
            <a:extLst>
              <a:ext uri="{FF2B5EF4-FFF2-40B4-BE49-F238E27FC236}">
                <a16:creationId xmlns:a16="http://schemas.microsoft.com/office/drawing/2014/main" xmlns="" id="{4EE01052-2A5C-4BFE-93FA-46BBDCC8EDFA}"/>
              </a:ext>
            </a:extLst>
          </p:cNvPr>
          <p:cNvPicPr>
            <a:picLocks noChangeAspect="1"/>
          </p:cNvPicPr>
          <p:nvPr/>
        </p:nvPicPr>
        <p:blipFill rotWithShape="1">
          <a:blip r:embed="rId2">
            <a:extLst>
              <a:ext uri="{28A0092B-C50C-407E-A947-70E740481C1C}">
                <a14:useLocalDpi xmlns:a14="http://schemas.microsoft.com/office/drawing/2010/main" val="0"/>
              </a:ext>
            </a:extLst>
          </a:blip>
          <a:srcRect t="33853" r="53937" b="14769"/>
          <a:stretch/>
        </p:blipFill>
        <p:spPr>
          <a:xfrm>
            <a:off x="59169" y="548680"/>
            <a:ext cx="9025625" cy="5976664"/>
          </a:xfrm>
          <a:prstGeom prst="rect">
            <a:avLst/>
          </a:prstGeom>
        </p:spPr>
      </p:pic>
    </p:spTree>
    <p:extLst>
      <p:ext uri="{BB962C8B-B14F-4D97-AF65-F5344CB8AC3E}">
        <p14:creationId xmlns:p14="http://schemas.microsoft.com/office/powerpoint/2010/main" val="381883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A3FAAEB-37D8-4CE4-A1A2-0DF717448CEF}" type="slidenum">
              <a:rPr kumimoji="0" lang="en-US" altLang="zh-TW" sz="1400"/>
              <a:pPr>
                <a:spcBef>
                  <a:spcPct val="0"/>
                </a:spcBef>
                <a:buClrTx/>
                <a:buSzTx/>
                <a:buFontTx/>
                <a:buNone/>
              </a:pPr>
              <a:t>168</a:t>
            </a:fld>
            <a:endParaRPr kumimoji="0" lang="en-US" altLang="zh-TW" sz="1400"/>
          </a:p>
        </p:txBody>
      </p:sp>
      <p:sp>
        <p:nvSpPr>
          <p:cNvPr id="171011" name="Text Box 2"/>
          <p:cNvSpPr txBox="1">
            <a:spLocks noChangeArrowheads="1"/>
          </p:cNvSpPr>
          <p:nvPr/>
        </p:nvSpPr>
        <p:spPr bwMode="auto">
          <a:xfrm>
            <a:off x="323850" y="620713"/>
            <a:ext cx="87185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第三十六條　農會各種法定會議，應於開會七日前將召集事由及提議事項通知出席人，並報主管機關備查。但屬於緊急事項者，得縮短通知日程。</a:t>
            </a:r>
            <a:r>
              <a:rPr lang="zh-TW" altLang="en-US" sz="3400" b="1" i="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農會各種法定會議紀錄，應於會後七日內，報主管機關備查；其屬於本法第三十七條各款之決議，並應專案報經主管機關核准，始得執行。</a:t>
            </a:r>
            <a:r>
              <a:rPr lang="zh-TW" altLang="en-US" sz="3400" b="1" i="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前二項報請備查及核准事項，均應副知上級農會。</a:t>
            </a:r>
            <a:r>
              <a:rPr lang="zh-TW" altLang="en-US" sz="3400" b="1" i="1" dirty="0">
                <a:solidFill>
                  <a:srgbClr val="003399"/>
                </a:solidFill>
                <a:latin typeface="標楷體" pitchFamily="65" charset="-120"/>
                <a:ea typeface="標楷體" pitchFamily="65" charset="-120"/>
              </a:rPr>
              <a:t> </a:t>
            </a:r>
            <a:r>
              <a:rPr lang="zh-TW" altLang="en-US" sz="3400" b="1" dirty="0">
                <a:solidFill>
                  <a:srgbClr val="003399"/>
                </a:solidFill>
                <a:latin typeface="標楷體" pitchFamily="65" charset="-120"/>
                <a:ea typeface="標楷體" pitchFamily="65" charset="-120"/>
              </a:rPr>
              <a:t>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C602C869-5065-4648-9A77-A5D11BC69D6E}" type="slidenum">
              <a:rPr kumimoji="0" lang="en-US" altLang="zh-TW" sz="1400"/>
              <a:pPr>
                <a:spcBef>
                  <a:spcPct val="0"/>
                </a:spcBef>
                <a:buClrTx/>
                <a:buSzTx/>
                <a:buFontTx/>
                <a:buNone/>
              </a:pPr>
              <a:t>169</a:t>
            </a:fld>
            <a:endParaRPr kumimoji="0" lang="en-US" altLang="zh-TW" sz="1400"/>
          </a:p>
        </p:txBody>
      </p:sp>
      <p:sp>
        <p:nvSpPr>
          <p:cNvPr id="172035" name="Text Box 2"/>
          <p:cNvSpPr txBox="1">
            <a:spLocks noChangeArrowheads="1"/>
          </p:cNvSpPr>
          <p:nvPr/>
        </p:nvSpPr>
        <p:spPr bwMode="auto">
          <a:xfrm>
            <a:off x="35496" y="404813"/>
            <a:ext cx="9108504"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釋一、農會法施行細則第</a:t>
            </a:r>
            <a:r>
              <a:rPr lang="en-US" altLang="zh-TW" sz="3400" b="1" dirty="0">
                <a:solidFill>
                  <a:srgbClr val="003399"/>
                </a:solidFill>
                <a:latin typeface="標楷體" pitchFamily="65" charset="-120"/>
                <a:ea typeface="標楷體" pitchFamily="65" charset="-120"/>
              </a:rPr>
              <a:t>36</a:t>
            </a:r>
            <a:r>
              <a:rPr lang="zh-TW" altLang="en-US" sz="3400" b="1" dirty="0">
                <a:solidFill>
                  <a:srgbClr val="003399"/>
                </a:solidFill>
                <a:latin typeface="標楷體" pitchFamily="65" charset="-120"/>
                <a:ea typeface="標楷體" pitchFamily="65" charset="-120"/>
              </a:rPr>
              <a:t>條第</a:t>
            </a:r>
            <a:r>
              <a:rPr lang="en-US" altLang="zh-TW" sz="3400" b="1" dirty="0">
                <a:solidFill>
                  <a:srgbClr val="003399"/>
                </a:solidFill>
                <a:latin typeface="標楷體" pitchFamily="65" charset="-120"/>
                <a:ea typeface="標楷體" pitchFamily="65" charset="-120"/>
              </a:rPr>
              <a:t>1</a:t>
            </a:r>
            <a:r>
              <a:rPr lang="zh-TW" altLang="en-US" sz="3400" b="1" dirty="0">
                <a:solidFill>
                  <a:srgbClr val="003399"/>
                </a:solidFill>
                <a:latin typeface="標楷體" pitchFamily="65" charset="-120"/>
                <a:ea typeface="標楷體" pitchFamily="65" charset="-120"/>
              </a:rPr>
              <a:t>項規定所指「開會</a:t>
            </a:r>
            <a:r>
              <a:rPr lang="en-US" altLang="zh-TW" sz="3400" b="1" dirty="0">
                <a:solidFill>
                  <a:srgbClr val="003399"/>
                </a:solidFill>
                <a:latin typeface="標楷體" pitchFamily="65" charset="-120"/>
                <a:ea typeface="標楷體" pitchFamily="65" charset="-120"/>
              </a:rPr>
              <a:t>7</a:t>
            </a:r>
            <a:r>
              <a:rPr lang="zh-TW" altLang="en-US" sz="3400" b="1" dirty="0">
                <a:solidFill>
                  <a:srgbClr val="003399"/>
                </a:solidFill>
                <a:latin typeface="標楷體" pitchFamily="65" charset="-120"/>
                <a:ea typeface="標楷體" pitchFamily="65" charset="-120"/>
              </a:rPr>
              <a:t>日前」之疑義： </a:t>
            </a:r>
          </a:p>
          <a:p>
            <a:pPr eaLnBrk="1" hangingPunct="1">
              <a:spcBef>
                <a:spcPct val="0"/>
              </a:spcBef>
              <a:buClrTx/>
              <a:buSzTx/>
              <a:buFontTx/>
              <a:buNone/>
            </a:pPr>
            <a:r>
              <a:rPr lang="zh-TW" altLang="en-US" b="1" dirty="0">
                <a:solidFill>
                  <a:srgbClr val="050701"/>
                </a:solidFill>
                <a:latin typeface="標楷體" pitchFamily="65" charset="-120"/>
                <a:ea typeface="標楷體" pitchFamily="65" charset="-120"/>
              </a:rPr>
              <a:t>    </a:t>
            </a:r>
            <a:r>
              <a:rPr lang="zh-TW" altLang="en-US" sz="2800" b="1" dirty="0">
                <a:latin typeface="標楷體" pitchFamily="65" charset="-120"/>
                <a:ea typeface="標楷體" pitchFamily="65" charset="-120"/>
                <a:cs typeface="Times New Roman" pitchFamily="18" charset="0"/>
              </a:rPr>
              <a:t>上開期間之計算，民法第</a:t>
            </a:r>
            <a:r>
              <a:rPr lang="en-US" altLang="zh-TW" sz="2800" b="1" dirty="0">
                <a:latin typeface="標楷體" pitchFamily="65" charset="-120"/>
                <a:ea typeface="標楷體" pitchFamily="65" charset="-120"/>
                <a:cs typeface="Times New Roman" pitchFamily="18" charset="0"/>
              </a:rPr>
              <a:t>120</a:t>
            </a:r>
            <a:r>
              <a:rPr lang="zh-TW" altLang="en-US" sz="2800" b="1" dirty="0">
                <a:latin typeface="標楷體" pitchFamily="65" charset="-120"/>
                <a:ea typeface="標楷體" pitchFamily="65" charset="-120"/>
                <a:cs typeface="Times New Roman" pitchFamily="18" charset="0"/>
              </a:rPr>
              <a:t>條第</a:t>
            </a:r>
            <a:r>
              <a:rPr lang="en-US" altLang="zh-TW" sz="2800" b="1" dirty="0">
                <a:latin typeface="標楷體" pitchFamily="65" charset="-120"/>
                <a:ea typeface="標楷體" pitchFamily="65" charset="-120"/>
                <a:cs typeface="Times New Roman" pitchFamily="18" charset="0"/>
              </a:rPr>
              <a:t>2</a:t>
            </a:r>
            <a:r>
              <a:rPr lang="zh-TW" altLang="en-US" sz="2800" b="1" dirty="0">
                <a:latin typeface="標楷體" pitchFamily="65" charset="-120"/>
                <a:ea typeface="標楷體" pitchFamily="65" charset="-120"/>
                <a:cs typeface="Times New Roman" pitchFamily="18" charset="0"/>
              </a:rPr>
              <a:t>項及第</a:t>
            </a:r>
            <a:r>
              <a:rPr lang="en-US" altLang="zh-TW" sz="2800" b="1" dirty="0">
                <a:latin typeface="標楷體" pitchFamily="65" charset="-120"/>
                <a:ea typeface="標楷體" pitchFamily="65" charset="-120"/>
                <a:cs typeface="Times New Roman" pitchFamily="18" charset="0"/>
              </a:rPr>
              <a:t>121</a:t>
            </a:r>
            <a:r>
              <a:rPr lang="zh-TW" altLang="en-US" sz="2800" b="1" dirty="0">
                <a:latin typeface="標楷體" pitchFamily="65" charset="-120"/>
                <a:ea typeface="標楷體" pitchFamily="65" charset="-120"/>
                <a:cs typeface="Times New Roman" pitchFamily="18" charset="0"/>
              </a:rPr>
              <a:t>條第</a:t>
            </a:r>
            <a:r>
              <a:rPr lang="en-US" altLang="zh-TW" sz="2800" b="1" dirty="0">
                <a:latin typeface="標楷體" pitchFamily="65" charset="-120"/>
                <a:ea typeface="標楷體" pitchFamily="65" charset="-120"/>
                <a:cs typeface="Times New Roman" pitchFamily="18" charset="0"/>
              </a:rPr>
              <a:t>1</a:t>
            </a:r>
            <a:r>
              <a:rPr lang="zh-TW" altLang="en-US" sz="2800" b="1" dirty="0">
                <a:latin typeface="標楷體" pitchFamily="65" charset="-120"/>
                <a:ea typeface="標楷體" pitchFamily="65" charset="-120"/>
                <a:cs typeface="Times New Roman" pitchFamily="18" charset="0"/>
              </a:rPr>
              <a:t>項已有明定（以日、星期、月或年定期間者，其始日不算入。以日、星期、月或年定期間者，以期間末日之終止，為期間之終止。）；另期間之逆算者，指期間於自一定起算日溯及往前所為的計算，其期間之計算準用期間之順算（自一定起算日後所為的計算）。</a:t>
            </a:r>
            <a:r>
              <a:rPr lang="zh-TW" altLang="en-US" sz="2000" b="1" dirty="0">
                <a:latin typeface="標楷體" pitchFamily="65" charset="-120"/>
                <a:ea typeface="標楷體" pitchFamily="65" charset="-120"/>
                <a:cs typeface="Times New Roman" pitchFamily="18" charset="0"/>
              </a:rPr>
              <a:t>（農委會</a:t>
            </a:r>
            <a:r>
              <a:rPr lang="en-US" altLang="zh-TW" sz="2000" b="1" dirty="0">
                <a:latin typeface="標楷體" pitchFamily="65" charset="-120"/>
                <a:ea typeface="標楷體" pitchFamily="65" charset="-120"/>
                <a:cs typeface="Times New Roman" pitchFamily="18" charset="0"/>
              </a:rPr>
              <a:t>95.2.17</a:t>
            </a:r>
            <a:r>
              <a:rPr lang="zh-TW" altLang="en-US" sz="2000" b="1" dirty="0">
                <a:latin typeface="標楷體" pitchFamily="65" charset="-120"/>
                <a:ea typeface="標楷體" pitchFamily="65" charset="-120"/>
                <a:cs typeface="Times New Roman" pitchFamily="18" charset="0"/>
              </a:rPr>
              <a:t>農輔字第</a:t>
            </a:r>
            <a:r>
              <a:rPr lang="en-US" altLang="zh-TW" sz="2000" b="1" dirty="0">
                <a:latin typeface="標楷體" pitchFamily="65" charset="-120"/>
                <a:ea typeface="標楷體" pitchFamily="65" charset="-120"/>
                <a:cs typeface="Times New Roman" pitchFamily="18" charset="0"/>
              </a:rPr>
              <a:t>0950107814</a:t>
            </a:r>
            <a:r>
              <a:rPr lang="zh-TW" altLang="en-US" sz="2000" b="1" dirty="0">
                <a:latin typeface="標楷體" pitchFamily="65" charset="-120"/>
                <a:ea typeface="標楷體" pitchFamily="65" charset="-120"/>
                <a:cs typeface="Times New Roman" pitchFamily="18" charset="0"/>
              </a:rPr>
              <a:t>號函）</a:t>
            </a:r>
            <a:endParaRPr lang="en-US" altLang="zh-TW" sz="2000" b="1" dirty="0">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en-US" sz="2000" b="1" dirty="0">
                <a:solidFill>
                  <a:srgbClr val="FF0000"/>
                </a:solidFill>
                <a:latin typeface="標楷體" pitchFamily="65" charset="-120"/>
                <a:ea typeface="標楷體" pitchFamily="65" charset="-120"/>
                <a:cs typeface="Times New Roman" pitchFamily="18" charset="0"/>
              </a:rPr>
              <a:t>      </a:t>
            </a:r>
            <a:endParaRPr lang="en-US" altLang="zh-TW" sz="2000" b="1" dirty="0">
              <a:solidFill>
                <a:srgbClr val="FF0000"/>
              </a:solidFill>
              <a:latin typeface="標楷體" pitchFamily="65" charset="-120"/>
              <a:ea typeface="標楷體" pitchFamily="65" charset="-120"/>
              <a:cs typeface="Times New Roman" pitchFamily="18" charset="0"/>
            </a:endParaRPr>
          </a:p>
          <a:p>
            <a:pPr eaLnBrk="1" hangingPunct="1">
              <a:spcBef>
                <a:spcPct val="0"/>
              </a:spcBef>
              <a:buClrTx/>
              <a:buSzTx/>
              <a:buFontTx/>
              <a:buNone/>
            </a:pPr>
            <a:r>
              <a:rPr lang="zh-TW" altLang="zh-TW" sz="2800" dirty="0">
                <a:solidFill>
                  <a:srgbClr val="FF0000"/>
                </a:solidFill>
                <a:latin typeface="標楷體" pitchFamily="65" charset="-120"/>
                <a:ea typeface="標楷體" pitchFamily="65" charset="-120"/>
              </a:rPr>
              <a:t>註：計算方式參照基層農會章程範例第</a:t>
            </a:r>
            <a:r>
              <a:rPr lang="en-US" altLang="zh-TW" sz="2800" dirty="0">
                <a:solidFill>
                  <a:srgbClr val="FF0000"/>
                </a:solidFill>
                <a:latin typeface="標楷體" pitchFamily="65" charset="-120"/>
                <a:ea typeface="標楷體" pitchFamily="65" charset="-120"/>
              </a:rPr>
              <a:t>45</a:t>
            </a:r>
            <a:r>
              <a:rPr lang="zh-TW" altLang="zh-TW" sz="2800" dirty="0">
                <a:solidFill>
                  <a:srgbClr val="FF0000"/>
                </a:solidFill>
                <a:latin typeface="標楷體" pitchFamily="65" charset="-120"/>
                <a:ea typeface="標楷體" pitchFamily="65" charset="-120"/>
              </a:rPr>
              <a:t>條「開會</a:t>
            </a:r>
            <a:r>
              <a:rPr lang="en-US" altLang="zh-TW" sz="2800" dirty="0">
                <a:solidFill>
                  <a:srgbClr val="FF0000"/>
                </a:solidFill>
                <a:latin typeface="標楷體" pitchFamily="65" charset="-120"/>
                <a:ea typeface="標楷體" pitchFamily="65" charset="-120"/>
              </a:rPr>
              <a:t>7</a:t>
            </a:r>
            <a:r>
              <a:rPr lang="zh-TW" altLang="zh-TW" sz="2800" dirty="0">
                <a:solidFill>
                  <a:srgbClr val="FF0000"/>
                </a:solidFill>
                <a:latin typeface="標楷體" pitchFamily="65" charset="-120"/>
                <a:ea typeface="標楷體" pitchFamily="65" charset="-120"/>
              </a:rPr>
              <a:t>日前」（包括例假日，但不包括發文日及會議當日）</a:t>
            </a:r>
            <a:r>
              <a:rPr lang="zh-TW" altLang="en-US" sz="2800" b="1" i="1" dirty="0">
                <a:solidFill>
                  <a:srgbClr val="FF0000"/>
                </a:solidFill>
                <a:latin typeface="標楷體" pitchFamily="65" charset="-120"/>
                <a:ea typeface="標楷體" pitchFamily="65" charset="-12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5">
            <a:extLst>
              <a:ext uri="{FF2B5EF4-FFF2-40B4-BE49-F238E27FC236}">
                <a16:creationId xmlns:a16="http://schemas.microsoft.com/office/drawing/2014/main" xmlns="" id="{85DF1435-8A9B-46CD-92D4-21C69B18AE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FE3BC0E3-011E-4B30-A686-D4BFE84DD5A6}" type="slidenum">
              <a:rPr lang="en-US" altLang="zh-TW" sz="1400" smtClean="0">
                <a:solidFill>
                  <a:srgbClr val="000000"/>
                </a:solidFill>
              </a:rPr>
              <a:pPr>
                <a:spcBef>
                  <a:spcPct val="0"/>
                </a:spcBef>
                <a:buFontTx/>
                <a:buNone/>
              </a:pPr>
              <a:t>17</a:t>
            </a:fld>
            <a:endParaRPr lang="en-US" altLang="zh-TW" sz="1400">
              <a:solidFill>
                <a:srgbClr val="000000"/>
              </a:solidFill>
            </a:endParaRPr>
          </a:p>
        </p:txBody>
      </p:sp>
      <p:sp>
        <p:nvSpPr>
          <p:cNvPr id="81923" name="Rectangle 2">
            <a:extLst>
              <a:ext uri="{FF2B5EF4-FFF2-40B4-BE49-F238E27FC236}">
                <a16:creationId xmlns:a16="http://schemas.microsoft.com/office/drawing/2014/main" xmlns="" id="{47450504-CB59-4C16-BD2C-C884C33D9F1F}"/>
              </a:ext>
            </a:extLst>
          </p:cNvPr>
          <p:cNvSpPr>
            <a:spLocks noGrp="1" noRot="1" noChangeArrowheads="1"/>
          </p:cNvSpPr>
          <p:nvPr>
            <p:ph type="title"/>
          </p:nvPr>
        </p:nvSpPr>
        <p:spPr>
          <a:xfrm>
            <a:off x="395288" y="609600"/>
            <a:ext cx="8569325" cy="1143000"/>
          </a:xfrm>
        </p:spPr>
        <p:txBody>
          <a:bodyPr/>
          <a:lstStyle/>
          <a:p>
            <a:pPr eaLnBrk="1" hangingPunct="1"/>
            <a:r>
              <a:rPr lang="zh-TW" altLang="en-US" sz="3600" b="1">
                <a:ea typeface="標楷體" panose="03000509000000000000" pitchFamily="65" charset="-120"/>
              </a:rPr>
              <a:t>基層農會會員資格審查及認定辦法</a:t>
            </a:r>
            <a:r>
              <a:rPr lang="en-US" altLang="en-US" sz="3200"/>
              <a:t>（</a:t>
            </a:r>
            <a:r>
              <a:rPr lang="en-US" altLang="zh-TW" sz="3200"/>
              <a:t>§13-5</a:t>
            </a:r>
            <a:r>
              <a:rPr lang="zh-TW" altLang="en-US" sz="3200"/>
              <a:t>）</a:t>
            </a:r>
            <a:r>
              <a:rPr lang="en-US" altLang="zh-TW" sz="3200"/>
              <a:t/>
            </a:r>
            <a:br>
              <a:rPr lang="en-US" altLang="zh-TW" sz="3200"/>
            </a:br>
            <a:r>
              <a:rPr lang="en-US" altLang="zh-TW" sz="3200">
                <a:solidFill>
                  <a:srgbClr val="FF0000"/>
                </a:solidFill>
              </a:rPr>
              <a:t>112.5.31</a:t>
            </a:r>
            <a:r>
              <a:rPr lang="zh-TW" altLang="en-US" sz="3200">
                <a:solidFill>
                  <a:srgbClr val="FF0000"/>
                </a:solidFill>
              </a:rPr>
              <a:t>新增</a:t>
            </a:r>
            <a:endParaRPr lang="zh-TW" altLang="zh-TW" sz="3200">
              <a:solidFill>
                <a:srgbClr val="FF0000"/>
              </a:solidFill>
            </a:endParaRPr>
          </a:p>
        </p:txBody>
      </p:sp>
      <p:sp>
        <p:nvSpPr>
          <p:cNvPr id="26628" name="Rectangle 3">
            <a:extLst>
              <a:ext uri="{FF2B5EF4-FFF2-40B4-BE49-F238E27FC236}">
                <a16:creationId xmlns:a16="http://schemas.microsoft.com/office/drawing/2014/main" xmlns="" id="{D9E2A1D6-27E0-45C1-89CA-6FE5C40CB6D0}"/>
              </a:ext>
            </a:extLst>
          </p:cNvPr>
          <p:cNvSpPr>
            <a:spLocks noGrp="1" noRot="1" noChangeArrowheads="1"/>
          </p:cNvSpPr>
          <p:nvPr>
            <p:ph type="body" idx="1"/>
          </p:nvPr>
        </p:nvSpPr>
        <p:spPr/>
        <p:txBody>
          <a:bodyPr/>
          <a:lstStyle/>
          <a:p>
            <a:pPr marL="1071563" indent="-1071563" eaLnBrk="1" hangingPunct="1">
              <a:buFont typeface="Wingdings" pitchFamily="2" charset="2"/>
              <a:buNone/>
              <a:defRPr/>
            </a:pPr>
            <a:r>
              <a:rPr lang="zh-TW" altLang="en-US" sz="3600" dirty="0">
                <a:ea typeface="標楷體" pitchFamily="65" charset="-120"/>
              </a:rPr>
              <a:t>第</a:t>
            </a:r>
            <a:r>
              <a:rPr lang="en-US" altLang="zh-TW" sz="3600" dirty="0">
                <a:ea typeface="標楷體" pitchFamily="65" charset="-120"/>
              </a:rPr>
              <a:t>13</a:t>
            </a:r>
            <a:r>
              <a:rPr lang="zh-TW" altLang="en-US" sz="3600" dirty="0">
                <a:ea typeface="標楷體" pitchFamily="65" charset="-120"/>
              </a:rPr>
              <a:t>條新增第</a:t>
            </a:r>
            <a:r>
              <a:rPr lang="en-US" altLang="zh-TW" sz="3600" dirty="0">
                <a:ea typeface="標楷體" pitchFamily="65" charset="-120"/>
              </a:rPr>
              <a:t>5</a:t>
            </a:r>
            <a:r>
              <a:rPr lang="zh-TW" altLang="en-US" sz="3600" dirty="0">
                <a:ea typeface="標楷體" pitchFamily="65" charset="-120"/>
              </a:rPr>
              <a:t>項－已加入農會之自耕農會員，依農民健康保險條例第</a:t>
            </a:r>
            <a:r>
              <a:rPr lang="en-US" altLang="zh-TW" sz="3600" dirty="0">
                <a:ea typeface="標楷體" pitchFamily="65" charset="-120"/>
              </a:rPr>
              <a:t>7</a:t>
            </a:r>
            <a:r>
              <a:rPr lang="zh-TW" altLang="en-US" sz="3600" dirty="0">
                <a:ea typeface="標楷體" pitchFamily="65" charset="-120"/>
              </a:rPr>
              <a:t>條第</a:t>
            </a:r>
            <a:r>
              <a:rPr lang="en-US" altLang="zh-TW" sz="3600" dirty="0">
                <a:ea typeface="標楷體" pitchFamily="65" charset="-120"/>
              </a:rPr>
              <a:t>1</a:t>
            </a:r>
            <a:r>
              <a:rPr lang="zh-TW" altLang="en-US" sz="3600" dirty="0">
                <a:ea typeface="標楷體" pitchFamily="65" charset="-120"/>
              </a:rPr>
              <a:t>項第</a:t>
            </a:r>
            <a:r>
              <a:rPr lang="en-US" altLang="zh-TW" sz="3600" dirty="0">
                <a:ea typeface="標楷體" pitchFamily="65" charset="-120"/>
              </a:rPr>
              <a:t>3</a:t>
            </a:r>
            <a:r>
              <a:rPr lang="zh-TW" altLang="en-US" sz="3600" dirty="0">
                <a:ea typeface="標楷體" pitchFamily="65" charset="-120"/>
              </a:rPr>
              <a:t>款規定，將所有農地</a:t>
            </a:r>
            <a:r>
              <a:rPr lang="zh-TW" altLang="en-US" sz="3600" dirty="0">
                <a:highlight>
                  <a:srgbClr val="FFFF00"/>
                </a:highlight>
                <a:ea typeface="標楷體" pitchFamily="65" charset="-120"/>
              </a:rPr>
              <a:t>全部</a:t>
            </a:r>
            <a:r>
              <a:rPr lang="zh-TW" altLang="en-US" sz="3600" dirty="0">
                <a:ea typeface="標楷體" pitchFamily="65" charset="-120"/>
              </a:rPr>
              <a:t>委由主管機關指定之單位協助辦理出租，而繼續參加農民健康保險者，得繼續維持其會員資格。</a:t>
            </a:r>
          </a:p>
          <a:p>
            <a:pPr eaLnBrk="1" hangingPunct="1">
              <a:buFont typeface="Wingdings" pitchFamily="2" charset="2"/>
              <a:buNone/>
              <a:defRPr/>
            </a:pPr>
            <a:endParaRPr lang="zh-TW" altLang="en-US" sz="3600" dirty="0">
              <a:ea typeface="標楷體" pitchFamily="65" charset="-120"/>
            </a:endParaRPr>
          </a:p>
          <a:p>
            <a:pPr eaLnBrk="1" hangingPunct="1">
              <a:defRPr/>
            </a:pPr>
            <a:endParaRPr lang="en-US" altLang="zh-TW" sz="3600"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D63C160F-BFFF-42A9-9472-F40D06F6E654}" type="slidenum">
              <a:rPr kumimoji="0" lang="en-US" altLang="zh-TW" sz="1400"/>
              <a:pPr algn="r" eaLnBrk="1" hangingPunct="1">
                <a:spcBef>
                  <a:spcPct val="0"/>
                </a:spcBef>
                <a:buClrTx/>
                <a:buSzTx/>
                <a:buFontTx/>
                <a:buNone/>
              </a:pPr>
              <a:t>170</a:t>
            </a:fld>
            <a:endParaRPr kumimoji="0" lang="en-US" altLang="zh-TW" sz="1400"/>
          </a:p>
        </p:txBody>
      </p:sp>
      <p:sp>
        <p:nvSpPr>
          <p:cNvPr id="173059" name="Text Box 2"/>
          <p:cNvSpPr txBox="1">
            <a:spLocks noChangeArrowheads="1"/>
          </p:cNvSpPr>
          <p:nvPr/>
        </p:nvSpPr>
        <p:spPr bwMode="auto">
          <a:xfrm>
            <a:off x="323850" y="908050"/>
            <a:ext cx="87185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第四十三條　  主管機關依本法所為停止職權或解除職務之處分，</a:t>
            </a:r>
            <a:r>
              <a:rPr lang="zh-TW" altLang="en-US" sz="3400" b="1" dirty="0">
                <a:solidFill>
                  <a:srgbClr val="E23614"/>
                </a:solidFill>
                <a:latin typeface="標楷體" pitchFamily="65" charset="-120"/>
                <a:ea typeface="標楷體" pitchFamily="65" charset="-120"/>
              </a:rPr>
              <a:t>自送達相對人起</a:t>
            </a:r>
            <a:r>
              <a:rPr lang="zh-TW" altLang="en-US" sz="3400" b="1" dirty="0">
                <a:solidFill>
                  <a:srgbClr val="003399"/>
                </a:solidFill>
                <a:latin typeface="標楷體" pitchFamily="65" charset="-120"/>
                <a:ea typeface="標楷體" pitchFamily="65" charset="-120"/>
              </a:rPr>
              <a:t>，依送達之內容對其發生效力。</a:t>
            </a:r>
          </a:p>
          <a:p>
            <a:pPr algn="just" eaLnBrk="1" hangingPunct="1">
              <a:spcBef>
                <a:spcPct val="0"/>
              </a:spcBef>
              <a:buClrTx/>
              <a:buSzTx/>
              <a:buFontTx/>
              <a:buNone/>
            </a:pPr>
            <a:endParaRPr lang="zh-TW" altLang="en-US" sz="3400" b="1" dirty="0">
              <a:solidFill>
                <a:srgbClr val="003399"/>
              </a:solidFill>
              <a:latin typeface="標楷體" pitchFamily="65" charset="-120"/>
              <a:ea typeface="標楷體" pitchFamily="65" charset="-120"/>
            </a:endParaRPr>
          </a:p>
          <a:p>
            <a:pPr algn="just"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a:t>
            </a:r>
            <a:r>
              <a:rPr lang="zh-TW" altLang="en-US" sz="3400" b="1" dirty="0">
                <a:solidFill>
                  <a:srgbClr val="050701"/>
                </a:solidFill>
                <a:latin typeface="標楷體" pitchFamily="65" charset="-120"/>
                <a:ea typeface="標楷體" pitchFamily="65" charset="-120"/>
              </a:rPr>
              <a:t>行政處分係以</a:t>
            </a:r>
            <a:r>
              <a:rPr lang="zh-TW" altLang="en-US" sz="3400" b="1" dirty="0">
                <a:solidFill>
                  <a:srgbClr val="E23614"/>
                </a:solidFill>
                <a:latin typeface="標楷體" pitchFamily="65" charset="-120"/>
                <a:ea typeface="標楷體" pitchFamily="65" charset="-120"/>
              </a:rPr>
              <a:t>書面</a:t>
            </a:r>
            <a:r>
              <a:rPr lang="zh-TW" altLang="en-US" sz="3400" b="1" dirty="0">
                <a:solidFill>
                  <a:srgbClr val="050701"/>
                </a:solidFill>
                <a:latin typeface="標楷體" pitchFamily="65" charset="-120"/>
                <a:ea typeface="標楷體" pitchFamily="65" charset="-120"/>
              </a:rPr>
              <a:t>方式為之者，固自合法</a:t>
            </a:r>
            <a:r>
              <a:rPr lang="zh-TW" altLang="en-US" sz="3400" b="1" dirty="0">
                <a:solidFill>
                  <a:srgbClr val="E23614"/>
                </a:solidFill>
                <a:latin typeface="標楷體" pitchFamily="65" charset="-120"/>
                <a:ea typeface="標楷體" pitchFamily="65" charset="-120"/>
              </a:rPr>
              <a:t>送達</a:t>
            </a:r>
            <a:r>
              <a:rPr lang="zh-TW" altLang="en-US" sz="3400" b="1" dirty="0">
                <a:solidFill>
                  <a:srgbClr val="050701"/>
                </a:solidFill>
                <a:latin typeface="標楷體" pitchFamily="65" charset="-120"/>
                <a:ea typeface="標楷體" pitchFamily="65" charset="-120"/>
              </a:rPr>
              <a:t>時始對外</a:t>
            </a:r>
            <a:r>
              <a:rPr lang="zh-TW" altLang="en-US" sz="3400" b="1" dirty="0">
                <a:solidFill>
                  <a:srgbClr val="E23614"/>
                </a:solidFill>
                <a:latin typeface="標楷體" pitchFamily="65" charset="-120"/>
                <a:ea typeface="標楷體" pitchFamily="65" charset="-120"/>
              </a:rPr>
              <a:t>發生效力</a:t>
            </a:r>
            <a:r>
              <a:rPr lang="zh-TW" altLang="en-US" sz="3400" b="1" dirty="0">
                <a:solidFill>
                  <a:srgbClr val="050701"/>
                </a:solidFill>
                <a:latin typeface="標楷體" pitchFamily="65" charset="-120"/>
                <a:ea typeface="標楷體" pitchFamily="65" charset="-120"/>
              </a:rPr>
              <a:t>，惟</a:t>
            </a:r>
            <a:r>
              <a:rPr lang="zh-TW" altLang="en-US" sz="3400" b="1" dirty="0">
                <a:solidFill>
                  <a:srgbClr val="E23614"/>
                </a:solidFill>
                <a:latin typeface="標楷體" pitchFamily="65" charset="-120"/>
                <a:ea typeface="標楷體" pitchFamily="65" charset="-120"/>
              </a:rPr>
              <a:t>處分書如載有生效時點</a:t>
            </a:r>
            <a:r>
              <a:rPr lang="zh-TW" altLang="en-US" sz="3400" b="1" dirty="0">
                <a:solidFill>
                  <a:srgbClr val="050701"/>
                </a:solidFill>
                <a:latin typeface="標楷體" pitchFamily="65" charset="-120"/>
                <a:ea typeface="標楷體" pitchFamily="65" charset="-120"/>
              </a:rPr>
              <a:t>，該記載既構成處分之內容，對相對人自應依其內容發生效力，合先敘明。</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CCB732AE-003E-414A-B489-65D5706293D4}" type="slidenum">
              <a:rPr kumimoji="0" lang="en-US" altLang="zh-TW" sz="1400"/>
              <a:pPr algn="r" eaLnBrk="1" hangingPunct="1">
                <a:spcBef>
                  <a:spcPct val="0"/>
                </a:spcBef>
                <a:buClrTx/>
                <a:buSzTx/>
                <a:buFontTx/>
                <a:buNone/>
              </a:pPr>
              <a:t>171</a:t>
            </a:fld>
            <a:endParaRPr kumimoji="0" lang="en-US" altLang="zh-TW" sz="1400"/>
          </a:p>
        </p:txBody>
      </p:sp>
      <p:sp>
        <p:nvSpPr>
          <p:cNvPr id="174083" name="Text Box 2"/>
          <p:cNvSpPr txBox="1">
            <a:spLocks noChangeArrowheads="1"/>
          </p:cNvSpPr>
          <p:nvPr/>
        </p:nvSpPr>
        <p:spPr bwMode="auto">
          <a:xfrm>
            <a:off x="0" y="333375"/>
            <a:ext cx="871855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4000" b="1" dirty="0">
                <a:solidFill>
                  <a:srgbClr val="FF0000"/>
                </a:solidFill>
                <a:latin typeface="標楷體" pitchFamily="65" charset="-120"/>
                <a:ea typeface="標楷體" pitchFamily="65" charset="-120"/>
              </a:rPr>
              <a:t>叁</a:t>
            </a:r>
            <a:r>
              <a:rPr lang="zh-TW" altLang="en-US" sz="4000" b="1" dirty="0">
                <a:solidFill>
                  <a:srgbClr val="FF0000"/>
                </a:solidFill>
              </a:rPr>
              <a:t>、</a:t>
            </a:r>
            <a:r>
              <a:rPr lang="zh-TW" altLang="en-US" sz="4000" b="1" dirty="0">
                <a:solidFill>
                  <a:srgbClr val="FF0000"/>
                </a:solidFill>
                <a:latin typeface="標楷體" pitchFamily="65" charset="-120"/>
                <a:ea typeface="標楷體" pitchFamily="65" charset="-120"/>
              </a:rPr>
              <a:t>農會選舉罷免辦法</a:t>
            </a: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第 十一 條　　農會辦理選舉應依會員會籍檔案及會員名冊編造選舉人名冊，載明編號、姓名、性別、出生年月日、入會年月日、會員種類及戶籍地址，並得按農事小組分別編訂，加蓋</a:t>
            </a:r>
            <a:r>
              <a:rPr lang="zh-TW" altLang="en-US" sz="2800" b="1" dirty="0">
                <a:solidFill>
                  <a:srgbClr val="FF0000"/>
                </a:solidFill>
                <a:latin typeface="標楷體" pitchFamily="65" charset="-120"/>
                <a:ea typeface="標楷體" pitchFamily="65" charset="-120"/>
              </a:rPr>
              <a:t>農會圖記</a:t>
            </a:r>
            <a:r>
              <a:rPr lang="zh-TW" altLang="en-US" sz="2800" b="1" dirty="0">
                <a:solidFill>
                  <a:srgbClr val="003399"/>
                </a:solidFill>
                <a:latin typeface="標楷體" pitchFamily="65" charset="-120"/>
                <a:ea typeface="標楷體" pitchFamily="65" charset="-120"/>
              </a:rPr>
              <a:t>。</a:t>
            </a: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投票</a:t>
            </a:r>
            <a:r>
              <a:rPr lang="zh-TW" altLang="en-US" sz="2800" b="1" dirty="0">
                <a:solidFill>
                  <a:srgbClr val="FF0000"/>
                </a:solidFill>
                <a:latin typeface="標楷體" pitchFamily="65" charset="-120"/>
                <a:ea typeface="標楷體" pitchFamily="65" charset="-120"/>
              </a:rPr>
              <a:t>日前</a:t>
            </a:r>
            <a:r>
              <a:rPr lang="en-US" altLang="zh-TW" sz="2800" b="1" dirty="0">
                <a:solidFill>
                  <a:srgbClr val="FF0000"/>
                </a:solidFill>
                <a:latin typeface="標楷體" pitchFamily="65" charset="-120"/>
                <a:ea typeface="標楷體" pitchFamily="65" charset="-120"/>
              </a:rPr>
              <a:t>60</a:t>
            </a:r>
            <a:r>
              <a:rPr lang="zh-TW" altLang="en-US" sz="2800" b="1" dirty="0">
                <a:solidFill>
                  <a:srgbClr val="FF0000"/>
                </a:solidFill>
                <a:latin typeface="標楷體" pitchFamily="65" charset="-120"/>
                <a:ea typeface="標楷體" pitchFamily="65" charset="-120"/>
              </a:rPr>
              <a:t>日</a:t>
            </a:r>
            <a:r>
              <a:rPr lang="zh-TW" altLang="en-US" sz="2800" b="1" dirty="0">
                <a:solidFill>
                  <a:srgbClr val="003399"/>
                </a:solidFill>
                <a:latin typeface="標楷體" pitchFamily="65" charset="-120"/>
                <a:ea typeface="標楷體" pitchFamily="65" charset="-120"/>
              </a:rPr>
              <a:t>之前已登錄會員會籍檔案及會員名冊，依規定有選舉人資格者，應一律編入選舉人名冊。</a:t>
            </a: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投票日前</a:t>
            </a:r>
            <a:r>
              <a:rPr lang="en-US" altLang="zh-TW" sz="2800" b="1" dirty="0">
                <a:solidFill>
                  <a:srgbClr val="FF0000"/>
                </a:solidFill>
                <a:latin typeface="標楷體" pitchFamily="65" charset="-120"/>
                <a:ea typeface="標楷體" pitchFamily="65" charset="-120"/>
              </a:rPr>
              <a:t>60</a:t>
            </a:r>
            <a:r>
              <a:rPr lang="zh-TW" altLang="en-US" sz="2800" b="1" dirty="0">
                <a:solidFill>
                  <a:srgbClr val="FF0000"/>
                </a:solidFill>
                <a:latin typeface="標楷體" pitchFamily="65" charset="-120"/>
                <a:ea typeface="標楷體" pitchFamily="65" charset="-120"/>
              </a:rPr>
              <a:t>日</a:t>
            </a:r>
            <a:r>
              <a:rPr lang="zh-TW" altLang="en-US" sz="2800" b="1" dirty="0">
                <a:solidFill>
                  <a:srgbClr val="003399"/>
                </a:solidFill>
                <a:latin typeface="標楷體" pitchFamily="65" charset="-120"/>
                <a:ea typeface="標楷體" pitchFamily="65" charset="-120"/>
              </a:rPr>
              <a:t>之後，選舉人有戶籍異動，遷出原農事小組，而未遷出農會組織區域者，仍應按選舉人名冊之農事小組行使選舉權。</a:t>
            </a: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選舉人名冊編造後，除農會與主管機關依法使用及第五項另有規定外，</a:t>
            </a:r>
            <a:r>
              <a:rPr lang="zh-TW" altLang="en-US" sz="2800" b="1" u="sng" dirty="0">
                <a:solidFill>
                  <a:srgbClr val="FF0000"/>
                </a:solidFill>
                <a:latin typeface="標楷體" pitchFamily="65" charset="-120"/>
                <a:ea typeface="標楷體" pitchFamily="65" charset="-120"/>
              </a:rPr>
              <a:t>不得以抄寫、複印、攝影、讀誦、錄音或其他任何方式對外提供</a:t>
            </a:r>
            <a:r>
              <a:rPr lang="zh-TW" altLang="en-US" sz="2800" b="1" dirty="0">
                <a:solidFill>
                  <a:srgbClr val="003399"/>
                </a:solidFill>
                <a:latin typeface="標楷體" pitchFamily="65" charset="-120"/>
                <a:ea typeface="標楷體" pitchFamily="65" charset="-120"/>
              </a:rPr>
              <a:t>。</a:t>
            </a: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CCB732AE-003E-414A-B489-65D5706293D4}" type="slidenum">
              <a:rPr kumimoji="0" lang="en-US" altLang="zh-TW" sz="1400"/>
              <a:pPr algn="r" eaLnBrk="1" hangingPunct="1">
                <a:spcBef>
                  <a:spcPct val="0"/>
                </a:spcBef>
                <a:buClrTx/>
                <a:buSzTx/>
                <a:buFontTx/>
                <a:buNone/>
              </a:pPr>
              <a:t>172</a:t>
            </a:fld>
            <a:endParaRPr kumimoji="0" lang="en-US" altLang="zh-TW" sz="1400"/>
          </a:p>
        </p:txBody>
      </p:sp>
      <p:sp>
        <p:nvSpPr>
          <p:cNvPr id="174083" name="Text Box 2"/>
          <p:cNvSpPr txBox="1">
            <a:spLocks noChangeArrowheads="1"/>
          </p:cNvSpPr>
          <p:nvPr/>
        </p:nvSpPr>
        <p:spPr bwMode="auto">
          <a:xfrm>
            <a:off x="0" y="333375"/>
            <a:ext cx="8718550" cy="382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indent="715963" algn="just" eaLnBrk="1" hangingPunct="1">
              <a:lnSpc>
                <a:spcPts val="4200"/>
              </a:lnSpc>
              <a:spcBef>
                <a:spcPct val="0"/>
              </a:spcBef>
              <a:buClrTx/>
              <a:buSzTx/>
              <a:buFontTx/>
              <a:buNone/>
            </a:pPr>
            <a:r>
              <a:rPr lang="zh-TW" altLang="en-US" b="1" dirty="0">
                <a:solidFill>
                  <a:srgbClr val="003399"/>
                </a:solidFill>
                <a:latin typeface="標楷體" pitchFamily="65" charset="-120"/>
                <a:ea typeface="標楷體" pitchFamily="65" charset="-120"/>
              </a:rPr>
              <a:t>經農會資格審查確定之基層農會農事小組選舉候選人及會員人數在</a:t>
            </a:r>
            <a:r>
              <a:rPr lang="en-US" altLang="zh-TW" b="1" dirty="0">
                <a:solidFill>
                  <a:srgbClr val="003399"/>
                </a:solidFill>
                <a:latin typeface="標楷體" pitchFamily="65" charset="-120"/>
                <a:ea typeface="標楷體" pitchFamily="65" charset="-120"/>
              </a:rPr>
              <a:t>200</a:t>
            </a:r>
            <a:r>
              <a:rPr lang="zh-TW" altLang="en-US" b="1" dirty="0">
                <a:solidFill>
                  <a:srgbClr val="003399"/>
                </a:solidFill>
                <a:latin typeface="標楷體" pitchFamily="65" charset="-120"/>
                <a:ea typeface="標楷體" pitchFamily="65" charset="-120"/>
              </a:rPr>
              <a:t>人以下之農會理監事選舉候選人，得於農會造具合格候選人名冊報請主管機關備查之次日起</a:t>
            </a:r>
            <a:r>
              <a:rPr lang="en-US" altLang="zh-TW" b="1" dirty="0">
                <a:solidFill>
                  <a:srgbClr val="003399"/>
                </a:solidFill>
                <a:latin typeface="標楷體" pitchFamily="65" charset="-120"/>
                <a:ea typeface="標楷體" pitchFamily="65" charset="-120"/>
              </a:rPr>
              <a:t>3</a:t>
            </a:r>
            <a:r>
              <a:rPr lang="zh-TW" altLang="en-US" b="1" dirty="0">
                <a:solidFill>
                  <a:srgbClr val="003399"/>
                </a:solidFill>
                <a:latin typeface="標楷體" pitchFamily="65" charset="-120"/>
                <a:ea typeface="標楷體" pitchFamily="65" charset="-120"/>
              </a:rPr>
              <a:t>個工作日內，親持國民身分證向農會申請閱覽所屬選區選舉人名冊，</a:t>
            </a:r>
            <a:r>
              <a:rPr lang="zh-TW" altLang="en-US" b="1" u="sng" dirty="0">
                <a:solidFill>
                  <a:srgbClr val="FF0000"/>
                </a:solidFill>
                <a:latin typeface="標楷體" pitchFamily="65" charset="-120"/>
                <a:ea typeface="標楷體" pitchFamily="65" charset="-120"/>
              </a:rPr>
              <a:t>並以</a:t>
            </a:r>
            <a:r>
              <a:rPr lang="en-US" altLang="zh-TW" b="1" u="sng" dirty="0">
                <a:solidFill>
                  <a:srgbClr val="FF0000"/>
                </a:solidFill>
                <a:latin typeface="標楷體" pitchFamily="65" charset="-120"/>
                <a:ea typeface="標楷體" pitchFamily="65" charset="-120"/>
              </a:rPr>
              <a:t>1</a:t>
            </a:r>
            <a:r>
              <a:rPr lang="zh-TW" altLang="en-US" b="1" u="sng" dirty="0">
                <a:solidFill>
                  <a:srgbClr val="FF0000"/>
                </a:solidFill>
                <a:latin typeface="標楷體" pitchFamily="65" charset="-120"/>
                <a:ea typeface="標楷體" pitchFamily="65" charset="-120"/>
              </a:rPr>
              <a:t>次為限</a:t>
            </a:r>
            <a:r>
              <a:rPr lang="zh-TW" altLang="en-US" b="1" dirty="0">
                <a:solidFill>
                  <a:srgbClr val="003399"/>
                </a:solidFill>
                <a:latin typeface="標楷體" pitchFamily="65" charset="-120"/>
                <a:ea typeface="標楷體" pitchFamily="65" charset="-120"/>
              </a:rPr>
              <a:t>，且閱覽時間</a:t>
            </a:r>
            <a:r>
              <a:rPr lang="zh-TW" altLang="en-US" b="1" u="sng" dirty="0">
                <a:solidFill>
                  <a:srgbClr val="FF0000"/>
                </a:solidFill>
                <a:latin typeface="標楷體" pitchFamily="65" charset="-120"/>
                <a:ea typeface="標楷體" pitchFamily="65" charset="-120"/>
              </a:rPr>
              <a:t>以</a:t>
            </a:r>
            <a:r>
              <a:rPr lang="en-US" altLang="zh-TW" b="1" u="sng" dirty="0">
                <a:solidFill>
                  <a:srgbClr val="FF0000"/>
                </a:solidFill>
                <a:latin typeface="標楷體" pitchFamily="65" charset="-120"/>
                <a:ea typeface="標楷體" pitchFamily="65" charset="-120"/>
              </a:rPr>
              <a:t>30</a:t>
            </a:r>
            <a:r>
              <a:rPr lang="zh-TW" altLang="en-US" b="1" u="sng" dirty="0">
                <a:solidFill>
                  <a:srgbClr val="FF0000"/>
                </a:solidFill>
                <a:latin typeface="標楷體" pitchFamily="65" charset="-120"/>
                <a:ea typeface="標楷體" pitchFamily="65" charset="-120"/>
              </a:rPr>
              <a:t>分鐘為限</a:t>
            </a:r>
            <a:r>
              <a:rPr lang="zh-TW" altLang="en-US" b="1" dirty="0">
                <a:solidFill>
                  <a:srgbClr val="003399"/>
                </a:solidFill>
                <a:latin typeface="標楷體" pitchFamily="65" charset="-120"/>
                <a:ea typeface="標楷體" pitchFamily="65" charset="-120"/>
              </a:rPr>
              <a:t>。</a:t>
            </a:r>
          </a:p>
        </p:txBody>
      </p:sp>
    </p:spTree>
    <p:extLst>
      <p:ext uri="{BB962C8B-B14F-4D97-AF65-F5344CB8AC3E}">
        <p14:creationId xmlns:p14="http://schemas.microsoft.com/office/powerpoint/2010/main" val="22944295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CCB732AE-003E-414A-B489-65D5706293D4}" type="slidenum">
              <a:rPr kumimoji="0" lang="en-US" altLang="zh-TW" sz="1400"/>
              <a:pPr algn="r" eaLnBrk="1" hangingPunct="1">
                <a:spcBef>
                  <a:spcPct val="0"/>
                </a:spcBef>
                <a:buClrTx/>
                <a:buSzTx/>
                <a:buFontTx/>
                <a:buNone/>
              </a:pPr>
              <a:t>173</a:t>
            </a:fld>
            <a:endParaRPr kumimoji="0" lang="en-US" altLang="zh-TW" sz="1400"/>
          </a:p>
        </p:txBody>
      </p:sp>
      <p:sp>
        <p:nvSpPr>
          <p:cNvPr id="174083" name="Text Box 2"/>
          <p:cNvSpPr txBox="1">
            <a:spLocks noChangeArrowheads="1"/>
          </p:cNvSpPr>
          <p:nvPr/>
        </p:nvSpPr>
        <p:spPr bwMode="auto">
          <a:xfrm>
            <a:off x="0" y="333375"/>
            <a:ext cx="871855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第 十二 條　　農會應於農事小組選舉投票</a:t>
            </a:r>
            <a:r>
              <a:rPr lang="zh-TW" altLang="en-US" sz="2800" b="1" dirty="0">
                <a:solidFill>
                  <a:srgbClr val="070101"/>
                </a:solidFill>
                <a:latin typeface="標楷體" pitchFamily="65" charset="-120"/>
                <a:ea typeface="標楷體" pitchFamily="65" charset="-120"/>
              </a:rPr>
              <a:t>日</a:t>
            </a:r>
            <a:r>
              <a:rPr lang="zh-TW" altLang="en-US" sz="2800" b="1" dirty="0">
                <a:solidFill>
                  <a:srgbClr val="FF0000"/>
                </a:solidFill>
                <a:latin typeface="標楷體" pitchFamily="65" charset="-120"/>
                <a:ea typeface="標楷體" pitchFamily="65" charset="-120"/>
              </a:rPr>
              <a:t>前</a:t>
            </a:r>
            <a:r>
              <a:rPr lang="en-US" altLang="zh-TW" sz="2800" b="1" dirty="0">
                <a:solidFill>
                  <a:srgbClr val="FF0000"/>
                </a:solidFill>
                <a:latin typeface="標楷體" pitchFamily="65" charset="-120"/>
                <a:ea typeface="標楷體" pitchFamily="65" charset="-120"/>
              </a:rPr>
              <a:t>60</a:t>
            </a:r>
            <a:r>
              <a:rPr lang="zh-TW" altLang="en-US" sz="2800" b="1" dirty="0">
                <a:solidFill>
                  <a:srgbClr val="003399"/>
                </a:solidFill>
                <a:latin typeface="標楷體" pitchFamily="65" charset="-120"/>
                <a:ea typeface="標楷體" pitchFamily="65" charset="-120"/>
              </a:rPr>
              <a:t>日在農會與其辦事處、信用部分部及各農事小組公告，敘明選舉人名冊於農會及其辦事處、信用部分部公開陳列供閱覽</a:t>
            </a:r>
            <a:r>
              <a:rPr lang="en-US" altLang="zh-TW" sz="2800" b="1" dirty="0">
                <a:solidFill>
                  <a:srgbClr val="FF0000"/>
                </a:solidFill>
                <a:latin typeface="標楷體" pitchFamily="65" charset="-120"/>
                <a:ea typeface="標楷體" pitchFamily="65" charset="-120"/>
              </a:rPr>
              <a:t>7</a:t>
            </a:r>
            <a:r>
              <a:rPr lang="zh-TW" altLang="en-US" sz="2800" b="1" dirty="0">
                <a:solidFill>
                  <a:srgbClr val="FF0000"/>
                </a:solidFill>
                <a:latin typeface="標楷體" pitchFamily="65" charset="-120"/>
                <a:ea typeface="標楷體" pitchFamily="65" charset="-120"/>
              </a:rPr>
              <a:t>日</a:t>
            </a:r>
            <a:r>
              <a:rPr lang="zh-TW" altLang="en-US" sz="2800" b="1" dirty="0">
                <a:solidFill>
                  <a:srgbClr val="003399"/>
                </a:solidFill>
                <a:latin typeface="標楷體" pitchFamily="65" charset="-120"/>
                <a:ea typeface="標楷體" pitchFamily="65" charset="-120"/>
              </a:rPr>
              <a:t>，當事人發現錯誤或遺漏時，或會員種類及戶籍地址於公告日之前有異動者，應於公告之日起</a:t>
            </a:r>
            <a:r>
              <a:rPr lang="en-US" altLang="zh-TW" sz="2800" b="1" dirty="0">
                <a:solidFill>
                  <a:srgbClr val="003399"/>
                </a:solidFill>
                <a:latin typeface="標楷體" pitchFamily="65" charset="-120"/>
                <a:ea typeface="標楷體" pitchFamily="65" charset="-120"/>
              </a:rPr>
              <a:t>7</a:t>
            </a:r>
            <a:r>
              <a:rPr lang="zh-TW" altLang="en-US" sz="2800" b="1" dirty="0">
                <a:solidFill>
                  <a:srgbClr val="003399"/>
                </a:solidFill>
                <a:latin typeface="標楷體" pitchFamily="65" charset="-120"/>
                <a:ea typeface="標楷體" pitchFamily="65" charset="-120"/>
              </a:rPr>
              <a:t>日內，以書面向農會申請更正。</a:t>
            </a: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農會應於申請更正</a:t>
            </a:r>
            <a:r>
              <a:rPr lang="zh-TW" altLang="en-US" sz="2800" b="1" dirty="0">
                <a:solidFill>
                  <a:srgbClr val="FF0000"/>
                </a:solidFill>
                <a:latin typeface="標楷體" pitchFamily="65" charset="-120"/>
                <a:ea typeface="標楷體" pitchFamily="65" charset="-120"/>
              </a:rPr>
              <a:t>截止之日起</a:t>
            </a:r>
            <a:r>
              <a:rPr lang="en-US" altLang="zh-TW" sz="2800" b="1" dirty="0">
                <a:solidFill>
                  <a:srgbClr val="FF0000"/>
                </a:solidFill>
                <a:latin typeface="標楷體" pitchFamily="65" charset="-120"/>
                <a:ea typeface="標楷體" pitchFamily="65" charset="-120"/>
              </a:rPr>
              <a:t>3</a:t>
            </a:r>
            <a:r>
              <a:rPr lang="zh-TW" altLang="en-US" sz="2800" b="1" dirty="0">
                <a:solidFill>
                  <a:srgbClr val="FF0000"/>
                </a:solidFill>
                <a:latin typeface="標楷體" pitchFamily="65" charset="-120"/>
                <a:ea typeface="標楷體" pitchFamily="65" charset="-120"/>
              </a:rPr>
              <a:t>日</a:t>
            </a:r>
            <a:r>
              <a:rPr lang="zh-TW" altLang="en-US" sz="2800" b="1" dirty="0">
                <a:solidFill>
                  <a:srgbClr val="003399"/>
                </a:solidFill>
                <a:latin typeface="標楷體" pitchFamily="65" charset="-120"/>
                <a:ea typeface="標楷體" pitchFamily="65" charset="-120"/>
              </a:rPr>
              <a:t>內將更正結果通知申請人。經確定之選舉人名冊應編造三份，一份報主管機關備查，一份函送上級農會，一份存查。</a:t>
            </a: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前項選舉人名冊確定後，於投票前發現選舉人有</a:t>
            </a:r>
            <a:r>
              <a:rPr lang="zh-TW" altLang="en-US" sz="2800" b="1" u="sng" dirty="0">
                <a:solidFill>
                  <a:srgbClr val="FF0000"/>
                </a:solidFill>
                <a:latin typeface="標楷體" pitchFamily="65" charset="-120"/>
                <a:ea typeface="標楷體" pitchFamily="65" charset="-120"/>
              </a:rPr>
              <a:t>農會法第十八條</a:t>
            </a:r>
            <a:r>
              <a:rPr lang="zh-TW" altLang="en-US" sz="2800" b="1" dirty="0">
                <a:solidFill>
                  <a:srgbClr val="003399"/>
                </a:solidFill>
                <a:latin typeface="標楷體" pitchFamily="65" charset="-120"/>
                <a:ea typeface="標楷體" pitchFamily="65" charset="-120"/>
              </a:rPr>
              <a:t>情形之一者，由農會報經主管機關核准後逕予更正或於投票日經指導員同意後更正，並報請主管機關備查。</a:t>
            </a:r>
          </a:p>
          <a:p>
            <a:pPr algn="just" eaLnBrk="1" hangingPunct="1">
              <a:spcBef>
                <a:spcPct val="0"/>
              </a:spcBef>
              <a:buClrTx/>
              <a:buSzTx/>
              <a:buFontTx/>
              <a:buNone/>
            </a:pPr>
            <a:endParaRPr lang="zh-TW" altLang="en-US" sz="2800" b="1" dirty="0">
              <a:solidFill>
                <a:srgbClr val="003399"/>
              </a:solidFill>
              <a:latin typeface="標楷體" pitchFamily="65" charset="-120"/>
              <a:ea typeface="標楷體" pitchFamily="65" charset="-120"/>
            </a:endParaRPr>
          </a:p>
          <a:p>
            <a:pPr algn="just"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a:t>
            </a:r>
          </a:p>
        </p:txBody>
      </p:sp>
    </p:spTree>
    <p:extLst>
      <p:ext uri="{BB962C8B-B14F-4D97-AF65-F5344CB8AC3E}">
        <p14:creationId xmlns:p14="http://schemas.microsoft.com/office/powerpoint/2010/main" val="16970911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AD117FAA-D023-4FF5-984B-8B601DB73C23}" type="slidenum">
              <a:rPr kumimoji="0" lang="en-US" altLang="zh-TW" sz="1400"/>
              <a:pPr algn="r" eaLnBrk="1" hangingPunct="1">
                <a:spcBef>
                  <a:spcPct val="0"/>
                </a:spcBef>
                <a:buClrTx/>
                <a:buSzTx/>
                <a:buFontTx/>
                <a:buNone/>
              </a:pPr>
              <a:t>174</a:t>
            </a:fld>
            <a:endParaRPr kumimoji="0" lang="en-US" altLang="zh-TW" sz="1400"/>
          </a:p>
        </p:txBody>
      </p:sp>
      <p:sp>
        <p:nvSpPr>
          <p:cNvPr id="175107" name="Text Box 2"/>
          <p:cNvSpPr txBox="1">
            <a:spLocks noChangeArrowheads="1"/>
          </p:cNvSpPr>
          <p:nvPr/>
        </p:nvSpPr>
        <p:spPr bwMode="auto">
          <a:xfrm>
            <a:off x="0" y="549275"/>
            <a:ext cx="8718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釋二：在同一農會組織區域內，會員在選舉人名冊公告前，由甲小組組織區域遷至乙小組組織區域，則該會員應在那一小組行使選舉權疑義：應以</a:t>
            </a:r>
            <a:r>
              <a:rPr lang="zh-TW" altLang="en-US" sz="2800" b="1" dirty="0">
                <a:solidFill>
                  <a:srgbClr val="FF0000"/>
                </a:solidFill>
                <a:latin typeface="標楷體" pitchFamily="65" charset="-120"/>
                <a:ea typeface="標楷體" pitchFamily="65" charset="-120"/>
                <a:cs typeface="Times New Roman" pitchFamily="18" charset="0"/>
              </a:rPr>
              <a:t>公告之選舉人名冊為準</a:t>
            </a:r>
            <a:r>
              <a:rPr lang="zh-TW" altLang="en-US" sz="2800" b="1" dirty="0">
                <a:latin typeface="標楷體" pitchFamily="65" charset="-120"/>
                <a:ea typeface="標楷體" pitchFamily="65" charset="-120"/>
                <a:cs typeface="Times New Roman" pitchFamily="18" charset="0"/>
              </a:rPr>
              <a:t>。（內政部</a:t>
            </a:r>
            <a:r>
              <a:rPr lang="en-US" altLang="zh-TW" sz="2800" b="1" dirty="0">
                <a:latin typeface="標楷體" pitchFamily="65" charset="-120"/>
                <a:ea typeface="標楷體" pitchFamily="65" charset="-120"/>
                <a:cs typeface="Times New Roman" pitchFamily="18" charset="0"/>
              </a:rPr>
              <a:t>77.12.19</a:t>
            </a:r>
            <a:r>
              <a:rPr lang="zh-TW" altLang="en-US" sz="2800" b="1" dirty="0">
                <a:latin typeface="標楷體" pitchFamily="65" charset="-120"/>
                <a:ea typeface="標楷體" pitchFamily="65" charset="-120"/>
                <a:cs typeface="Times New Roman" pitchFamily="18" charset="0"/>
              </a:rPr>
              <a:t>台內社字第</a:t>
            </a:r>
            <a:r>
              <a:rPr lang="en-US" altLang="zh-TW" sz="2800" b="1" dirty="0">
                <a:latin typeface="標楷體" pitchFamily="65" charset="-120"/>
                <a:ea typeface="標楷體" pitchFamily="65" charset="-120"/>
                <a:cs typeface="Times New Roman" pitchFamily="18" charset="0"/>
              </a:rPr>
              <a:t>661752</a:t>
            </a:r>
            <a:r>
              <a:rPr lang="zh-TW" altLang="en-US" sz="2800" b="1" dirty="0">
                <a:latin typeface="標楷體" pitchFamily="65" charset="-120"/>
                <a:ea typeface="標楷體" pitchFamily="65" charset="-120"/>
                <a:cs typeface="Times New Roman" pitchFamily="18" charset="0"/>
              </a:rPr>
              <a:t>號函）</a:t>
            </a:r>
          </a:p>
          <a:p>
            <a:pPr algn="just" eaLnBrk="1" hangingPunct="1">
              <a:spcBef>
                <a:spcPct val="0"/>
              </a:spcBef>
              <a:buClrTx/>
              <a:buSzTx/>
              <a:buFontTx/>
              <a:buNone/>
            </a:pPr>
            <a:endParaRPr lang="zh-TW" altLang="en-US" sz="2800" b="1" dirty="0">
              <a:latin typeface="標楷體" pitchFamily="65" charset="-120"/>
              <a:ea typeface="標楷體" pitchFamily="65" charset="-120"/>
              <a:cs typeface="Times New Roman" pitchFamily="18" charset="0"/>
            </a:endParaRPr>
          </a:p>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釋三、選舉人名冊公告確定後，選舉投票前，出會或退會者，均無本法所定選舉權與被選舉權。（內政部</a:t>
            </a:r>
            <a:r>
              <a:rPr lang="en-US" altLang="zh-TW" sz="2800" b="1" dirty="0">
                <a:latin typeface="標楷體" pitchFamily="65" charset="-120"/>
                <a:ea typeface="標楷體" pitchFamily="65" charset="-120"/>
                <a:cs typeface="Times New Roman" pitchFamily="18" charset="0"/>
              </a:rPr>
              <a:t>77.12.19</a:t>
            </a:r>
            <a:r>
              <a:rPr lang="zh-TW" altLang="en-US" sz="2800" b="1" dirty="0">
                <a:latin typeface="標楷體" pitchFamily="65" charset="-120"/>
                <a:ea typeface="標楷體" pitchFamily="65" charset="-120"/>
                <a:cs typeface="Times New Roman" pitchFamily="18" charset="0"/>
              </a:rPr>
              <a:t>台內社字第</a:t>
            </a:r>
            <a:r>
              <a:rPr lang="en-US" altLang="zh-TW" sz="2800" b="1" dirty="0">
                <a:latin typeface="標楷體" pitchFamily="65" charset="-120"/>
                <a:ea typeface="標楷體" pitchFamily="65" charset="-120"/>
                <a:cs typeface="Times New Roman" pitchFamily="18" charset="0"/>
              </a:rPr>
              <a:t>661752</a:t>
            </a:r>
            <a:r>
              <a:rPr lang="zh-TW" altLang="en-US" sz="2800" b="1" dirty="0">
                <a:latin typeface="標楷體" pitchFamily="65" charset="-120"/>
                <a:ea typeface="標楷體" pitchFamily="65" charset="-120"/>
                <a:cs typeface="Times New Roman" pitchFamily="18" charset="0"/>
              </a:rPr>
              <a:t>號函</a:t>
            </a:r>
            <a:r>
              <a:rPr lang="en-US" altLang="zh-TW" sz="2800" b="1" dirty="0">
                <a:latin typeface="標楷體" pitchFamily="65" charset="-120"/>
                <a:ea typeface="標楷體" pitchFamily="65" charset="-120"/>
                <a:cs typeface="Times New Roman" pitchFamily="18" charset="0"/>
              </a:rPr>
              <a:t>)</a:t>
            </a:r>
            <a:endParaRPr lang="zh-TW" altLang="en-US" sz="2800" b="1"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4221444455"/>
      </p:ext>
    </p:extLst>
  </p:cSld>
  <p:clrMapOvr>
    <a:overrideClrMapping bg1="lt1" tx1="dk1" bg2="lt2" tx2="dk2" accent1="accent1" accent2="accent2" accent3="accent3" accent4="accent4" accent5="accent5" accent6="accent6" hlink="hlink" folHlink="folHlink"/>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AD117FAA-D023-4FF5-984B-8B601DB73C23}" type="slidenum">
              <a:rPr kumimoji="0" lang="en-US" altLang="zh-TW" sz="1400"/>
              <a:pPr algn="r" eaLnBrk="1" hangingPunct="1">
                <a:spcBef>
                  <a:spcPct val="0"/>
                </a:spcBef>
                <a:buClrTx/>
                <a:buSzTx/>
                <a:buFontTx/>
                <a:buNone/>
              </a:pPr>
              <a:t>175</a:t>
            </a:fld>
            <a:endParaRPr kumimoji="0" lang="en-US" altLang="zh-TW" sz="1400"/>
          </a:p>
        </p:txBody>
      </p:sp>
      <p:sp>
        <p:nvSpPr>
          <p:cNvPr id="175107" name="Text Box 2"/>
          <p:cNvSpPr txBox="1">
            <a:spLocks noChangeArrowheads="1"/>
          </p:cNvSpPr>
          <p:nvPr/>
        </p:nvSpPr>
        <p:spPr bwMode="auto">
          <a:xfrm>
            <a:off x="0" y="549275"/>
            <a:ext cx="87185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釋四：農會選舉人</a:t>
            </a:r>
            <a:r>
              <a:rPr lang="zh-TW" altLang="en-US" b="1" dirty="0">
                <a:solidFill>
                  <a:srgbClr val="FF0000"/>
                </a:solidFill>
                <a:latin typeface="標楷體" pitchFamily="65" charset="-120"/>
                <a:ea typeface="標楷體" pitchFamily="65" charset="-120"/>
                <a:cs typeface="Times New Roman" pitchFamily="18" charset="0"/>
              </a:rPr>
              <a:t>名冊公告</a:t>
            </a:r>
            <a:r>
              <a:rPr lang="zh-TW" altLang="en-US" b="1" dirty="0">
                <a:latin typeface="標楷體" pitchFamily="65" charset="-120"/>
                <a:ea typeface="標楷體" pitchFamily="65" charset="-120"/>
                <a:cs typeface="Times New Roman" pitchFamily="18" charset="0"/>
              </a:rPr>
              <a:t>日起如有會員住址遷移申請要求變更小組，是否可准予變更疑義：</a:t>
            </a:r>
          </a:p>
          <a:p>
            <a:pPr algn="just" eaLnBrk="1" hangingPunct="1">
              <a:spcBef>
                <a:spcPct val="0"/>
              </a:spcBef>
              <a:buClrTx/>
              <a:buSzTx/>
              <a:buFontTx/>
              <a:buNone/>
            </a:pPr>
            <a:r>
              <a:rPr lang="zh-TW" altLang="en-US" b="1" dirty="0">
                <a:latin typeface="標楷體" pitchFamily="65" charset="-120"/>
                <a:ea typeface="標楷體" pitchFamily="65" charset="-120"/>
                <a:cs typeface="Times New Roman" pitchFamily="18" charset="0"/>
              </a:rPr>
              <a:t>      </a:t>
            </a:r>
            <a:endParaRPr lang="en-US" altLang="zh-TW" b="1" dirty="0">
              <a:latin typeface="標楷體" pitchFamily="65" charset="-120"/>
              <a:ea typeface="標楷體" pitchFamily="65" charset="-120"/>
              <a:cs typeface="Times New Roman" pitchFamily="18" charset="0"/>
            </a:endParaRPr>
          </a:p>
          <a:p>
            <a:pPr algn="just" eaLnBrk="1" hangingPunct="1">
              <a:spcBef>
                <a:spcPct val="0"/>
              </a:spcBef>
              <a:buClrTx/>
              <a:buSzTx/>
              <a:buFontTx/>
              <a:buNone/>
            </a:pPr>
            <a:r>
              <a:rPr lang="en-US" altLang="zh-TW" b="1" dirty="0">
                <a:latin typeface="標楷體" pitchFamily="65" charset="-120"/>
                <a:ea typeface="標楷體" pitchFamily="65" charset="-120"/>
                <a:cs typeface="Times New Roman" pitchFamily="18" charset="0"/>
              </a:rPr>
              <a:t>       </a:t>
            </a:r>
            <a:r>
              <a:rPr lang="zh-TW" altLang="en-US" b="1" dirty="0">
                <a:latin typeface="標楷體" pitchFamily="65" charset="-120"/>
                <a:ea typeface="標楷體" pitchFamily="65" charset="-120"/>
                <a:cs typeface="Times New Roman" pitchFamily="18" charset="0"/>
              </a:rPr>
              <a:t>農會改選選舉人名冊公告後，農會除就當事人發現公告內容錯誤或遺漏者，得予更正外，</a:t>
            </a:r>
            <a:r>
              <a:rPr lang="zh-TW" altLang="en-US" b="1" u="sng" dirty="0">
                <a:solidFill>
                  <a:srgbClr val="FF0000"/>
                </a:solidFill>
                <a:latin typeface="標楷體" pitchFamily="65" charset="-120"/>
                <a:ea typeface="標楷體" pitchFamily="65" charset="-120"/>
                <a:cs typeface="Times New Roman" pitchFamily="18" charset="0"/>
              </a:rPr>
              <a:t>公告後</a:t>
            </a:r>
            <a:r>
              <a:rPr lang="zh-TW" altLang="en-US" b="1" dirty="0">
                <a:latin typeface="標楷體" pitchFamily="65" charset="-120"/>
                <a:ea typeface="標楷體" pitchFamily="65" charset="-120"/>
                <a:cs typeface="Times New Roman" pitchFamily="18" charset="0"/>
              </a:rPr>
              <a:t>會員有住址遷移之情事，不得要求變更小組，應按公告之農事小組別前往投票。（內政部</a:t>
            </a:r>
            <a:r>
              <a:rPr lang="en-US" altLang="zh-TW" b="1" dirty="0">
                <a:latin typeface="標楷體" pitchFamily="65" charset="-120"/>
                <a:ea typeface="標楷體" pitchFamily="65" charset="-120"/>
                <a:cs typeface="Times New Roman" pitchFamily="18" charset="0"/>
              </a:rPr>
              <a:t>77.12.22</a:t>
            </a:r>
            <a:r>
              <a:rPr lang="zh-TW" altLang="en-US" b="1" dirty="0">
                <a:latin typeface="標楷體" pitchFamily="65" charset="-120"/>
                <a:ea typeface="標楷體" pitchFamily="65" charset="-120"/>
                <a:cs typeface="Times New Roman" pitchFamily="18" charset="0"/>
              </a:rPr>
              <a:t>台內社字第</a:t>
            </a:r>
            <a:r>
              <a:rPr lang="en-US" altLang="zh-TW" b="1" dirty="0">
                <a:latin typeface="標楷體" pitchFamily="65" charset="-120"/>
                <a:ea typeface="標楷體" pitchFamily="65" charset="-120"/>
                <a:cs typeface="Times New Roman" pitchFamily="18" charset="0"/>
              </a:rPr>
              <a:t>663561</a:t>
            </a:r>
            <a:r>
              <a:rPr lang="zh-TW" altLang="en-US" b="1" dirty="0">
                <a:latin typeface="標楷體" pitchFamily="65" charset="-120"/>
                <a:ea typeface="標楷體" pitchFamily="65" charset="-120"/>
                <a:cs typeface="Times New Roman" pitchFamily="18" charset="0"/>
              </a:rPr>
              <a:t>號函）</a:t>
            </a:r>
          </a:p>
          <a:p>
            <a:pPr algn="just" eaLnBrk="1" hangingPunct="1">
              <a:spcBef>
                <a:spcPct val="0"/>
              </a:spcBef>
              <a:buClrTx/>
              <a:buSzTx/>
              <a:buFontTx/>
              <a:buNone/>
            </a:pPr>
            <a:endParaRPr lang="zh-TW" altLang="en-US" sz="2800" b="1"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696212651"/>
      </p:ext>
    </p:extLst>
  </p:cSld>
  <p:clrMapOvr>
    <a:overrideClrMapping bg1="lt1" tx1="dk1" bg2="lt2" tx2="dk2" accent1="accent1" accent2="accent2" accent3="accent3" accent4="accent4" accent5="accent5" accent6="accent6" hlink="hlink" folHlink="folHlink"/>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AD117FAA-D023-4FF5-984B-8B601DB73C23}" type="slidenum">
              <a:rPr kumimoji="0" lang="en-US" altLang="zh-TW" sz="1400"/>
              <a:pPr algn="r" eaLnBrk="1" hangingPunct="1">
                <a:spcBef>
                  <a:spcPct val="0"/>
                </a:spcBef>
                <a:buClrTx/>
                <a:buSzTx/>
                <a:buFontTx/>
                <a:buNone/>
              </a:pPr>
              <a:t>176</a:t>
            </a:fld>
            <a:endParaRPr kumimoji="0" lang="en-US" altLang="zh-TW" sz="1400"/>
          </a:p>
        </p:txBody>
      </p:sp>
      <p:sp>
        <p:nvSpPr>
          <p:cNvPr id="175107" name="Text Box 2"/>
          <p:cNvSpPr txBox="1">
            <a:spLocks noChangeArrowheads="1"/>
          </p:cNvSpPr>
          <p:nvPr/>
        </p:nvSpPr>
        <p:spPr bwMode="auto">
          <a:xfrm>
            <a:off x="0" y="549275"/>
            <a:ext cx="8718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釋五、關於農會會員資格在</a:t>
            </a:r>
            <a:r>
              <a:rPr lang="zh-TW" altLang="en-US" sz="2800" b="1" dirty="0">
                <a:solidFill>
                  <a:srgbClr val="FF0000"/>
                </a:solidFill>
                <a:latin typeface="標楷體" pitchFamily="65" charset="-120"/>
                <a:ea typeface="標楷體" pitchFamily="65" charset="-120"/>
                <a:cs typeface="Times New Roman" pitchFamily="18" charset="0"/>
              </a:rPr>
              <a:t>選舉人名冊公告完成</a:t>
            </a:r>
            <a:r>
              <a:rPr lang="zh-TW" altLang="en-US" sz="2800" b="1" dirty="0">
                <a:latin typeface="標楷體" pitchFamily="65" charset="-120"/>
                <a:ea typeface="標楷體" pitchFamily="65" charset="-120"/>
                <a:cs typeface="Times New Roman" pitchFamily="18" charset="0"/>
              </a:rPr>
              <a:t>後，如再經理事會審查決議由正會員變更為贊助會員，其選舉權與被選舉權疑義：</a:t>
            </a:r>
          </a:p>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      </a:t>
            </a:r>
            <a:endParaRPr lang="en-US" altLang="zh-TW" sz="2800" b="1" dirty="0">
              <a:latin typeface="標楷體" pitchFamily="65" charset="-120"/>
              <a:ea typeface="標楷體" pitchFamily="65" charset="-120"/>
              <a:cs typeface="Times New Roman" pitchFamily="18" charset="0"/>
            </a:endParaRPr>
          </a:p>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      選舉人名冊經公告更正後，除有農會法</a:t>
            </a:r>
            <a:r>
              <a:rPr lang="zh-TW" altLang="en-US" sz="2800" b="1" dirty="0">
                <a:solidFill>
                  <a:srgbClr val="FF0000"/>
                </a:solidFill>
                <a:latin typeface="標楷體" pitchFamily="65" charset="-120"/>
                <a:ea typeface="標楷體" pitchFamily="65" charset="-120"/>
                <a:cs typeface="Times New Roman" pitchFamily="18" charset="0"/>
              </a:rPr>
              <a:t>第</a:t>
            </a:r>
            <a:r>
              <a:rPr lang="en-US" altLang="zh-TW" sz="2800" b="1" dirty="0">
                <a:solidFill>
                  <a:srgbClr val="FF0000"/>
                </a:solidFill>
                <a:latin typeface="標楷體" pitchFamily="65" charset="-120"/>
                <a:ea typeface="標楷體" pitchFamily="65" charset="-120"/>
                <a:cs typeface="Times New Roman" pitchFamily="18" charset="0"/>
              </a:rPr>
              <a:t>18</a:t>
            </a:r>
            <a:r>
              <a:rPr lang="zh-TW" altLang="en-US" sz="2800" b="1" dirty="0">
                <a:solidFill>
                  <a:srgbClr val="FF0000"/>
                </a:solidFill>
                <a:latin typeface="標楷體" pitchFamily="65" charset="-120"/>
                <a:ea typeface="標楷體" pitchFamily="65" charset="-120"/>
                <a:cs typeface="Times New Roman" pitchFamily="18" charset="0"/>
              </a:rPr>
              <a:t>條</a:t>
            </a:r>
            <a:r>
              <a:rPr lang="zh-TW" altLang="en-US" sz="2800" b="1" dirty="0">
                <a:latin typeface="標楷體" pitchFamily="65" charset="-120"/>
                <a:ea typeface="標楷體" pitchFamily="65" charset="-120"/>
                <a:cs typeface="Times New Roman" pitchFamily="18" charset="0"/>
              </a:rPr>
              <a:t>規定出會情事得予更正外，均不得以任何理由變更。如有從事農業資格之喪失或</a:t>
            </a:r>
            <a:r>
              <a:rPr lang="zh-TW" altLang="en-US" sz="2800" b="1" dirty="0">
                <a:solidFill>
                  <a:srgbClr val="FF0000"/>
                </a:solidFill>
                <a:latin typeface="標楷體" pitchFamily="65" charset="-120"/>
                <a:ea typeface="標楷體" pitchFamily="65" charset="-120"/>
                <a:cs typeface="Times New Roman" pitchFamily="18" charset="0"/>
              </a:rPr>
              <a:t>耕地面積不足</a:t>
            </a:r>
            <a:r>
              <a:rPr lang="zh-TW" altLang="en-US" sz="2800" b="1" dirty="0">
                <a:latin typeface="標楷體" pitchFamily="65" charset="-120"/>
                <a:ea typeface="標楷體" pitchFamily="65" charset="-120"/>
                <a:cs typeface="Times New Roman" pitchFamily="18" charset="0"/>
              </a:rPr>
              <a:t>等理由，應俟改選完成後，再依會員資格平時清查異動之方式，循正常程序提報理事會審查認定之。（</a:t>
            </a:r>
            <a:r>
              <a:rPr lang="en-US" altLang="zh-TW" sz="2800" b="1" dirty="0">
                <a:latin typeface="標楷體" pitchFamily="65" charset="-120"/>
                <a:ea typeface="標楷體" pitchFamily="65" charset="-120"/>
                <a:cs typeface="Times New Roman" pitchFamily="18" charset="0"/>
              </a:rPr>
              <a:t>90.1.19</a:t>
            </a:r>
            <a:r>
              <a:rPr lang="zh-TW" altLang="en-US" sz="2800" b="1" dirty="0">
                <a:latin typeface="標楷體" pitchFamily="65" charset="-120"/>
                <a:ea typeface="標楷體" pitchFamily="65" charset="-120"/>
                <a:cs typeface="Times New Roman" pitchFamily="18" charset="0"/>
              </a:rPr>
              <a:t>農輔字第</a:t>
            </a:r>
            <a:r>
              <a:rPr lang="en-US" altLang="zh-TW" sz="2800" b="1" dirty="0">
                <a:latin typeface="標楷體" pitchFamily="65" charset="-120"/>
                <a:ea typeface="標楷體" pitchFamily="65" charset="-120"/>
                <a:cs typeface="Times New Roman" pitchFamily="18" charset="0"/>
              </a:rPr>
              <a:t>900101713</a:t>
            </a:r>
            <a:r>
              <a:rPr lang="zh-TW" altLang="en-US" sz="2800" b="1" dirty="0">
                <a:latin typeface="標楷體" pitchFamily="65" charset="-120"/>
                <a:ea typeface="標楷體" pitchFamily="65" charset="-120"/>
                <a:cs typeface="Times New Roman" pitchFamily="18" charset="0"/>
              </a:rPr>
              <a:t>號函）</a:t>
            </a:r>
          </a:p>
        </p:txBody>
      </p:sp>
    </p:spTree>
    <p:extLst>
      <p:ext uri="{BB962C8B-B14F-4D97-AF65-F5344CB8AC3E}">
        <p14:creationId xmlns:p14="http://schemas.microsoft.com/office/powerpoint/2010/main" val="1072496379"/>
      </p:ext>
    </p:extLst>
  </p:cSld>
  <p:clrMapOvr>
    <a:overrideClrMapping bg1="lt1" tx1="dk1" bg2="lt2" tx2="dk2" accent1="accent1" accent2="accent2" accent3="accent3" accent4="accent4" accent5="accent5" accent6="accent6" hlink="hlink" folHlink="folHlink"/>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AD117FAA-D023-4FF5-984B-8B601DB73C23}" type="slidenum">
              <a:rPr kumimoji="0" lang="en-US" altLang="zh-TW" sz="1400"/>
              <a:pPr algn="r" eaLnBrk="1" hangingPunct="1">
                <a:spcBef>
                  <a:spcPct val="0"/>
                </a:spcBef>
                <a:buClrTx/>
                <a:buSzTx/>
                <a:buFontTx/>
                <a:buNone/>
              </a:pPr>
              <a:t>177</a:t>
            </a:fld>
            <a:endParaRPr kumimoji="0" lang="en-US" altLang="zh-TW" sz="1400"/>
          </a:p>
        </p:txBody>
      </p:sp>
      <p:sp>
        <p:nvSpPr>
          <p:cNvPr id="175107" name="Text Box 2"/>
          <p:cNvSpPr txBox="1">
            <a:spLocks noChangeArrowheads="1"/>
          </p:cNvSpPr>
          <p:nvPr/>
        </p:nvSpPr>
        <p:spPr bwMode="auto">
          <a:xfrm>
            <a:off x="0" y="549275"/>
            <a:ext cx="87185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釋六、關於農會於</a:t>
            </a:r>
            <a:r>
              <a:rPr lang="zh-TW" altLang="en-US" sz="2800" b="1" u="sng" dirty="0">
                <a:solidFill>
                  <a:srgbClr val="FF0000"/>
                </a:solidFill>
                <a:latin typeface="標楷體" pitchFamily="65" charset="-120"/>
                <a:ea typeface="標楷體" pitchFamily="65" charset="-120"/>
                <a:cs typeface="Times New Roman" pitchFamily="18" charset="0"/>
              </a:rPr>
              <a:t>選舉人名冊經公告確定後</a:t>
            </a:r>
            <a:r>
              <a:rPr lang="zh-TW" altLang="en-US" sz="2800" b="1" dirty="0">
                <a:latin typeface="標楷體" pitchFamily="65" charset="-120"/>
                <a:ea typeface="標楷體" pitchFamily="65" charset="-120"/>
                <a:cs typeface="Times New Roman" pitchFamily="18" charset="0"/>
              </a:rPr>
              <a:t>可</a:t>
            </a:r>
            <a:r>
              <a:rPr lang="zh-TW" altLang="en-US" sz="2800" b="1" dirty="0">
                <a:solidFill>
                  <a:srgbClr val="FF0000"/>
                </a:solidFill>
                <a:latin typeface="標楷體" pitchFamily="65" charset="-120"/>
                <a:ea typeface="標楷體" pitchFamily="65" charset="-120"/>
                <a:cs typeface="Times New Roman" pitchFamily="18" charset="0"/>
              </a:rPr>
              <a:t>否</a:t>
            </a:r>
            <a:r>
              <a:rPr lang="zh-TW" altLang="en-US" sz="2800" b="1" dirty="0">
                <a:latin typeface="標楷體" pitchFamily="65" charset="-120"/>
                <a:ea typeface="標楷體" pitchFamily="65" charset="-120"/>
                <a:cs typeface="Times New Roman" pitchFamily="18" charset="0"/>
              </a:rPr>
              <a:t>以臨時理事會將選舉人名冊內之選舉人，以擔任企業負責人為由，審查為贊助會員，並於審查會員代表候選人資格時審查為不合格，以撤銷候選人資格疑義：</a:t>
            </a:r>
          </a:p>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      農會之選舉人名冊經公告確定，即應依行政院農業委員會</a:t>
            </a:r>
            <a:r>
              <a:rPr lang="en-US" altLang="zh-TW" sz="2800" b="1" dirty="0">
                <a:latin typeface="標楷體" pitchFamily="65" charset="-120"/>
                <a:ea typeface="標楷體" pitchFamily="65" charset="-120"/>
                <a:cs typeface="Times New Roman" pitchFamily="18" charset="0"/>
              </a:rPr>
              <a:t>90.1.19</a:t>
            </a:r>
            <a:r>
              <a:rPr lang="zh-TW" altLang="en-US" sz="2800" b="1" dirty="0">
                <a:latin typeface="標楷體" pitchFamily="65" charset="-120"/>
                <a:ea typeface="標楷體" pitchFamily="65" charset="-120"/>
                <a:cs typeface="Times New Roman" pitchFamily="18" charset="0"/>
              </a:rPr>
              <a:t>農輔字第</a:t>
            </a:r>
            <a:r>
              <a:rPr lang="en-US" altLang="zh-TW" sz="2800" b="1" dirty="0">
                <a:latin typeface="標楷體" pitchFamily="65" charset="-120"/>
                <a:ea typeface="標楷體" pitchFamily="65" charset="-120"/>
                <a:cs typeface="Times New Roman" pitchFamily="18" charset="0"/>
              </a:rPr>
              <a:t>900101713</a:t>
            </a:r>
            <a:r>
              <a:rPr lang="zh-TW" altLang="en-US" sz="2800" b="1" dirty="0">
                <a:latin typeface="標楷體" pitchFamily="65" charset="-120"/>
                <a:ea typeface="標楷體" pitchFamily="65" charset="-120"/>
                <a:cs typeface="Times New Roman" pitchFamily="18" charset="0"/>
              </a:rPr>
              <a:t>號函釋辦理，亦不影響選舉人之選舉權。至改選完成後之後續處理，會員資格之審查，應請確實依農會法及農會會員資格審查、認定相關規定辦理。（行政院農業委員會</a:t>
            </a:r>
            <a:r>
              <a:rPr lang="en-US" altLang="zh-TW" sz="2800" b="1" dirty="0">
                <a:latin typeface="標楷體" pitchFamily="65" charset="-120"/>
                <a:ea typeface="標楷體" pitchFamily="65" charset="-120"/>
                <a:cs typeface="Times New Roman" pitchFamily="18" charset="0"/>
              </a:rPr>
              <a:t>94.2.2</a:t>
            </a:r>
            <a:r>
              <a:rPr lang="zh-TW" altLang="en-US" sz="2800" b="1" dirty="0">
                <a:latin typeface="標楷體" pitchFamily="65" charset="-120"/>
                <a:ea typeface="標楷體" pitchFamily="65" charset="-120"/>
                <a:cs typeface="Times New Roman" pitchFamily="18" charset="0"/>
              </a:rPr>
              <a:t>農輔字第</a:t>
            </a:r>
            <a:r>
              <a:rPr lang="en-US" altLang="zh-TW" sz="2800" b="1" dirty="0">
                <a:latin typeface="標楷體" pitchFamily="65" charset="-120"/>
                <a:ea typeface="標楷體" pitchFamily="65" charset="-120"/>
                <a:cs typeface="Times New Roman" pitchFamily="18" charset="0"/>
              </a:rPr>
              <a:t>0940105276</a:t>
            </a:r>
            <a:r>
              <a:rPr lang="zh-TW" altLang="en-US" sz="2800" b="1" dirty="0">
                <a:latin typeface="標楷體" pitchFamily="65" charset="-120"/>
                <a:ea typeface="標楷體" pitchFamily="65" charset="-120"/>
                <a:cs typeface="Times New Roman" pitchFamily="18" charset="0"/>
              </a:rPr>
              <a:t>號函）</a:t>
            </a:r>
          </a:p>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註：上開「改選完成」係指</a:t>
            </a:r>
            <a:r>
              <a:rPr lang="zh-TW" altLang="en-US" sz="2800" b="1" u="sng" dirty="0">
                <a:solidFill>
                  <a:srgbClr val="FF0000"/>
                </a:solidFill>
                <a:latin typeface="標楷體" pitchFamily="65" charset="-120"/>
                <a:ea typeface="標楷體" pitchFamily="65" charset="-120"/>
                <a:cs typeface="Times New Roman" pitchFamily="18" charset="0"/>
              </a:rPr>
              <a:t>召開次屆第</a:t>
            </a:r>
            <a:r>
              <a:rPr lang="en-US" altLang="zh-TW" sz="2800" b="1" u="sng" dirty="0">
                <a:solidFill>
                  <a:srgbClr val="FF0000"/>
                </a:solidFill>
                <a:latin typeface="標楷體" pitchFamily="65" charset="-120"/>
                <a:ea typeface="標楷體" pitchFamily="65" charset="-120"/>
                <a:cs typeface="Times New Roman" pitchFamily="18" charset="0"/>
              </a:rPr>
              <a:t>1</a:t>
            </a:r>
            <a:r>
              <a:rPr lang="zh-TW" altLang="en-US" sz="2800" b="1" u="sng" dirty="0">
                <a:solidFill>
                  <a:srgbClr val="FF0000"/>
                </a:solidFill>
                <a:latin typeface="標楷體" pitchFamily="65" charset="-120"/>
                <a:ea typeface="標楷體" pitchFamily="65" charset="-120"/>
                <a:cs typeface="Times New Roman" pitchFamily="18" charset="0"/>
              </a:rPr>
              <a:t>次理事會議</a:t>
            </a:r>
            <a:r>
              <a:rPr lang="zh-TW" altLang="en-US" sz="2800" b="1" dirty="0">
                <a:latin typeface="標楷體" pitchFamily="65" charset="-120"/>
                <a:ea typeface="標楷體" pitchFamily="65" charset="-120"/>
                <a:cs typeface="Times New Roman" pitchFamily="18" charset="0"/>
              </a:rPr>
              <a:t>，亦即新任理事就職。</a:t>
            </a:r>
            <a:r>
              <a:rPr lang="en-US" altLang="zh-TW" sz="2800" b="1" dirty="0">
                <a:latin typeface="標楷體" pitchFamily="65" charset="-120"/>
                <a:ea typeface="標楷體" pitchFamily="65" charset="-120"/>
                <a:cs typeface="Times New Roman" pitchFamily="18" charset="0"/>
              </a:rPr>
              <a:t>(</a:t>
            </a:r>
            <a:r>
              <a:rPr lang="zh-TW" altLang="en-US" sz="2800" b="1" dirty="0">
                <a:latin typeface="標楷體" pitchFamily="65" charset="-120"/>
                <a:ea typeface="標楷體" pitchFamily="65" charset="-120"/>
                <a:cs typeface="Times New Roman" pitchFamily="18" charset="0"/>
              </a:rPr>
              <a:t>行政院農業委員會</a:t>
            </a:r>
            <a:r>
              <a:rPr lang="en-US" altLang="zh-TW" sz="2800" b="1" dirty="0">
                <a:latin typeface="標楷體" pitchFamily="65" charset="-120"/>
                <a:ea typeface="標楷體" pitchFamily="65" charset="-120"/>
                <a:cs typeface="Times New Roman" pitchFamily="18" charset="0"/>
              </a:rPr>
              <a:t>102.2.22</a:t>
            </a:r>
            <a:r>
              <a:rPr lang="zh-TW" altLang="en-US" sz="2800" b="1" dirty="0">
                <a:latin typeface="標楷體" pitchFamily="65" charset="-120"/>
                <a:ea typeface="標楷體" pitchFamily="65" charset="-120"/>
                <a:cs typeface="Times New Roman" pitchFamily="18" charset="0"/>
              </a:rPr>
              <a:t>農輔字第</a:t>
            </a:r>
            <a:r>
              <a:rPr lang="en-US" altLang="zh-TW" sz="2800" b="1" dirty="0">
                <a:latin typeface="標楷體" pitchFamily="65" charset="-120"/>
                <a:ea typeface="標楷體" pitchFamily="65" charset="-120"/>
                <a:cs typeface="Times New Roman" pitchFamily="18" charset="0"/>
              </a:rPr>
              <a:t>1020205092</a:t>
            </a:r>
            <a:r>
              <a:rPr lang="zh-TW" altLang="en-US" sz="2800" b="1" dirty="0">
                <a:latin typeface="標楷體" pitchFamily="65" charset="-120"/>
                <a:ea typeface="標楷體" pitchFamily="65" charset="-120"/>
                <a:cs typeface="Times New Roman" pitchFamily="18" charset="0"/>
              </a:rPr>
              <a:t>號函</a:t>
            </a:r>
            <a:r>
              <a:rPr lang="en-US" altLang="zh-TW" sz="2800" b="1" dirty="0">
                <a:latin typeface="標楷體" pitchFamily="65" charset="-120"/>
                <a:ea typeface="標楷體" pitchFamily="65" charset="-120"/>
                <a:cs typeface="Times New Roman" pitchFamily="18" charset="0"/>
              </a:rPr>
              <a:t>)</a:t>
            </a:r>
            <a:endParaRPr lang="zh-TW" altLang="en-US" sz="2800" b="1"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091041676"/>
      </p:ext>
    </p:extLst>
  </p:cSld>
  <p:clrMapOvr>
    <a:overrideClrMapping bg1="lt1" tx1="dk1" bg2="lt2" tx2="dk2" accent1="accent1" accent2="accent2" accent3="accent3" accent4="accent4" accent5="accent5" accent6="accent6" hlink="hlink" folHlink="folHlink"/>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AD117FAA-D023-4FF5-984B-8B601DB73C23}" type="slidenum">
              <a:rPr kumimoji="0" lang="en-US" altLang="zh-TW" sz="1400"/>
              <a:pPr algn="r" eaLnBrk="1" hangingPunct="1">
                <a:spcBef>
                  <a:spcPct val="0"/>
                </a:spcBef>
                <a:buClrTx/>
                <a:buSzTx/>
                <a:buFontTx/>
                <a:buNone/>
              </a:pPr>
              <a:t>178</a:t>
            </a:fld>
            <a:endParaRPr kumimoji="0" lang="en-US" altLang="zh-TW" sz="1400"/>
          </a:p>
        </p:txBody>
      </p:sp>
      <p:sp>
        <p:nvSpPr>
          <p:cNvPr id="175107" name="Text Box 2"/>
          <p:cNvSpPr txBox="1">
            <a:spLocks noChangeArrowheads="1"/>
          </p:cNvSpPr>
          <p:nvPr/>
        </p:nvSpPr>
        <p:spPr bwMode="auto">
          <a:xfrm>
            <a:off x="0" y="549275"/>
            <a:ext cx="87185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釋</a:t>
            </a:r>
            <a:r>
              <a:rPr lang="zh-TW" altLang="en-US" sz="2800" b="1" dirty="0">
                <a:solidFill>
                  <a:srgbClr val="FF0000"/>
                </a:solidFill>
                <a:latin typeface="標楷體" pitchFamily="65" charset="-120"/>
                <a:ea typeface="標楷體" pitchFamily="65" charset="-120"/>
                <a:cs typeface="Times New Roman" pitchFamily="18" charset="0"/>
              </a:rPr>
              <a:t>七</a:t>
            </a:r>
            <a:r>
              <a:rPr lang="zh-TW" altLang="en-US" sz="2800" b="1" dirty="0">
                <a:latin typeface="標楷體" pitchFamily="65" charset="-120"/>
                <a:ea typeface="標楷體" pitchFamily="65" charset="-120"/>
                <a:cs typeface="Times New Roman" pitchFamily="18" charset="0"/>
              </a:rPr>
              <a:t>、屆次改選選舉人名冊公告確定後，始發現農會會員於選舉人名冊公告前，曾有農會法法定出會情形，未重新申請入會者，其選舉權及被選舉權與選舉人名冊更正方式疑義：</a:t>
            </a:r>
          </a:p>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      選舉罷免辦法第</a:t>
            </a:r>
            <a:r>
              <a:rPr lang="en-US" altLang="zh-TW" sz="2800" b="1" dirty="0">
                <a:latin typeface="標楷體" pitchFamily="65" charset="-120"/>
                <a:ea typeface="標楷體" pitchFamily="65" charset="-120"/>
                <a:cs typeface="Times New Roman" pitchFamily="18" charset="0"/>
              </a:rPr>
              <a:t>12</a:t>
            </a:r>
            <a:r>
              <a:rPr lang="zh-TW" altLang="en-US" sz="2800" b="1" dirty="0">
                <a:latin typeface="標楷體" pitchFamily="65" charset="-120"/>
                <a:ea typeface="標楷體" pitchFamily="65" charset="-120"/>
                <a:cs typeface="Times New Roman" pitchFamily="18" charset="0"/>
              </a:rPr>
              <a:t>條第</a:t>
            </a:r>
            <a:r>
              <a:rPr lang="en-US" altLang="zh-TW" sz="2800" b="1" dirty="0">
                <a:latin typeface="標楷體" pitchFamily="65" charset="-120"/>
                <a:ea typeface="標楷體" pitchFamily="65" charset="-120"/>
                <a:cs typeface="Times New Roman" pitchFamily="18" charset="0"/>
              </a:rPr>
              <a:t>3</a:t>
            </a:r>
            <a:r>
              <a:rPr lang="zh-TW" altLang="en-US" sz="2800" b="1" dirty="0">
                <a:latin typeface="標楷體" pitchFamily="65" charset="-120"/>
                <a:ea typeface="標楷體" pitchFamily="65" charset="-120"/>
                <a:cs typeface="Times New Roman" pitchFamily="18" charset="0"/>
              </a:rPr>
              <a:t>項規定，選舉人名冊確定後，於投票前發現選舉人有農會法第</a:t>
            </a:r>
            <a:r>
              <a:rPr lang="en-US" altLang="zh-TW" sz="2800" b="1" dirty="0">
                <a:latin typeface="標楷體" pitchFamily="65" charset="-120"/>
                <a:ea typeface="標楷體" pitchFamily="65" charset="-120"/>
                <a:cs typeface="Times New Roman" pitchFamily="18" charset="0"/>
              </a:rPr>
              <a:t>18</a:t>
            </a:r>
            <a:r>
              <a:rPr lang="zh-TW" altLang="en-US" sz="2800" b="1" dirty="0">
                <a:latin typeface="標楷體" pitchFamily="65" charset="-120"/>
                <a:ea typeface="標楷體" pitchFamily="65" charset="-120"/>
                <a:cs typeface="Times New Roman" pitchFamily="18" charset="0"/>
              </a:rPr>
              <a:t>條情形之一者，由農會報經主管機關核准後逕予更正或於投票日經指導員同意後更正，並報請主管機關備查。前揭選舉人名冊之更正方式，得以</a:t>
            </a:r>
            <a:r>
              <a:rPr lang="zh-TW" altLang="en-US" sz="2800" b="1" u="sng" dirty="0">
                <a:solidFill>
                  <a:srgbClr val="FF0000"/>
                </a:solidFill>
                <a:latin typeface="標楷體" pitchFamily="65" charset="-120"/>
                <a:ea typeface="標楷體" pitchFamily="65" charset="-120"/>
                <a:cs typeface="Times New Roman" pitchFamily="18" charset="0"/>
              </a:rPr>
              <a:t>劃刪除線及蓋校正章方式</a:t>
            </a:r>
            <a:r>
              <a:rPr lang="zh-TW" altLang="en-US" sz="2800" b="1" dirty="0">
                <a:latin typeface="標楷體" pitchFamily="65" charset="-120"/>
                <a:ea typeface="標楷體" pitchFamily="65" charset="-120"/>
                <a:cs typeface="Times New Roman" pitchFamily="18" charset="0"/>
              </a:rPr>
              <a:t>，並於備註欄註記更正</a:t>
            </a:r>
            <a:r>
              <a:rPr lang="en-US" altLang="zh-TW" sz="2800" b="1" dirty="0">
                <a:latin typeface="標楷體" pitchFamily="65" charset="-120"/>
                <a:ea typeface="標楷體" pitchFamily="65" charset="-120"/>
                <a:cs typeface="Times New Roman" pitchFamily="18" charset="0"/>
              </a:rPr>
              <a:t>(</a:t>
            </a:r>
            <a:r>
              <a:rPr lang="zh-TW" altLang="en-US" sz="2800" b="1" dirty="0">
                <a:latin typeface="標楷體" pitchFamily="65" charset="-120"/>
                <a:ea typeface="標楷體" pitchFamily="65" charset="-120"/>
                <a:cs typeface="Times New Roman" pitchFamily="18" charset="0"/>
              </a:rPr>
              <a:t>出會</a:t>
            </a:r>
            <a:r>
              <a:rPr lang="en-US" altLang="zh-TW" sz="2800" b="1" dirty="0">
                <a:latin typeface="標楷體" pitchFamily="65" charset="-120"/>
                <a:ea typeface="標楷體" pitchFamily="65" charset="-120"/>
                <a:cs typeface="Times New Roman" pitchFamily="18" charset="0"/>
              </a:rPr>
              <a:t>)</a:t>
            </a:r>
            <a:r>
              <a:rPr lang="zh-TW" altLang="en-US" sz="2800" b="1" dirty="0">
                <a:latin typeface="標楷體" pitchFamily="65" charset="-120"/>
                <a:ea typeface="標楷體" pitchFamily="65" charset="-120"/>
                <a:cs typeface="Times New Roman" pitchFamily="18" charset="0"/>
              </a:rPr>
              <a:t>原因及主管機關備查文號或指導員之簽章辦理。（</a:t>
            </a:r>
            <a:r>
              <a:rPr lang="zh-TW" altLang="en-US" sz="2000" b="1" dirty="0">
                <a:latin typeface="標楷體" pitchFamily="65" charset="-120"/>
                <a:ea typeface="標楷體" pitchFamily="65" charset="-120"/>
                <a:cs typeface="Times New Roman" pitchFamily="18" charset="0"/>
              </a:rPr>
              <a:t>行政院農業委員會</a:t>
            </a:r>
            <a:r>
              <a:rPr lang="en-US" altLang="zh-TW" sz="2000" b="1" dirty="0">
                <a:latin typeface="標楷體" pitchFamily="65" charset="-120"/>
                <a:ea typeface="標楷體" pitchFamily="65" charset="-120"/>
                <a:cs typeface="Times New Roman" pitchFamily="18" charset="0"/>
              </a:rPr>
              <a:t>110.2.5</a:t>
            </a:r>
            <a:r>
              <a:rPr lang="zh-TW" altLang="en-US" sz="2000" b="1" dirty="0">
                <a:latin typeface="標楷體" pitchFamily="65" charset="-120"/>
                <a:ea typeface="標楷體" pitchFamily="65" charset="-120"/>
                <a:cs typeface="Times New Roman" pitchFamily="18" charset="0"/>
              </a:rPr>
              <a:t>農輔字第</a:t>
            </a:r>
            <a:r>
              <a:rPr lang="en-US" altLang="zh-TW" sz="2000" b="1" dirty="0">
                <a:latin typeface="標楷體" pitchFamily="65" charset="-120"/>
                <a:ea typeface="標楷體" pitchFamily="65" charset="-120"/>
                <a:cs typeface="Times New Roman" pitchFamily="18" charset="0"/>
              </a:rPr>
              <a:t>1100204276</a:t>
            </a:r>
            <a:r>
              <a:rPr lang="zh-TW" altLang="en-US" sz="2000" b="1" dirty="0">
                <a:latin typeface="標楷體" pitchFamily="65" charset="-120"/>
                <a:ea typeface="標楷體" pitchFamily="65" charset="-120"/>
                <a:cs typeface="Times New Roman" pitchFamily="18" charset="0"/>
              </a:rPr>
              <a:t>號函</a:t>
            </a:r>
            <a:r>
              <a:rPr lang="en-US" altLang="zh-TW" sz="2000" b="1" dirty="0">
                <a:latin typeface="標楷體" pitchFamily="65" charset="-120"/>
                <a:ea typeface="標楷體" pitchFamily="65" charset="-120"/>
                <a:cs typeface="Times New Roman" pitchFamily="18" charset="0"/>
              </a:rPr>
              <a:t>)</a:t>
            </a:r>
            <a:endParaRPr lang="zh-TW" altLang="en-US" sz="2000" b="1"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702880089"/>
      </p:ext>
    </p:extLst>
  </p:cSld>
  <p:clrMapOvr>
    <a:overrideClrMapping bg1="lt1" tx1="dk1" bg2="lt2" tx2="dk2" accent1="accent1" accent2="accent2" accent3="accent3" accent4="accent4" accent5="accent5" accent6="accent6" hlink="hlink" folHlink="folHlink"/>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AD117FAA-D023-4FF5-984B-8B601DB73C23}" type="slidenum">
              <a:rPr kumimoji="0" lang="en-US" altLang="zh-TW" sz="1400"/>
              <a:pPr algn="r" eaLnBrk="1" hangingPunct="1">
                <a:spcBef>
                  <a:spcPct val="0"/>
                </a:spcBef>
                <a:buClrTx/>
                <a:buSzTx/>
                <a:buFontTx/>
                <a:buNone/>
              </a:pPr>
              <a:t>179</a:t>
            </a:fld>
            <a:endParaRPr kumimoji="0" lang="en-US" altLang="zh-TW" sz="1400"/>
          </a:p>
        </p:txBody>
      </p:sp>
      <p:sp>
        <p:nvSpPr>
          <p:cNvPr id="175107" name="Text Box 2"/>
          <p:cNvSpPr txBox="1">
            <a:spLocks noChangeArrowheads="1"/>
          </p:cNvSpPr>
          <p:nvPr/>
        </p:nvSpPr>
        <p:spPr bwMode="auto">
          <a:xfrm>
            <a:off x="0" y="549275"/>
            <a:ext cx="8718550" cy="483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釋</a:t>
            </a:r>
            <a:r>
              <a:rPr lang="zh-TW" altLang="en-US" sz="2800" b="1" dirty="0">
                <a:solidFill>
                  <a:srgbClr val="FF0000"/>
                </a:solidFill>
                <a:latin typeface="標楷體" pitchFamily="65" charset="-120"/>
                <a:ea typeface="標楷體" pitchFamily="65" charset="-120"/>
                <a:cs typeface="Times New Roman" pitchFamily="18" charset="0"/>
              </a:rPr>
              <a:t>八</a:t>
            </a:r>
            <a:r>
              <a:rPr lang="zh-TW" altLang="en-US" sz="2800" b="1" dirty="0">
                <a:latin typeface="標楷體" pitchFamily="65" charset="-120"/>
                <a:ea typeface="標楷體" pitchFamily="65" charset="-120"/>
                <a:cs typeface="Times New Roman" pitchFamily="18" charset="0"/>
              </a:rPr>
              <a:t>、農會理、監事候選登記人於申請登記時，其登記文件</a:t>
            </a:r>
            <a:r>
              <a:rPr lang="zh-TW" altLang="en-US" sz="2800" b="1" u="sng" dirty="0">
                <a:solidFill>
                  <a:srgbClr val="FF0000"/>
                </a:solidFill>
                <a:latin typeface="標楷體" pitchFamily="65" charset="-120"/>
                <a:ea typeface="標楷體" pitchFamily="65" charset="-120"/>
                <a:cs typeface="Times New Roman" pitchFamily="18" charset="0"/>
              </a:rPr>
              <a:t>未檢附齊全農會</a:t>
            </a:r>
            <a:r>
              <a:rPr lang="zh-TW" altLang="en-US" sz="2800" b="1" dirty="0">
                <a:latin typeface="標楷體" pitchFamily="65" charset="-120"/>
                <a:ea typeface="標楷體" pitchFamily="65" charset="-120"/>
                <a:cs typeface="Times New Roman" pitchFamily="18" charset="0"/>
              </a:rPr>
              <a:t>應否受理登記，及倘農會受理登記，其文件補附期限疑義</a:t>
            </a:r>
            <a:r>
              <a:rPr lang="en-US" altLang="zh-TW" sz="2800" b="1" dirty="0">
                <a:latin typeface="標楷體" pitchFamily="65" charset="-120"/>
                <a:ea typeface="標楷體" pitchFamily="65" charset="-120"/>
                <a:cs typeface="Times New Roman" pitchFamily="18" charset="0"/>
              </a:rPr>
              <a:t>:</a:t>
            </a:r>
            <a:endParaRPr lang="zh-TW" altLang="en-US" sz="2800" b="1" dirty="0">
              <a:latin typeface="標楷體" pitchFamily="65" charset="-120"/>
              <a:ea typeface="標楷體" pitchFamily="65" charset="-120"/>
              <a:cs typeface="Times New Roman" pitchFamily="18" charset="0"/>
            </a:endParaRPr>
          </a:p>
          <a:p>
            <a:pPr algn="just" eaLnBrk="1" hangingPunct="1">
              <a:spcBef>
                <a:spcPct val="0"/>
              </a:spcBef>
              <a:buClrTx/>
              <a:buSzTx/>
              <a:buFontTx/>
              <a:buNone/>
            </a:pPr>
            <a:r>
              <a:rPr lang="zh-TW" altLang="en-US" sz="2800" b="1" dirty="0">
                <a:latin typeface="標楷體" pitchFamily="65" charset="-120"/>
                <a:ea typeface="標楷體" pitchFamily="65" charset="-120"/>
                <a:cs typeface="Times New Roman" pitchFamily="18" charset="0"/>
              </a:rPr>
              <a:t>     </a:t>
            </a:r>
            <a:endParaRPr lang="en-US" altLang="zh-TW" sz="2800" b="1" dirty="0">
              <a:latin typeface="標楷體" pitchFamily="65" charset="-120"/>
              <a:ea typeface="標楷體" pitchFamily="65" charset="-120"/>
              <a:cs typeface="Times New Roman" pitchFamily="18" charset="0"/>
            </a:endParaRPr>
          </a:p>
          <a:p>
            <a:pPr algn="just" eaLnBrk="1" hangingPunct="1">
              <a:lnSpc>
                <a:spcPts val="4000"/>
              </a:lnSpc>
              <a:spcBef>
                <a:spcPct val="0"/>
              </a:spcBef>
              <a:buClrTx/>
              <a:buSzTx/>
              <a:buFontTx/>
              <a:buNone/>
            </a:pPr>
            <a:r>
              <a:rPr lang="zh-TW" altLang="en-US" sz="2800" b="1" dirty="0">
                <a:latin typeface="標楷體" pitchFamily="65" charset="-120"/>
                <a:ea typeface="標楷體" pitchFamily="65" charset="-120"/>
                <a:cs typeface="Times New Roman" pitchFamily="18" charset="0"/>
              </a:rPr>
              <a:t>      農會應受理候選登記人申請登記，至於候選登記人倘因相關文件不齊全經候選人資格審查小組審查不合格者，應書明理由通知本人，候選登記人應於接到通知之日起</a:t>
            </a:r>
            <a:r>
              <a:rPr lang="en-US" altLang="zh-TW" sz="2800" b="1" dirty="0">
                <a:latin typeface="標楷體" pitchFamily="65" charset="-120"/>
                <a:ea typeface="標楷體" pitchFamily="65" charset="-120"/>
                <a:cs typeface="Times New Roman" pitchFamily="18" charset="0"/>
              </a:rPr>
              <a:t>3</a:t>
            </a:r>
            <a:r>
              <a:rPr lang="zh-TW" altLang="en-US" sz="2800" b="1" dirty="0">
                <a:latin typeface="標楷體" pitchFamily="65" charset="-120"/>
                <a:ea typeface="標楷體" pitchFamily="65" charset="-120"/>
                <a:cs typeface="Times New Roman" pitchFamily="18" charset="0"/>
              </a:rPr>
              <a:t>日內以書面檢附有關證件，向農會申請複審，並以一次為限，逾期不予受理。 </a:t>
            </a:r>
            <a:r>
              <a:rPr lang="en-US" altLang="zh-TW" sz="2400" b="1" dirty="0">
                <a:latin typeface="標楷體" pitchFamily="65" charset="-120"/>
                <a:ea typeface="標楷體" pitchFamily="65" charset="-120"/>
                <a:cs typeface="Times New Roman" pitchFamily="18" charset="0"/>
              </a:rPr>
              <a:t>(</a:t>
            </a:r>
            <a:r>
              <a:rPr lang="zh-TW" altLang="en-US" sz="2400" b="1" dirty="0">
                <a:latin typeface="標楷體" pitchFamily="65" charset="-120"/>
                <a:ea typeface="標楷體" pitchFamily="65" charset="-120"/>
                <a:cs typeface="Times New Roman" pitchFamily="18" charset="0"/>
              </a:rPr>
              <a:t>行政院農業委員會</a:t>
            </a:r>
            <a:r>
              <a:rPr lang="en-US" altLang="zh-TW" sz="2400" b="1" dirty="0">
                <a:latin typeface="標楷體" pitchFamily="65" charset="-120"/>
                <a:ea typeface="標楷體" pitchFamily="65" charset="-120"/>
                <a:cs typeface="Times New Roman" pitchFamily="18" charset="0"/>
              </a:rPr>
              <a:t>102.1.17</a:t>
            </a:r>
            <a:r>
              <a:rPr lang="zh-TW" altLang="en-US" sz="2400" b="1" dirty="0">
                <a:latin typeface="標楷體" pitchFamily="65" charset="-120"/>
                <a:ea typeface="標楷體" pitchFamily="65" charset="-120"/>
                <a:cs typeface="Times New Roman" pitchFamily="18" charset="0"/>
              </a:rPr>
              <a:t>農輔字第</a:t>
            </a:r>
            <a:r>
              <a:rPr lang="en-US" altLang="zh-TW" sz="2400" b="1" dirty="0">
                <a:latin typeface="標楷體" pitchFamily="65" charset="-120"/>
                <a:ea typeface="標楷體" pitchFamily="65" charset="-120"/>
                <a:cs typeface="Times New Roman" pitchFamily="18" charset="0"/>
              </a:rPr>
              <a:t>1020200709</a:t>
            </a:r>
            <a:r>
              <a:rPr lang="zh-TW" altLang="en-US" sz="2400" b="1" dirty="0">
                <a:latin typeface="標楷體" pitchFamily="65" charset="-120"/>
                <a:ea typeface="標楷體" pitchFamily="65" charset="-120"/>
                <a:cs typeface="Times New Roman" pitchFamily="18" charset="0"/>
              </a:rPr>
              <a:t>號函</a:t>
            </a:r>
            <a:r>
              <a:rPr lang="en-US" altLang="zh-TW" sz="2400" b="1" dirty="0">
                <a:latin typeface="標楷體" pitchFamily="65" charset="-120"/>
                <a:ea typeface="標楷體" pitchFamily="65" charset="-120"/>
                <a:cs typeface="Times New Roman" pitchFamily="18" charset="0"/>
              </a:rPr>
              <a:t>)</a:t>
            </a:r>
            <a:endParaRPr lang="zh-TW" altLang="en-US" sz="2400" b="1" dirty="0">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165977602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27">
            <a:extLst>
              <a:ext uri="{FF2B5EF4-FFF2-40B4-BE49-F238E27FC236}">
                <a16:creationId xmlns:a16="http://schemas.microsoft.com/office/drawing/2014/main" xmlns="" id="{4677E3D4-CF61-4BAC-97CE-DE115B14B67F}"/>
              </a:ext>
            </a:extLst>
          </p:cNvPr>
          <p:cNvSpPr>
            <a:spLocks noChangeShapeType="1"/>
          </p:cNvSpPr>
          <p:nvPr/>
        </p:nvSpPr>
        <p:spPr bwMode="auto">
          <a:xfrm>
            <a:off x="4095042" y="2832863"/>
            <a:ext cx="5669" cy="2580905"/>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kumimoji="0" lang="zh-TW" altLang="en-US" sz="1350">
              <a:solidFill>
                <a:srgbClr val="007A77"/>
              </a:solidFill>
              <a:latin typeface="Arial"/>
              <a:ea typeface="新細明體"/>
            </a:endParaRPr>
          </a:p>
        </p:txBody>
      </p:sp>
      <p:sp>
        <p:nvSpPr>
          <p:cNvPr id="18" name="Line 27">
            <a:extLst>
              <a:ext uri="{FF2B5EF4-FFF2-40B4-BE49-F238E27FC236}">
                <a16:creationId xmlns:a16="http://schemas.microsoft.com/office/drawing/2014/main" xmlns="" id="{B7104F31-F96B-4D35-8A34-7A11DF6FC651}"/>
              </a:ext>
            </a:extLst>
          </p:cNvPr>
          <p:cNvSpPr>
            <a:spLocks noChangeShapeType="1"/>
          </p:cNvSpPr>
          <p:nvPr/>
        </p:nvSpPr>
        <p:spPr bwMode="auto">
          <a:xfrm>
            <a:off x="4435072" y="2852936"/>
            <a:ext cx="27526" cy="1988961"/>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kumimoji="0" lang="zh-TW" altLang="en-US" sz="1350">
              <a:solidFill>
                <a:srgbClr val="007A77"/>
              </a:solidFill>
              <a:latin typeface="Arial"/>
              <a:ea typeface="新細明體"/>
            </a:endParaRPr>
          </a:p>
        </p:txBody>
      </p:sp>
      <p:sp>
        <p:nvSpPr>
          <p:cNvPr id="2" name="投影片編號版面配置區 1">
            <a:extLst>
              <a:ext uri="{FF2B5EF4-FFF2-40B4-BE49-F238E27FC236}">
                <a16:creationId xmlns:a16="http://schemas.microsoft.com/office/drawing/2014/main" xmlns="" id="{05B11ED2-2A72-4A26-A92A-749AD9989C07}"/>
              </a:ext>
            </a:extLst>
          </p:cNvPr>
          <p:cNvSpPr>
            <a:spLocks noGrp="1"/>
          </p:cNvSpPr>
          <p:nvPr>
            <p:ph type="sldNum" sz="quarter" idx="12"/>
          </p:nvPr>
        </p:nvSpPr>
        <p:spPr/>
        <p:txBody>
          <a:bodyPr/>
          <a:lstStyle/>
          <a:p>
            <a:pPr defTabSz="685800" fontAlgn="auto">
              <a:spcBef>
                <a:spcPts val="0"/>
              </a:spcBef>
              <a:spcAft>
                <a:spcPts val="0"/>
              </a:spcAft>
              <a:defRPr/>
            </a:pPr>
            <a:fld id="{83B1809F-3FF3-478E-8605-964C3B163122}" type="slidenum">
              <a:rPr lang="en-US" altLang="zh-TW">
                <a:solidFill>
                  <a:srgbClr val="007A77"/>
                </a:solidFill>
                <a:latin typeface="Arial"/>
                <a:ea typeface="新細明體"/>
              </a:rPr>
              <a:pPr defTabSz="685800" fontAlgn="auto">
                <a:spcBef>
                  <a:spcPts val="0"/>
                </a:spcBef>
                <a:spcAft>
                  <a:spcPts val="0"/>
                </a:spcAft>
                <a:defRPr/>
              </a:pPr>
              <a:t>18</a:t>
            </a:fld>
            <a:endParaRPr lang="en-US" altLang="zh-TW" dirty="0">
              <a:solidFill>
                <a:srgbClr val="007A77"/>
              </a:solidFill>
              <a:latin typeface="Arial"/>
              <a:ea typeface="新細明體"/>
            </a:endParaRPr>
          </a:p>
        </p:txBody>
      </p:sp>
      <p:sp>
        <p:nvSpPr>
          <p:cNvPr id="24" name="Rectangle 5">
            <a:extLst>
              <a:ext uri="{FF2B5EF4-FFF2-40B4-BE49-F238E27FC236}">
                <a16:creationId xmlns:a16="http://schemas.microsoft.com/office/drawing/2014/main" xmlns="" id="{A98EFE96-F516-4020-BF51-053E1288B886}"/>
              </a:ext>
            </a:extLst>
          </p:cNvPr>
          <p:cNvSpPr txBox="1">
            <a:spLocks noChangeArrowheads="1"/>
          </p:cNvSpPr>
          <p:nvPr/>
        </p:nvSpPr>
        <p:spPr>
          <a:xfrm>
            <a:off x="2242789" y="414113"/>
            <a:ext cx="4057403" cy="55364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defTabSz="685800"/>
            <a:r>
              <a:rPr lang="zh-TW" altLang="en-US" sz="2800" b="1" dirty="0">
                <a:solidFill>
                  <a:schemeClr val="accent6">
                    <a:lumMod val="50000"/>
                  </a:schemeClr>
                </a:solidFill>
                <a:latin typeface="標楷體" pitchFamily="65" charset="-120"/>
                <a:ea typeface="標楷體" pitchFamily="65" charset="-120"/>
              </a:rPr>
              <a:t>農會會員資格認定始點</a:t>
            </a:r>
          </a:p>
        </p:txBody>
      </p:sp>
      <p:sp>
        <p:nvSpPr>
          <p:cNvPr id="4" name="Line 27">
            <a:extLst>
              <a:ext uri="{FF2B5EF4-FFF2-40B4-BE49-F238E27FC236}">
                <a16:creationId xmlns:a16="http://schemas.microsoft.com/office/drawing/2014/main" xmlns="" id="{A5D9EC58-5675-4BB4-9201-5153521325DD}"/>
              </a:ext>
            </a:extLst>
          </p:cNvPr>
          <p:cNvSpPr>
            <a:spLocks noChangeShapeType="1"/>
          </p:cNvSpPr>
          <p:nvPr/>
        </p:nvSpPr>
        <p:spPr bwMode="auto">
          <a:xfrm>
            <a:off x="2699792" y="2832864"/>
            <a:ext cx="13536" cy="2946661"/>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kumimoji="0" lang="zh-TW" altLang="en-US" sz="1350">
              <a:solidFill>
                <a:srgbClr val="007A77"/>
              </a:solidFill>
              <a:latin typeface="Arial"/>
              <a:ea typeface="新細明體"/>
            </a:endParaRPr>
          </a:p>
        </p:txBody>
      </p:sp>
      <p:sp>
        <p:nvSpPr>
          <p:cNvPr id="5" name="Rectangle 13">
            <a:extLst>
              <a:ext uri="{FF2B5EF4-FFF2-40B4-BE49-F238E27FC236}">
                <a16:creationId xmlns:a16="http://schemas.microsoft.com/office/drawing/2014/main" xmlns="" id="{B77D38AD-5935-4AC9-8DC9-DB97D8ED14DF}"/>
              </a:ext>
            </a:extLst>
          </p:cNvPr>
          <p:cNvSpPr>
            <a:spLocks noChangeArrowheads="1"/>
          </p:cNvSpPr>
          <p:nvPr/>
        </p:nvSpPr>
        <p:spPr bwMode="auto">
          <a:xfrm>
            <a:off x="5688098" y="3251961"/>
            <a:ext cx="1423567" cy="366536"/>
          </a:xfrm>
          <a:prstGeom prst="rect">
            <a:avLst/>
          </a:prstGeom>
          <a:solidFill>
            <a:srgbClr val="FF99CC"/>
          </a:solidFill>
          <a:ln w="12700">
            <a:solidFill>
              <a:srgbClr val="800000"/>
            </a:solidFill>
            <a:miter lim="800000"/>
            <a:headEnd/>
            <a:tailEnd/>
          </a:ln>
        </p:spPr>
        <p:txBody>
          <a:bodyPr wrap="none" anchor="ct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r>
              <a:rPr lang="zh-TW" altLang="en-US" sz="1650" b="1" dirty="0">
                <a:solidFill>
                  <a:srgbClr val="000099"/>
                </a:solidFill>
                <a:latin typeface="Times New Roman" pitchFamily="18" charset="0"/>
                <a:ea typeface="標楷體" pitchFamily="65" charset="-120"/>
              </a:rPr>
              <a:t>雇 農</a:t>
            </a:r>
          </a:p>
        </p:txBody>
      </p:sp>
      <p:sp>
        <p:nvSpPr>
          <p:cNvPr id="6" name="AutoShape 15" descr="淺色右斜對角線">
            <a:extLst>
              <a:ext uri="{FF2B5EF4-FFF2-40B4-BE49-F238E27FC236}">
                <a16:creationId xmlns:a16="http://schemas.microsoft.com/office/drawing/2014/main" xmlns="" id="{C0DEFCE1-1FAB-4752-92F9-62E33A45D09E}"/>
              </a:ext>
            </a:extLst>
          </p:cNvPr>
          <p:cNvSpPr>
            <a:spLocks noChangeArrowheads="1"/>
          </p:cNvSpPr>
          <p:nvPr/>
        </p:nvSpPr>
        <p:spPr bwMode="auto">
          <a:xfrm rot="10800000">
            <a:off x="385899" y="4229893"/>
            <a:ext cx="4071738" cy="777594"/>
          </a:xfrm>
          <a:prstGeom prst="rightArrow">
            <a:avLst>
              <a:gd name="adj1" fmla="val 47898"/>
              <a:gd name="adj2" fmla="val 37921"/>
            </a:avLst>
          </a:prstGeom>
          <a:solidFill>
            <a:schemeClr val="accent6">
              <a:lumMod val="20000"/>
              <a:lumOff val="80000"/>
            </a:schemeClr>
          </a:solidFill>
          <a:ln w="12700">
            <a:solidFill>
              <a:srgbClr val="003300"/>
            </a:solidFill>
            <a:miter lim="800000"/>
            <a:headEnd/>
            <a:tailEnd/>
          </a:ln>
        </p:spPr>
        <p:txBody>
          <a:bodyPr rot="10800000" wrap="none" anchor="ctr"/>
          <a:lstStyle>
            <a:lvl1pPr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defTabSz="685800" eaLnBrk="1" fontAlgn="auto" hangingPunct="1">
              <a:spcBef>
                <a:spcPct val="0"/>
              </a:spcBef>
              <a:spcAft>
                <a:spcPts val="0"/>
              </a:spcAft>
              <a:buNone/>
              <a:defRPr/>
            </a:pPr>
            <a:r>
              <a:rPr lang="zh-TW" altLang="en-US" sz="1800" dirty="0">
                <a:solidFill>
                  <a:srgbClr val="003300"/>
                </a:solidFill>
                <a:ea typeface="標楷體" pitchFamily="65" charset="-120"/>
              </a:rPr>
              <a:t>                               </a:t>
            </a:r>
            <a:r>
              <a:rPr lang="zh-TW" altLang="en-US" sz="1800" b="1" dirty="0">
                <a:solidFill>
                  <a:srgbClr val="007A77"/>
                </a:solidFill>
                <a:ea typeface="標楷體" pitchFamily="65" charset="-120"/>
              </a:rPr>
              <a:t>公            證</a:t>
            </a:r>
          </a:p>
        </p:txBody>
      </p:sp>
      <p:sp>
        <p:nvSpPr>
          <p:cNvPr id="7" name="AutoShape 14">
            <a:extLst>
              <a:ext uri="{FF2B5EF4-FFF2-40B4-BE49-F238E27FC236}">
                <a16:creationId xmlns:a16="http://schemas.microsoft.com/office/drawing/2014/main" xmlns="" id="{1B68452B-4DF2-410E-907F-D975C2363814}"/>
              </a:ext>
            </a:extLst>
          </p:cNvPr>
          <p:cNvSpPr>
            <a:spLocks noChangeArrowheads="1"/>
          </p:cNvSpPr>
          <p:nvPr/>
        </p:nvSpPr>
        <p:spPr bwMode="auto">
          <a:xfrm>
            <a:off x="7113428" y="3051765"/>
            <a:ext cx="1203578" cy="766928"/>
          </a:xfrm>
          <a:prstGeom prst="rightArrow">
            <a:avLst>
              <a:gd name="adj1" fmla="val 47898"/>
              <a:gd name="adj2" fmla="val 47411"/>
            </a:avLst>
          </a:prstGeom>
          <a:solidFill>
            <a:srgbClr val="FFCC66"/>
          </a:solidFill>
          <a:ln w="19050">
            <a:solidFill>
              <a:srgbClr val="000080"/>
            </a:solidFill>
            <a:miter lim="800000"/>
            <a:headEnd/>
            <a:tailEnd/>
          </a:ln>
        </p:spPr>
        <p:txBody>
          <a:bodyPr wrap="none" anchor="ct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r>
              <a:rPr lang="zh-TW" altLang="en-US" sz="1500" b="1" dirty="0">
                <a:solidFill>
                  <a:srgbClr val="007A77"/>
                </a:solidFill>
                <a:latin typeface="標楷體" pitchFamily="65" charset="-120"/>
                <a:ea typeface="標楷體" pitchFamily="65" charset="-120"/>
              </a:rPr>
              <a:t>不限</a:t>
            </a:r>
            <a:r>
              <a:rPr lang="en-US" altLang="zh-TW" sz="1500" b="1" dirty="0">
                <a:solidFill>
                  <a:srgbClr val="007A77"/>
                </a:solidFill>
                <a:latin typeface="標楷體" pitchFamily="65" charset="-120"/>
                <a:ea typeface="標楷體" pitchFamily="65" charset="-120"/>
              </a:rPr>
              <a:t>0.1</a:t>
            </a:r>
            <a:r>
              <a:rPr lang="zh-TW" altLang="en-US" sz="1500" b="1" dirty="0">
                <a:solidFill>
                  <a:srgbClr val="007A77"/>
                </a:solidFill>
                <a:latin typeface="標楷體" pitchFamily="65" charset="-120"/>
                <a:ea typeface="標楷體" pitchFamily="65" charset="-120"/>
              </a:rPr>
              <a:t>公頃</a:t>
            </a:r>
          </a:p>
        </p:txBody>
      </p:sp>
      <p:sp>
        <p:nvSpPr>
          <p:cNvPr id="8" name="Rectangle 17" descr="淺色右斜對角線">
            <a:extLst>
              <a:ext uri="{FF2B5EF4-FFF2-40B4-BE49-F238E27FC236}">
                <a16:creationId xmlns:a16="http://schemas.microsoft.com/office/drawing/2014/main" xmlns="" id="{662B37E2-605D-4E58-ABDC-732D1713CF91}"/>
              </a:ext>
            </a:extLst>
          </p:cNvPr>
          <p:cNvSpPr>
            <a:spLocks noChangeArrowheads="1"/>
          </p:cNvSpPr>
          <p:nvPr/>
        </p:nvSpPr>
        <p:spPr bwMode="auto">
          <a:xfrm>
            <a:off x="3507797" y="1205063"/>
            <a:ext cx="323850" cy="1621743"/>
          </a:xfrm>
          <a:prstGeom prst="rect">
            <a:avLst/>
          </a:prstGeom>
          <a:solidFill>
            <a:srgbClr val="FFFF00"/>
          </a:solidFill>
          <a:ln w="12700">
            <a:solidFill>
              <a:srgbClr val="003300"/>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endParaRPr lang="en-US" altLang="zh-TW" sz="1350" dirty="0">
              <a:solidFill>
                <a:srgbClr val="003300"/>
              </a:solidFill>
              <a:latin typeface="標楷體" pitchFamily="65" charset="-120"/>
              <a:ea typeface="標楷體" pitchFamily="65" charset="-120"/>
            </a:endParaRPr>
          </a:p>
          <a:p>
            <a:pPr algn="ctr" defTabSz="685800" eaLnBrk="1" fontAlgn="auto" hangingPunct="1">
              <a:spcBef>
                <a:spcPct val="0"/>
              </a:spcBef>
              <a:spcAft>
                <a:spcPts val="0"/>
              </a:spcAft>
              <a:buClrTx/>
              <a:buSzTx/>
              <a:buNone/>
            </a:pPr>
            <a:r>
              <a:rPr lang="en-US" altLang="zh-TW" sz="1350" b="1" dirty="0">
                <a:solidFill>
                  <a:srgbClr val="003300"/>
                </a:solidFill>
                <a:latin typeface="標楷體" pitchFamily="65" charset="-120"/>
                <a:ea typeface="標楷體" pitchFamily="65" charset="-120"/>
              </a:rPr>
              <a:t>105</a:t>
            </a:r>
          </a:p>
          <a:p>
            <a:pPr algn="ctr" defTabSz="685800" eaLnBrk="1" fontAlgn="auto" hangingPunct="1">
              <a:spcBef>
                <a:spcPct val="0"/>
              </a:spcBef>
              <a:spcAft>
                <a:spcPts val="0"/>
              </a:spcAft>
              <a:buClrTx/>
              <a:buSzTx/>
              <a:buNone/>
            </a:pPr>
            <a:r>
              <a:rPr lang="zh-TW" altLang="en-US" sz="1350" b="1" dirty="0">
                <a:solidFill>
                  <a:srgbClr val="003300"/>
                </a:solidFill>
                <a:latin typeface="標楷體" pitchFamily="65" charset="-120"/>
                <a:ea typeface="標楷體" pitchFamily="65" charset="-120"/>
              </a:rPr>
              <a:t>年</a:t>
            </a:r>
          </a:p>
          <a:p>
            <a:pPr algn="ctr" defTabSz="685800" eaLnBrk="1" fontAlgn="auto" hangingPunct="1">
              <a:spcBef>
                <a:spcPct val="0"/>
              </a:spcBef>
              <a:spcAft>
                <a:spcPts val="0"/>
              </a:spcAft>
              <a:buClrTx/>
              <a:buSzTx/>
              <a:buNone/>
            </a:pPr>
            <a:r>
              <a:rPr lang="en-US" altLang="zh-TW" sz="1350" b="1" dirty="0">
                <a:solidFill>
                  <a:srgbClr val="003300"/>
                </a:solidFill>
                <a:latin typeface="標楷體" pitchFamily="65" charset="-120"/>
                <a:ea typeface="標楷體" pitchFamily="65" charset="-120"/>
              </a:rPr>
              <a:t>6</a:t>
            </a:r>
          </a:p>
          <a:p>
            <a:pPr algn="ctr" defTabSz="685800" eaLnBrk="1" fontAlgn="auto" hangingPunct="1">
              <a:spcBef>
                <a:spcPct val="0"/>
              </a:spcBef>
              <a:spcAft>
                <a:spcPts val="0"/>
              </a:spcAft>
              <a:buClrTx/>
              <a:buSzTx/>
              <a:buNone/>
            </a:pPr>
            <a:r>
              <a:rPr lang="zh-TW" altLang="en-US" sz="1350" b="1" dirty="0">
                <a:solidFill>
                  <a:srgbClr val="003300"/>
                </a:solidFill>
                <a:latin typeface="標楷體" pitchFamily="65" charset="-120"/>
                <a:ea typeface="標楷體" pitchFamily="65" charset="-120"/>
              </a:rPr>
              <a:t>月</a:t>
            </a:r>
          </a:p>
          <a:p>
            <a:pPr algn="ctr" defTabSz="685800" eaLnBrk="1" fontAlgn="auto" hangingPunct="1">
              <a:spcBef>
                <a:spcPct val="0"/>
              </a:spcBef>
              <a:spcAft>
                <a:spcPts val="0"/>
              </a:spcAft>
              <a:buClrTx/>
              <a:buSzTx/>
              <a:buNone/>
            </a:pPr>
            <a:r>
              <a:rPr lang="en-US" altLang="zh-TW" sz="1350" b="1" dirty="0">
                <a:solidFill>
                  <a:srgbClr val="003300"/>
                </a:solidFill>
                <a:latin typeface="標楷體" pitchFamily="65" charset="-120"/>
                <a:ea typeface="標楷體" pitchFamily="65" charset="-120"/>
              </a:rPr>
              <a:t>20</a:t>
            </a:r>
          </a:p>
          <a:p>
            <a:pPr algn="ctr" defTabSz="685800" eaLnBrk="1" fontAlgn="auto" hangingPunct="1">
              <a:spcBef>
                <a:spcPct val="0"/>
              </a:spcBef>
              <a:spcAft>
                <a:spcPts val="0"/>
              </a:spcAft>
              <a:buClrTx/>
              <a:buSzTx/>
              <a:buNone/>
            </a:pPr>
            <a:r>
              <a:rPr lang="zh-TW" altLang="en-US" sz="1350" b="1" dirty="0">
                <a:solidFill>
                  <a:srgbClr val="003300"/>
                </a:solidFill>
                <a:latin typeface="標楷體" pitchFamily="65" charset="-120"/>
                <a:ea typeface="標楷體" pitchFamily="65" charset="-120"/>
              </a:rPr>
              <a:t>日</a:t>
            </a:r>
          </a:p>
          <a:p>
            <a:pPr algn="ctr" defTabSz="685800" eaLnBrk="1" fontAlgn="auto" hangingPunct="1">
              <a:spcBef>
                <a:spcPct val="0"/>
              </a:spcBef>
              <a:spcAft>
                <a:spcPts val="0"/>
              </a:spcAft>
              <a:buClrTx/>
              <a:buSzTx/>
              <a:buNone/>
            </a:pPr>
            <a:endParaRPr lang="en-US" altLang="zh-TW" sz="1350" dirty="0">
              <a:solidFill>
                <a:srgbClr val="003300"/>
              </a:solidFill>
              <a:latin typeface="標楷體" pitchFamily="65" charset="-120"/>
              <a:ea typeface="標楷體" pitchFamily="65" charset="-120"/>
            </a:endParaRPr>
          </a:p>
        </p:txBody>
      </p:sp>
      <p:sp>
        <p:nvSpPr>
          <p:cNvPr id="9" name="Rectangle 18" descr="大棋盤格">
            <a:extLst>
              <a:ext uri="{FF2B5EF4-FFF2-40B4-BE49-F238E27FC236}">
                <a16:creationId xmlns:a16="http://schemas.microsoft.com/office/drawing/2014/main" xmlns="" id="{4BF077E3-4EC4-48D9-BAAD-C97568FCFAD3}"/>
              </a:ext>
            </a:extLst>
          </p:cNvPr>
          <p:cNvSpPr>
            <a:spLocks noChangeArrowheads="1"/>
          </p:cNvSpPr>
          <p:nvPr/>
        </p:nvSpPr>
        <p:spPr bwMode="auto">
          <a:xfrm>
            <a:off x="5204430" y="1220215"/>
            <a:ext cx="288693" cy="1621743"/>
          </a:xfrm>
          <a:prstGeom prst="rect">
            <a:avLst/>
          </a:prstGeom>
          <a:solidFill>
            <a:schemeClr val="accent6">
              <a:lumMod val="60000"/>
              <a:lumOff val="40000"/>
            </a:schemeClr>
          </a:solidFill>
          <a:ln w="9525">
            <a:solidFill>
              <a:schemeClr val="tx1"/>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endParaRPr lang="en-US" altLang="zh-TW" sz="1350" dirty="0">
              <a:solidFill>
                <a:srgbClr val="003399">
                  <a:lumMod val="50000"/>
                </a:srgbClr>
              </a:solidFill>
              <a:latin typeface="標楷體" pitchFamily="65" charset="-120"/>
              <a:ea typeface="標楷體" pitchFamily="65" charset="-120"/>
            </a:endParaRPr>
          </a:p>
          <a:p>
            <a:pPr algn="ctr" defTabSz="685800" eaLnBrk="1" fontAlgn="auto" hangingPunct="1">
              <a:spcBef>
                <a:spcPct val="0"/>
              </a:spcBef>
              <a:spcAft>
                <a:spcPts val="0"/>
              </a:spcAft>
              <a:buClrTx/>
              <a:buSzTx/>
              <a:buNone/>
            </a:pPr>
            <a:r>
              <a:rPr lang="en-US" altLang="zh-TW" sz="1350" b="1" dirty="0">
                <a:solidFill>
                  <a:srgbClr val="003399">
                    <a:lumMod val="50000"/>
                  </a:srgbClr>
                </a:solidFill>
                <a:latin typeface="標楷體" pitchFamily="65" charset="-120"/>
                <a:ea typeface="標楷體" pitchFamily="65" charset="-120"/>
              </a:rPr>
              <a:t>90</a:t>
            </a:r>
          </a:p>
          <a:p>
            <a:pPr algn="ctr" defTabSz="685800" eaLnBrk="1" fontAlgn="auto" hangingPunct="1">
              <a:spcBef>
                <a:spcPct val="0"/>
              </a:spcBef>
              <a:spcAft>
                <a:spcPts val="0"/>
              </a:spcAft>
              <a:buClrTx/>
              <a:buSzTx/>
              <a:buNone/>
            </a:pPr>
            <a:r>
              <a:rPr lang="zh-TW" altLang="en-US" sz="1350" b="1" dirty="0">
                <a:solidFill>
                  <a:srgbClr val="003399">
                    <a:lumMod val="50000"/>
                  </a:srgbClr>
                </a:solidFill>
                <a:latin typeface="標楷體" pitchFamily="65" charset="-120"/>
                <a:ea typeface="標楷體" pitchFamily="65" charset="-120"/>
              </a:rPr>
              <a:t>年</a:t>
            </a:r>
          </a:p>
          <a:p>
            <a:pPr algn="ctr" defTabSz="685800" eaLnBrk="1" fontAlgn="auto" hangingPunct="1">
              <a:spcBef>
                <a:spcPct val="0"/>
              </a:spcBef>
              <a:spcAft>
                <a:spcPts val="0"/>
              </a:spcAft>
              <a:buClrTx/>
              <a:buSzTx/>
              <a:buNone/>
            </a:pPr>
            <a:r>
              <a:rPr lang="en-US" altLang="zh-TW" sz="1350" b="1" dirty="0">
                <a:solidFill>
                  <a:srgbClr val="003399">
                    <a:lumMod val="50000"/>
                  </a:srgbClr>
                </a:solidFill>
                <a:latin typeface="標楷體" pitchFamily="65" charset="-120"/>
                <a:ea typeface="標楷體" pitchFamily="65" charset="-120"/>
              </a:rPr>
              <a:t>12</a:t>
            </a:r>
          </a:p>
          <a:p>
            <a:pPr algn="ctr" defTabSz="685800" eaLnBrk="1" fontAlgn="auto" hangingPunct="1">
              <a:spcBef>
                <a:spcPct val="0"/>
              </a:spcBef>
              <a:spcAft>
                <a:spcPts val="0"/>
              </a:spcAft>
              <a:buClrTx/>
              <a:buSzTx/>
              <a:buNone/>
            </a:pPr>
            <a:r>
              <a:rPr lang="zh-TW" altLang="en-US" sz="1350" b="1" dirty="0">
                <a:solidFill>
                  <a:srgbClr val="003399">
                    <a:lumMod val="50000"/>
                  </a:srgbClr>
                </a:solidFill>
                <a:latin typeface="標楷體" pitchFamily="65" charset="-120"/>
                <a:ea typeface="標楷體" pitchFamily="65" charset="-120"/>
              </a:rPr>
              <a:t>月</a:t>
            </a:r>
          </a:p>
          <a:p>
            <a:pPr algn="ctr" defTabSz="685800" eaLnBrk="1" fontAlgn="auto" hangingPunct="1">
              <a:spcBef>
                <a:spcPct val="0"/>
              </a:spcBef>
              <a:spcAft>
                <a:spcPts val="0"/>
              </a:spcAft>
              <a:buClrTx/>
              <a:buSzTx/>
              <a:buNone/>
            </a:pPr>
            <a:r>
              <a:rPr lang="en-US" altLang="zh-TW" sz="1350" b="1" dirty="0">
                <a:solidFill>
                  <a:srgbClr val="003399">
                    <a:lumMod val="50000"/>
                  </a:srgbClr>
                </a:solidFill>
                <a:latin typeface="標楷體" pitchFamily="65" charset="-120"/>
                <a:ea typeface="標楷體" pitchFamily="65" charset="-120"/>
              </a:rPr>
              <a:t>31</a:t>
            </a:r>
          </a:p>
          <a:p>
            <a:pPr algn="ctr" defTabSz="685800" eaLnBrk="1" fontAlgn="auto" hangingPunct="1">
              <a:spcBef>
                <a:spcPct val="0"/>
              </a:spcBef>
              <a:spcAft>
                <a:spcPts val="0"/>
              </a:spcAft>
              <a:buClrTx/>
              <a:buSzTx/>
              <a:buNone/>
            </a:pPr>
            <a:r>
              <a:rPr lang="zh-TW" altLang="en-US" sz="1350" b="1" dirty="0">
                <a:solidFill>
                  <a:srgbClr val="003399">
                    <a:lumMod val="50000"/>
                  </a:srgbClr>
                </a:solidFill>
                <a:latin typeface="標楷體" pitchFamily="65" charset="-120"/>
                <a:ea typeface="標楷體" pitchFamily="65" charset="-120"/>
              </a:rPr>
              <a:t>日</a:t>
            </a:r>
          </a:p>
          <a:p>
            <a:pPr algn="ctr" defTabSz="685800" eaLnBrk="1" fontAlgn="auto" hangingPunct="1">
              <a:spcBef>
                <a:spcPct val="0"/>
              </a:spcBef>
              <a:spcAft>
                <a:spcPts val="0"/>
              </a:spcAft>
              <a:buClrTx/>
              <a:buSzTx/>
              <a:buNone/>
            </a:pPr>
            <a:endParaRPr lang="en-US" altLang="zh-TW" sz="1350" dirty="0">
              <a:solidFill>
                <a:srgbClr val="003399">
                  <a:lumMod val="50000"/>
                </a:srgbClr>
              </a:solidFill>
              <a:latin typeface="標楷體" pitchFamily="65" charset="-120"/>
              <a:ea typeface="標楷體" pitchFamily="65" charset="-120"/>
            </a:endParaRPr>
          </a:p>
        </p:txBody>
      </p:sp>
      <p:sp>
        <p:nvSpPr>
          <p:cNvPr id="10" name="Rectangle 19">
            <a:extLst>
              <a:ext uri="{FF2B5EF4-FFF2-40B4-BE49-F238E27FC236}">
                <a16:creationId xmlns:a16="http://schemas.microsoft.com/office/drawing/2014/main" xmlns="" id="{9ED336F5-27EF-4B52-B10A-0CC8ACB74461}"/>
              </a:ext>
            </a:extLst>
          </p:cNvPr>
          <p:cNvSpPr>
            <a:spLocks noChangeArrowheads="1"/>
          </p:cNvSpPr>
          <p:nvPr/>
        </p:nvSpPr>
        <p:spPr bwMode="auto">
          <a:xfrm>
            <a:off x="5550426" y="1221688"/>
            <a:ext cx="305768" cy="1621743"/>
          </a:xfrm>
          <a:prstGeom prst="rect">
            <a:avLst/>
          </a:prstGeom>
          <a:solidFill>
            <a:srgbClr val="FF99CC"/>
          </a:solidFill>
          <a:ln w="12700">
            <a:solidFill>
              <a:srgbClr val="800000"/>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endParaRPr lang="en-US" altLang="zh-TW" sz="1350" dirty="0">
              <a:solidFill>
                <a:srgbClr val="000099"/>
              </a:solidFill>
              <a:latin typeface="標楷體" pitchFamily="65" charset="-120"/>
              <a:ea typeface="標楷體" pitchFamily="65" charset="-120"/>
            </a:endParaRPr>
          </a:p>
          <a:p>
            <a:pPr algn="ctr" defTabSz="685800" eaLnBrk="1" fontAlgn="auto" hangingPunct="1">
              <a:spcBef>
                <a:spcPct val="0"/>
              </a:spcBef>
              <a:spcAft>
                <a:spcPts val="0"/>
              </a:spcAft>
              <a:buClrTx/>
              <a:buSzTx/>
              <a:buNone/>
            </a:pPr>
            <a:r>
              <a:rPr lang="en-US" altLang="zh-TW" sz="1350" b="1" dirty="0">
                <a:solidFill>
                  <a:srgbClr val="000099"/>
                </a:solidFill>
                <a:latin typeface="標楷體" pitchFamily="65" charset="-120"/>
                <a:ea typeface="標楷體" pitchFamily="65" charset="-120"/>
              </a:rPr>
              <a:t>90</a:t>
            </a:r>
          </a:p>
          <a:p>
            <a:pPr algn="ctr" defTabSz="685800" eaLnBrk="1" fontAlgn="auto" hangingPunct="1">
              <a:spcBef>
                <a:spcPct val="0"/>
              </a:spcBef>
              <a:spcAft>
                <a:spcPts val="0"/>
              </a:spcAft>
              <a:buClrTx/>
              <a:buSzTx/>
              <a:buNone/>
            </a:pPr>
            <a:r>
              <a:rPr lang="zh-TW" altLang="en-US" sz="1350" b="1" dirty="0">
                <a:solidFill>
                  <a:srgbClr val="000099"/>
                </a:solidFill>
                <a:latin typeface="標楷體" pitchFamily="65" charset="-120"/>
                <a:ea typeface="標楷體" pitchFamily="65" charset="-120"/>
              </a:rPr>
              <a:t>年</a:t>
            </a:r>
          </a:p>
          <a:p>
            <a:pPr algn="ctr" defTabSz="685800" eaLnBrk="1" fontAlgn="auto" hangingPunct="1">
              <a:spcBef>
                <a:spcPct val="0"/>
              </a:spcBef>
              <a:spcAft>
                <a:spcPts val="0"/>
              </a:spcAft>
              <a:buClrTx/>
              <a:buSzTx/>
              <a:buNone/>
            </a:pPr>
            <a:r>
              <a:rPr lang="en-US" altLang="zh-TW" sz="1350" b="1" dirty="0">
                <a:solidFill>
                  <a:srgbClr val="000099"/>
                </a:solidFill>
                <a:latin typeface="標楷體" pitchFamily="65" charset="-120"/>
                <a:ea typeface="標楷體" pitchFamily="65" charset="-120"/>
              </a:rPr>
              <a:t>1</a:t>
            </a:r>
          </a:p>
          <a:p>
            <a:pPr algn="ctr" defTabSz="685800" eaLnBrk="1" fontAlgn="auto" hangingPunct="1">
              <a:spcBef>
                <a:spcPct val="0"/>
              </a:spcBef>
              <a:spcAft>
                <a:spcPts val="0"/>
              </a:spcAft>
              <a:buClrTx/>
              <a:buSzTx/>
              <a:buNone/>
            </a:pPr>
            <a:r>
              <a:rPr lang="zh-TW" altLang="en-US" sz="1350" b="1" dirty="0">
                <a:solidFill>
                  <a:srgbClr val="000099"/>
                </a:solidFill>
                <a:latin typeface="標楷體" pitchFamily="65" charset="-120"/>
                <a:ea typeface="標楷體" pitchFamily="65" charset="-120"/>
              </a:rPr>
              <a:t>月</a:t>
            </a:r>
          </a:p>
          <a:p>
            <a:pPr algn="ctr" defTabSz="685800" eaLnBrk="1" fontAlgn="auto" hangingPunct="1">
              <a:spcBef>
                <a:spcPct val="0"/>
              </a:spcBef>
              <a:spcAft>
                <a:spcPts val="0"/>
              </a:spcAft>
              <a:buClrTx/>
              <a:buSzTx/>
              <a:buNone/>
            </a:pPr>
            <a:r>
              <a:rPr lang="en-US" altLang="zh-TW" sz="1350" b="1" dirty="0">
                <a:solidFill>
                  <a:srgbClr val="000099"/>
                </a:solidFill>
                <a:latin typeface="標楷體" pitchFamily="65" charset="-120"/>
                <a:ea typeface="標楷體" pitchFamily="65" charset="-120"/>
              </a:rPr>
              <a:t>20</a:t>
            </a:r>
          </a:p>
          <a:p>
            <a:pPr algn="ctr" defTabSz="685800" eaLnBrk="1" fontAlgn="auto" hangingPunct="1">
              <a:spcBef>
                <a:spcPct val="0"/>
              </a:spcBef>
              <a:spcAft>
                <a:spcPts val="0"/>
              </a:spcAft>
              <a:buClrTx/>
              <a:buSzTx/>
              <a:buNone/>
            </a:pPr>
            <a:r>
              <a:rPr lang="zh-TW" altLang="en-US" sz="1350" b="1" dirty="0">
                <a:solidFill>
                  <a:srgbClr val="000099"/>
                </a:solidFill>
                <a:latin typeface="標楷體" pitchFamily="65" charset="-120"/>
                <a:ea typeface="標楷體" pitchFamily="65" charset="-120"/>
              </a:rPr>
              <a:t>日</a:t>
            </a:r>
          </a:p>
          <a:p>
            <a:pPr algn="ctr" defTabSz="685800" eaLnBrk="1" fontAlgn="auto" hangingPunct="1">
              <a:spcBef>
                <a:spcPct val="0"/>
              </a:spcBef>
              <a:spcAft>
                <a:spcPts val="0"/>
              </a:spcAft>
              <a:buClrTx/>
              <a:buSzTx/>
              <a:buNone/>
            </a:pPr>
            <a:endParaRPr lang="en-US" altLang="zh-TW" sz="1350" dirty="0">
              <a:solidFill>
                <a:srgbClr val="000099"/>
              </a:solidFill>
              <a:latin typeface="標楷體" pitchFamily="65" charset="-120"/>
              <a:ea typeface="標楷體" pitchFamily="65" charset="-120"/>
            </a:endParaRPr>
          </a:p>
        </p:txBody>
      </p:sp>
      <p:sp>
        <p:nvSpPr>
          <p:cNvPr id="11" name="Rectangle 20">
            <a:extLst>
              <a:ext uri="{FF2B5EF4-FFF2-40B4-BE49-F238E27FC236}">
                <a16:creationId xmlns:a16="http://schemas.microsoft.com/office/drawing/2014/main" xmlns="" id="{9EC06168-8856-4483-B477-900CFAC5E638}"/>
              </a:ext>
            </a:extLst>
          </p:cNvPr>
          <p:cNvSpPr>
            <a:spLocks noChangeArrowheads="1"/>
          </p:cNvSpPr>
          <p:nvPr/>
        </p:nvSpPr>
        <p:spPr bwMode="auto">
          <a:xfrm>
            <a:off x="6969786" y="1221688"/>
            <a:ext cx="284903" cy="1621743"/>
          </a:xfrm>
          <a:prstGeom prst="rect">
            <a:avLst/>
          </a:prstGeom>
          <a:solidFill>
            <a:srgbClr val="FFCC66"/>
          </a:solidFill>
          <a:ln w="19050">
            <a:solidFill>
              <a:srgbClr val="000080"/>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endParaRPr lang="en-US" altLang="zh-TW" sz="1350" dirty="0">
              <a:solidFill>
                <a:srgbClr val="007A77"/>
              </a:solidFill>
              <a:latin typeface="標楷體" pitchFamily="65" charset="-120"/>
              <a:ea typeface="標楷體" pitchFamily="65" charset="-120"/>
            </a:endParaRPr>
          </a:p>
          <a:p>
            <a:pPr algn="ctr" defTabSz="685800" eaLnBrk="1" fontAlgn="auto" hangingPunct="1">
              <a:spcBef>
                <a:spcPct val="0"/>
              </a:spcBef>
              <a:spcAft>
                <a:spcPts val="0"/>
              </a:spcAft>
              <a:buClrTx/>
              <a:buSzTx/>
              <a:buNone/>
            </a:pPr>
            <a:r>
              <a:rPr lang="en-US" altLang="zh-TW" sz="1350" b="1" dirty="0">
                <a:solidFill>
                  <a:srgbClr val="007A77"/>
                </a:solidFill>
                <a:latin typeface="標楷體" pitchFamily="65" charset="-120"/>
                <a:ea typeface="標楷體" pitchFamily="65" charset="-120"/>
              </a:rPr>
              <a:t>77</a:t>
            </a:r>
          </a:p>
          <a:p>
            <a:pPr algn="ctr" defTabSz="685800" eaLnBrk="1" fontAlgn="auto" hangingPunct="1">
              <a:spcBef>
                <a:spcPct val="0"/>
              </a:spcBef>
              <a:spcAft>
                <a:spcPts val="0"/>
              </a:spcAft>
              <a:buClrTx/>
              <a:buSzTx/>
              <a:buNone/>
            </a:pPr>
            <a:r>
              <a:rPr lang="zh-TW" altLang="en-US" sz="1350" b="1" dirty="0">
                <a:solidFill>
                  <a:srgbClr val="007A77"/>
                </a:solidFill>
                <a:latin typeface="標楷體" pitchFamily="65" charset="-120"/>
                <a:ea typeface="標楷體" pitchFamily="65" charset="-120"/>
              </a:rPr>
              <a:t>年</a:t>
            </a:r>
          </a:p>
          <a:p>
            <a:pPr algn="ctr" defTabSz="685800" eaLnBrk="1" fontAlgn="auto" hangingPunct="1">
              <a:spcBef>
                <a:spcPct val="0"/>
              </a:spcBef>
              <a:spcAft>
                <a:spcPts val="0"/>
              </a:spcAft>
              <a:buClrTx/>
              <a:buSzTx/>
              <a:buNone/>
            </a:pPr>
            <a:r>
              <a:rPr lang="en-US" altLang="zh-TW" sz="1350" b="1" dirty="0">
                <a:solidFill>
                  <a:srgbClr val="007A77"/>
                </a:solidFill>
                <a:latin typeface="標楷體" pitchFamily="65" charset="-120"/>
                <a:ea typeface="標楷體" pitchFamily="65" charset="-120"/>
              </a:rPr>
              <a:t>11</a:t>
            </a:r>
          </a:p>
          <a:p>
            <a:pPr algn="ctr" defTabSz="685800" eaLnBrk="1" fontAlgn="auto" hangingPunct="1">
              <a:spcBef>
                <a:spcPct val="0"/>
              </a:spcBef>
              <a:spcAft>
                <a:spcPts val="0"/>
              </a:spcAft>
              <a:buClrTx/>
              <a:buSzTx/>
              <a:buNone/>
            </a:pPr>
            <a:r>
              <a:rPr lang="zh-TW" altLang="en-US" sz="1350" b="1" dirty="0">
                <a:solidFill>
                  <a:srgbClr val="007A77"/>
                </a:solidFill>
                <a:latin typeface="標楷體" pitchFamily="65" charset="-120"/>
                <a:ea typeface="標楷體" pitchFamily="65" charset="-120"/>
              </a:rPr>
              <a:t>月</a:t>
            </a:r>
          </a:p>
          <a:p>
            <a:pPr algn="ctr" defTabSz="685800" eaLnBrk="1" fontAlgn="auto" hangingPunct="1">
              <a:spcBef>
                <a:spcPct val="0"/>
              </a:spcBef>
              <a:spcAft>
                <a:spcPts val="0"/>
              </a:spcAft>
              <a:buClrTx/>
              <a:buSzTx/>
              <a:buNone/>
            </a:pPr>
            <a:r>
              <a:rPr lang="en-US" altLang="zh-TW" sz="1350" b="1" dirty="0">
                <a:solidFill>
                  <a:srgbClr val="007A77"/>
                </a:solidFill>
                <a:latin typeface="標楷體" pitchFamily="65" charset="-120"/>
                <a:ea typeface="標楷體" pitchFamily="65" charset="-120"/>
              </a:rPr>
              <a:t>15</a:t>
            </a:r>
          </a:p>
          <a:p>
            <a:pPr algn="ctr" defTabSz="685800" eaLnBrk="1" fontAlgn="auto" hangingPunct="1">
              <a:spcBef>
                <a:spcPct val="0"/>
              </a:spcBef>
              <a:spcAft>
                <a:spcPts val="0"/>
              </a:spcAft>
              <a:buClrTx/>
              <a:buSzTx/>
              <a:buNone/>
            </a:pPr>
            <a:r>
              <a:rPr lang="zh-TW" altLang="en-US" sz="1350" b="1" dirty="0">
                <a:solidFill>
                  <a:srgbClr val="007A77"/>
                </a:solidFill>
                <a:latin typeface="標楷體" pitchFamily="65" charset="-120"/>
                <a:ea typeface="標楷體" pitchFamily="65" charset="-120"/>
              </a:rPr>
              <a:t>日</a:t>
            </a:r>
          </a:p>
          <a:p>
            <a:pPr algn="ctr" defTabSz="685800" eaLnBrk="1" fontAlgn="auto" hangingPunct="1">
              <a:spcBef>
                <a:spcPct val="0"/>
              </a:spcBef>
              <a:spcAft>
                <a:spcPts val="0"/>
              </a:spcAft>
              <a:buClrTx/>
              <a:buSzTx/>
              <a:buNone/>
            </a:pPr>
            <a:endParaRPr lang="en-US" altLang="zh-TW" sz="1350" dirty="0">
              <a:solidFill>
                <a:srgbClr val="007A77"/>
              </a:solidFill>
              <a:latin typeface="標楷體" pitchFamily="65" charset="-120"/>
              <a:ea typeface="標楷體" pitchFamily="65" charset="-120"/>
            </a:endParaRPr>
          </a:p>
        </p:txBody>
      </p:sp>
      <p:sp>
        <p:nvSpPr>
          <p:cNvPr id="12" name="Line 27">
            <a:extLst>
              <a:ext uri="{FF2B5EF4-FFF2-40B4-BE49-F238E27FC236}">
                <a16:creationId xmlns:a16="http://schemas.microsoft.com/office/drawing/2014/main" xmlns="" id="{2012E96B-5E8E-47B2-8A67-CDB0B307C5D0}"/>
              </a:ext>
            </a:extLst>
          </p:cNvPr>
          <p:cNvSpPr>
            <a:spLocks noChangeShapeType="1"/>
          </p:cNvSpPr>
          <p:nvPr/>
        </p:nvSpPr>
        <p:spPr bwMode="auto">
          <a:xfrm>
            <a:off x="5348777" y="2843257"/>
            <a:ext cx="0" cy="140137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kumimoji="0" lang="zh-TW" altLang="en-US" sz="1350">
              <a:solidFill>
                <a:srgbClr val="007A77"/>
              </a:solidFill>
              <a:latin typeface="Arial"/>
              <a:ea typeface="新細明體"/>
            </a:endParaRPr>
          </a:p>
        </p:txBody>
      </p:sp>
      <p:sp>
        <p:nvSpPr>
          <p:cNvPr id="13" name="Line 28">
            <a:extLst>
              <a:ext uri="{FF2B5EF4-FFF2-40B4-BE49-F238E27FC236}">
                <a16:creationId xmlns:a16="http://schemas.microsoft.com/office/drawing/2014/main" xmlns="" id="{698CF664-C233-408A-82DC-65EA8EC9EA40}"/>
              </a:ext>
            </a:extLst>
          </p:cNvPr>
          <p:cNvSpPr>
            <a:spLocks noChangeShapeType="1"/>
          </p:cNvSpPr>
          <p:nvPr/>
        </p:nvSpPr>
        <p:spPr bwMode="auto">
          <a:xfrm>
            <a:off x="7113428" y="2851570"/>
            <a:ext cx="0" cy="733071"/>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kumimoji="0" lang="zh-TW" altLang="en-US" sz="1350">
              <a:solidFill>
                <a:srgbClr val="007A77"/>
              </a:solidFill>
              <a:latin typeface="Arial"/>
              <a:ea typeface="新細明體"/>
            </a:endParaRPr>
          </a:p>
        </p:txBody>
      </p:sp>
      <p:sp>
        <p:nvSpPr>
          <p:cNvPr id="14" name="Line 29">
            <a:extLst>
              <a:ext uri="{FF2B5EF4-FFF2-40B4-BE49-F238E27FC236}">
                <a16:creationId xmlns:a16="http://schemas.microsoft.com/office/drawing/2014/main" xmlns="" id="{E7CA50C6-F2CA-422E-84AF-D0210E26F95D}"/>
              </a:ext>
            </a:extLst>
          </p:cNvPr>
          <p:cNvSpPr>
            <a:spLocks noChangeShapeType="1"/>
          </p:cNvSpPr>
          <p:nvPr/>
        </p:nvSpPr>
        <p:spPr bwMode="auto">
          <a:xfrm>
            <a:off x="5683138" y="2851570"/>
            <a:ext cx="4960" cy="76251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kumimoji="0" lang="zh-TW" altLang="en-US" sz="1350">
              <a:solidFill>
                <a:srgbClr val="007A77"/>
              </a:solidFill>
              <a:latin typeface="Arial"/>
              <a:ea typeface="新細明體"/>
            </a:endParaRPr>
          </a:p>
        </p:txBody>
      </p:sp>
      <p:sp>
        <p:nvSpPr>
          <p:cNvPr id="15" name="AutoShape 14">
            <a:extLst>
              <a:ext uri="{FF2B5EF4-FFF2-40B4-BE49-F238E27FC236}">
                <a16:creationId xmlns:a16="http://schemas.microsoft.com/office/drawing/2014/main" xmlns="" id="{DAED9259-08BC-485D-801C-19F4911C95C5}"/>
              </a:ext>
            </a:extLst>
          </p:cNvPr>
          <p:cNvSpPr>
            <a:spLocks noChangeArrowheads="1"/>
          </p:cNvSpPr>
          <p:nvPr/>
        </p:nvSpPr>
        <p:spPr bwMode="auto">
          <a:xfrm>
            <a:off x="5348776" y="3652353"/>
            <a:ext cx="3203552" cy="766928"/>
          </a:xfrm>
          <a:prstGeom prst="rightArrow">
            <a:avLst>
              <a:gd name="adj1" fmla="val 50861"/>
              <a:gd name="adj2" fmla="val 56078"/>
            </a:avLst>
          </a:prstGeom>
          <a:solidFill>
            <a:schemeClr val="accent6">
              <a:lumMod val="60000"/>
              <a:lumOff val="40000"/>
            </a:schemeClr>
          </a:solidFill>
          <a:ln w="9525" algn="ctr">
            <a:solidFill>
              <a:schemeClr val="tx1"/>
            </a:solidFill>
            <a:miter lim="800000"/>
            <a:headEnd/>
            <a:tailEnd/>
          </a:ln>
        </p:spPr>
        <p:txBody>
          <a:bodyPr wrap="none" anchor="ct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r>
              <a:rPr lang="zh-TW" altLang="en-US" sz="1650" b="1" dirty="0">
                <a:solidFill>
                  <a:srgbClr val="003399">
                    <a:lumMod val="50000"/>
                  </a:srgbClr>
                </a:solidFill>
                <a:latin typeface="Times New Roman" pitchFamily="18" charset="0"/>
                <a:ea typeface="標楷體" pitchFamily="65" charset="-120"/>
              </a:rPr>
              <a:t>無需毗鄰</a:t>
            </a:r>
          </a:p>
        </p:txBody>
      </p:sp>
      <p:sp>
        <p:nvSpPr>
          <p:cNvPr id="16" name="AutoShape 14">
            <a:extLst>
              <a:ext uri="{FF2B5EF4-FFF2-40B4-BE49-F238E27FC236}">
                <a16:creationId xmlns:a16="http://schemas.microsoft.com/office/drawing/2014/main" xmlns="" id="{C5C3AC83-EEC3-4432-BBE4-F4835EC2BD5B}"/>
              </a:ext>
            </a:extLst>
          </p:cNvPr>
          <p:cNvSpPr>
            <a:spLocks noChangeArrowheads="1"/>
          </p:cNvSpPr>
          <p:nvPr/>
        </p:nvSpPr>
        <p:spPr bwMode="auto">
          <a:xfrm>
            <a:off x="4453433" y="4285326"/>
            <a:ext cx="4275238" cy="668302"/>
          </a:xfrm>
          <a:prstGeom prst="rightArrow">
            <a:avLst>
              <a:gd name="adj1" fmla="val 57009"/>
              <a:gd name="adj2" fmla="val 52984"/>
            </a:avLst>
          </a:prstGeom>
          <a:solidFill>
            <a:srgbClr val="CC99FF">
              <a:alpha val="47058"/>
            </a:srgbClr>
          </a:solidFill>
          <a:ln w="9525" algn="ctr">
            <a:solidFill>
              <a:srgbClr val="993366"/>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lnSpc>
                <a:spcPts val="1650"/>
              </a:lnSpc>
              <a:spcBef>
                <a:spcPct val="0"/>
              </a:spcBef>
              <a:spcAft>
                <a:spcPts val="0"/>
              </a:spcAft>
              <a:buClrTx/>
              <a:buSzTx/>
              <a:buNone/>
            </a:pPr>
            <a:r>
              <a:rPr lang="zh-TW" altLang="en-US" sz="1800" b="1" dirty="0">
                <a:solidFill>
                  <a:srgbClr val="003399">
                    <a:lumMod val="50000"/>
                  </a:srgbClr>
                </a:solidFill>
                <a:latin typeface="標楷體" pitchFamily="65" charset="-120"/>
                <a:ea typeface="標楷體" pitchFamily="65" charset="-120"/>
              </a:rPr>
              <a:t>認      證</a:t>
            </a:r>
          </a:p>
        </p:txBody>
      </p:sp>
      <p:sp>
        <p:nvSpPr>
          <p:cNvPr id="17" name="Rectangle 18" descr="大棋盤格">
            <a:extLst>
              <a:ext uri="{FF2B5EF4-FFF2-40B4-BE49-F238E27FC236}">
                <a16:creationId xmlns:a16="http://schemas.microsoft.com/office/drawing/2014/main" xmlns="" id="{445D0978-5739-43DF-9B3E-3A6CB79922C9}"/>
              </a:ext>
            </a:extLst>
          </p:cNvPr>
          <p:cNvSpPr>
            <a:spLocks noChangeArrowheads="1"/>
          </p:cNvSpPr>
          <p:nvPr/>
        </p:nvSpPr>
        <p:spPr bwMode="auto">
          <a:xfrm>
            <a:off x="4295712" y="1205063"/>
            <a:ext cx="323848" cy="1621743"/>
          </a:xfrm>
          <a:prstGeom prst="rect">
            <a:avLst/>
          </a:prstGeom>
          <a:solidFill>
            <a:srgbClr val="CC99FF">
              <a:alpha val="47058"/>
            </a:srgbClr>
          </a:solidFill>
          <a:ln w="9525">
            <a:solidFill>
              <a:srgbClr val="993366"/>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endParaRPr lang="en-US" altLang="zh-TW" sz="1350" dirty="0">
              <a:solidFill>
                <a:srgbClr val="003399">
                  <a:lumMod val="50000"/>
                </a:srgbClr>
              </a:solidFill>
              <a:latin typeface="標楷體" pitchFamily="65" charset="-120"/>
              <a:ea typeface="標楷體" pitchFamily="65" charset="-120"/>
            </a:endParaRPr>
          </a:p>
          <a:p>
            <a:pPr algn="ctr" defTabSz="685800" eaLnBrk="1" fontAlgn="auto" hangingPunct="1">
              <a:spcBef>
                <a:spcPct val="0"/>
              </a:spcBef>
              <a:spcAft>
                <a:spcPts val="0"/>
              </a:spcAft>
              <a:buClrTx/>
              <a:buSzTx/>
              <a:buNone/>
            </a:pPr>
            <a:r>
              <a:rPr lang="en-US" altLang="zh-TW" sz="1350" b="1" dirty="0">
                <a:solidFill>
                  <a:srgbClr val="003399">
                    <a:lumMod val="50000"/>
                  </a:srgbClr>
                </a:solidFill>
                <a:latin typeface="標楷體" pitchFamily="65" charset="-120"/>
                <a:ea typeface="標楷體" pitchFamily="65" charset="-120"/>
              </a:rPr>
              <a:t>102</a:t>
            </a:r>
          </a:p>
          <a:p>
            <a:pPr algn="ctr" defTabSz="685800" eaLnBrk="1" fontAlgn="auto" hangingPunct="1">
              <a:spcBef>
                <a:spcPct val="0"/>
              </a:spcBef>
              <a:spcAft>
                <a:spcPts val="0"/>
              </a:spcAft>
              <a:buClrTx/>
              <a:buSzTx/>
              <a:buNone/>
            </a:pPr>
            <a:r>
              <a:rPr lang="zh-TW" altLang="en-US" sz="1350" b="1" dirty="0">
                <a:solidFill>
                  <a:srgbClr val="003399">
                    <a:lumMod val="50000"/>
                  </a:srgbClr>
                </a:solidFill>
                <a:latin typeface="標楷體" pitchFamily="65" charset="-120"/>
                <a:ea typeface="標楷體" pitchFamily="65" charset="-120"/>
              </a:rPr>
              <a:t>年</a:t>
            </a:r>
          </a:p>
          <a:p>
            <a:pPr algn="ctr" defTabSz="685800" eaLnBrk="1" fontAlgn="auto" hangingPunct="1">
              <a:spcBef>
                <a:spcPct val="0"/>
              </a:spcBef>
              <a:spcAft>
                <a:spcPts val="0"/>
              </a:spcAft>
              <a:buClrTx/>
              <a:buSzTx/>
              <a:buNone/>
            </a:pPr>
            <a:r>
              <a:rPr lang="en-US" altLang="zh-TW" sz="1350" b="1" dirty="0">
                <a:solidFill>
                  <a:srgbClr val="003399">
                    <a:lumMod val="50000"/>
                  </a:srgbClr>
                </a:solidFill>
                <a:latin typeface="標楷體" pitchFamily="65" charset="-120"/>
                <a:ea typeface="標楷體" pitchFamily="65" charset="-120"/>
              </a:rPr>
              <a:t>7</a:t>
            </a:r>
          </a:p>
          <a:p>
            <a:pPr algn="ctr" defTabSz="685800" eaLnBrk="1" fontAlgn="auto" hangingPunct="1">
              <a:spcBef>
                <a:spcPct val="0"/>
              </a:spcBef>
              <a:spcAft>
                <a:spcPts val="0"/>
              </a:spcAft>
              <a:buClrTx/>
              <a:buSzTx/>
              <a:buNone/>
            </a:pPr>
            <a:r>
              <a:rPr lang="zh-TW" altLang="en-US" sz="1350" b="1" dirty="0">
                <a:solidFill>
                  <a:srgbClr val="003399">
                    <a:lumMod val="50000"/>
                  </a:srgbClr>
                </a:solidFill>
                <a:latin typeface="標楷體" pitchFamily="65" charset="-120"/>
                <a:ea typeface="標楷體" pitchFamily="65" charset="-120"/>
              </a:rPr>
              <a:t>月</a:t>
            </a:r>
          </a:p>
          <a:p>
            <a:pPr algn="ctr" defTabSz="685800" eaLnBrk="1" fontAlgn="auto" hangingPunct="1">
              <a:spcBef>
                <a:spcPct val="0"/>
              </a:spcBef>
              <a:spcAft>
                <a:spcPts val="0"/>
              </a:spcAft>
              <a:buClrTx/>
              <a:buSzTx/>
              <a:buNone/>
            </a:pPr>
            <a:r>
              <a:rPr lang="en-US" altLang="zh-TW" sz="1350" b="1" dirty="0">
                <a:solidFill>
                  <a:srgbClr val="003399">
                    <a:lumMod val="50000"/>
                  </a:srgbClr>
                </a:solidFill>
                <a:latin typeface="標楷體" pitchFamily="65" charset="-120"/>
                <a:ea typeface="標楷體" pitchFamily="65" charset="-120"/>
              </a:rPr>
              <a:t>1</a:t>
            </a:r>
          </a:p>
          <a:p>
            <a:pPr algn="ctr" defTabSz="685800" eaLnBrk="1" fontAlgn="auto" hangingPunct="1">
              <a:spcBef>
                <a:spcPct val="0"/>
              </a:spcBef>
              <a:spcAft>
                <a:spcPts val="0"/>
              </a:spcAft>
              <a:buClrTx/>
              <a:buSzTx/>
              <a:buNone/>
            </a:pPr>
            <a:r>
              <a:rPr lang="zh-TW" altLang="en-US" sz="1350" b="1" dirty="0">
                <a:solidFill>
                  <a:srgbClr val="003399">
                    <a:lumMod val="50000"/>
                  </a:srgbClr>
                </a:solidFill>
                <a:latin typeface="標楷體" pitchFamily="65" charset="-120"/>
                <a:ea typeface="標楷體" pitchFamily="65" charset="-120"/>
              </a:rPr>
              <a:t>日</a:t>
            </a:r>
          </a:p>
          <a:p>
            <a:pPr algn="ctr" defTabSz="685800" eaLnBrk="1" fontAlgn="auto" hangingPunct="1">
              <a:spcBef>
                <a:spcPct val="0"/>
              </a:spcBef>
              <a:spcAft>
                <a:spcPts val="0"/>
              </a:spcAft>
              <a:buClrTx/>
              <a:buSzTx/>
              <a:buNone/>
            </a:pPr>
            <a:endParaRPr lang="en-US" altLang="zh-TW" sz="1350" dirty="0">
              <a:solidFill>
                <a:srgbClr val="003399">
                  <a:lumMod val="50000"/>
                </a:srgbClr>
              </a:solidFill>
              <a:latin typeface="標楷體" pitchFamily="65" charset="-120"/>
              <a:ea typeface="標楷體" pitchFamily="65" charset="-120"/>
            </a:endParaRPr>
          </a:p>
        </p:txBody>
      </p:sp>
      <p:sp>
        <p:nvSpPr>
          <p:cNvPr id="19" name="Rectangle 17" descr="淺色右斜對角線">
            <a:extLst>
              <a:ext uri="{FF2B5EF4-FFF2-40B4-BE49-F238E27FC236}">
                <a16:creationId xmlns:a16="http://schemas.microsoft.com/office/drawing/2014/main" xmlns="" id="{CCDEDA9E-2A9F-49AC-BCF6-7470B0010706}"/>
              </a:ext>
            </a:extLst>
          </p:cNvPr>
          <p:cNvSpPr>
            <a:spLocks noChangeArrowheads="1"/>
          </p:cNvSpPr>
          <p:nvPr/>
        </p:nvSpPr>
        <p:spPr bwMode="auto">
          <a:xfrm>
            <a:off x="2539609" y="1196752"/>
            <a:ext cx="323850" cy="1621743"/>
          </a:xfrm>
          <a:prstGeom prst="rect">
            <a:avLst/>
          </a:prstGeom>
          <a:solidFill>
            <a:schemeClr val="bg1">
              <a:lumMod val="85000"/>
            </a:schemeClr>
          </a:solidFill>
          <a:ln w="12700">
            <a:solidFill>
              <a:srgbClr val="003300"/>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endParaRPr lang="en-US" altLang="zh-TW" sz="1350" dirty="0">
              <a:solidFill>
                <a:srgbClr val="003300"/>
              </a:solidFill>
              <a:latin typeface="標楷體" pitchFamily="65" charset="-120"/>
              <a:ea typeface="標楷體" pitchFamily="65" charset="-120"/>
            </a:endParaRPr>
          </a:p>
          <a:p>
            <a:pPr algn="ctr" defTabSz="685800" eaLnBrk="1" fontAlgn="auto" hangingPunct="1">
              <a:spcBef>
                <a:spcPct val="0"/>
              </a:spcBef>
              <a:spcAft>
                <a:spcPts val="0"/>
              </a:spcAft>
              <a:buClrTx/>
              <a:buSzTx/>
              <a:buNone/>
            </a:pPr>
            <a:r>
              <a:rPr lang="en-US" altLang="zh-TW" sz="1350" b="1" dirty="0">
                <a:solidFill>
                  <a:srgbClr val="003300"/>
                </a:solidFill>
                <a:latin typeface="標楷體" pitchFamily="65" charset="-120"/>
                <a:ea typeface="標楷體" pitchFamily="65" charset="-120"/>
              </a:rPr>
              <a:t>112</a:t>
            </a:r>
          </a:p>
          <a:p>
            <a:pPr algn="ctr" defTabSz="685800" eaLnBrk="1" fontAlgn="auto" hangingPunct="1">
              <a:spcBef>
                <a:spcPct val="0"/>
              </a:spcBef>
              <a:spcAft>
                <a:spcPts val="0"/>
              </a:spcAft>
              <a:buClrTx/>
              <a:buSzTx/>
              <a:buNone/>
            </a:pPr>
            <a:r>
              <a:rPr lang="zh-TW" altLang="en-US" sz="1350" b="1" dirty="0">
                <a:solidFill>
                  <a:srgbClr val="003300"/>
                </a:solidFill>
                <a:latin typeface="標楷體" pitchFamily="65" charset="-120"/>
                <a:ea typeface="標楷體" pitchFamily="65" charset="-120"/>
              </a:rPr>
              <a:t>年</a:t>
            </a:r>
          </a:p>
          <a:p>
            <a:pPr algn="ctr" defTabSz="685800" eaLnBrk="1" fontAlgn="auto" hangingPunct="1">
              <a:spcBef>
                <a:spcPct val="0"/>
              </a:spcBef>
              <a:spcAft>
                <a:spcPts val="0"/>
              </a:spcAft>
              <a:buClrTx/>
              <a:buSzTx/>
              <a:buNone/>
            </a:pPr>
            <a:r>
              <a:rPr lang="en-US" altLang="zh-TW" sz="1350" b="1" dirty="0">
                <a:solidFill>
                  <a:srgbClr val="003300"/>
                </a:solidFill>
                <a:latin typeface="標楷體" pitchFamily="65" charset="-120"/>
                <a:ea typeface="標楷體" pitchFamily="65" charset="-120"/>
              </a:rPr>
              <a:t>5</a:t>
            </a:r>
          </a:p>
          <a:p>
            <a:pPr algn="ctr" defTabSz="685800" eaLnBrk="1" fontAlgn="auto" hangingPunct="1">
              <a:spcBef>
                <a:spcPct val="0"/>
              </a:spcBef>
              <a:spcAft>
                <a:spcPts val="0"/>
              </a:spcAft>
              <a:buClrTx/>
              <a:buSzTx/>
              <a:buNone/>
            </a:pPr>
            <a:r>
              <a:rPr lang="zh-TW" altLang="en-US" sz="1350" b="1" dirty="0">
                <a:solidFill>
                  <a:srgbClr val="003300"/>
                </a:solidFill>
                <a:latin typeface="標楷體" pitchFamily="65" charset="-120"/>
                <a:ea typeface="標楷體" pitchFamily="65" charset="-120"/>
              </a:rPr>
              <a:t>月</a:t>
            </a:r>
          </a:p>
          <a:p>
            <a:pPr algn="ctr" defTabSz="685800" eaLnBrk="1" fontAlgn="auto" hangingPunct="1">
              <a:spcBef>
                <a:spcPct val="0"/>
              </a:spcBef>
              <a:spcAft>
                <a:spcPts val="0"/>
              </a:spcAft>
              <a:buClrTx/>
              <a:buSzTx/>
              <a:buNone/>
            </a:pPr>
            <a:r>
              <a:rPr lang="en-US" altLang="zh-TW" sz="1350" b="1" dirty="0">
                <a:solidFill>
                  <a:srgbClr val="003300"/>
                </a:solidFill>
                <a:latin typeface="標楷體" pitchFamily="65" charset="-120"/>
                <a:ea typeface="標楷體" pitchFamily="65" charset="-120"/>
              </a:rPr>
              <a:t>31</a:t>
            </a:r>
          </a:p>
          <a:p>
            <a:pPr algn="ctr" defTabSz="685800" eaLnBrk="1" fontAlgn="auto" hangingPunct="1">
              <a:spcBef>
                <a:spcPct val="0"/>
              </a:spcBef>
              <a:spcAft>
                <a:spcPts val="0"/>
              </a:spcAft>
              <a:buClrTx/>
              <a:buSzTx/>
              <a:buNone/>
            </a:pPr>
            <a:r>
              <a:rPr lang="zh-TW" altLang="en-US" sz="1350" b="1" dirty="0">
                <a:solidFill>
                  <a:srgbClr val="003300"/>
                </a:solidFill>
                <a:latin typeface="標楷體" pitchFamily="65" charset="-120"/>
                <a:ea typeface="標楷體" pitchFamily="65" charset="-120"/>
              </a:rPr>
              <a:t>日</a:t>
            </a:r>
          </a:p>
          <a:p>
            <a:pPr algn="ctr" defTabSz="685800" eaLnBrk="1" fontAlgn="auto" hangingPunct="1">
              <a:spcBef>
                <a:spcPct val="0"/>
              </a:spcBef>
              <a:spcAft>
                <a:spcPts val="0"/>
              </a:spcAft>
              <a:buClrTx/>
              <a:buSzTx/>
              <a:buNone/>
            </a:pPr>
            <a:endParaRPr lang="en-US" altLang="zh-TW" sz="1350" dirty="0">
              <a:solidFill>
                <a:srgbClr val="003300"/>
              </a:solidFill>
              <a:latin typeface="標楷體" pitchFamily="65" charset="-120"/>
              <a:ea typeface="標楷體" pitchFamily="65" charset="-120"/>
            </a:endParaRPr>
          </a:p>
        </p:txBody>
      </p:sp>
      <p:sp>
        <p:nvSpPr>
          <p:cNvPr id="20" name="向左箭號 1">
            <a:extLst>
              <a:ext uri="{FF2B5EF4-FFF2-40B4-BE49-F238E27FC236}">
                <a16:creationId xmlns:a16="http://schemas.microsoft.com/office/drawing/2014/main" xmlns="" id="{C5B494B7-75C5-4A00-809E-59D26D46E8EC}"/>
              </a:ext>
            </a:extLst>
          </p:cNvPr>
          <p:cNvSpPr>
            <a:spLocks noChangeArrowheads="1"/>
          </p:cNvSpPr>
          <p:nvPr/>
        </p:nvSpPr>
        <p:spPr bwMode="auto">
          <a:xfrm>
            <a:off x="380937" y="4860702"/>
            <a:ext cx="2337154" cy="1232594"/>
          </a:xfrm>
          <a:prstGeom prst="leftArrow">
            <a:avLst>
              <a:gd name="adj1" fmla="val 50000"/>
              <a:gd name="adj2" fmla="val 50048"/>
            </a:avLst>
          </a:prstGeom>
          <a:solidFill>
            <a:schemeClr val="bg1">
              <a:lumMod val="85000"/>
            </a:schemeClr>
          </a:solidFill>
          <a:ln w="9525" algn="ctr">
            <a:solidFill>
              <a:schemeClr val="accent5">
                <a:lumMod val="25000"/>
              </a:schemeClr>
            </a:solidFill>
            <a:miter lim="800000"/>
            <a:headEnd/>
            <a:tailEnd/>
          </a:ln>
        </p:spPr>
        <p:txBody>
          <a:bodyPr wrap="none"/>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defTabSz="685800" eaLnBrk="1" fontAlgn="auto" hangingPunct="1">
              <a:lnSpc>
                <a:spcPts val="1800"/>
              </a:lnSpc>
              <a:spcAft>
                <a:spcPts val="0"/>
              </a:spcAft>
              <a:buClr>
                <a:srgbClr val="DC5900"/>
              </a:buClr>
              <a:buNone/>
            </a:pPr>
            <a:r>
              <a:rPr lang="en-US" altLang="zh-TW" sz="1400" b="1"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rPr>
              <a:t>65</a:t>
            </a:r>
            <a:r>
              <a:rPr lang="zh-TW" altLang="en-US" sz="1400" b="1"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rPr>
              <a:t>歲後農地全部委由農會</a:t>
            </a:r>
            <a:endParaRPr lang="en-US" altLang="zh-TW" sz="1400" b="1"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endParaRPr>
          </a:p>
          <a:p>
            <a:pPr defTabSz="685800" eaLnBrk="1" fontAlgn="auto" hangingPunct="1">
              <a:lnSpc>
                <a:spcPts val="1800"/>
              </a:lnSpc>
              <a:spcAft>
                <a:spcPts val="0"/>
              </a:spcAft>
              <a:buClr>
                <a:srgbClr val="DC5900"/>
              </a:buClr>
              <a:buNone/>
            </a:pPr>
            <a:r>
              <a:rPr lang="zh-TW" altLang="en-US" sz="1400" b="1"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rPr>
              <a:t>出租且繼續參加農保者</a:t>
            </a:r>
            <a:endParaRPr lang="zh-TW" altLang="zh-TW" sz="1400"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1" name="向左箭號 1">
            <a:extLst>
              <a:ext uri="{FF2B5EF4-FFF2-40B4-BE49-F238E27FC236}">
                <a16:creationId xmlns:a16="http://schemas.microsoft.com/office/drawing/2014/main" xmlns="" id="{61347B77-2374-4FB9-9818-C2ED9C569885}"/>
              </a:ext>
            </a:extLst>
          </p:cNvPr>
          <p:cNvSpPr>
            <a:spLocks noChangeArrowheads="1"/>
          </p:cNvSpPr>
          <p:nvPr/>
        </p:nvSpPr>
        <p:spPr bwMode="auto">
          <a:xfrm>
            <a:off x="401286" y="2997300"/>
            <a:ext cx="3273608" cy="1232594"/>
          </a:xfrm>
          <a:prstGeom prst="leftArrow">
            <a:avLst>
              <a:gd name="adj1" fmla="val 50000"/>
              <a:gd name="adj2" fmla="val 50048"/>
            </a:avLst>
          </a:prstGeom>
          <a:solidFill>
            <a:srgbClr val="FFFF00"/>
          </a:solidFill>
          <a:ln w="9525" algn="ctr">
            <a:solidFill>
              <a:schemeClr val="accent5">
                <a:lumMod val="25000"/>
              </a:schemeClr>
            </a:solidFill>
            <a:miter lim="800000"/>
            <a:headEnd/>
            <a:tailEnd/>
          </a:ln>
        </p:spPr>
        <p:txBody>
          <a:bodyPr wrap="none"/>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defTabSz="685800" eaLnBrk="1" fontAlgn="auto" hangingPunct="1">
              <a:lnSpc>
                <a:spcPts val="1700"/>
              </a:lnSpc>
              <a:spcAft>
                <a:spcPts val="0"/>
              </a:spcAft>
              <a:buClr>
                <a:srgbClr val="DC5900"/>
              </a:buClr>
              <a:buNone/>
            </a:pPr>
            <a:r>
              <a:rPr lang="zh-TW" altLang="zh-TW" sz="1600" b="1"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rPr>
              <a:t>非農業用地或公共設施保留地符</a:t>
            </a:r>
            <a:endParaRPr lang="en-US" altLang="zh-TW" sz="1600" b="1"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endParaRPr>
          </a:p>
          <a:p>
            <a:pPr defTabSz="685800" eaLnBrk="1" fontAlgn="auto" hangingPunct="1">
              <a:lnSpc>
                <a:spcPts val="1700"/>
              </a:lnSpc>
              <a:spcAft>
                <a:spcPts val="0"/>
              </a:spcAft>
              <a:buClr>
                <a:srgbClr val="DC5900"/>
              </a:buClr>
              <a:buNone/>
            </a:pPr>
            <a:r>
              <a:rPr lang="zh-TW" altLang="zh-TW" sz="1600" b="1"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rPr>
              <a:t>合特定條件得加入農會為會員</a:t>
            </a:r>
            <a:endParaRPr lang="zh-TW" altLang="zh-TW" sz="1600" kern="100" dirty="0">
              <a:solidFill>
                <a:srgbClr val="F3FAFF">
                  <a:lumMod val="10000"/>
                </a:srgbClr>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2" name="Line 23">
            <a:extLst>
              <a:ext uri="{FF2B5EF4-FFF2-40B4-BE49-F238E27FC236}">
                <a16:creationId xmlns:a16="http://schemas.microsoft.com/office/drawing/2014/main" xmlns="" id="{B0820BD2-A9A5-4C60-9DD5-146CBA21028A}"/>
              </a:ext>
            </a:extLst>
          </p:cNvPr>
          <p:cNvSpPr>
            <a:spLocks noChangeShapeType="1"/>
          </p:cNvSpPr>
          <p:nvPr/>
        </p:nvSpPr>
        <p:spPr bwMode="auto">
          <a:xfrm>
            <a:off x="3669724" y="2841265"/>
            <a:ext cx="10130" cy="1067915"/>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pPr>
            <a:endParaRPr kumimoji="0" lang="zh-TW" altLang="en-US" sz="1350">
              <a:solidFill>
                <a:srgbClr val="007A77"/>
              </a:solidFill>
              <a:latin typeface="Arial"/>
              <a:ea typeface="新細明體"/>
            </a:endParaRPr>
          </a:p>
        </p:txBody>
      </p:sp>
      <p:sp>
        <p:nvSpPr>
          <p:cNvPr id="23" name="Rectangle 18" descr="大棋盤格">
            <a:extLst>
              <a:ext uri="{FF2B5EF4-FFF2-40B4-BE49-F238E27FC236}">
                <a16:creationId xmlns:a16="http://schemas.microsoft.com/office/drawing/2014/main" xmlns="" id="{3E15AC56-3EC2-42CF-AA8F-D1932E4ED8C6}"/>
              </a:ext>
            </a:extLst>
          </p:cNvPr>
          <p:cNvSpPr>
            <a:spLocks noChangeArrowheads="1"/>
          </p:cNvSpPr>
          <p:nvPr/>
        </p:nvSpPr>
        <p:spPr bwMode="auto">
          <a:xfrm>
            <a:off x="3932640" y="1213377"/>
            <a:ext cx="323848" cy="1621743"/>
          </a:xfrm>
          <a:prstGeom prst="rect">
            <a:avLst/>
          </a:prstGeom>
          <a:solidFill>
            <a:srgbClr val="8DD9B7">
              <a:alpha val="46667"/>
            </a:srgbClr>
          </a:solidFill>
          <a:ln w="9525">
            <a:solidFill>
              <a:schemeClr val="accent1">
                <a:lumMod val="10000"/>
              </a:schemeClr>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spcBef>
                <a:spcPct val="0"/>
              </a:spcBef>
              <a:spcAft>
                <a:spcPts val="0"/>
              </a:spcAft>
              <a:buClrTx/>
              <a:buSzTx/>
              <a:buNone/>
            </a:pPr>
            <a:endParaRPr lang="en-US" altLang="zh-TW" sz="1350" dirty="0">
              <a:solidFill>
                <a:srgbClr val="F3FAFF">
                  <a:lumMod val="10000"/>
                </a:srgbClr>
              </a:solidFill>
              <a:latin typeface="標楷體" pitchFamily="65" charset="-120"/>
              <a:ea typeface="標楷體" pitchFamily="65" charset="-120"/>
            </a:endParaRPr>
          </a:p>
          <a:p>
            <a:pPr algn="ctr" defTabSz="685800" eaLnBrk="1" fontAlgn="auto" hangingPunct="1">
              <a:spcBef>
                <a:spcPct val="0"/>
              </a:spcBef>
              <a:spcAft>
                <a:spcPts val="0"/>
              </a:spcAft>
              <a:buClrTx/>
              <a:buSzTx/>
              <a:buNone/>
            </a:pPr>
            <a:r>
              <a:rPr lang="en-US" altLang="zh-TW" sz="1350" b="1" dirty="0">
                <a:solidFill>
                  <a:srgbClr val="F3FAFF">
                    <a:lumMod val="10000"/>
                  </a:srgbClr>
                </a:solidFill>
                <a:latin typeface="標楷體" pitchFamily="65" charset="-120"/>
                <a:ea typeface="標楷體" pitchFamily="65" charset="-120"/>
              </a:rPr>
              <a:t>103</a:t>
            </a:r>
          </a:p>
          <a:p>
            <a:pPr algn="ctr" defTabSz="685800" eaLnBrk="1" fontAlgn="auto" hangingPunct="1">
              <a:spcBef>
                <a:spcPct val="0"/>
              </a:spcBef>
              <a:spcAft>
                <a:spcPts val="0"/>
              </a:spcAft>
              <a:buClrTx/>
              <a:buSzTx/>
              <a:buNone/>
            </a:pPr>
            <a:r>
              <a:rPr lang="zh-TW" altLang="en-US" sz="1350" b="1" dirty="0">
                <a:solidFill>
                  <a:srgbClr val="F3FAFF">
                    <a:lumMod val="10000"/>
                  </a:srgbClr>
                </a:solidFill>
                <a:latin typeface="標楷體" pitchFamily="65" charset="-120"/>
                <a:ea typeface="標楷體" pitchFamily="65" charset="-120"/>
              </a:rPr>
              <a:t>年</a:t>
            </a:r>
          </a:p>
          <a:p>
            <a:pPr algn="ctr" defTabSz="685800" eaLnBrk="1" fontAlgn="auto" hangingPunct="1">
              <a:spcBef>
                <a:spcPct val="0"/>
              </a:spcBef>
              <a:spcAft>
                <a:spcPts val="0"/>
              </a:spcAft>
              <a:buClrTx/>
              <a:buSzTx/>
              <a:buNone/>
            </a:pPr>
            <a:r>
              <a:rPr lang="en-US" altLang="zh-TW" sz="1350" b="1" dirty="0">
                <a:solidFill>
                  <a:srgbClr val="F3FAFF">
                    <a:lumMod val="10000"/>
                  </a:srgbClr>
                </a:solidFill>
                <a:latin typeface="標楷體" pitchFamily="65" charset="-120"/>
                <a:ea typeface="標楷體" pitchFamily="65" charset="-120"/>
              </a:rPr>
              <a:t>6</a:t>
            </a:r>
          </a:p>
          <a:p>
            <a:pPr algn="ctr" defTabSz="685800" eaLnBrk="1" fontAlgn="auto" hangingPunct="1">
              <a:spcBef>
                <a:spcPct val="0"/>
              </a:spcBef>
              <a:spcAft>
                <a:spcPts val="0"/>
              </a:spcAft>
              <a:buClrTx/>
              <a:buSzTx/>
              <a:buNone/>
            </a:pPr>
            <a:r>
              <a:rPr lang="zh-TW" altLang="en-US" sz="1350" b="1" dirty="0">
                <a:solidFill>
                  <a:srgbClr val="F3FAFF">
                    <a:lumMod val="10000"/>
                  </a:srgbClr>
                </a:solidFill>
                <a:latin typeface="標楷體" pitchFamily="65" charset="-120"/>
                <a:ea typeface="標楷體" pitchFamily="65" charset="-120"/>
              </a:rPr>
              <a:t>月</a:t>
            </a:r>
          </a:p>
          <a:p>
            <a:pPr algn="ctr" defTabSz="685800" eaLnBrk="1" fontAlgn="auto" hangingPunct="1">
              <a:spcBef>
                <a:spcPct val="0"/>
              </a:spcBef>
              <a:spcAft>
                <a:spcPts val="0"/>
              </a:spcAft>
              <a:buClrTx/>
              <a:buSzTx/>
              <a:buNone/>
            </a:pPr>
            <a:r>
              <a:rPr lang="en-US" altLang="zh-TW" sz="1350" b="1" dirty="0">
                <a:solidFill>
                  <a:srgbClr val="F3FAFF">
                    <a:lumMod val="10000"/>
                  </a:srgbClr>
                </a:solidFill>
                <a:latin typeface="標楷體" pitchFamily="65" charset="-120"/>
                <a:ea typeface="標楷體" pitchFamily="65" charset="-120"/>
              </a:rPr>
              <a:t>4</a:t>
            </a:r>
          </a:p>
          <a:p>
            <a:pPr algn="ctr" defTabSz="685800" eaLnBrk="1" fontAlgn="auto" hangingPunct="1">
              <a:spcBef>
                <a:spcPct val="0"/>
              </a:spcBef>
              <a:spcAft>
                <a:spcPts val="0"/>
              </a:spcAft>
              <a:buClrTx/>
              <a:buSzTx/>
              <a:buNone/>
            </a:pPr>
            <a:r>
              <a:rPr lang="zh-TW" altLang="en-US" sz="1350" b="1" dirty="0">
                <a:solidFill>
                  <a:srgbClr val="F3FAFF">
                    <a:lumMod val="10000"/>
                  </a:srgbClr>
                </a:solidFill>
                <a:latin typeface="標楷體" pitchFamily="65" charset="-120"/>
                <a:ea typeface="標楷體" pitchFamily="65" charset="-120"/>
              </a:rPr>
              <a:t>日</a:t>
            </a:r>
          </a:p>
          <a:p>
            <a:pPr algn="ctr" defTabSz="685800" eaLnBrk="1" fontAlgn="auto" hangingPunct="1">
              <a:spcBef>
                <a:spcPct val="0"/>
              </a:spcBef>
              <a:spcAft>
                <a:spcPts val="0"/>
              </a:spcAft>
              <a:buClrTx/>
              <a:buSzTx/>
              <a:buNone/>
            </a:pPr>
            <a:endParaRPr lang="en-US" altLang="zh-TW" sz="1350" dirty="0">
              <a:solidFill>
                <a:srgbClr val="F3FAFF">
                  <a:lumMod val="10000"/>
                </a:srgbClr>
              </a:solidFill>
              <a:latin typeface="標楷體" pitchFamily="65" charset="-120"/>
              <a:ea typeface="標楷體" pitchFamily="65" charset="-120"/>
            </a:endParaRPr>
          </a:p>
        </p:txBody>
      </p:sp>
      <p:sp>
        <p:nvSpPr>
          <p:cNvPr id="26" name="AutoShape 14">
            <a:extLst>
              <a:ext uri="{FF2B5EF4-FFF2-40B4-BE49-F238E27FC236}">
                <a16:creationId xmlns:a16="http://schemas.microsoft.com/office/drawing/2014/main" xmlns="" id="{8A940875-A270-4F56-966E-CA99103323B0}"/>
              </a:ext>
            </a:extLst>
          </p:cNvPr>
          <p:cNvSpPr>
            <a:spLocks noChangeArrowheads="1"/>
          </p:cNvSpPr>
          <p:nvPr/>
        </p:nvSpPr>
        <p:spPr bwMode="auto">
          <a:xfrm>
            <a:off x="4102474" y="4890572"/>
            <a:ext cx="4831649" cy="668302"/>
          </a:xfrm>
          <a:prstGeom prst="rightArrow">
            <a:avLst>
              <a:gd name="adj1" fmla="val 57009"/>
              <a:gd name="adj2" fmla="val 52984"/>
            </a:avLst>
          </a:prstGeom>
          <a:solidFill>
            <a:srgbClr val="8DD9B7">
              <a:alpha val="47058"/>
            </a:srgbClr>
          </a:solidFill>
          <a:ln w="9525" algn="ctr">
            <a:solidFill>
              <a:schemeClr val="accent5">
                <a:lumMod val="25000"/>
              </a:schemeClr>
            </a:solidFill>
            <a:miter lim="800000"/>
            <a:headEnd/>
            <a:tailEnd/>
          </a:ln>
        </p:spPr>
        <p:txBody>
          <a:bodyPr wrap="none" tIns="135000" anchor="ctr" anchorCtr="1"/>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ctr" defTabSz="685800" eaLnBrk="1" fontAlgn="auto" hangingPunct="1">
              <a:lnSpc>
                <a:spcPts val="1050"/>
              </a:lnSpc>
              <a:spcBef>
                <a:spcPct val="0"/>
              </a:spcBef>
              <a:spcAft>
                <a:spcPts val="0"/>
              </a:spcAft>
              <a:buClrTx/>
              <a:buSzTx/>
              <a:buNone/>
            </a:pPr>
            <a:r>
              <a:rPr lang="zh-TW" altLang="en-US" sz="1650" b="1" dirty="0">
                <a:solidFill>
                  <a:srgbClr val="003399">
                    <a:lumMod val="50000"/>
                  </a:srgbClr>
                </a:solidFill>
                <a:latin typeface="標楷體" pitchFamily="65" charset="-120"/>
                <a:ea typeface="標楷體" pitchFamily="65" charset="-120"/>
              </a:rPr>
              <a:t>褫奪公權未復權</a:t>
            </a:r>
          </a:p>
        </p:txBody>
      </p:sp>
    </p:spTree>
    <p:extLst>
      <p:ext uri="{BB962C8B-B14F-4D97-AF65-F5344CB8AC3E}">
        <p14:creationId xmlns:p14="http://schemas.microsoft.com/office/powerpoint/2010/main" val="398602635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CCB732AE-003E-414A-B489-65D5706293D4}" type="slidenum">
              <a:rPr kumimoji="0" lang="en-US" altLang="zh-TW" sz="1400"/>
              <a:pPr algn="r" eaLnBrk="1" hangingPunct="1">
                <a:spcBef>
                  <a:spcPct val="0"/>
                </a:spcBef>
                <a:buClrTx/>
                <a:buSzTx/>
                <a:buFontTx/>
                <a:buNone/>
              </a:pPr>
              <a:t>180</a:t>
            </a:fld>
            <a:endParaRPr kumimoji="0" lang="en-US" altLang="zh-TW" sz="1400"/>
          </a:p>
        </p:txBody>
      </p:sp>
      <p:sp>
        <p:nvSpPr>
          <p:cNvPr id="174083" name="Text Box 2"/>
          <p:cNvSpPr txBox="1">
            <a:spLocks noChangeArrowheads="1"/>
          </p:cNvSpPr>
          <p:nvPr/>
        </p:nvSpPr>
        <p:spPr bwMode="auto">
          <a:xfrm>
            <a:off x="123825" y="692696"/>
            <a:ext cx="87185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第三十三條　農會選舉之當選人，</a:t>
            </a:r>
            <a:r>
              <a:rPr lang="zh-TW" altLang="en-US" sz="2800" b="1" dirty="0">
                <a:solidFill>
                  <a:srgbClr val="003399"/>
                </a:solidFill>
                <a:highlight>
                  <a:srgbClr val="FFFF00"/>
                </a:highlight>
                <a:latin typeface="標楷體" pitchFamily="65" charset="-120"/>
                <a:ea typeface="標楷體" pitchFamily="65" charset="-120"/>
              </a:rPr>
              <a:t>先後當選上下級</a:t>
            </a:r>
            <a:r>
              <a:rPr lang="zh-TW" altLang="en-US" sz="2800" b="1" dirty="0">
                <a:solidFill>
                  <a:srgbClr val="003399"/>
                </a:solidFill>
                <a:latin typeface="標楷體" pitchFamily="65" charset="-120"/>
                <a:ea typeface="標楷體" pitchFamily="65" charset="-120"/>
              </a:rPr>
              <a:t>農會理事、監事之職務時，應於當選上級農會理事、監事之日起</a:t>
            </a:r>
            <a:r>
              <a:rPr lang="en-US" altLang="zh-TW" sz="2800" b="1" dirty="0">
                <a:solidFill>
                  <a:srgbClr val="003399"/>
                </a:solidFill>
                <a:latin typeface="標楷體" pitchFamily="65" charset="-120"/>
                <a:ea typeface="標楷體" pitchFamily="65" charset="-120"/>
              </a:rPr>
              <a:t>7</a:t>
            </a:r>
            <a:r>
              <a:rPr lang="zh-TW" altLang="en-US" sz="2800" b="1" dirty="0">
                <a:solidFill>
                  <a:srgbClr val="003399"/>
                </a:solidFill>
                <a:latin typeface="標楷體" pitchFamily="65" charset="-120"/>
                <a:ea typeface="標楷體" pitchFamily="65" charset="-120"/>
              </a:rPr>
              <a:t>日內以書面分別向各該農會自行擇任一職，並報主管機關備查。逾期未擇定者，即喪失其上級農會理事、監事之當選資格，由主管機關逕予註銷，依候補順序遞補，並通知各該農會。</a:t>
            </a:r>
          </a:p>
          <a:p>
            <a:pPr eaLnBrk="1" hangingPunct="1">
              <a:spcBef>
                <a:spcPct val="0"/>
              </a:spcBef>
              <a:buClrTx/>
              <a:buSzTx/>
              <a:buFontTx/>
              <a:buNone/>
            </a:pP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第三十七條　農會選任人員</a:t>
            </a:r>
            <a:r>
              <a:rPr lang="zh-TW" altLang="en-US" sz="2800" b="1" dirty="0">
                <a:solidFill>
                  <a:srgbClr val="FF0000"/>
                </a:solidFill>
                <a:latin typeface="標楷體" pitchFamily="65" charset="-120"/>
                <a:ea typeface="標楷體" pitchFamily="65" charset="-120"/>
              </a:rPr>
              <a:t>因故辭職</a:t>
            </a:r>
            <a:r>
              <a:rPr lang="zh-TW" altLang="en-US" sz="2800" b="1" dirty="0">
                <a:solidFill>
                  <a:srgbClr val="003399"/>
                </a:solidFill>
                <a:latin typeface="標楷體" pitchFamily="65" charset="-120"/>
                <a:ea typeface="標楷體" pitchFamily="65" charset="-120"/>
              </a:rPr>
              <a:t>，應以</a:t>
            </a:r>
            <a:r>
              <a:rPr lang="zh-TW" altLang="en-US" sz="2800" b="1" dirty="0">
                <a:solidFill>
                  <a:srgbClr val="FF0000"/>
                </a:solidFill>
                <a:highlight>
                  <a:srgbClr val="FFFF00"/>
                </a:highlight>
                <a:latin typeface="標楷體" pitchFamily="65" charset="-120"/>
                <a:ea typeface="標楷體" pitchFamily="65" charset="-120"/>
              </a:rPr>
              <a:t>書面</a:t>
            </a:r>
            <a:r>
              <a:rPr lang="zh-TW" altLang="en-US" sz="2800" b="1" dirty="0">
                <a:solidFill>
                  <a:srgbClr val="003399"/>
                </a:solidFill>
                <a:latin typeface="標楷體" pitchFamily="65" charset="-120"/>
                <a:ea typeface="標楷體" pitchFamily="65" charset="-120"/>
              </a:rPr>
              <a:t>向農會</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提出，辭職書</a:t>
            </a:r>
            <a:r>
              <a:rPr lang="zh-TW" altLang="en-US" sz="2800" b="1" dirty="0">
                <a:solidFill>
                  <a:srgbClr val="003399"/>
                </a:solidFill>
                <a:highlight>
                  <a:srgbClr val="FFFF00"/>
                </a:highlight>
                <a:latin typeface="標楷體" pitchFamily="65" charset="-120"/>
                <a:ea typeface="標楷體" pitchFamily="65" charset="-120"/>
              </a:rPr>
              <a:t>送達</a:t>
            </a:r>
            <a:r>
              <a:rPr lang="zh-TW" altLang="en-US" sz="2800" b="1" dirty="0">
                <a:solidFill>
                  <a:srgbClr val="003399"/>
                </a:solidFill>
                <a:latin typeface="標楷體" pitchFamily="65" charset="-120"/>
                <a:ea typeface="標楷體" pitchFamily="65" charset="-120"/>
              </a:rPr>
              <a:t>農會時即生效力。農會應向主管機</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關備案，並向原選出單位或會議提出報告。</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理事長、常務監事、理事、監事或會員代表辭職</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後，不得在原任期內再行參加原任職務之補選。</a:t>
            </a:r>
          </a:p>
        </p:txBody>
      </p:sp>
    </p:spTree>
    <p:extLst>
      <p:ext uri="{BB962C8B-B14F-4D97-AF65-F5344CB8AC3E}">
        <p14:creationId xmlns:p14="http://schemas.microsoft.com/office/powerpoint/2010/main" val="20632253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編號版面配置區 3"/>
          <p:cNvSpPr txBox="1">
            <a:spLocks noGrp="1"/>
          </p:cNvSpPr>
          <p:nvPr/>
        </p:nvSpPr>
        <p:spPr bwMode="auto">
          <a:xfrm>
            <a:off x="6553200" y="6245225"/>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lgn="r" eaLnBrk="1" hangingPunct="1">
              <a:spcBef>
                <a:spcPct val="0"/>
              </a:spcBef>
              <a:buClrTx/>
              <a:buSzTx/>
              <a:buFontTx/>
              <a:buNone/>
            </a:pPr>
            <a:fld id="{CCB732AE-003E-414A-B489-65D5706293D4}" type="slidenum">
              <a:rPr kumimoji="0" lang="en-US" altLang="zh-TW" sz="1400"/>
              <a:pPr algn="r" eaLnBrk="1" hangingPunct="1">
                <a:spcBef>
                  <a:spcPct val="0"/>
                </a:spcBef>
                <a:buClrTx/>
                <a:buSzTx/>
                <a:buFontTx/>
                <a:buNone/>
              </a:pPr>
              <a:t>181</a:t>
            </a:fld>
            <a:endParaRPr kumimoji="0" lang="en-US" altLang="zh-TW" sz="1400"/>
          </a:p>
        </p:txBody>
      </p:sp>
      <p:sp>
        <p:nvSpPr>
          <p:cNvPr id="174083" name="Text Box 2"/>
          <p:cNvSpPr txBox="1">
            <a:spLocks noChangeArrowheads="1"/>
          </p:cNvSpPr>
          <p:nvPr/>
        </p:nvSpPr>
        <p:spPr bwMode="auto">
          <a:xfrm>
            <a:off x="123825" y="692696"/>
            <a:ext cx="871855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42925" indent="-54292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endParaRPr lang="zh-TW" altLang="en-US"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第三十八條　農會選任人員之罷免，由原選出單位或會</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議之選舉人提出之。但</a:t>
            </a:r>
            <a:r>
              <a:rPr lang="zh-TW" altLang="en-US" sz="2800" b="1" dirty="0">
                <a:solidFill>
                  <a:srgbClr val="E23614"/>
                </a:solidFill>
                <a:latin typeface="標楷體" pitchFamily="65" charset="-120"/>
                <a:ea typeface="標楷體" pitchFamily="65" charset="-120"/>
              </a:rPr>
              <a:t>就任未滿一年</a:t>
            </a:r>
            <a:r>
              <a:rPr lang="zh-TW" altLang="en-US" sz="2800" b="1" dirty="0">
                <a:solidFill>
                  <a:srgbClr val="003399"/>
                </a:solidFill>
                <a:latin typeface="標楷體" pitchFamily="65" charset="-120"/>
                <a:ea typeface="標楷體" pitchFamily="65" charset="-120"/>
              </a:rPr>
              <a:t>者，不得罷免。</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a:t>
            </a:r>
            <a:endParaRPr lang="en-US" altLang="zh-TW" sz="34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b="1" dirty="0">
                <a:solidFill>
                  <a:srgbClr val="339966"/>
                </a:solidFill>
                <a:latin typeface="標楷體" pitchFamily="65" charset="-120"/>
                <a:ea typeface="標楷體" pitchFamily="65" charset="-120"/>
              </a:rPr>
              <a:t>釋一</a:t>
            </a:r>
            <a:r>
              <a:rPr lang="zh-TW" altLang="en-US" b="1" dirty="0">
                <a:solidFill>
                  <a:srgbClr val="339966"/>
                </a:solidFill>
                <a:latin typeface="標楷體"/>
                <a:ea typeface="標楷體"/>
              </a:rPr>
              <a:t>、</a:t>
            </a:r>
            <a:r>
              <a:rPr lang="zh-TW" altLang="en-US" b="1" dirty="0">
                <a:solidFill>
                  <a:srgbClr val="339966"/>
                </a:solidFill>
                <a:latin typeface="標楷體" pitchFamily="65" charset="-120"/>
                <a:ea typeface="標楷體" pitchFamily="65" charset="-120"/>
              </a:rPr>
              <a:t>按農會選舉罷免辦法第</a:t>
            </a:r>
            <a:r>
              <a:rPr lang="en-US" altLang="zh-TW" b="1" dirty="0">
                <a:solidFill>
                  <a:srgbClr val="339966"/>
                </a:solidFill>
                <a:latin typeface="標楷體" pitchFamily="65" charset="-120"/>
                <a:ea typeface="標楷體" pitchFamily="65" charset="-120"/>
              </a:rPr>
              <a:t>38</a:t>
            </a:r>
            <a:r>
              <a:rPr lang="zh-TW" altLang="en-US" b="1" dirty="0">
                <a:solidFill>
                  <a:srgbClr val="339966"/>
                </a:solidFill>
                <a:latin typeface="標楷體" pitchFamily="65" charset="-120"/>
                <a:ea typeface="標楷體" pitchFamily="65" charset="-120"/>
              </a:rPr>
              <a:t>條規定，農會選任人員之罷免，由原選出單位或會議之選舉人提出之。其中「選舉人」係指同一屆次之選舉人，爰農會第</a:t>
            </a:r>
            <a:r>
              <a:rPr lang="en-US" altLang="zh-TW" b="1" dirty="0">
                <a:solidFill>
                  <a:srgbClr val="339966"/>
                </a:solidFill>
                <a:latin typeface="標楷體" pitchFamily="65" charset="-120"/>
                <a:ea typeface="標楷體" pitchFamily="65" charset="-120"/>
              </a:rPr>
              <a:t>18</a:t>
            </a:r>
            <a:r>
              <a:rPr lang="zh-TW" altLang="en-US" b="1" dirty="0">
                <a:solidFill>
                  <a:srgbClr val="339966"/>
                </a:solidFill>
                <a:latin typeface="標楷體" pitchFamily="65" charset="-120"/>
                <a:ea typeface="標楷體" pitchFamily="65" charset="-120"/>
              </a:rPr>
              <a:t>屆會員代表不得罷免第</a:t>
            </a:r>
            <a:r>
              <a:rPr lang="en-US" altLang="zh-TW" b="1" dirty="0">
                <a:solidFill>
                  <a:srgbClr val="339966"/>
                </a:solidFill>
                <a:latin typeface="標楷體" pitchFamily="65" charset="-120"/>
                <a:ea typeface="標楷體" pitchFamily="65" charset="-120"/>
              </a:rPr>
              <a:t>17</a:t>
            </a:r>
            <a:r>
              <a:rPr lang="zh-TW" altLang="en-US" b="1" dirty="0">
                <a:solidFill>
                  <a:srgbClr val="339966"/>
                </a:solidFill>
                <a:latin typeface="標楷體" pitchFamily="65" charset="-120"/>
                <a:ea typeface="標楷體" pitchFamily="65" charset="-120"/>
              </a:rPr>
              <a:t>屆理事。</a:t>
            </a:r>
          </a:p>
        </p:txBody>
      </p:sp>
    </p:spTree>
    <p:extLst>
      <p:ext uri="{BB962C8B-B14F-4D97-AF65-F5344CB8AC3E}">
        <p14:creationId xmlns:p14="http://schemas.microsoft.com/office/powerpoint/2010/main" val="36935328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D35E83D1-9ACB-4EDD-9B6F-91DA1559D676}" type="slidenum">
              <a:rPr kumimoji="0" lang="en-US" altLang="zh-TW" sz="1400"/>
              <a:pPr>
                <a:spcBef>
                  <a:spcPct val="0"/>
                </a:spcBef>
                <a:buClrTx/>
                <a:buSzTx/>
                <a:buFontTx/>
                <a:buNone/>
              </a:pPr>
              <a:t>182</a:t>
            </a:fld>
            <a:endParaRPr kumimoji="0" lang="en-US" altLang="zh-TW" sz="1400"/>
          </a:p>
        </p:txBody>
      </p:sp>
      <p:sp>
        <p:nvSpPr>
          <p:cNvPr id="177155" name="Rectangle 2"/>
          <p:cNvSpPr>
            <a:spLocks noChangeArrowheads="1"/>
          </p:cNvSpPr>
          <p:nvPr/>
        </p:nvSpPr>
        <p:spPr bwMode="auto">
          <a:xfrm>
            <a:off x="1347788" y="1924050"/>
            <a:ext cx="655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buClr>
                <a:schemeClr val="accent2"/>
              </a:buClr>
              <a:buSzPct val="80000"/>
              <a:buFont typeface="Wingdings" pitchFamily="2" charset="2"/>
              <a:buNone/>
            </a:pPr>
            <a:r>
              <a:rPr lang="zh-TW" altLang="en-US" sz="4800" b="1">
                <a:solidFill>
                  <a:srgbClr val="050701"/>
                </a:solidFill>
                <a:latin typeface="Times New Roman" pitchFamily="18" charset="0"/>
                <a:ea typeface="標楷體" pitchFamily="65" charset="-120"/>
              </a:rPr>
              <a:t>感謝聆聽，敬請指教</a:t>
            </a:r>
          </a:p>
        </p:txBody>
      </p:sp>
      <p:pic>
        <p:nvPicPr>
          <p:cNvPr id="177156" name="Picture 6" descr="!cid_00c801c2d673$cf3c16c0$090610ac@c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4800600"/>
            <a:ext cx="15732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6A4819D6-D775-4205-910F-7972EAA2BCE6}" type="slidenum">
              <a:rPr kumimoji="0" lang="en-US" altLang="zh-TW" sz="1400"/>
              <a:pPr>
                <a:spcBef>
                  <a:spcPct val="0"/>
                </a:spcBef>
                <a:buClrTx/>
                <a:buSzTx/>
                <a:buFontTx/>
                <a:buNone/>
              </a:pPr>
              <a:t>19</a:t>
            </a:fld>
            <a:endParaRPr kumimoji="0" lang="en-US" altLang="zh-TW" sz="1400"/>
          </a:p>
        </p:txBody>
      </p:sp>
      <p:sp>
        <p:nvSpPr>
          <p:cNvPr id="31747" name="Rectangle 3"/>
          <p:cNvSpPr>
            <a:spLocks noGrp="1" noRot="1" noChangeArrowheads="1"/>
          </p:cNvSpPr>
          <p:nvPr>
            <p:ph type="body" idx="1"/>
          </p:nvPr>
        </p:nvSpPr>
        <p:spPr>
          <a:xfrm>
            <a:off x="0" y="620688"/>
            <a:ext cx="9144000" cy="5922962"/>
          </a:xfrm>
        </p:spPr>
        <p:txBody>
          <a:bodyPr/>
          <a:lstStyle/>
          <a:p>
            <a:r>
              <a:rPr lang="zh-TW" altLang="en-US" sz="2800" b="1" dirty="0">
                <a:latin typeface="標楷體" pitchFamily="65" charset="-120"/>
                <a:ea typeface="標楷體" pitchFamily="65" charset="-120"/>
              </a:rPr>
              <a:t>雇農</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a:t>
            </a:r>
            <a:r>
              <a:rPr lang="zh-TW" altLang="zh-TW" sz="2800" b="1" dirty="0">
                <a:latin typeface="標楷體" pitchFamily="65" charset="-120"/>
                <a:ea typeface="標楷體" pitchFamily="65" charset="-120"/>
              </a:rPr>
              <a:t>自耕農、佃農開具僱用證明書者，是指居住在農會</a:t>
            </a:r>
            <a:r>
              <a:rPr lang="zh-TW" altLang="zh-TW" sz="2800" b="1" dirty="0">
                <a:solidFill>
                  <a:srgbClr val="FF0000"/>
                </a:solidFill>
                <a:latin typeface="標楷體" pitchFamily="65" charset="-120"/>
                <a:ea typeface="標楷體" pitchFamily="65" charset="-120"/>
              </a:rPr>
              <a:t>組織區域內</a:t>
            </a:r>
            <a:r>
              <a:rPr lang="zh-TW" altLang="zh-TW" sz="2800" b="1" dirty="0">
                <a:latin typeface="標楷體" pitchFamily="65" charset="-120"/>
                <a:ea typeface="標楷體" pitchFamily="65" charset="-120"/>
              </a:rPr>
              <a:t>之會員</a:t>
            </a:r>
            <a:r>
              <a:rPr lang="zh-TW" altLang="en-US" sz="2800" b="1" dirty="0">
                <a:latin typeface="標楷體" pitchFamily="65" charset="-120"/>
                <a:ea typeface="標楷體" pitchFamily="65" charset="-120"/>
              </a:rPr>
              <a:t>。</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itchFamily="65" charset="-120"/>
                <a:ea typeface="標楷體" pitchFamily="65" charset="-120"/>
              </a:rPr>
              <a:t>雇農</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：雇主異動</a:t>
            </a:r>
            <a:r>
              <a:rPr lang="zh-TW" altLang="zh-TW" sz="2800" b="1" dirty="0">
                <a:latin typeface="標楷體" pitchFamily="65" charset="-120"/>
                <a:ea typeface="標楷體" pitchFamily="65" charset="-120"/>
              </a:rPr>
              <a:t>時，於</a:t>
            </a:r>
            <a:r>
              <a:rPr lang="zh-TW" altLang="zh-TW" sz="2800" b="1" dirty="0">
                <a:solidFill>
                  <a:srgbClr val="FF0000"/>
                </a:solidFill>
                <a:latin typeface="標楷體" pitchFamily="65" charset="-120"/>
                <a:ea typeface="標楷體" pitchFamily="65" charset="-120"/>
              </a:rPr>
              <a:t>事實發生後</a:t>
            </a:r>
            <a:r>
              <a:rPr lang="en-US" altLang="zh-TW" sz="2800" b="1" dirty="0">
                <a:solidFill>
                  <a:srgbClr val="FF0000"/>
                </a:solidFill>
                <a:latin typeface="標楷體" pitchFamily="65" charset="-120"/>
                <a:ea typeface="標楷體" pitchFamily="65" charset="-120"/>
              </a:rPr>
              <a:t>3</a:t>
            </a:r>
            <a:r>
              <a:rPr lang="zh-TW" altLang="zh-TW" sz="2800" b="1" dirty="0">
                <a:solidFill>
                  <a:srgbClr val="FF0000"/>
                </a:solidFill>
                <a:latin typeface="標楷體" pitchFamily="65" charset="-120"/>
                <a:ea typeface="標楷體" pitchFamily="65" charset="-120"/>
              </a:rPr>
              <a:t>個月內檢具有關證件</a:t>
            </a:r>
            <a:r>
              <a:rPr lang="zh-TW" altLang="zh-TW" sz="2800" b="1" dirty="0">
                <a:latin typeface="標楷體" pitchFamily="65" charset="-120"/>
                <a:ea typeface="標楷體" pitchFamily="65" charset="-120"/>
              </a:rPr>
              <a:t>，得持新雇主出具之僱用證明書，並經當地農事小組組長或村、里長查證屬實或經地方法院公證</a:t>
            </a:r>
            <a:r>
              <a:rPr lang="zh-TW" altLang="en-US" sz="2800" b="1" dirty="0">
                <a:latin typeface="標楷體" pitchFamily="65" charset="-120"/>
                <a:ea typeface="標楷體" pitchFamily="65" charset="-120"/>
              </a:rPr>
              <a:t>，</a:t>
            </a:r>
            <a:r>
              <a:rPr lang="zh-TW" altLang="zh-TW" sz="2800" b="1" dirty="0">
                <a:latin typeface="標楷體" pitchFamily="65" charset="-120"/>
                <a:ea typeface="標楷體" pitchFamily="65" charset="-120"/>
              </a:rPr>
              <a:t>確實受僱並實際從事農業生產。向農會申請變更，其年資未中斷。反之，即喪失會員資格。</a:t>
            </a:r>
            <a:endParaRPr lang="en-US" altLang="zh-TW"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雇農</a:t>
            </a:r>
            <a:r>
              <a:rPr lang="en-US" altLang="zh-TW" sz="2800" b="1" dirty="0">
                <a:latin typeface="標楷體" pitchFamily="65" charset="-120"/>
                <a:ea typeface="標楷體" pitchFamily="65" charset="-120"/>
              </a:rPr>
              <a:t>3</a:t>
            </a:r>
            <a:r>
              <a:rPr lang="zh-TW" altLang="en-US" sz="2800" b="1" dirty="0">
                <a:latin typeface="標楷體" pitchFamily="65" charset="-120"/>
                <a:ea typeface="標楷體" pitchFamily="65" charset="-120"/>
              </a:rPr>
              <a:t>：</a:t>
            </a:r>
            <a:r>
              <a:rPr lang="zh-TW" altLang="zh-TW" sz="2800" b="1" dirty="0">
                <a:latin typeface="標楷體" pitchFamily="65" charset="-120"/>
                <a:ea typeface="標楷體" pitchFamily="65" charset="-120"/>
              </a:rPr>
              <a:t>雇主出具證明書，其中村里長證明部分如僅蓋村里長私章不加蓋辦公處關防</a:t>
            </a:r>
            <a:r>
              <a:rPr lang="zh-TW" altLang="en-US" sz="2800" b="1" dirty="0">
                <a:latin typeface="標楷體" pitchFamily="65" charset="-120"/>
                <a:ea typeface="標楷體" pitchFamily="65" charset="-120"/>
              </a:rPr>
              <a:t>仍屬</a:t>
            </a:r>
            <a:r>
              <a:rPr lang="zh-TW" altLang="zh-TW" sz="2800" b="1" dirty="0">
                <a:latin typeface="標楷體" pitchFamily="65" charset="-120"/>
                <a:ea typeface="標楷體" pitchFamily="65" charset="-120"/>
              </a:rPr>
              <a:t>有效</a:t>
            </a:r>
            <a:r>
              <a:rPr lang="zh-TW" altLang="en-US" sz="2800" b="1" dirty="0">
                <a:latin typeface="標楷體" pitchFamily="65" charset="-120"/>
                <a:ea typeface="標楷體" pitchFamily="65" charset="-120"/>
              </a:rPr>
              <a:t>。</a:t>
            </a:r>
            <a:endParaRPr lang="en-US" altLang="zh-TW" sz="2800" b="1" dirty="0">
              <a:latin typeface="標楷體" pitchFamily="65" charset="-120"/>
              <a:ea typeface="標楷體" pitchFamily="65" charset="-120"/>
            </a:endParaRPr>
          </a:p>
          <a:p>
            <a:r>
              <a:rPr lang="zh-TW" altLang="zh-TW" sz="2800" b="1" dirty="0">
                <a:latin typeface="標楷體" pitchFamily="65" charset="-120"/>
                <a:ea typeface="標楷體" pitchFamily="65" charset="-120"/>
              </a:rPr>
              <a:t>雇農</a:t>
            </a:r>
            <a:r>
              <a:rPr lang="en-US" altLang="zh-TW" sz="2800" b="1" dirty="0">
                <a:latin typeface="標楷體" pitchFamily="65" charset="-120"/>
                <a:ea typeface="標楷體" pitchFamily="65" charset="-120"/>
              </a:rPr>
              <a:t>4 </a:t>
            </a:r>
            <a:r>
              <a:rPr lang="zh-TW" altLang="en-US" sz="2800" b="1" dirty="0">
                <a:latin typeface="標楷體" pitchFamily="65" charset="-120"/>
                <a:ea typeface="標楷體" pitchFamily="65" charset="-120"/>
              </a:rPr>
              <a:t>：</a:t>
            </a:r>
            <a:r>
              <a:rPr lang="zh-TW" altLang="zh-TW" sz="2800" b="1" dirty="0">
                <a:latin typeface="標楷體" pitchFamily="65" charset="-120"/>
                <a:ea typeface="標楷體" pitchFamily="65" charset="-120"/>
              </a:rPr>
              <a:t>農地座落應受與雇農住址</a:t>
            </a:r>
            <a:r>
              <a:rPr lang="zh-TW" altLang="zh-TW" sz="2800" b="1" dirty="0">
                <a:solidFill>
                  <a:srgbClr val="FF0000"/>
                </a:solidFill>
                <a:latin typeface="標楷體" pitchFamily="65" charset="-120"/>
                <a:ea typeface="標楷體" pitchFamily="65" charset="-120"/>
              </a:rPr>
              <a:t>同一直轄市、縣（市）</a:t>
            </a:r>
            <a:r>
              <a:rPr lang="zh-TW" altLang="zh-TW" sz="2800" b="1" dirty="0">
                <a:latin typeface="標楷體" pitchFamily="65" charset="-120"/>
                <a:ea typeface="標楷體" pitchFamily="65" charset="-120"/>
              </a:rPr>
              <a:t>或不同直轄市、縣（市）</a:t>
            </a:r>
            <a:r>
              <a:rPr lang="zh-TW" altLang="zh-TW" sz="2800" b="1" dirty="0">
                <a:solidFill>
                  <a:srgbClr val="FF0000"/>
                </a:solidFill>
                <a:latin typeface="標楷體" pitchFamily="65" charset="-120"/>
                <a:ea typeface="標楷體" pitchFamily="65" charset="-120"/>
              </a:rPr>
              <a:t>毗鄰</a:t>
            </a:r>
            <a:r>
              <a:rPr lang="zh-TW" altLang="zh-TW" sz="2800" b="1" dirty="0">
                <a:latin typeface="標楷體" pitchFamily="65" charset="-120"/>
                <a:ea typeface="標楷體" pitchFamily="65" charset="-120"/>
              </a:rPr>
              <a:t>鄉（鎮、市、區）範圍內之限制。</a:t>
            </a:r>
            <a:endParaRPr lang="zh-TW" altLang="en-US" sz="2800"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endParaRPr lang="zh-TW" altLang="zh-TW" b="1" dirty="0">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E8882D5-81B6-4DD4-8184-3F8EBD9EA0FD}" type="slidenum">
              <a:rPr kumimoji="0" lang="en-US" altLang="zh-TW" sz="1400"/>
              <a:pPr>
                <a:spcBef>
                  <a:spcPct val="0"/>
                </a:spcBef>
                <a:buClrTx/>
                <a:buSzTx/>
                <a:buFontTx/>
                <a:buNone/>
              </a:pPr>
              <a:t>2</a:t>
            </a:fld>
            <a:endParaRPr kumimoji="0" lang="en-US" altLang="zh-TW" sz="1400"/>
          </a:p>
        </p:txBody>
      </p:sp>
      <p:sp>
        <p:nvSpPr>
          <p:cNvPr id="5123" name="Text Box 2"/>
          <p:cNvSpPr txBox="1">
            <a:spLocks noChangeArrowheads="1"/>
          </p:cNvSpPr>
          <p:nvPr/>
        </p:nvSpPr>
        <p:spPr bwMode="auto">
          <a:xfrm>
            <a:off x="395288" y="1125538"/>
            <a:ext cx="81375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352550" indent="-135255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4400" b="1">
                <a:solidFill>
                  <a:srgbClr val="070101"/>
                </a:solidFill>
                <a:latin typeface="標楷體" pitchFamily="65" charset="-120"/>
                <a:ea typeface="標楷體" pitchFamily="65" charset="-120"/>
              </a:rPr>
              <a:t>壹、農會法相關函釋</a:t>
            </a:r>
          </a:p>
          <a:p>
            <a:pPr eaLnBrk="1" hangingPunct="1">
              <a:spcBef>
                <a:spcPct val="0"/>
              </a:spcBef>
              <a:buClrTx/>
              <a:buSzTx/>
              <a:buFontTx/>
              <a:buNone/>
            </a:pPr>
            <a:endParaRPr lang="zh-TW" altLang="en-US" sz="4400" b="1">
              <a:solidFill>
                <a:srgbClr val="070101"/>
              </a:solidFill>
              <a:latin typeface="標楷體" pitchFamily="65" charset="-120"/>
              <a:ea typeface="標楷體" pitchFamily="65" charset="-120"/>
            </a:endParaRPr>
          </a:p>
          <a:p>
            <a:pPr eaLnBrk="1" hangingPunct="1">
              <a:spcBef>
                <a:spcPct val="0"/>
              </a:spcBef>
              <a:buClrTx/>
              <a:buSzTx/>
              <a:buFontTx/>
              <a:buNone/>
            </a:pPr>
            <a:r>
              <a:rPr lang="zh-TW" altLang="en-US" sz="4400" b="1">
                <a:solidFill>
                  <a:srgbClr val="070101"/>
                </a:solidFill>
                <a:latin typeface="標楷體" pitchFamily="65" charset="-120"/>
                <a:ea typeface="標楷體" pitchFamily="65" charset="-120"/>
              </a:rPr>
              <a:t>貳、農會法施行細則相關函釋</a:t>
            </a:r>
          </a:p>
          <a:p>
            <a:pPr eaLnBrk="1" hangingPunct="1">
              <a:spcBef>
                <a:spcPct val="0"/>
              </a:spcBef>
              <a:buClrTx/>
              <a:buSzTx/>
              <a:buFontTx/>
              <a:buNone/>
            </a:pPr>
            <a:endParaRPr lang="zh-TW" altLang="en-US" sz="4400" b="1">
              <a:solidFill>
                <a:srgbClr val="070101"/>
              </a:solidFill>
              <a:latin typeface="標楷體" pitchFamily="65" charset="-120"/>
              <a:ea typeface="標楷體" pitchFamily="65" charset="-120"/>
            </a:endParaRPr>
          </a:p>
          <a:p>
            <a:pPr eaLnBrk="1" hangingPunct="1">
              <a:spcBef>
                <a:spcPct val="0"/>
              </a:spcBef>
              <a:buClrTx/>
              <a:buSzTx/>
              <a:buFontTx/>
              <a:buNone/>
            </a:pPr>
            <a:r>
              <a:rPr lang="zh-TW" altLang="en-US" sz="4400" b="1">
                <a:solidFill>
                  <a:srgbClr val="070101"/>
                </a:solidFill>
                <a:latin typeface="標楷體" pitchFamily="65" charset="-120"/>
                <a:ea typeface="標楷體" pitchFamily="65" charset="-120"/>
              </a:rPr>
              <a:t>叁、農會選舉罷免辦法</a:t>
            </a:r>
          </a:p>
        </p:txBody>
      </p:sp>
      <p:pic>
        <p:nvPicPr>
          <p:cNvPr id="5124" name="Picture 1024" descr="sherituli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2374FF2-E08B-4F03-800C-252D91DEA5B6}" type="slidenum">
              <a:rPr kumimoji="0" lang="en-US" altLang="zh-TW" sz="1400"/>
              <a:pPr>
                <a:spcBef>
                  <a:spcPct val="0"/>
                </a:spcBef>
                <a:buClrTx/>
                <a:buSzTx/>
                <a:buFontTx/>
                <a:buNone/>
              </a:pPr>
              <a:t>20</a:t>
            </a:fld>
            <a:endParaRPr kumimoji="0" lang="en-US" altLang="zh-TW" sz="1400"/>
          </a:p>
        </p:txBody>
      </p:sp>
      <p:sp>
        <p:nvSpPr>
          <p:cNvPr id="34819" name="Rectangle 2"/>
          <p:cNvSpPr>
            <a:spLocks noGrp="1" noRot="1" noChangeArrowheads="1"/>
          </p:cNvSpPr>
          <p:nvPr>
            <p:ph type="title"/>
          </p:nvPr>
        </p:nvSpPr>
        <p:spPr>
          <a:xfrm>
            <a:off x="250825" y="404813"/>
            <a:ext cx="8540750" cy="1503362"/>
          </a:xfrm>
        </p:spPr>
        <p:txBody>
          <a:bodyPr/>
          <a:lstStyle/>
          <a:p>
            <a:pPr algn="l" eaLnBrk="1" hangingPunct="1"/>
            <a:r>
              <a:rPr lang="zh-TW" altLang="en-US" sz="2800" b="1" dirty="0">
                <a:latin typeface="標楷體" pitchFamily="65" charset="-120"/>
                <a:ea typeface="標楷體" pitchFamily="65" charset="-120"/>
              </a:rPr>
              <a:t>釋一：</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en-US" altLang="zh-TW" sz="2800" b="1" dirty="0">
                <a:latin typeface="標楷體" pitchFamily="65" charset="-120"/>
                <a:ea typeface="標楷體" pitchFamily="65" charset="-120"/>
              </a:rPr>
              <a:t>77</a:t>
            </a:r>
            <a:r>
              <a:rPr lang="zh-TW" altLang="en-US" sz="2800" b="1" dirty="0">
                <a:latin typeface="標楷體" pitchFamily="65" charset="-120"/>
                <a:ea typeface="標楷體" pitchFamily="65" charset="-120"/>
              </a:rPr>
              <a:t>年</a:t>
            </a:r>
            <a:r>
              <a:rPr lang="en-US" altLang="zh-TW" sz="2800" b="1" dirty="0">
                <a:latin typeface="標楷體" pitchFamily="65" charset="-120"/>
                <a:ea typeface="標楷體" pitchFamily="65" charset="-120"/>
              </a:rPr>
              <a:t>11</a:t>
            </a:r>
            <a:r>
              <a:rPr lang="zh-TW" altLang="en-US" sz="2800" b="1" dirty="0">
                <a:latin typeface="標楷體" pitchFamily="65" charset="-120"/>
                <a:ea typeface="標楷體" pitchFamily="65" charset="-120"/>
              </a:rPr>
              <a:t>月</a:t>
            </a:r>
            <a:r>
              <a:rPr lang="en-US" altLang="zh-TW" sz="2800" b="1" dirty="0">
                <a:latin typeface="標楷體" pitchFamily="65" charset="-120"/>
                <a:ea typeface="標楷體" pitchFamily="65" charset="-120"/>
              </a:rPr>
              <a:t>15</a:t>
            </a:r>
            <a:r>
              <a:rPr lang="zh-TW" altLang="en-US" sz="2800" b="1" dirty="0">
                <a:latin typeface="標楷體" pitchFamily="65" charset="-120"/>
                <a:ea typeface="標楷體" pitchFamily="65" charset="-120"/>
              </a:rPr>
              <a:t>日前入會之農會會員，經會籍清查後是否仍要有自有農地，又其會員資格異動程序疑義：</a:t>
            </a:r>
            <a:r>
              <a:rPr lang="zh-TW" altLang="en-US" sz="3600" b="1" dirty="0">
                <a:latin typeface="標楷體" pitchFamily="65" charset="-120"/>
                <a:ea typeface="標楷體" pitchFamily="65" charset="-120"/>
              </a:rPr>
              <a:t/>
            </a:r>
            <a:br>
              <a:rPr lang="zh-TW" altLang="en-US" sz="3600" b="1" dirty="0">
                <a:latin typeface="標楷體" pitchFamily="65" charset="-120"/>
                <a:ea typeface="標楷體" pitchFamily="65" charset="-120"/>
              </a:rPr>
            </a:br>
            <a:endParaRPr lang="zh-TW" altLang="en-US" sz="3600" b="1" dirty="0">
              <a:latin typeface="標楷體" pitchFamily="65" charset="-120"/>
              <a:ea typeface="標楷體" pitchFamily="65" charset="-120"/>
            </a:endParaRPr>
          </a:p>
        </p:txBody>
      </p:sp>
      <p:sp>
        <p:nvSpPr>
          <p:cNvPr id="30724" name="Rectangle 3"/>
          <p:cNvSpPr>
            <a:spLocks noGrp="1" noRot="1" noChangeArrowheads="1"/>
          </p:cNvSpPr>
          <p:nvPr>
            <p:ph type="body" idx="1"/>
          </p:nvPr>
        </p:nvSpPr>
        <p:spPr>
          <a:xfrm>
            <a:off x="301625" y="1628775"/>
            <a:ext cx="8540750" cy="4968875"/>
          </a:xfrm>
        </p:spPr>
        <p:txBody>
          <a:bodyPr/>
          <a:lstStyle/>
          <a:p>
            <a:pPr eaLnBrk="1" hangingPunct="1">
              <a:lnSpc>
                <a:spcPts val="3200"/>
              </a:lnSpc>
              <a:defRPr/>
            </a:pPr>
            <a:r>
              <a:rPr lang="en-US" altLang="zh-TW" sz="2800" b="1" dirty="0">
                <a:latin typeface="標楷體" pitchFamily="65" charset="-120"/>
                <a:ea typeface="標楷體" pitchFamily="65" charset="-120"/>
              </a:rPr>
              <a:t>77</a:t>
            </a:r>
            <a:r>
              <a:rPr lang="zh-TW" altLang="en-US" sz="2800" b="1" dirty="0">
                <a:latin typeface="標楷體" pitchFamily="65" charset="-120"/>
                <a:ea typeface="標楷體" pitchFamily="65" charset="-120"/>
              </a:rPr>
              <a:t>年</a:t>
            </a:r>
            <a:r>
              <a:rPr lang="en-US" altLang="zh-TW" sz="2800" b="1" dirty="0">
                <a:latin typeface="標楷體" pitchFamily="65" charset="-120"/>
                <a:ea typeface="標楷體" pitchFamily="65" charset="-120"/>
              </a:rPr>
              <a:t>11</a:t>
            </a:r>
            <a:r>
              <a:rPr lang="zh-TW" altLang="en-US" sz="2800" b="1" dirty="0">
                <a:latin typeface="標楷體" pitchFamily="65" charset="-120"/>
                <a:ea typeface="標楷體" pitchFamily="65" charset="-120"/>
              </a:rPr>
              <a:t>月</a:t>
            </a:r>
            <a:r>
              <a:rPr lang="en-US" altLang="zh-TW" sz="2800" b="1" dirty="0">
                <a:latin typeface="標楷體" pitchFamily="65" charset="-120"/>
                <a:ea typeface="標楷體" pitchFamily="65" charset="-120"/>
              </a:rPr>
              <a:t>15</a:t>
            </a:r>
            <a:r>
              <a:rPr lang="zh-TW" altLang="en-US" sz="2800" b="1" dirty="0">
                <a:latin typeface="標楷體" pitchFamily="65" charset="-120"/>
                <a:ea typeface="標楷體" pitchFamily="65" charset="-120"/>
              </a:rPr>
              <a:t>日前已加入農會之會員，應依其入會時之資格審認，如以自耕農入會者，其農地移轉後，倘仍</a:t>
            </a:r>
            <a:r>
              <a:rPr lang="zh-TW" altLang="en-US" sz="2800" b="1" dirty="0">
                <a:solidFill>
                  <a:srgbClr val="FF0000"/>
                </a:solidFill>
                <a:latin typeface="標楷體" pitchFamily="65" charset="-120"/>
                <a:ea typeface="標楷體" pitchFamily="65" charset="-120"/>
              </a:rPr>
              <a:t>有其他農地</a:t>
            </a:r>
            <a:r>
              <a:rPr lang="zh-TW" altLang="en-US" sz="2800" b="1" dirty="0">
                <a:latin typeface="標楷體" pitchFamily="65" charset="-120"/>
                <a:ea typeface="標楷體" pitchFamily="65" charset="-120"/>
              </a:rPr>
              <a:t>，雖面積未達</a:t>
            </a:r>
            <a:r>
              <a:rPr lang="en-US" altLang="zh-TW" sz="2800" b="1" dirty="0">
                <a:latin typeface="標楷體" pitchFamily="65" charset="-120"/>
                <a:ea typeface="標楷體" pitchFamily="65" charset="-120"/>
              </a:rPr>
              <a:t>0.1</a:t>
            </a:r>
            <a:r>
              <a:rPr lang="zh-TW" altLang="en-US" sz="2800" b="1" dirty="0">
                <a:latin typeface="標楷體" pitchFamily="65" charset="-120"/>
                <a:ea typeface="標楷體" pitchFamily="65" charset="-120"/>
              </a:rPr>
              <a:t>公頃且有實際從事農業生產之事實者，其會員資格仍可繼續，倘已無其他農地，即喪失自耕農會員資格。</a:t>
            </a:r>
          </a:p>
          <a:p>
            <a:pPr eaLnBrk="1" hangingPunct="1">
              <a:lnSpc>
                <a:spcPts val="3200"/>
              </a:lnSpc>
              <a:defRPr/>
            </a:pPr>
            <a:r>
              <a:rPr lang="zh-TW" altLang="en-US" sz="2800" b="1" dirty="0">
                <a:latin typeface="標楷體" pitchFamily="65" charset="-120"/>
                <a:ea typeface="標楷體" pitchFamily="65" charset="-120"/>
              </a:rPr>
              <a:t>應依審查辦法第</a:t>
            </a:r>
            <a:r>
              <a:rPr lang="en-US" altLang="zh-TW" sz="2800" b="1" dirty="0">
                <a:latin typeface="標楷體" pitchFamily="65" charset="-120"/>
                <a:ea typeface="標楷體" pitchFamily="65" charset="-120"/>
              </a:rPr>
              <a:t>6</a:t>
            </a:r>
            <a:r>
              <a:rPr lang="zh-TW" altLang="en-US" sz="2800" b="1" dirty="0">
                <a:latin typeface="標楷體" pitchFamily="65" charset="-120"/>
                <a:ea typeface="標楷體" pitchFamily="65" charset="-120"/>
              </a:rPr>
              <a:t>條規定：「農會會員之入會申請案，經理事會審定後，農會應將審查結果以書面通知申請人。申請人如有異議，應於通知送達</a:t>
            </a:r>
            <a:r>
              <a:rPr lang="en-US" altLang="zh-TW" sz="2800" b="1" dirty="0">
                <a:latin typeface="標楷體" pitchFamily="65" charset="-120"/>
                <a:ea typeface="標楷體" pitchFamily="65" charset="-120"/>
              </a:rPr>
              <a:t>7</a:t>
            </a:r>
            <a:r>
              <a:rPr lang="zh-TW" altLang="en-US" sz="2800" b="1" dirty="0">
                <a:latin typeface="標楷體" pitchFamily="65" charset="-120"/>
                <a:ea typeface="標楷體" pitchFamily="65" charset="-120"/>
              </a:rPr>
              <a:t>日內以書面向農會申請復審，逾期不予受理；申請復審以</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次為限。」辦理。</a:t>
            </a:r>
            <a:endParaRPr lang="en-US" altLang="zh-TW" sz="2800" b="1" dirty="0">
              <a:latin typeface="標楷體" pitchFamily="65" charset="-120"/>
              <a:ea typeface="標楷體" pitchFamily="65" charset="-120"/>
            </a:endParaRPr>
          </a:p>
          <a:p>
            <a:pPr marL="0" indent="0" eaLnBrk="1" hangingPunct="1">
              <a:lnSpc>
                <a:spcPts val="3200"/>
              </a:lnSpc>
              <a:buFont typeface="Wingdings" pitchFamily="2" charset="2"/>
              <a:buNone/>
              <a:defRPr/>
            </a:pPr>
            <a:r>
              <a:rPr lang="zh-TW" altLang="en-US" sz="2800" b="1" dirty="0">
                <a:latin typeface="標楷體" pitchFamily="65" charset="-120"/>
                <a:ea typeface="標楷體" pitchFamily="65" charset="-120"/>
              </a:rPr>
              <a:t>（農委會</a:t>
            </a:r>
            <a:r>
              <a:rPr lang="en-US" altLang="zh-TW" sz="2800" b="1" dirty="0">
                <a:latin typeface="標楷體" pitchFamily="65" charset="-120"/>
                <a:ea typeface="標楷體" pitchFamily="65" charset="-120"/>
              </a:rPr>
              <a:t>101.7.3</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1010115555</a:t>
            </a:r>
            <a:r>
              <a:rPr lang="zh-TW" altLang="en-US" sz="2800" b="1" dirty="0">
                <a:latin typeface="標楷體" pitchFamily="65" charset="-120"/>
                <a:ea typeface="標楷體" pitchFamily="65" charset="-120"/>
              </a:rPr>
              <a:t>號函）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DC87F523-EEE3-49D9-ADED-291C680C2B1A}" type="slidenum">
              <a:rPr kumimoji="0" lang="en-US" altLang="zh-TW" sz="1400"/>
              <a:pPr>
                <a:spcBef>
                  <a:spcPct val="0"/>
                </a:spcBef>
                <a:buClrTx/>
                <a:buSzTx/>
                <a:buFontTx/>
                <a:buNone/>
              </a:pPr>
              <a:t>21</a:t>
            </a:fld>
            <a:endParaRPr kumimoji="0" lang="en-US" altLang="zh-TW" sz="1400"/>
          </a:p>
        </p:txBody>
      </p:sp>
      <p:sp>
        <p:nvSpPr>
          <p:cNvPr id="35843" name="Rectangle 2"/>
          <p:cNvSpPr>
            <a:spLocks noGrp="1" noRot="1" noChangeArrowheads="1"/>
          </p:cNvSpPr>
          <p:nvPr>
            <p:ph type="title"/>
          </p:nvPr>
        </p:nvSpPr>
        <p:spPr>
          <a:xfrm>
            <a:off x="0" y="0"/>
            <a:ext cx="9144000" cy="1125538"/>
          </a:xfrm>
        </p:spPr>
        <p:txBody>
          <a:bodyPr/>
          <a:lstStyle/>
          <a:p>
            <a:pPr algn="l">
              <a:defRPr/>
            </a:pPr>
            <a:r>
              <a:rPr lang="zh-TW" altLang="en-US" sz="2800" b="1" dirty="0">
                <a:latin typeface="標楷體" pitchFamily="65" charset="-120"/>
                <a:ea typeface="標楷體" pitchFamily="65" charset="-120"/>
              </a:rPr>
              <a:t>釋二：</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zh-TW" altLang="zh-TW" sz="2800" b="1" spc="-300" dirty="0">
                <a:latin typeface="標楷體" panose="03000509000000000000" pitchFamily="65" charset="-120"/>
                <a:ea typeface="標楷體" panose="03000509000000000000" pitchFamily="65" charset="-120"/>
              </a:rPr>
              <a:t>從事養蜂之農戶申請加入基層農會為會員，所需檢附文件疑義</a:t>
            </a:r>
            <a:r>
              <a:rPr lang="zh-TW" altLang="en-US" sz="2800" b="1" spc="-300" dirty="0">
                <a:latin typeface="標楷體" pitchFamily="65" charset="-120"/>
                <a:ea typeface="標楷體" pitchFamily="65" charset="-120"/>
              </a:rPr>
              <a:t>：</a:t>
            </a:r>
          </a:p>
        </p:txBody>
      </p:sp>
      <p:sp>
        <p:nvSpPr>
          <p:cNvPr id="35844" name="Rectangle 3"/>
          <p:cNvSpPr>
            <a:spLocks noGrp="1" noRot="1" noChangeArrowheads="1"/>
          </p:cNvSpPr>
          <p:nvPr>
            <p:ph type="body" idx="1"/>
          </p:nvPr>
        </p:nvSpPr>
        <p:spPr>
          <a:xfrm>
            <a:off x="107950" y="1052513"/>
            <a:ext cx="8928100" cy="5275262"/>
          </a:xfrm>
        </p:spPr>
        <p:txBody>
          <a:bodyPr/>
          <a:lstStyle/>
          <a:p>
            <a:pPr marL="3175" indent="554038" eaLnBrk="1" hangingPunct="1">
              <a:lnSpc>
                <a:spcPts val="3200"/>
              </a:lnSpc>
              <a:spcBef>
                <a:spcPct val="0"/>
              </a:spcBef>
              <a:buClrTx/>
              <a:buSzTx/>
              <a:buFontTx/>
              <a:buNone/>
              <a:defRPr/>
            </a:pPr>
            <a:r>
              <a:rPr lang="zh-TW" altLang="zh-TW" sz="2800" b="1" dirty="0">
                <a:latin typeface="標楷體" panose="03000509000000000000" pitchFamily="65" charset="-120"/>
                <a:ea typeface="標楷體" panose="03000509000000000000" pitchFamily="65" charset="-120"/>
              </a:rPr>
              <a:t>對於實際從事養蜂</a:t>
            </a:r>
            <a:r>
              <a:rPr lang="en-US" altLang="zh-TW" sz="2800" b="1" dirty="0">
                <a:latin typeface="標楷體" panose="03000509000000000000" pitchFamily="65" charset="-120"/>
                <a:ea typeface="標楷體" panose="03000509000000000000" pitchFamily="65" charset="-120"/>
              </a:rPr>
              <a:t>1</a:t>
            </a:r>
            <a:r>
              <a:rPr lang="zh-TW" altLang="zh-TW" sz="2800" b="1" dirty="0">
                <a:latin typeface="標楷體" panose="03000509000000000000" pitchFamily="65" charset="-120"/>
                <a:ea typeface="標楷體" panose="03000509000000000000" pitchFamily="65" charset="-120"/>
              </a:rPr>
              <a:t>年以上且飼</a:t>
            </a:r>
            <a:r>
              <a:rPr lang="zh-TW" altLang="zh-TW" sz="2800" b="1" dirty="0">
                <a:solidFill>
                  <a:srgbClr val="FF0000"/>
                </a:solidFill>
                <a:latin typeface="標楷體" panose="03000509000000000000" pitchFamily="65" charset="-120"/>
                <a:ea typeface="標楷體" panose="03000509000000000000" pitchFamily="65" charset="-120"/>
              </a:rPr>
              <a:t>養蜂箱維持在</a:t>
            </a:r>
            <a:r>
              <a:rPr lang="en-US" altLang="zh-TW" sz="2800" b="1" dirty="0">
                <a:solidFill>
                  <a:srgbClr val="FF0000"/>
                </a:solidFill>
                <a:latin typeface="標楷體" panose="03000509000000000000" pitchFamily="65" charset="-120"/>
                <a:ea typeface="標楷體" panose="03000509000000000000" pitchFamily="65" charset="-120"/>
              </a:rPr>
              <a:t>100</a:t>
            </a:r>
            <a:r>
              <a:rPr lang="zh-TW" altLang="zh-TW" sz="2800" b="1" dirty="0">
                <a:solidFill>
                  <a:srgbClr val="FF0000"/>
                </a:solidFill>
                <a:latin typeface="標楷體" panose="03000509000000000000" pitchFamily="65" charset="-120"/>
                <a:ea typeface="標楷體" panose="03000509000000000000" pitchFamily="65" charset="-120"/>
              </a:rPr>
              <a:t>箱以上</a:t>
            </a:r>
            <a:r>
              <a:rPr lang="zh-TW" altLang="zh-TW" sz="2800" b="1" dirty="0">
                <a:latin typeface="標楷體" panose="03000509000000000000" pitchFamily="65" charset="-120"/>
                <a:ea typeface="標楷體" panose="03000509000000000000" pitchFamily="65" charset="-120"/>
              </a:rPr>
              <a:t>之養蜂農民，得依規定申請加入農會為會員。養蜂農戶無如其他之農會會員有土地登記簿謄本、租賃契約等相關證明文件，其申請加入農會為會員，應檢附包括向公所申報，並經審核、建檔之證明文件。上開「向公所申報並經審核、建檔之證明文件」，係指本會</a:t>
            </a:r>
            <a:r>
              <a:rPr lang="en-US" altLang="zh-TW" sz="2800" b="1" dirty="0">
                <a:latin typeface="標楷體" panose="03000509000000000000" pitchFamily="65" charset="-120"/>
                <a:ea typeface="標楷體" panose="03000509000000000000" pitchFamily="65" charset="-120"/>
              </a:rPr>
              <a:t>90</a:t>
            </a:r>
            <a:r>
              <a:rPr lang="zh-TW" altLang="zh-TW" sz="2800" b="1" dirty="0">
                <a:latin typeface="標楷體" panose="03000509000000000000" pitchFamily="65" charset="-120"/>
                <a:ea typeface="標楷體" panose="03000509000000000000" pitchFamily="65" charset="-120"/>
              </a:rPr>
              <a:t>年</a:t>
            </a:r>
            <a:r>
              <a:rPr lang="en-US" altLang="zh-TW" sz="2800" b="1" dirty="0">
                <a:latin typeface="標楷體" panose="03000509000000000000" pitchFamily="65" charset="-120"/>
                <a:ea typeface="標楷體" panose="03000509000000000000" pitchFamily="65" charset="-120"/>
              </a:rPr>
              <a:t>9</a:t>
            </a:r>
            <a:r>
              <a:rPr lang="zh-TW" altLang="zh-TW" sz="2800" b="1" dirty="0">
                <a:latin typeface="標楷體" panose="03000509000000000000" pitchFamily="65" charset="-120"/>
                <a:ea typeface="標楷體" panose="03000509000000000000" pitchFamily="65" charset="-120"/>
              </a:rPr>
              <a:t>月</a:t>
            </a:r>
            <a:r>
              <a:rPr lang="en-US" altLang="zh-TW" sz="2800" b="1" dirty="0">
                <a:latin typeface="標楷體" panose="03000509000000000000" pitchFamily="65" charset="-120"/>
                <a:ea typeface="標楷體" panose="03000509000000000000" pitchFamily="65" charset="-120"/>
              </a:rPr>
              <a:t>28</a:t>
            </a:r>
            <a:r>
              <a:rPr lang="zh-TW" altLang="zh-TW" sz="2800" b="1" dirty="0">
                <a:latin typeface="標楷體" panose="03000509000000000000" pitchFamily="65" charset="-120"/>
                <a:ea typeface="標楷體" panose="03000509000000000000" pitchFamily="65" charset="-120"/>
              </a:rPr>
              <a:t>日</a:t>
            </a:r>
            <a:r>
              <a:rPr lang="en-US" altLang="zh-TW" sz="2800" b="1" dirty="0">
                <a:latin typeface="標楷體" panose="03000509000000000000" pitchFamily="65" charset="-120"/>
                <a:ea typeface="標楷體" panose="03000509000000000000" pitchFamily="65" charset="-120"/>
              </a:rPr>
              <a:t>(90)</a:t>
            </a:r>
            <a:r>
              <a:rPr lang="zh-TW" altLang="zh-TW" sz="2800" b="1" dirty="0">
                <a:latin typeface="標楷體" panose="03000509000000000000" pitchFamily="65" charset="-120"/>
                <a:ea typeface="標楷體" panose="03000509000000000000" pitchFamily="65" charset="-120"/>
              </a:rPr>
              <a:t>農中字第</a:t>
            </a:r>
            <a:r>
              <a:rPr lang="en-US" altLang="zh-TW" sz="2800" b="1" dirty="0">
                <a:latin typeface="標楷體" panose="03000509000000000000" pitchFamily="65" charset="-120"/>
                <a:ea typeface="標楷體" panose="03000509000000000000" pitchFamily="65" charset="-120"/>
              </a:rPr>
              <a:t>901099197</a:t>
            </a:r>
            <a:r>
              <a:rPr lang="zh-TW" altLang="zh-TW" sz="2800" b="1" dirty="0">
                <a:latin typeface="標楷體" panose="03000509000000000000" pitchFamily="65" charset="-120"/>
                <a:ea typeface="標楷體" panose="03000509000000000000" pitchFamily="65" charset="-120"/>
              </a:rPr>
              <a:t>號函所附之</a:t>
            </a:r>
            <a:r>
              <a:rPr lang="zh-TW" altLang="zh-TW" sz="2800" b="1" dirty="0">
                <a:solidFill>
                  <a:srgbClr val="FF0000"/>
                </a:solidFill>
                <a:latin typeface="標楷體" panose="03000509000000000000" pitchFamily="65" charset="-120"/>
                <a:ea typeface="標楷體" panose="03000509000000000000" pitchFamily="65" charset="-120"/>
              </a:rPr>
              <a:t>流動（戶籍地）養蜂申報表</a:t>
            </a:r>
            <a:r>
              <a:rPr lang="zh-TW" altLang="zh-TW" sz="2800" b="1" dirty="0">
                <a:latin typeface="標楷體" panose="03000509000000000000" pitchFamily="65" charset="-120"/>
                <a:ea typeface="標楷體" panose="03000509000000000000" pitchFamily="65" charset="-120"/>
              </a:rPr>
              <a:t>，蜂農倘依相關規定向養蜂地公所申報養蜂事宜，公所應予受理，並依申報內容逐件審核、建檔。流動（戶籍地</a:t>
            </a:r>
            <a:r>
              <a:rPr lang="en-US" altLang="zh-TW" sz="2800" b="1" dirty="0">
                <a:latin typeface="標楷體" panose="03000509000000000000" pitchFamily="65" charset="-120"/>
                <a:ea typeface="標楷體" panose="03000509000000000000" pitchFamily="65" charset="-120"/>
              </a:rPr>
              <a:t>)</a:t>
            </a:r>
            <a:r>
              <a:rPr lang="zh-TW" altLang="zh-TW" sz="2800" b="1" dirty="0">
                <a:latin typeface="標楷體" panose="03000509000000000000" pitchFamily="65" charset="-120"/>
                <a:ea typeface="標楷體" panose="03000509000000000000" pitchFamily="65" charset="-120"/>
              </a:rPr>
              <a:t>養蜂申報表由申報人及養蜂地公所各留</a:t>
            </a:r>
            <a:r>
              <a:rPr lang="en-US" altLang="zh-TW" sz="2800" b="1" dirty="0">
                <a:latin typeface="標楷體" panose="03000509000000000000" pitchFamily="65" charset="-120"/>
                <a:ea typeface="標楷體" panose="03000509000000000000" pitchFamily="65" charset="-120"/>
              </a:rPr>
              <a:t>1</a:t>
            </a:r>
            <a:r>
              <a:rPr lang="zh-TW" altLang="zh-TW" sz="2800" b="1" dirty="0">
                <a:latin typeface="標楷體" panose="03000509000000000000" pitchFamily="65" charset="-120"/>
                <a:ea typeface="標楷體" panose="03000509000000000000" pitchFamily="65" charset="-120"/>
              </a:rPr>
              <a:t>份外，另由養蜂地公所影印分送當地縣市政府、該申報人戶籍地公所及縣市政府、台灣養蜂協會等</a:t>
            </a:r>
            <a:r>
              <a:rPr lang="zh-TW" altLang="en-US" sz="2800" b="1" dirty="0">
                <a:latin typeface="標楷體" pitchFamily="65" charset="-120"/>
                <a:ea typeface="標楷體" pitchFamily="65" charset="-120"/>
              </a:rPr>
              <a:t>。</a:t>
            </a:r>
            <a:endParaRPr lang="en-US" altLang="zh-TW" sz="2800" b="1" dirty="0">
              <a:latin typeface="標楷體" pitchFamily="65" charset="-120"/>
              <a:ea typeface="標楷體" pitchFamily="65" charset="-120"/>
            </a:endParaRPr>
          </a:p>
          <a:p>
            <a:pPr marL="3175" indent="554038" eaLnBrk="1" hangingPunct="1">
              <a:lnSpc>
                <a:spcPts val="3200"/>
              </a:lnSpc>
              <a:spcBef>
                <a:spcPct val="0"/>
              </a:spcBef>
              <a:buClrTx/>
              <a:buSzTx/>
              <a:buFontTx/>
              <a:buNone/>
              <a:defRPr/>
            </a:pPr>
            <a:r>
              <a:rPr lang="zh-TW" altLang="en-US" sz="2800" b="1" dirty="0">
                <a:latin typeface="標楷體" pitchFamily="65" charset="-120"/>
                <a:ea typeface="標楷體" pitchFamily="65" charset="-120"/>
              </a:rPr>
              <a:t>（</a:t>
            </a:r>
            <a:r>
              <a:rPr lang="zh-TW" altLang="zh-TW" sz="2800" b="1" dirty="0">
                <a:latin typeface="標楷體" panose="03000509000000000000" pitchFamily="65" charset="-120"/>
                <a:ea typeface="標楷體" panose="03000509000000000000" pitchFamily="65" charset="-120"/>
              </a:rPr>
              <a:t>農委會</a:t>
            </a:r>
            <a:r>
              <a:rPr lang="en-US" altLang="zh-TW" sz="2800" b="1" dirty="0">
                <a:latin typeface="標楷體" panose="03000509000000000000" pitchFamily="65" charset="-120"/>
                <a:ea typeface="標楷體" panose="03000509000000000000" pitchFamily="65" charset="-120"/>
              </a:rPr>
              <a:t>103.3.26</a:t>
            </a:r>
            <a:r>
              <a:rPr lang="zh-TW" altLang="zh-TW" sz="2800" b="1" dirty="0">
                <a:latin typeface="標楷體" panose="03000509000000000000" pitchFamily="65" charset="-120"/>
                <a:ea typeface="標楷體" panose="03000509000000000000" pitchFamily="65" charset="-120"/>
              </a:rPr>
              <a:t>農輔字第</a:t>
            </a:r>
            <a:r>
              <a:rPr lang="en-US" altLang="zh-TW" sz="2800" b="1" dirty="0">
                <a:latin typeface="標楷體" panose="03000509000000000000" pitchFamily="65" charset="-120"/>
                <a:ea typeface="標楷體" panose="03000509000000000000" pitchFamily="65" charset="-120"/>
              </a:rPr>
              <a:t>1030707851</a:t>
            </a:r>
            <a:r>
              <a:rPr lang="zh-TW" altLang="zh-TW" sz="2800" b="1" dirty="0">
                <a:latin typeface="標楷體" panose="03000509000000000000" pitchFamily="65" charset="-120"/>
                <a:ea typeface="標楷體" panose="03000509000000000000" pitchFamily="65" charset="-120"/>
              </a:rPr>
              <a:t>號函</a:t>
            </a:r>
            <a:r>
              <a:rPr lang="zh-TW" altLang="en-US" sz="2800" b="1" dirty="0">
                <a:latin typeface="標楷體" pitchFamily="65" charset="-120"/>
                <a:ea typeface="標楷體" pitchFamily="65" charset="-120"/>
              </a:rPr>
              <a:t>）</a:t>
            </a:r>
          </a:p>
          <a:p>
            <a:pPr indent="554038" eaLnBrk="1" hangingPunct="1">
              <a:lnSpc>
                <a:spcPct val="80000"/>
              </a:lnSpc>
              <a:defRPr/>
            </a:pPr>
            <a:endParaRPr lang="en-US" altLang="zh-TW" sz="2800" b="1" dirty="0">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158DE563-ACCF-49A5-A12A-82008BF682BD}" type="slidenum">
              <a:rPr kumimoji="0" lang="en-US" altLang="zh-TW" sz="1400"/>
              <a:pPr>
                <a:spcBef>
                  <a:spcPct val="0"/>
                </a:spcBef>
                <a:buClrTx/>
                <a:buSzTx/>
                <a:buFontTx/>
                <a:buNone/>
              </a:pPr>
              <a:t>22</a:t>
            </a:fld>
            <a:endParaRPr kumimoji="0" lang="en-US" altLang="zh-TW" sz="1400"/>
          </a:p>
        </p:txBody>
      </p:sp>
      <p:sp>
        <p:nvSpPr>
          <p:cNvPr id="37891" name="Rectangle 2"/>
          <p:cNvSpPr>
            <a:spLocks noGrp="1" noRot="1" noChangeArrowheads="1"/>
          </p:cNvSpPr>
          <p:nvPr>
            <p:ph type="title"/>
          </p:nvPr>
        </p:nvSpPr>
        <p:spPr>
          <a:xfrm>
            <a:off x="323850" y="549275"/>
            <a:ext cx="8540750" cy="719138"/>
          </a:xfrm>
        </p:spPr>
        <p:txBody>
          <a:bodyPr/>
          <a:lstStyle/>
          <a:p>
            <a:pPr algn="l" eaLnBrk="1" hangingPunct="1">
              <a:defRPr/>
            </a:pPr>
            <a:r>
              <a:rPr lang="zh-TW" altLang="en-US" sz="2800" b="1" spc="-300" dirty="0">
                <a:latin typeface="標楷體" pitchFamily="65" charset="-120"/>
                <a:ea typeface="標楷體" pitchFamily="65" charset="-120"/>
              </a:rPr>
              <a:t>釋三：</a:t>
            </a:r>
            <a:r>
              <a:rPr lang="en-US" altLang="zh-TW" sz="2800" b="1" spc="-300" dirty="0">
                <a:latin typeface="標楷體" pitchFamily="65" charset="-120"/>
                <a:ea typeface="標楷體" pitchFamily="65" charset="-120"/>
              </a:rPr>
              <a:t/>
            </a:r>
            <a:br>
              <a:rPr lang="en-US" altLang="zh-TW" sz="2800" b="1" spc="-300" dirty="0">
                <a:latin typeface="標楷體" pitchFamily="65" charset="-120"/>
                <a:ea typeface="標楷體" pitchFamily="65" charset="-120"/>
              </a:rPr>
            </a:br>
            <a:r>
              <a:rPr lang="zh-TW" altLang="zh-TW" sz="2800" b="1" spc="-300" dirty="0">
                <a:latin typeface="標楷體" pitchFamily="65" charset="-120"/>
                <a:ea typeface="標楷體" pitchFamily="65" charset="-120"/>
              </a:rPr>
              <a:t>公務人員可</a:t>
            </a:r>
            <a:r>
              <a:rPr lang="zh-TW" altLang="zh-TW" sz="2800" b="1" spc="-300" dirty="0">
                <a:solidFill>
                  <a:srgbClr val="FF0000"/>
                </a:solidFill>
                <a:latin typeface="標楷體" pitchFamily="65" charset="-120"/>
                <a:ea typeface="標楷體" pitchFamily="65" charset="-120"/>
              </a:rPr>
              <a:t>否</a:t>
            </a:r>
            <a:r>
              <a:rPr lang="zh-TW" altLang="zh-TW" sz="2800" b="1" spc="-300" dirty="0">
                <a:latin typeface="標楷體" pitchFamily="65" charset="-120"/>
                <a:ea typeface="標楷體" pitchFamily="65" charset="-120"/>
              </a:rPr>
              <a:t>加入農會會員疑義</a:t>
            </a:r>
            <a:r>
              <a:rPr lang="zh-TW" altLang="en-US" sz="2800" b="1" spc="-300" dirty="0">
                <a:latin typeface="標楷體" pitchFamily="65" charset="-120"/>
                <a:ea typeface="標楷體" pitchFamily="65" charset="-120"/>
              </a:rPr>
              <a:t>：</a:t>
            </a:r>
            <a:r>
              <a:rPr lang="en-US" altLang="zh-TW" sz="2800" b="1" spc="-300" dirty="0">
                <a:latin typeface="標楷體" pitchFamily="65" charset="-120"/>
                <a:ea typeface="標楷體" pitchFamily="65" charset="-120"/>
              </a:rPr>
              <a:t/>
            </a:r>
            <a:br>
              <a:rPr lang="en-US" altLang="zh-TW" sz="2800" b="1" spc="-300" dirty="0">
                <a:latin typeface="標楷體" pitchFamily="65" charset="-120"/>
                <a:ea typeface="標楷體" pitchFamily="65" charset="-120"/>
              </a:rPr>
            </a:br>
            <a:r>
              <a:rPr lang="zh-TW" altLang="en-US" sz="2800" b="1" spc="-300" dirty="0">
                <a:latin typeface="標楷體" pitchFamily="65" charset="-120"/>
                <a:ea typeface="標楷體" pitchFamily="65" charset="-120"/>
              </a:rPr>
              <a:t>擔任縣政府</a:t>
            </a:r>
            <a:r>
              <a:rPr lang="zh-TW" altLang="en-US" sz="2800" b="1" spc="-300" dirty="0">
                <a:solidFill>
                  <a:srgbClr val="FF0000"/>
                </a:solidFill>
                <a:latin typeface="標楷體" pitchFamily="65" charset="-120"/>
                <a:ea typeface="標楷體" pitchFamily="65" charset="-120"/>
              </a:rPr>
              <a:t>局長</a:t>
            </a:r>
            <a:r>
              <a:rPr lang="zh-TW" altLang="en-US" sz="2800" b="1" spc="-300" dirty="0">
                <a:latin typeface="標楷體" pitchFamily="65" charset="-120"/>
                <a:ea typeface="標楷體" pitchFamily="65" charset="-120"/>
              </a:rPr>
              <a:t>職務者，是</a:t>
            </a:r>
            <a:r>
              <a:rPr lang="zh-TW" altLang="en-US" sz="2800" b="1" spc="-300" dirty="0">
                <a:solidFill>
                  <a:srgbClr val="FF0000"/>
                </a:solidFill>
                <a:latin typeface="標楷體" pitchFamily="65" charset="-120"/>
                <a:ea typeface="標楷體" pitchFamily="65" charset="-120"/>
              </a:rPr>
              <a:t>否</a:t>
            </a:r>
            <a:r>
              <a:rPr lang="zh-TW" altLang="en-US" sz="2800" b="1" spc="-300" dirty="0">
                <a:latin typeface="標楷體" pitchFamily="65" charset="-120"/>
                <a:ea typeface="標楷體" pitchFamily="65" charset="-120"/>
              </a:rPr>
              <a:t>具有農會會員代表資格疑義：</a:t>
            </a:r>
            <a:br>
              <a:rPr lang="zh-TW" altLang="en-US" sz="2800" b="1" spc="-300" dirty="0">
                <a:latin typeface="標楷體" pitchFamily="65" charset="-120"/>
                <a:ea typeface="標楷體" pitchFamily="65" charset="-120"/>
              </a:rPr>
            </a:br>
            <a:endParaRPr lang="zh-TW" altLang="en-US" sz="2800" b="1" spc="-300" dirty="0">
              <a:latin typeface="標楷體" pitchFamily="65" charset="-120"/>
              <a:ea typeface="標楷體" pitchFamily="65" charset="-120"/>
            </a:endParaRPr>
          </a:p>
        </p:txBody>
      </p:sp>
      <p:sp>
        <p:nvSpPr>
          <p:cNvPr id="37892" name="Rectangle 3"/>
          <p:cNvSpPr>
            <a:spLocks noGrp="1" noRot="1" noChangeArrowheads="1"/>
          </p:cNvSpPr>
          <p:nvPr>
            <p:ph type="body" idx="1"/>
          </p:nvPr>
        </p:nvSpPr>
        <p:spPr>
          <a:xfrm>
            <a:off x="107950" y="1412875"/>
            <a:ext cx="8756650" cy="5191125"/>
          </a:xfrm>
        </p:spPr>
        <p:txBody>
          <a:bodyPr/>
          <a:lstStyle/>
          <a:p>
            <a:pPr eaLnBrk="1" hangingPunct="1">
              <a:lnSpc>
                <a:spcPct val="90000"/>
              </a:lnSpc>
              <a:defRPr/>
            </a:pPr>
            <a:r>
              <a:rPr lang="zh-TW" altLang="en-US" sz="2600" b="1" dirty="0">
                <a:latin typeface="標楷體" pitchFamily="65" charset="-120"/>
                <a:ea typeface="標楷體" pitchFamily="65" charset="-120"/>
              </a:rPr>
              <a:t>公務員服務法第</a:t>
            </a:r>
            <a:r>
              <a:rPr lang="en-US" altLang="zh-TW" sz="2600" b="1" dirty="0">
                <a:latin typeface="標楷體" pitchFamily="65" charset="-120"/>
                <a:ea typeface="標楷體" pitchFamily="65" charset="-120"/>
              </a:rPr>
              <a:t>13</a:t>
            </a:r>
            <a:r>
              <a:rPr lang="zh-TW" altLang="en-US" sz="2600" b="1" dirty="0">
                <a:latin typeface="標楷體" pitchFamily="65" charset="-120"/>
                <a:ea typeface="標楷體" pitchFamily="65" charset="-120"/>
              </a:rPr>
              <a:t>條第</a:t>
            </a:r>
            <a:r>
              <a:rPr lang="en-US" altLang="zh-TW" sz="2600" b="1" dirty="0">
                <a:latin typeface="標楷體" pitchFamily="65" charset="-120"/>
                <a:ea typeface="標楷體" pitchFamily="65" charset="-120"/>
              </a:rPr>
              <a:t>1</a:t>
            </a:r>
            <a:r>
              <a:rPr lang="zh-TW" altLang="en-US" sz="2600" b="1" dirty="0">
                <a:latin typeface="標楷體" pitchFamily="65" charset="-120"/>
                <a:ea typeface="標楷體" pitchFamily="65" charset="-120"/>
              </a:rPr>
              <a:t>項規定：「公務員不得經營商業或投資事業。」；復查司法院</a:t>
            </a:r>
            <a:r>
              <a:rPr lang="en-US" altLang="zh-TW" sz="2600" b="1" dirty="0">
                <a:latin typeface="標楷體" pitchFamily="65" charset="-120"/>
                <a:ea typeface="標楷體" pitchFamily="65" charset="-120"/>
              </a:rPr>
              <a:t>32</a:t>
            </a:r>
            <a:r>
              <a:rPr lang="zh-TW" altLang="en-US" sz="2600" b="1" dirty="0">
                <a:latin typeface="標楷體" pitchFamily="65" charset="-120"/>
                <a:ea typeface="標楷體" pitchFamily="65" charset="-120"/>
              </a:rPr>
              <a:t>年</a:t>
            </a:r>
            <a:r>
              <a:rPr lang="en-US" altLang="zh-TW" sz="2600" b="1" dirty="0">
                <a:latin typeface="標楷體" pitchFamily="65" charset="-120"/>
                <a:ea typeface="標楷體" pitchFamily="65" charset="-120"/>
              </a:rPr>
              <a:t>3</a:t>
            </a:r>
            <a:r>
              <a:rPr lang="zh-TW" altLang="en-US" sz="2600" b="1" dirty="0">
                <a:latin typeface="標楷體" pitchFamily="65" charset="-120"/>
                <a:ea typeface="標楷體" pitchFamily="65" charset="-120"/>
              </a:rPr>
              <a:t>月</a:t>
            </a:r>
            <a:r>
              <a:rPr lang="en-US" altLang="zh-TW" sz="2600" b="1" dirty="0">
                <a:latin typeface="標楷體" pitchFamily="65" charset="-120"/>
                <a:ea typeface="標楷體" pitchFamily="65" charset="-120"/>
              </a:rPr>
              <a:t>31</a:t>
            </a:r>
            <a:r>
              <a:rPr lang="zh-TW" altLang="en-US" sz="2600" b="1" dirty="0">
                <a:latin typeface="標楷體" pitchFamily="65" charset="-120"/>
                <a:ea typeface="標楷體" pitchFamily="65" charset="-120"/>
              </a:rPr>
              <a:t>日院字第</a:t>
            </a:r>
            <a:r>
              <a:rPr lang="en-US" altLang="zh-TW" sz="2600" b="1" dirty="0">
                <a:latin typeface="標楷體" pitchFamily="65" charset="-120"/>
                <a:ea typeface="標楷體" pitchFamily="65" charset="-120"/>
              </a:rPr>
              <a:t>2493</a:t>
            </a:r>
            <a:r>
              <a:rPr lang="zh-TW" altLang="en-US" sz="2600" b="1" dirty="0">
                <a:latin typeface="標楷體" pitchFamily="65" charset="-120"/>
                <a:ea typeface="標楷體" pitchFamily="65" charset="-120"/>
              </a:rPr>
              <a:t>號函略以：公務員服務法第</a:t>
            </a:r>
            <a:r>
              <a:rPr lang="en-US" altLang="zh-TW" sz="2600" b="1" dirty="0">
                <a:latin typeface="標楷體" pitchFamily="65" charset="-120"/>
                <a:ea typeface="標楷體" pitchFamily="65" charset="-120"/>
              </a:rPr>
              <a:t>13</a:t>
            </a:r>
            <a:r>
              <a:rPr lang="zh-TW" altLang="en-US" sz="2600" b="1" dirty="0">
                <a:latin typeface="標楷體" pitchFamily="65" charset="-120"/>
                <a:ea typeface="標楷體" pitchFamily="65" charset="-120"/>
              </a:rPr>
              <a:t>條第</a:t>
            </a:r>
            <a:r>
              <a:rPr lang="en-US" altLang="zh-TW" sz="2600" b="1" dirty="0">
                <a:latin typeface="標楷體" pitchFamily="65" charset="-120"/>
                <a:ea typeface="標楷體" pitchFamily="65" charset="-120"/>
              </a:rPr>
              <a:t>1</a:t>
            </a:r>
            <a:r>
              <a:rPr lang="zh-TW" altLang="en-US" sz="2600" b="1" dirty="0">
                <a:latin typeface="標楷體" pitchFamily="65" charset="-120"/>
                <a:ea typeface="標楷體" pitchFamily="65" charset="-120"/>
              </a:rPr>
              <a:t>項所稱之商業，係包括農工礦事業在內。</a:t>
            </a:r>
          </a:p>
          <a:p>
            <a:pPr eaLnBrk="1" hangingPunct="1">
              <a:lnSpc>
                <a:spcPct val="90000"/>
              </a:lnSpc>
              <a:defRPr/>
            </a:pPr>
            <a:r>
              <a:rPr lang="zh-TW" altLang="en-US" sz="2600" b="1" dirty="0">
                <a:latin typeface="標楷體" pitchFamily="65" charset="-120"/>
                <a:ea typeface="標楷體" pitchFamily="65" charset="-120"/>
              </a:rPr>
              <a:t>準此，公務員不得經營商業（包括農、工、礦事業）。又農會法第</a:t>
            </a:r>
            <a:r>
              <a:rPr lang="en-US" altLang="zh-TW" sz="2600" b="1" dirty="0">
                <a:latin typeface="標楷體" pitchFamily="65" charset="-120"/>
                <a:ea typeface="標楷體" pitchFamily="65" charset="-120"/>
              </a:rPr>
              <a:t>12</a:t>
            </a:r>
            <a:r>
              <a:rPr lang="zh-TW" altLang="en-US" sz="2600" b="1" dirty="0">
                <a:latin typeface="標楷體" pitchFamily="65" charset="-120"/>
                <a:ea typeface="標楷體" pitchFamily="65" charset="-120"/>
              </a:rPr>
              <a:t>條規定：實際從事農業，得加入該組織區域之基層農會為會員。基上，擔任</a:t>
            </a:r>
            <a:r>
              <a:rPr lang="zh-TW" altLang="en-US" sz="2600" b="1" dirty="0">
                <a:solidFill>
                  <a:srgbClr val="FF0000"/>
                </a:solidFill>
                <a:latin typeface="標楷體" pitchFamily="65" charset="-120"/>
                <a:ea typeface="標楷體" pitchFamily="65" charset="-120"/>
              </a:rPr>
              <a:t>縣政府局長、鄉長、鎮長、區長</a:t>
            </a:r>
            <a:r>
              <a:rPr lang="zh-TW" altLang="en-US" sz="2600" b="1" dirty="0">
                <a:latin typeface="標楷體" pitchFamily="65" charset="-120"/>
                <a:ea typeface="標楷體" pitchFamily="65" charset="-120"/>
              </a:rPr>
              <a:t>等職務者，適用公務員服務法之規範，不得經營商業（包括農、工、礦事業），非為實際從事農業工作，不得具農會會員資格，自無以農會會員身分出任農會選任人員（會員代表、理事、監事等）之情形。</a:t>
            </a:r>
            <a:endParaRPr lang="en-US" altLang="zh-TW" sz="2600" b="1" dirty="0">
              <a:latin typeface="標楷體" pitchFamily="65" charset="-120"/>
              <a:ea typeface="標楷體" pitchFamily="65" charset="-120"/>
            </a:endParaRPr>
          </a:p>
          <a:p>
            <a:pPr eaLnBrk="1" hangingPunct="1">
              <a:lnSpc>
                <a:spcPct val="90000"/>
              </a:lnSpc>
              <a:defRPr/>
            </a:pPr>
            <a:r>
              <a:rPr lang="zh-TW" altLang="zh-TW" sz="2600" b="1" dirty="0">
                <a:latin typeface="標楷體" pitchFamily="65" charset="-120"/>
                <a:ea typeface="標楷體" pitchFamily="65" charset="-120"/>
              </a:rPr>
              <a:t>惟如符合</a:t>
            </a:r>
            <a:r>
              <a:rPr lang="zh-TW" altLang="en-US" sz="2600" b="1" dirty="0">
                <a:latin typeface="標楷體" pitchFamily="65" charset="-120"/>
                <a:ea typeface="標楷體" pitchFamily="65" charset="-120"/>
              </a:rPr>
              <a:t>農會</a:t>
            </a:r>
            <a:r>
              <a:rPr lang="zh-TW" altLang="zh-TW" sz="2600" b="1" dirty="0">
                <a:latin typeface="標楷體" pitchFamily="65" charset="-120"/>
                <a:ea typeface="標楷體" pitchFamily="65" charset="-120"/>
              </a:rPr>
              <a:t>法第</a:t>
            </a:r>
            <a:r>
              <a:rPr lang="en-US" altLang="zh-TW" sz="2600" b="1" dirty="0">
                <a:latin typeface="標楷體" pitchFamily="65" charset="-120"/>
                <a:ea typeface="標楷體" pitchFamily="65" charset="-120"/>
              </a:rPr>
              <a:t>13</a:t>
            </a:r>
            <a:r>
              <a:rPr lang="zh-TW" altLang="zh-TW" sz="2600" b="1" dirty="0">
                <a:latin typeface="標楷體" pitchFamily="65" charset="-120"/>
                <a:ea typeface="標楷體" pitchFamily="65" charset="-120"/>
              </a:rPr>
              <a:t>條規定可加入農會為</a:t>
            </a:r>
            <a:r>
              <a:rPr lang="zh-TW" altLang="zh-TW" sz="2600" b="1" dirty="0">
                <a:solidFill>
                  <a:srgbClr val="FF0000"/>
                </a:solidFill>
                <a:latin typeface="標楷體" pitchFamily="65" charset="-120"/>
                <a:ea typeface="標楷體" pitchFamily="65" charset="-120"/>
              </a:rPr>
              <a:t>贊助會員</a:t>
            </a:r>
            <a:r>
              <a:rPr lang="zh-TW" altLang="zh-TW" sz="2600" b="1" dirty="0">
                <a:latin typeface="標楷體" pitchFamily="65" charset="-120"/>
                <a:ea typeface="標楷體" pitchFamily="65" charset="-120"/>
              </a:rPr>
              <a:t>。</a:t>
            </a:r>
            <a:endParaRPr lang="en-US" altLang="zh-TW" sz="2600" b="1" dirty="0">
              <a:latin typeface="標楷體" pitchFamily="65" charset="-120"/>
              <a:ea typeface="標楷體" pitchFamily="65" charset="-120"/>
            </a:endParaRPr>
          </a:p>
          <a:p>
            <a:pPr marL="0" indent="0">
              <a:buNone/>
              <a:defRPr/>
            </a:pPr>
            <a:r>
              <a:rPr lang="zh-TW" altLang="en-US" sz="1600" b="1" dirty="0">
                <a:latin typeface="標楷體" pitchFamily="65" charset="-120"/>
                <a:ea typeface="標楷體" pitchFamily="65" charset="-120"/>
              </a:rPr>
              <a:t>（農委會</a:t>
            </a:r>
            <a:r>
              <a:rPr lang="en-US" altLang="zh-TW" sz="1600" b="1" dirty="0">
                <a:latin typeface="標楷體" pitchFamily="65" charset="-120"/>
                <a:ea typeface="標楷體" pitchFamily="65" charset="-120"/>
              </a:rPr>
              <a:t>92.8.11</a:t>
            </a:r>
            <a:r>
              <a:rPr lang="zh-TW" altLang="en-US" sz="1600" b="1" dirty="0">
                <a:latin typeface="標楷體" pitchFamily="65" charset="-120"/>
                <a:ea typeface="標楷體" pitchFamily="65" charset="-120"/>
              </a:rPr>
              <a:t>農輔字第</a:t>
            </a:r>
            <a:r>
              <a:rPr lang="en-US" altLang="zh-TW" sz="1600" b="1" dirty="0">
                <a:latin typeface="標楷體" pitchFamily="65" charset="-120"/>
                <a:ea typeface="標楷體" pitchFamily="65" charset="-120"/>
              </a:rPr>
              <a:t>0920144984</a:t>
            </a:r>
            <a:r>
              <a:rPr lang="zh-TW" altLang="en-US" sz="1600" b="1" dirty="0">
                <a:latin typeface="標楷體" pitchFamily="65" charset="-120"/>
                <a:ea typeface="標楷體" pitchFamily="65" charset="-120"/>
              </a:rPr>
              <a:t>號函、</a:t>
            </a:r>
            <a:r>
              <a:rPr lang="en-US" altLang="zh-TW" sz="1600" b="1" dirty="0">
                <a:latin typeface="標楷體" pitchFamily="65" charset="-120"/>
                <a:ea typeface="標楷體" pitchFamily="65" charset="-120"/>
              </a:rPr>
              <a:t> 94.1.24</a:t>
            </a:r>
            <a:r>
              <a:rPr lang="zh-TW" altLang="zh-TW" sz="1600" b="1" dirty="0">
                <a:latin typeface="標楷體" pitchFamily="65" charset="-120"/>
                <a:ea typeface="標楷體" pitchFamily="65" charset="-120"/>
              </a:rPr>
              <a:t>農輔字第</a:t>
            </a:r>
            <a:r>
              <a:rPr lang="en-US" altLang="zh-TW" sz="1600" b="1" dirty="0">
                <a:latin typeface="標楷體" pitchFamily="65" charset="-120"/>
                <a:ea typeface="標楷體" pitchFamily="65" charset="-120"/>
              </a:rPr>
              <a:t>0940103044</a:t>
            </a:r>
            <a:r>
              <a:rPr lang="zh-TW" altLang="zh-TW" sz="1600" b="1" dirty="0">
                <a:latin typeface="標楷體" pitchFamily="65" charset="-120"/>
                <a:ea typeface="標楷體" pitchFamily="65" charset="-120"/>
              </a:rPr>
              <a:t>號函</a:t>
            </a:r>
            <a:r>
              <a:rPr lang="zh-TW" altLang="en-US" sz="1600" b="1" dirty="0">
                <a:latin typeface="標楷體" pitchFamily="65" charset="-120"/>
                <a:ea typeface="標楷體" pitchFamily="65" charset="-120"/>
              </a:rPr>
              <a:t>、</a:t>
            </a:r>
            <a:r>
              <a:rPr lang="en-US" altLang="zh-TW" sz="1600" b="1" dirty="0">
                <a:latin typeface="標楷體" pitchFamily="65" charset="-120"/>
                <a:ea typeface="標楷體" pitchFamily="65" charset="-120"/>
              </a:rPr>
              <a:t>97.5.5</a:t>
            </a:r>
            <a:r>
              <a:rPr lang="zh-TW" altLang="en-US" sz="1600" b="1" dirty="0">
                <a:latin typeface="標楷體" pitchFamily="65" charset="-120"/>
                <a:ea typeface="標楷體" pitchFamily="65" charset="-120"/>
              </a:rPr>
              <a:t>農輔字第</a:t>
            </a:r>
            <a:r>
              <a:rPr lang="en-US" altLang="zh-TW" sz="1600" b="1" dirty="0">
                <a:latin typeface="標楷體" pitchFamily="65" charset="-120"/>
                <a:ea typeface="標楷體" pitchFamily="65" charset="-120"/>
              </a:rPr>
              <a:t>0970123393</a:t>
            </a:r>
            <a:r>
              <a:rPr lang="zh-TW" altLang="en-US" sz="1600" b="1" dirty="0">
                <a:latin typeface="標楷體" pitchFamily="65" charset="-120"/>
                <a:ea typeface="標楷體" pitchFamily="65" charset="-120"/>
              </a:rPr>
              <a:t>號函、</a:t>
            </a:r>
            <a:r>
              <a:rPr lang="en-US" altLang="zh-TW" sz="1600" b="1" dirty="0">
                <a:latin typeface="標楷體" pitchFamily="65" charset="-120"/>
                <a:ea typeface="標楷體" pitchFamily="65" charset="-120"/>
              </a:rPr>
              <a:t>104.1.28</a:t>
            </a:r>
            <a:r>
              <a:rPr lang="zh-TW" altLang="en-US" sz="1600" b="1" dirty="0">
                <a:latin typeface="標楷體" pitchFamily="65" charset="-120"/>
                <a:ea typeface="標楷體" pitchFamily="65" charset="-120"/>
              </a:rPr>
              <a:t>農輔字第</a:t>
            </a:r>
            <a:r>
              <a:rPr lang="en-US" altLang="zh-TW" sz="1600" b="1" dirty="0">
                <a:latin typeface="標楷體" pitchFamily="65" charset="-120"/>
                <a:ea typeface="標楷體" pitchFamily="65" charset="-120"/>
              </a:rPr>
              <a:t>1040202978</a:t>
            </a:r>
            <a:r>
              <a:rPr lang="zh-TW" altLang="en-US" sz="1600" b="1" dirty="0">
                <a:latin typeface="標楷體" pitchFamily="65" charset="-120"/>
                <a:ea typeface="標楷體" pitchFamily="65" charset="-120"/>
              </a:rPr>
              <a:t>號函、</a:t>
            </a:r>
            <a:r>
              <a:rPr lang="en-US" altLang="zh-TW" sz="1600" b="1" dirty="0">
                <a:latin typeface="標楷體" pitchFamily="65" charset="-120"/>
                <a:ea typeface="標楷體" pitchFamily="65" charset="-120"/>
              </a:rPr>
              <a:t>104.10.2</a:t>
            </a:r>
            <a:r>
              <a:rPr lang="zh-TW" altLang="zh-TW" sz="1600" b="1" dirty="0">
                <a:latin typeface="標楷體" pitchFamily="65" charset="-120"/>
                <a:ea typeface="標楷體" pitchFamily="65" charset="-120"/>
              </a:rPr>
              <a:t>農輔字第</a:t>
            </a:r>
            <a:r>
              <a:rPr lang="en-US" altLang="zh-TW" sz="1600" b="1" dirty="0">
                <a:latin typeface="標楷體" pitchFamily="65" charset="-120"/>
                <a:ea typeface="標楷體" pitchFamily="65" charset="-120"/>
              </a:rPr>
              <a:t>1040237614</a:t>
            </a:r>
            <a:r>
              <a:rPr lang="zh-TW" altLang="zh-TW" sz="1600" b="1" dirty="0">
                <a:latin typeface="標楷體" pitchFamily="65" charset="-120"/>
                <a:ea typeface="標楷體" pitchFamily="65" charset="-120"/>
              </a:rPr>
              <a:t>號函</a:t>
            </a:r>
            <a:endParaRPr lang="zh-TW" altLang="en-US" sz="1600" b="1" dirty="0">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68CE6DAD-0910-4C6B-8AF8-4ADE1916DBCC}" type="slidenum">
              <a:rPr kumimoji="0" lang="en-US" altLang="zh-TW" sz="1400"/>
              <a:pPr>
                <a:spcBef>
                  <a:spcPct val="0"/>
                </a:spcBef>
                <a:buClrTx/>
                <a:buSzTx/>
                <a:buFontTx/>
                <a:buNone/>
              </a:pPr>
              <a:t>23</a:t>
            </a:fld>
            <a:endParaRPr kumimoji="0" lang="en-US" altLang="zh-TW" sz="1400"/>
          </a:p>
        </p:txBody>
      </p:sp>
      <p:sp>
        <p:nvSpPr>
          <p:cNvPr id="36867" name="Rectangle 2"/>
          <p:cNvSpPr>
            <a:spLocks noGrp="1" noRot="1" noChangeArrowheads="1"/>
          </p:cNvSpPr>
          <p:nvPr>
            <p:ph type="title"/>
          </p:nvPr>
        </p:nvSpPr>
        <p:spPr>
          <a:xfrm>
            <a:off x="0" y="115888"/>
            <a:ext cx="9144000" cy="1081087"/>
          </a:xfrm>
        </p:spPr>
        <p:txBody>
          <a:bodyPr/>
          <a:lstStyle/>
          <a:p>
            <a:pPr algn="l" eaLnBrk="1" hangingPunct="1">
              <a:defRPr/>
            </a:pPr>
            <a:r>
              <a:rPr lang="zh-TW" altLang="en-US" sz="2800" b="1" dirty="0">
                <a:latin typeface="標楷體" pitchFamily="65" charset="-120"/>
                <a:ea typeface="標楷體" pitchFamily="65" charset="-120"/>
              </a:rPr>
              <a:t>釋四：</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zh-TW" altLang="en-US" sz="2800" b="1" spc="-300" dirty="0">
                <a:latin typeface="標楷體" pitchFamily="65" charset="-120"/>
                <a:ea typeface="標楷體" pitchFamily="65" charset="-120"/>
              </a:rPr>
              <a:t>關於公家機關聘僱之</a:t>
            </a:r>
            <a:r>
              <a:rPr lang="zh-TW" altLang="en-US" sz="2800" b="1" u="sng" spc="-300" dirty="0">
                <a:solidFill>
                  <a:srgbClr val="FF0000"/>
                </a:solidFill>
                <a:latin typeface="標楷體" pitchFamily="65" charset="-120"/>
                <a:ea typeface="標楷體" pitchFamily="65" charset="-120"/>
              </a:rPr>
              <a:t>臨時、約僱人員</a:t>
            </a:r>
            <a:r>
              <a:rPr lang="zh-TW" altLang="en-US" sz="2800" b="1" spc="-300" dirty="0">
                <a:latin typeface="標楷體" pitchFamily="65" charset="-120"/>
                <a:ea typeface="標楷體" pitchFamily="65" charset="-120"/>
              </a:rPr>
              <a:t>可</a:t>
            </a:r>
            <a:r>
              <a:rPr lang="zh-TW" altLang="en-US" sz="2800" b="1" spc="-300" dirty="0">
                <a:solidFill>
                  <a:srgbClr val="FF0000"/>
                </a:solidFill>
                <a:latin typeface="標楷體" pitchFamily="65" charset="-120"/>
                <a:ea typeface="標楷體" pitchFamily="65" charset="-120"/>
              </a:rPr>
              <a:t>否</a:t>
            </a:r>
            <a:r>
              <a:rPr lang="zh-TW" altLang="en-US" sz="2800" b="1" spc="-300" dirty="0">
                <a:latin typeface="標楷體" pitchFamily="65" charset="-120"/>
                <a:ea typeface="標楷體" pitchFamily="65" charset="-120"/>
              </a:rPr>
              <a:t>申請加入為農會會員案：</a:t>
            </a:r>
          </a:p>
        </p:txBody>
      </p:sp>
      <p:sp>
        <p:nvSpPr>
          <p:cNvPr id="36868" name="Rectangle 3"/>
          <p:cNvSpPr>
            <a:spLocks noGrp="1" noRot="1" noChangeArrowheads="1"/>
          </p:cNvSpPr>
          <p:nvPr>
            <p:ph type="body" idx="1"/>
          </p:nvPr>
        </p:nvSpPr>
        <p:spPr>
          <a:xfrm>
            <a:off x="179388" y="1268413"/>
            <a:ext cx="8785225" cy="5113337"/>
          </a:xfrm>
        </p:spPr>
        <p:txBody>
          <a:bodyPr/>
          <a:lstStyle/>
          <a:p>
            <a:pPr marL="3175" indent="554038" eaLnBrk="1" hangingPunct="1">
              <a:lnSpc>
                <a:spcPts val="3200"/>
              </a:lnSpc>
              <a:spcBef>
                <a:spcPct val="0"/>
              </a:spcBef>
              <a:buClrTx/>
              <a:buSzTx/>
              <a:buFont typeface="Wingdings" pitchFamily="2" charset="2"/>
              <a:buNone/>
            </a:pPr>
            <a:r>
              <a:rPr lang="zh-TW" altLang="en-US" sz="2800" b="1" dirty="0">
                <a:latin typeface="標楷體" pitchFamily="65" charset="-120"/>
                <a:ea typeface="標楷體" pitchFamily="65" charset="-120"/>
              </a:rPr>
              <a:t>應受公務機關一般行政法規之限制，（一）依據行政院人事行政局</a:t>
            </a:r>
            <a:r>
              <a:rPr lang="en-US" altLang="zh-TW" sz="2800" b="1" dirty="0">
                <a:latin typeface="標楷體" pitchFamily="65" charset="-120"/>
                <a:ea typeface="標楷體" pitchFamily="65" charset="-120"/>
              </a:rPr>
              <a:t>67</a:t>
            </a:r>
            <a:r>
              <a:rPr lang="zh-TW" altLang="en-US" sz="2800" b="1" dirty="0">
                <a:latin typeface="標楷體" pitchFamily="65" charset="-120"/>
                <a:ea typeface="標楷體" pitchFamily="65" charset="-120"/>
              </a:rPr>
              <a:t>年</a:t>
            </a:r>
            <a:r>
              <a:rPr lang="en-US" altLang="zh-TW" sz="2800" b="1" dirty="0">
                <a:latin typeface="標楷體" pitchFamily="65" charset="-120"/>
                <a:ea typeface="標楷體" pitchFamily="65" charset="-120"/>
              </a:rPr>
              <a:t>10</a:t>
            </a:r>
            <a:r>
              <a:rPr lang="zh-TW" altLang="en-US" sz="2800" b="1" dirty="0">
                <a:latin typeface="標楷體" pitchFamily="65" charset="-120"/>
                <a:ea typeface="標楷體" pitchFamily="65" charset="-120"/>
              </a:rPr>
              <a:t>月</a:t>
            </a:r>
            <a:r>
              <a:rPr lang="en-US" altLang="zh-TW" sz="2800" b="1" dirty="0">
                <a:latin typeface="標楷體" pitchFamily="65" charset="-120"/>
                <a:ea typeface="標楷體" pitchFamily="65" charset="-120"/>
              </a:rPr>
              <a:t>6</a:t>
            </a:r>
            <a:r>
              <a:rPr lang="zh-TW" altLang="en-US" sz="2800" b="1" dirty="0">
                <a:latin typeface="標楷體" pitchFamily="65" charset="-120"/>
                <a:ea typeface="標楷體" pitchFamily="65" charset="-120"/>
              </a:rPr>
              <a:t>日（</a:t>
            </a:r>
            <a:r>
              <a:rPr lang="en-US" altLang="zh-TW" sz="2800" b="1" dirty="0">
                <a:latin typeface="標楷體" pitchFamily="65" charset="-120"/>
                <a:ea typeface="標楷體" pitchFamily="65" charset="-120"/>
              </a:rPr>
              <a:t>67</a:t>
            </a:r>
            <a:r>
              <a:rPr lang="zh-TW" altLang="en-US" sz="2800" b="1" dirty="0">
                <a:latin typeface="標楷體" pitchFamily="65" charset="-120"/>
                <a:ea typeface="標楷體" pitchFamily="65" charset="-120"/>
              </a:rPr>
              <a:t>）局壹字第</a:t>
            </a:r>
            <a:r>
              <a:rPr lang="en-US" altLang="zh-TW" sz="2800" b="1" dirty="0">
                <a:latin typeface="標楷體" pitchFamily="65" charset="-120"/>
                <a:ea typeface="標楷體" pitchFamily="65" charset="-120"/>
              </a:rPr>
              <a:t>20012</a:t>
            </a:r>
            <a:r>
              <a:rPr lang="zh-TW" altLang="en-US" sz="2800" b="1" dirty="0">
                <a:latin typeface="標楷體" pitchFamily="65" charset="-120"/>
                <a:ea typeface="標楷體" pitchFamily="65" charset="-120"/>
              </a:rPr>
              <a:t>號函規定：除工友得依農會法參加農會為贊助會員及司機得依工會法參加司機工會外，其餘須以兼業身分始得參加之團體活動，如農會、工會</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等之會員、會員代表暨理、監事等，得就兩種職業（工友或所兼之職務）作一選擇，如參加職業團體活動，即自動辭去工友職務，或不參加職業團體活動，仍繼續擔任工友；（二）公務人員（含技工、工友）仍應參照行政院人事行政局前述函釋規定辦理。</a:t>
            </a:r>
            <a:endParaRPr lang="en-US" altLang="zh-TW" sz="2800" b="1" dirty="0">
              <a:latin typeface="標楷體" pitchFamily="65" charset="-120"/>
              <a:ea typeface="標楷體" pitchFamily="65" charset="-120"/>
            </a:endParaRPr>
          </a:p>
          <a:p>
            <a:pPr marL="3175" indent="554038" algn="ctr" eaLnBrk="1" hangingPunct="1">
              <a:lnSpc>
                <a:spcPts val="3200"/>
              </a:lnSpc>
              <a:spcBef>
                <a:spcPct val="0"/>
              </a:spcBef>
              <a:buClrTx/>
              <a:buSzTx/>
              <a:buFont typeface="Wingdings" pitchFamily="2" charset="2"/>
              <a:buNone/>
            </a:pP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農委會</a:t>
            </a:r>
            <a:r>
              <a:rPr lang="en-US" altLang="zh-TW" sz="2800" b="1" dirty="0">
                <a:latin typeface="標楷體" pitchFamily="65" charset="-120"/>
                <a:ea typeface="標楷體" pitchFamily="65" charset="-120"/>
              </a:rPr>
              <a:t>93.12.17.</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0930159337</a:t>
            </a:r>
            <a:r>
              <a:rPr lang="zh-TW" altLang="en-US" sz="2800" b="1" dirty="0">
                <a:latin typeface="標楷體" pitchFamily="65" charset="-120"/>
                <a:ea typeface="標楷體" pitchFamily="65" charset="-120"/>
              </a:rPr>
              <a:t>號函</a:t>
            </a:r>
            <a:r>
              <a:rPr lang="en-US" altLang="zh-TW" sz="2800" b="1" dirty="0">
                <a:latin typeface="標楷體" pitchFamily="65" charset="-120"/>
                <a:ea typeface="標楷體" pitchFamily="65" charset="-12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289522" y="366266"/>
            <a:ext cx="8540750" cy="1125538"/>
          </a:xfrm>
        </p:spPr>
        <p:txBody>
          <a:bodyPr/>
          <a:lstStyle/>
          <a:p>
            <a:pPr algn="l" eaLnBrk="1" hangingPunct="1">
              <a:defRPr/>
            </a:pPr>
            <a:r>
              <a:rPr lang="zh-TW" altLang="en-US" sz="2800" b="1" spc="-300" dirty="0">
                <a:latin typeface="標楷體" pitchFamily="65" charset="-120"/>
                <a:ea typeface="標楷體" pitchFamily="65" charset="-120"/>
              </a:rPr>
              <a:t>釋五：</a:t>
            </a:r>
            <a:r>
              <a:rPr lang="zh-TW" altLang="zh-TW" sz="2800" b="1" dirty="0">
                <a:latin typeface="標楷體" pitchFamily="65" charset="-120"/>
                <a:ea typeface="標楷體" pitchFamily="65" charset="-120"/>
              </a:rPr>
              <a:t>有關</a:t>
            </a:r>
            <a:r>
              <a:rPr lang="zh-TW" altLang="en-US" sz="2800" b="1" dirty="0">
                <a:latin typeface="標楷體" pitchFamily="65" charset="-120"/>
                <a:ea typeface="標楷體" pitchFamily="65" charset="-120"/>
              </a:rPr>
              <a:t>各級學校具</a:t>
            </a:r>
            <a:r>
              <a:rPr lang="zh-TW" altLang="en-US" sz="2800" b="1" dirty="0">
                <a:solidFill>
                  <a:srgbClr val="FF0000"/>
                </a:solidFill>
                <a:latin typeface="標楷體" pitchFamily="65" charset="-120"/>
                <a:ea typeface="標楷體" pitchFamily="65" charset="-120"/>
              </a:rPr>
              <a:t>公保資格之教師</a:t>
            </a:r>
            <a:r>
              <a:rPr lang="en-US" altLang="zh-TW" sz="28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現役軍人</a:t>
            </a:r>
            <a:r>
              <a:rPr lang="zh-TW" altLang="zh-TW" sz="2800" b="1" dirty="0">
                <a:latin typeface="標楷體" pitchFamily="65" charset="-120"/>
                <a:ea typeface="標楷體" pitchFamily="65" charset="-120"/>
              </a:rPr>
              <a:t>農會</a:t>
            </a:r>
            <a:r>
              <a:rPr lang="zh-TW" altLang="en-US" sz="2800" b="1" dirty="0">
                <a:latin typeface="標楷體" pitchFamily="65" charset="-120"/>
                <a:ea typeface="標楷體" pitchFamily="65" charset="-120"/>
              </a:rPr>
              <a:t>會員</a:t>
            </a:r>
            <a:r>
              <a:rPr lang="zh-TW" altLang="zh-TW" sz="2800" b="1" dirty="0">
                <a:latin typeface="標楷體" pitchFamily="65" charset="-120"/>
                <a:ea typeface="標楷體" pitchFamily="65" charset="-120"/>
              </a:rPr>
              <a:t>資格疑義：</a:t>
            </a:r>
            <a:endParaRPr lang="zh-TW" altLang="en-US" sz="2800" b="1" dirty="0">
              <a:latin typeface="標楷體" pitchFamily="65" charset="-120"/>
              <a:ea typeface="標楷體" pitchFamily="65" charset="-120"/>
            </a:endParaRPr>
          </a:p>
        </p:txBody>
      </p:sp>
      <p:sp>
        <p:nvSpPr>
          <p:cNvPr id="38915" name="內容版面配置區 2"/>
          <p:cNvSpPr>
            <a:spLocks noGrp="1"/>
          </p:cNvSpPr>
          <p:nvPr>
            <p:ph idx="1"/>
          </p:nvPr>
        </p:nvSpPr>
        <p:spPr>
          <a:xfrm>
            <a:off x="107950" y="1491804"/>
            <a:ext cx="8928100" cy="5112990"/>
          </a:xfrm>
        </p:spPr>
        <p:txBody>
          <a:bodyPr/>
          <a:lstStyle/>
          <a:p>
            <a:pPr eaLnBrk="1" hangingPunct="1"/>
            <a:r>
              <a:rPr lang="zh-TW" altLang="en-US" sz="2400" b="1" dirty="0">
                <a:latin typeface="標楷體" pitchFamily="65" charset="-120"/>
                <a:ea typeface="標楷體" pitchFamily="65" charset="-120"/>
              </a:rPr>
              <a:t>各級學校具公保資格之教師既受公務員服務法之規範，則依該法第</a:t>
            </a:r>
            <a:r>
              <a:rPr lang="en-US" altLang="zh-TW" sz="2400" b="1" dirty="0">
                <a:latin typeface="標楷體" pitchFamily="65" charset="-120"/>
                <a:ea typeface="標楷體" pitchFamily="65" charset="-120"/>
              </a:rPr>
              <a:t>13</a:t>
            </a:r>
            <a:r>
              <a:rPr lang="zh-TW" altLang="en-US" sz="2400" b="1" dirty="0">
                <a:latin typeface="標楷體" pitchFamily="65" charset="-120"/>
                <a:ea typeface="標楷體" pitchFamily="65" charset="-120"/>
              </a:rPr>
              <a:t>條不得經營商業</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包括農、工、礦事業</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，非為實際從事農業工作，</a:t>
            </a:r>
            <a:r>
              <a:rPr lang="zh-TW" altLang="en-US" sz="2400" b="1" dirty="0">
                <a:solidFill>
                  <a:srgbClr val="FF0000"/>
                </a:solidFill>
                <a:latin typeface="標楷體" pitchFamily="65" charset="-120"/>
                <a:ea typeface="標楷體" pitchFamily="65" charset="-120"/>
              </a:rPr>
              <a:t>不得</a:t>
            </a:r>
            <a:r>
              <a:rPr lang="zh-TW" altLang="en-US" sz="2400" b="1" dirty="0">
                <a:latin typeface="標楷體" pitchFamily="65" charset="-120"/>
                <a:ea typeface="標楷體" pitchFamily="65" charset="-120"/>
              </a:rPr>
              <a:t>加入農會為會員。（</a:t>
            </a:r>
            <a:r>
              <a:rPr lang="en-US" altLang="zh-TW" sz="2400" b="1" dirty="0">
                <a:latin typeface="標楷體" pitchFamily="65" charset="-120"/>
                <a:ea typeface="標楷體" pitchFamily="65" charset="-120"/>
              </a:rPr>
              <a:t>108.10.04</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1080727697</a:t>
            </a:r>
            <a:r>
              <a:rPr lang="zh-TW" altLang="en-US" sz="2400" b="1" dirty="0">
                <a:latin typeface="標楷體" pitchFamily="65" charset="-120"/>
                <a:ea typeface="標楷體" pitchFamily="65" charset="-120"/>
              </a:rPr>
              <a:t>號函）</a:t>
            </a:r>
            <a:endParaRPr lang="en-US" altLang="zh-TW" sz="2400" b="1" dirty="0">
              <a:latin typeface="標楷體" pitchFamily="65" charset="-120"/>
              <a:ea typeface="標楷體" pitchFamily="65" charset="-120"/>
            </a:endParaRPr>
          </a:p>
          <a:p>
            <a:pPr eaLnBrk="1" hangingPunct="1"/>
            <a:r>
              <a:rPr lang="zh-TW" altLang="en-US" sz="2400" b="1" dirty="0">
                <a:latin typeface="標楷體" pitchFamily="65" charset="-120"/>
                <a:ea typeface="標楷體" pitchFamily="65" charset="-120"/>
              </a:rPr>
              <a:t>查大法官解釋</a:t>
            </a:r>
            <a:r>
              <a:rPr lang="en-US" altLang="zh-TW" sz="2400" b="1" dirty="0">
                <a:latin typeface="標楷體" pitchFamily="65" charset="-120"/>
                <a:ea typeface="標楷體" pitchFamily="65" charset="-120"/>
              </a:rPr>
              <a:t>86</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6</a:t>
            </a:r>
            <a:r>
              <a:rPr lang="zh-TW" altLang="en-US"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6</a:t>
            </a:r>
            <a:r>
              <a:rPr lang="zh-TW" altLang="en-US" sz="2400" b="1" dirty="0">
                <a:latin typeface="標楷體" pitchFamily="65" charset="-120"/>
                <a:ea typeface="標楷體" pitchFamily="65" charset="-120"/>
              </a:rPr>
              <a:t>日釋字第</a:t>
            </a:r>
            <a:r>
              <a:rPr lang="en-US" altLang="zh-TW" sz="2400" b="1" dirty="0">
                <a:latin typeface="標楷體" pitchFamily="65" charset="-120"/>
                <a:ea typeface="標楷體" pitchFamily="65" charset="-120"/>
              </a:rPr>
              <a:t>430</a:t>
            </a:r>
            <a:r>
              <a:rPr lang="zh-TW" altLang="en-US" sz="2400" b="1" dirty="0">
                <a:latin typeface="標楷體" pitchFamily="65" charset="-120"/>
                <a:ea typeface="標楷體" pitchFamily="65" charset="-120"/>
              </a:rPr>
              <a:t>號略以：軍人為廣義之公務員，與國家間具有公法上之職務關係。次查本會</a:t>
            </a:r>
            <a:r>
              <a:rPr lang="en-US" altLang="zh-TW" sz="2400" b="1" dirty="0">
                <a:latin typeface="標楷體" pitchFamily="65" charset="-120"/>
                <a:ea typeface="標楷體" pitchFamily="65" charset="-120"/>
              </a:rPr>
              <a:t>92</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8</a:t>
            </a:r>
            <a:r>
              <a:rPr lang="zh-TW" altLang="en-US"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11</a:t>
            </a:r>
            <a:r>
              <a:rPr lang="zh-TW" altLang="en-US" sz="2400" b="1" dirty="0">
                <a:latin typeface="標楷體" pitchFamily="65" charset="-120"/>
                <a:ea typeface="標楷體" pitchFamily="65" charset="-120"/>
              </a:rPr>
              <a:t>日農輔字第</a:t>
            </a:r>
            <a:r>
              <a:rPr lang="en-US" altLang="zh-TW" sz="2400" b="1" dirty="0">
                <a:latin typeface="標楷體" pitchFamily="65" charset="-120"/>
                <a:ea typeface="標楷體" pitchFamily="65" charset="-120"/>
              </a:rPr>
              <a:t>0920144984</a:t>
            </a:r>
            <a:r>
              <a:rPr lang="zh-TW" altLang="en-US" sz="2400" b="1" dirty="0">
                <a:latin typeface="標楷體" pitchFamily="65" charset="-120"/>
                <a:ea typeface="標楷體" pitchFamily="65" charset="-120"/>
              </a:rPr>
              <a:t>號函略以：公務員服務法第</a:t>
            </a:r>
            <a:r>
              <a:rPr lang="en-US" altLang="zh-TW" sz="2400" b="1" dirty="0">
                <a:latin typeface="標楷體" pitchFamily="65" charset="-120"/>
                <a:ea typeface="標楷體" pitchFamily="65" charset="-120"/>
              </a:rPr>
              <a:t>13</a:t>
            </a:r>
            <a:r>
              <a:rPr lang="zh-TW" altLang="en-US" sz="2400" b="1" dirty="0">
                <a:latin typeface="標楷體" pitchFamily="65" charset="-120"/>
                <a:ea typeface="標楷體" pitchFamily="65" charset="-120"/>
              </a:rPr>
              <a:t>條第</a:t>
            </a:r>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項所稱之商業，係包括農工礦事業在內。準此，公務員不得經營商業（包括農、工、礦事業）。基上，</a:t>
            </a:r>
            <a:r>
              <a:rPr lang="zh-TW" altLang="en-US" sz="2400" b="1" dirty="0">
                <a:solidFill>
                  <a:srgbClr val="FF0000"/>
                </a:solidFill>
                <a:latin typeface="標楷體" pitchFamily="65" charset="-120"/>
                <a:ea typeface="標楷體" pitchFamily="65" charset="-120"/>
              </a:rPr>
              <a:t>現役軍人</a:t>
            </a:r>
            <a:r>
              <a:rPr lang="zh-TW" altLang="en-US" sz="2400" b="1" dirty="0">
                <a:latin typeface="標楷體" pitchFamily="65" charset="-120"/>
                <a:ea typeface="標楷體" pitchFamily="65" charset="-120"/>
              </a:rPr>
              <a:t>為廣義之公務員，不得經營商業（包括農、工、礦事業），無法實際從事農業工作，不具農會會員資格。（</a:t>
            </a:r>
            <a:r>
              <a:rPr lang="en-US" altLang="zh-TW" sz="2400" b="1" dirty="0">
                <a:latin typeface="標楷體" pitchFamily="65" charset="-120"/>
                <a:ea typeface="標楷體" pitchFamily="65" charset="-120"/>
              </a:rPr>
              <a:t>105.08.26</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1050724845</a:t>
            </a:r>
            <a:r>
              <a:rPr lang="zh-TW" altLang="en-US" sz="2400" b="1" dirty="0">
                <a:latin typeface="標楷體" pitchFamily="65" charset="-120"/>
                <a:ea typeface="標楷體" pitchFamily="65" charset="-120"/>
              </a:rPr>
              <a:t>號函）</a:t>
            </a:r>
          </a:p>
          <a:p>
            <a:pPr eaLnBrk="1" hangingPunct="1"/>
            <a:endParaRPr lang="zh-TW" altLang="en-US" sz="2800" b="1" dirty="0">
              <a:latin typeface="標楷體" pitchFamily="65" charset="-120"/>
              <a:ea typeface="標楷體" pitchFamily="65" charset="-120"/>
            </a:endParaRPr>
          </a:p>
        </p:txBody>
      </p:sp>
      <p:sp>
        <p:nvSpPr>
          <p:cNvPr id="3891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1587032-0E79-4842-86F1-0ED23B9043C4}" type="slidenum">
              <a:rPr kumimoji="0" lang="en-US" altLang="zh-TW" sz="1400"/>
              <a:pPr>
                <a:spcBef>
                  <a:spcPct val="0"/>
                </a:spcBef>
                <a:buClrTx/>
                <a:buSzTx/>
                <a:buFontTx/>
                <a:buNone/>
              </a:pPr>
              <a:t>24</a:t>
            </a:fld>
            <a:endParaRPr kumimoji="0" lang="en-US" altLang="zh-TW" sz="1400"/>
          </a:p>
        </p:txBody>
      </p:sp>
    </p:spTree>
    <p:extLst>
      <p:ext uri="{BB962C8B-B14F-4D97-AF65-F5344CB8AC3E}">
        <p14:creationId xmlns:p14="http://schemas.microsoft.com/office/powerpoint/2010/main" val="6873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301625" y="0"/>
            <a:ext cx="8540750" cy="1125538"/>
          </a:xfrm>
        </p:spPr>
        <p:txBody>
          <a:bodyPr/>
          <a:lstStyle/>
          <a:p>
            <a:pPr algn="l" eaLnBrk="1" hangingPunct="1">
              <a:defRPr/>
            </a:pPr>
            <a:r>
              <a:rPr lang="zh-TW" altLang="en-US" sz="2800" b="1" spc="-300" dirty="0">
                <a:latin typeface="標楷體" pitchFamily="65" charset="-120"/>
                <a:ea typeface="標楷體" pitchFamily="65" charset="-120"/>
              </a:rPr>
              <a:t>釋六：</a:t>
            </a:r>
            <a:r>
              <a:rPr lang="en-US" altLang="zh-TW" sz="2800" b="1" spc="-300" dirty="0">
                <a:latin typeface="標楷體" pitchFamily="65" charset="-120"/>
                <a:ea typeface="標楷體" pitchFamily="65" charset="-120"/>
              </a:rPr>
              <a:t/>
            </a:r>
            <a:br>
              <a:rPr lang="en-US" altLang="zh-TW" sz="2800" b="1" spc="-300" dirty="0">
                <a:latin typeface="標楷體" pitchFamily="65" charset="-120"/>
                <a:ea typeface="標楷體" pitchFamily="65" charset="-120"/>
              </a:rPr>
            </a:br>
            <a:r>
              <a:rPr lang="zh-TW" altLang="zh-TW" sz="2800" b="1" dirty="0">
                <a:latin typeface="標楷體" pitchFamily="65" charset="-120"/>
                <a:ea typeface="標楷體" pitchFamily="65" charset="-120"/>
              </a:rPr>
              <a:t>有關農會理事</a:t>
            </a:r>
            <a:r>
              <a:rPr lang="zh-TW" altLang="zh-TW" sz="2800" b="1" dirty="0">
                <a:solidFill>
                  <a:srgbClr val="FF0000"/>
                </a:solidFill>
                <a:latin typeface="標楷體" pitchFamily="65" charset="-120"/>
                <a:ea typeface="標楷體" pitchFamily="65" charset="-120"/>
              </a:rPr>
              <a:t>代理鄉長</a:t>
            </a:r>
            <a:r>
              <a:rPr lang="zh-TW" altLang="zh-TW" sz="2800" b="1" dirty="0">
                <a:latin typeface="標楷體" pitchFamily="65" charset="-120"/>
                <a:ea typeface="標楷體" pitchFamily="65" charset="-120"/>
              </a:rPr>
              <a:t>一職，其理事資格疑義：</a:t>
            </a:r>
            <a:endParaRPr lang="zh-TW" altLang="en-US" sz="2800" b="1" dirty="0">
              <a:latin typeface="標楷體" pitchFamily="65" charset="-120"/>
              <a:ea typeface="標楷體" pitchFamily="65" charset="-120"/>
            </a:endParaRPr>
          </a:p>
        </p:txBody>
      </p:sp>
      <p:sp>
        <p:nvSpPr>
          <p:cNvPr id="38915" name="內容版面配置區 2"/>
          <p:cNvSpPr>
            <a:spLocks noGrp="1"/>
          </p:cNvSpPr>
          <p:nvPr>
            <p:ph idx="1"/>
          </p:nvPr>
        </p:nvSpPr>
        <p:spPr>
          <a:xfrm>
            <a:off x="107950" y="981075"/>
            <a:ext cx="8928100" cy="5400675"/>
          </a:xfrm>
        </p:spPr>
        <p:txBody>
          <a:bodyPr/>
          <a:lstStyle/>
          <a:p>
            <a:pPr eaLnBrk="1" hangingPunct="1"/>
            <a:r>
              <a:rPr lang="zh-TW" altLang="zh-TW" sz="2800" b="1">
                <a:latin typeface="標楷體" pitchFamily="65" charset="-120"/>
                <a:ea typeface="標楷體" pitchFamily="65" charset="-120"/>
              </a:rPr>
              <a:t>依地方制度法第</a:t>
            </a:r>
            <a:r>
              <a:rPr lang="en-US" altLang="zh-TW" sz="2800" b="1">
                <a:latin typeface="標楷體" pitchFamily="65" charset="-120"/>
                <a:ea typeface="標楷體" pitchFamily="65" charset="-120"/>
              </a:rPr>
              <a:t>82</a:t>
            </a:r>
            <a:r>
              <a:rPr lang="zh-TW" altLang="zh-TW" sz="2800" b="1">
                <a:latin typeface="標楷體" pitchFamily="65" charset="-120"/>
                <a:ea typeface="標楷體" pitchFamily="65" charset="-120"/>
              </a:rPr>
              <a:t>條規定派任之「代理鄉長」，其權利義務與原民選首長相同，復依同法第</a:t>
            </a:r>
            <a:r>
              <a:rPr lang="en-US" altLang="zh-TW" sz="2800" b="1">
                <a:latin typeface="標楷體" pitchFamily="65" charset="-120"/>
                <a:ea typeface="標楷體" pitchFamily="65" charset="-120"/>
              </a:rPr>
              <a:t>84</a:t>
            </a:r>
            <a:r>
              <a:rPr lang="zh-TW" altLang="zh-TW" sz="2800" b="1">
                <a:latin typeface="標楷體" pitchFamily="65" charset="-120"/>
                <a:ea typeface="標楷體" pitchFamily="65" charset="-120"/>
              </a:rPr>
              <a:t>條前段規定：「直轄市長、縣（市）長、鄉（鎮、市）長適用公務員服務法。」</a:t>
            </a:r>
            <a:endParaRPr lang="en-US" altLang="zh-TW" sz="2800" b="1">
              <a:latin typeface="標楷體" pitchFamily="65" charset="-120"/>
              <a:ea typeface="標楷體" pitchFamily="65" charset="-120"/>
            </a:endParaRPr>
          </a:p>
          <a:p>
            <a:pPr eaLnBrk="1" hangingPunct="1"/>
            <a:r>
              <a:rPr lang="zh-TW" altLang="zh-TW" sz="2800" b="1">
                <a:latin typeface="標楷體" pitchFamily="65" charset="-120"/>
                <a:ea typeface="標楷體" pitchFamily="65" charset="-120"/>
              </a:rPr>
              <a:t>依據本會</a:t>
            </a:r>
            <a:r>
              <a:rPr lang="en-US" altLang="zh-TW" sz="2800" b="1">
                <a:latin typeface="標楷體" pitchFamily="65" charset="-120"/>
                <a:ea typeface="標楷體" pitchFamily="65" charset="-120"/>
              </a:rPr>
              <a:t>91.05.13</a:t>
            </a:r>
            <a:r>
              <a:rPr lang="zh-TW" altLang="zh-TW" sz="2800" b="1">
                <a:latin typeface="標楷體" pitchFamily="65" charset="-120"/>
                <a:ea typeface="標楷體" pitchFamily="65" charset="-120"/>
              </a:rPr>
              <a:t>農輔字第</a:t>
            </a:r>
            <a:r>
              <a:rPr lang="en-US" altLang="zh-TW" sz="2800" b="1">
                <a:latin typeface="標楷體" pitchFamily="65" charset="-120"/>
                <a:ea typeface="標楷體" pitchFamily="65" charset="-120"/>
              </a:rPr>
              <a:t>0910123838</a:t>
            </a:r>
            <a:r>
              <a:rPr lang="zh-TW" altLang="zh-TW" sz="2800" b="1">
                <a:latin typeface="標楷體" pitchFamily="65" charset="-120"/>
                <a:ea typeface="標楷體" pitchFamily="65" charset="-120"/>
              </a:rPr>
              <a:t>號函有關各級農會選任人員（理事、監事、會員代表）參加鄉（鎮、市）長選舉當選就職，是否仍具該會選任人員資格或應辭職之規定略以：「各級農會選任人員參加鄉（鎮、市）長選舉，</a:t>
            </a:r>
            <a:r>
              <a:rPr lang="zh-TW" altLang="zh-TW" sz="2800" b="1" u="sng">
                <a:solidFill>
                  <a:srgbClr val="FF0000"/>
                </a:solidFill>
                <a:latin typeface="標楷體" pitchFamily="65" charset="-120"/>
                <a:ea typeface="標楷體" pitchFamily="65" charset="-120"/>
              </a:rPr>
              <a:t>當選人自當選日起即受公務員服務法之規範</a:t>
            </a:r>
            <a:r>
              <a:rPr lang="zh-TW" altLang="zh-TW" sz="2800" b="1">
                <a:latin typeface="標楷體" pitchFamily="65" charset="-120"/>
                <a:ea typeface="標楷體" pitchFamily="65" charset="-120"/>
              </a:rPr>
              <a:t>，應在宣誓就職日之前，向農會申請農會會員資格</a:t>
            </a:r>
            <a:r>
              <a:rPr lang="zh-TW" altLang="zh-TW" sz="2800" b="1" u="sng">
                <a:solidFill>
                  <a:srgbClr val="FF0000"/>
                </a:solidFill>
                <a:latin typeface="標楷體" pitchFamily="65" charset="-120"/>
                <a:ea typeface="標楷體" pitchFamily="65" charset="-120"/>
              </a:rPr>
              <a:t>退會</a:t>
            </a:r>
            <a:r>
              <a:rPr lang="zh-TW" altLang="zh-TW" sz="2800" b="1">
                <a:latin typeface="標楷體" pitchFamily="65" charset="-120"/>
                <a:ea typeface="標楷體" pitchFamily="65" charset="-120"/>
              </a:rPr>
              <a:t>手續，自無以農會會員身分出任農會選任人員之情形。」（農委會</a:t>
            </a:r>
            <a:r>
              <a:rPr lang="en-US" altLang="zh-TW" sz="2800" b="1">
                <a:latin typeface="標楷體" pitchFamily="65" charset="-120"/>
                <a:ea typeface="標楷體" pitchFamily="65" charset="-120"/>
              </a:rPr>
              <a:t>100.8.3</a:t>
            </a:r>
            <a:r>
              <a:rPr lang="zh-TW" altLang="zh-TW" sz="2800" b="1">
                <a:latin typeface="標楷體" pitchFamily="65" charset="-120"/>
                <a:ea typeface="標楷體" pitchFamily="65" charset="-120"/>
              </a:rPr>
              <a:t>農輔字第</a:t>
            </a:r>
            <a:r>
              <a:rPr lang="en-US" altLang="zh-TW" sz="2800" b="1">
                <a:latin typeface="標楷體" pitchFamily="65" charset="-120"/>
                <a:ea typeface="標楷體" pitchFamily="65" charset="-120"/>
              </a:rPr>
              <a:t>1000147277</a:t>
            </a:r>
            <a:r>
              <a:rPr lang="zh-TW" altLang="zh-TW" sz="2800" b="1">
                <a:latin typeface="標楷體" pitchFamily="65" charset="-120"/>
                <a:ea typeface="標楷體" pitchFamily="65" charset="-120"/>
              </a:rPr>
              <a:t>號函）</a:t>
            </a:r>
            <a:endParaRPr lang="zh-TW" altLang="en-US" sz="2800" b="1">
              <a:latin typeface="標楷體" pitchFamily="65" charset="-120"/>
              <a:ea typeface="標楷體" pitchFamily="65" charset="-120"/>
            </a:endParaRPr>
          </a:p>
        </p:txBody>
      </p:sp>
      <p:sp>
        <p:nvSpPr>
          <p:cNvPr id="3891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1587032-0E79-4842-86F1-0ED23B9043C4}" type="slidenum">
              <a:rPr kumimoji="0" lang="en-US" altLang="zh-TW" sz="1400"/>
              <a:pPr>
                <a:spcBef>
                  <a:spcPct val="0"/>
                </a:spcBef>
                <a:buClrTx/>
                <a:buSzTx/>
                <a:buFontTx/>
                <a:buNone/>
              </a:pPr>
              <a:t>25</a:t>
            </a:fld>
            <a:endParaRPr kumimoji="0" lang="en-US" altLang="zh-TW"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43E81FB9-1773-434D-B33B-C85D9ED8EECC}" type="slidenum">
              <a:rPr kumimoji="0" lang="en-US" altLang="zh-TW" sz="1400"/>
              <a:pPr>
                <a:spcBef>
                  <a:spcPct val="0"/>
                </a:spcBef>
                <a:buClrTx/>
                <a:buSzTx/>
                <a:buFontTx/>
                <a:buNone/>
              </a:pPr>
              <a:t>26</a:t>
            </a:fld>
            <a:endParaRPr kumimoji="0" lang="en-US" altLang="zh-TW" sz="1400"/>
          </a:p>
        </p:txBody>
      </p:sp>
      <p:sp>
        <p:nvSpPr>
          <p:cNvPr id="37891" name="Rectangle 2"/>
          <p:cNvSpPr>
            <a:spLocks noGrp="1" noRot="1" noChangeArrowheads="1"/>
          </p:cNvSpPr>
          <p:nvPr>
            <p:ph type="title"/>
          </p:nvPr>
        </p:nvSpPr>
        <p:spPr>
          <a:xfrm>
            <a:off x="323850" y="549275"/>
            <a:ext cx="8540750" cy="1584325"/>
          </a:xfrm>
        </p:spPr>
        <p:txBody>
          <a:bodyPr/>
          <a:lstStyle/>
          <a:p>
            <a:pPr algn="l" eaLnBrk="1" hangingPunct="1">
              <a:defRPr/>
            </a:pPr>
            <a:r>
              <a:rPr lang="zh-TW" altLang="en-US" sz="3400" b="1" spc="-300" dirty="0">
                <a:latin typeface="標楷體" pitchFamily="65" charset="-120"/>
                <a:ea typeface="標楷體" pitchFamily="65" charset="-120"/>
              </a:rPr>
              <a:t>釋七：</a:t>
            </a:r>
            <a:r>
              <a:rPr lang="en-US" altLang="zh-TW" sz="3400" b="1" spc="-300" dirty="0">
                <a:latin typeface="標楷體" pitchFamily="65" charset="-120"/>
                <a:ea typeface="標楷體" pitchFamily="65" charset="-120"/>
              </a:rPr>
              <a:t/>
            </a:r>
            <a:br>
              <a:rPr lang="en-US" altLang="zh-TW" sz="3400" b="1" spc="-300" dirty="0">
                <a:latin typeface="標楷體" pitchFamily="65" charset="-120"/>
                <a:ea typeface="標楷體" pitchFamily="65" charset="-120"/>
              </a:rPr>
            </a:br>
            <a:r>
              <a:rPr lang="zh-TW" altLang="zh-TW" sz="3400" b="1" dirty="0">
                <a:latin typeface="標楷體" panose="03000509000000000000" pitchFamily="65" charset="-120"/>
                <a:ea typeface="標楷體" panose="03000509000000000000" pitchFamily="65" charset="-120"/>
              </a:rPr>
              <a:t>農會現任總幹事是否得以農會法第</a:t>
            </a:r>
            <a:r>
              <a:rPr lang="en-US" altLang="zh-TW" sz="3400" b="1" dirty="0">
                <a:latin typeface="標楷體" panose="03000509000000000000" pitchFamily="65" charset="-120"/>
                <a:ea typeface="標楷體" panose="03000509000000000000" pitchFamily="65" charset="-120"/>
              </a:rPr>
              <a:t>12</a:t>
            </a:r>
            <a:r>
              <a:rPr lang="zh-TW" altLang="zh-TW" sz="3400" b="1" dirty="0">
                <a:latin typeface="標楷體" panose="03000509000000000000" pitchFamily="65" charset="-120"/>
                <a:ea typeface="標楷體" panose="03000509000000000000" pitchFamily="65" charset="-120"/>
              </a:rPr>
              <a:t>條第</a:t>
            </a:r>
            <a:r>
              <a:rPr lang="en-US" altLang="zh-TW" sz="3400" b="1" dirty="0">
                <a:latin typeface="標楷體" panose="03000509000000000000" pitchFamily="65" charset="-120"/>
                <a:ea typeface="標楷體" panose="03000509000000000000" pitchFamily="65" charset="-120"/>
              </a:rPr>
              <a:t>1</a:t>
            </a:r>
            <a:r>
              <a:rPr lang="zh-TW" altLang="zh-TW" sz="3400" b="1" dirty="0">
                <a:latin typeface="標楷體" panose="03000509000000000000" pitchFamily="65" charset="-120"/>
                <a:ea typeface="標楷體" panose="03000509000000000000" pitchFamily="65" charset="-120"/>
              </a:rPr>
              <a:t>項第</a:t>
            </a:r>
            <a:r>
              <a:rPr lang="en-US" altLang="zh-TW" sz="3400" b="1" dirty="0">
                <a:latin typeface="標楷體" panose="03000509000000000000" pitchFamily="65" charset="-120"/>
                <a:ea typeface="標楷體" panose="03000509000000000000" pitchFamily="65" charset="-120"/>
              </a:rPr>
              <a:t>1</a:t>
            </a:r>
            <a:r>
              <a:rPr lang="zh-TW" altLang="zh-TW" sz="3400" b="1" dirty="0">
                <a:latin typeface="標楷體" panose="03000509000000000000" pitchFamily="65" charset="-120"/>
                <a:ea typeface="標楷體" panose="03000509000000000000" pitchFamily="65" charset="-120"/>
              </a:rPr>
              <a:t>款</a:t>
            </a:r>
            <a:r>
              <a:rPr lang="zh-TW" altLang="zh-TW" sz="3400" b="1" dirty="0">
                <a:solidFill>
                  <a:srgbClr val="FF0000"/>
                </a:solidFill>
                <a:latin typeface="標楷體" panose="03000509000000000000" pitchFamily="65" charset="-120"/>
                <a:ea typeface="標楷體" panose="03000509000000000000" pitchFamily="65" charset="-120"/>
              </a:rPr>
              <a:t>自耕農</a:t>
            </a:r>
            <a:r>
              <a:rPr lang="zh-TW" altLang="zh-TW" sz="3400" b="1" dirty="0">
                <a:latin typeface="標楷體" panose="03000509000000000000" pitchFamily="65" charset="-120"/>
                <a:ea typeface="標楷體" panose="03000509000000000000" pitchFamily="65" charset="-120"/>
              </a:rPr>
              <a:t>身分加入農會成為會員疑義</a:t>
            </a:r>
            <a:r>
              <a:rPr lang="zh-TW" altLang="en-US" sz="3400" b="1" spc="-300" dirty="0">
                <a:latin typeface="標楷體" pitchFamily="65" charset="-120"/>
                <a:ea typeface="標楷體" pitchFamily="65" charset="-120"/>
              </a:rPr>
              <a:t>：</a:t>
            </a:r>
            <a:r>
              <a:rPr lang="zh-TW" altLang="en-US" sz="2800" b="1" spc="-300" dirty="0">
                <a:latin typeface="標楷體" pitchFamily="65" charset="-120"/>
                <a:ea typeface="標楷體" pitchFamily="65" charset="-120"/>
              </a:rPr>
              <a:t/>
            </a:r>
            <a:br>
              <a:rPr lang="zh-TW" altLang="en-US" sz="2800" b="1" spc="-300" dirty="0">
                <a:latin typeface="標楷體" pitchFamily="65" charset="-120"/>
                <a:ea typeface="標楷體" pitchFamily="65" charset="-120"/>
              </a:rPr>
            </a:br>
            <a:endParaRPr lang="zh-TW" altLang="en-US" sz="2800" b="1" spc="-300" dirty="0">
              <a:latin typeface="標楷體" pitchFamily="65" charset="-120"/>
              <a:ea typeface="標楷體" pitchFamily="65" charset="-120"/>
            </a:endParaRPr>
          </a:p>
        </p:txBody>
      </p:sp>
      <p:sp>
        <p:nvSpPr>
          <p:cNvPr id="39940" name="Rectangle 3"/>
          <p:cNvSpPr>
            <a:spLocks noGrp="1" noRot="1" noChangeArrowheads="1"/>
          </p:cNvSpPr>
          <p:nvPr>
            <p:ph type="body" idx="1"/>
          </p:nvPr>
        </p:nvSpPr>
        <p:spPr>
          <a:xfrm>
            <a:off x="539750" y="2060575"/>
            <a:ext cx="8324850" cy="4543425"/>
          </a:xfrm>
        </p:spPr>
        <p:txBody>
          <a:bodyPr/>
          <a:lstStyle/>
          <a:p>
            <a:pPr marL="0" indent="0" eaLnBrk="1" hangingPunct="1">
              <a:lnSpc>
                <a:spcPct val="90000"/>
              </a:lnSpc>
              <a:buFont typeface="Wingdings" pitchFamily="2" charset="2"/>
              <a:buNone/>
            </a:pPr>
            <a:r>
              <a:rPr lang="zh-TW" altLang="zh-TW" sz="3600" b="1" dirty="0">
                <a:latin typeface="標楷體" pitchFamily="65" charset="-120"/>
                <a:ea typeface="標楷體" pitchFamily="65" charset="-120"/>
              </a:rPr>
              <a:t>有關農會法第</a:t>
            </a:r>
            <a:r>
              <a:rPr lang="en-US" altLang="zh-TW" sz="3600" b="1" dirty="0">
                <a:latin typeface="標楷體" pitchFamily="65" charset="-120"/>
                <a:ea typeface="標楷體" pitchFamily="65" charset="-120"/>
              </a:rPr>
              <a:t>27</a:t>
            </a:r>
            <a:r>
              <a:rPr lang="zh-TW" altLang="zh-TW" sz="3600" b="1" dirty="0">
                <a:latin typeface="標楷體" pitchFamily="65" charset="-120"/>
                <a:ea typeface="標楷體" pitchFamily="65" charset="-120"/>
              </a:rPr>
              <a:t>條規定「農會總幹事及聘、雇人員均為專任，不得兼營工商業」，係就農會總幹事及聘、雇人員於任職期間具備之「身分」所為之規範，故渠等於任職期間，不得兼營農會以外之行業，自</a:t>
            </a:r>
            <a:r>
              <a:rPr lang="zh-TW" altLang="zh-TW" sz="3600" b="1" dirty="0">
                <a:solidFill>
                  <a:srgbClr val="FF0000"/>
                </a:solidFill>
                <a:latin typeface="標楷體" pitchFamily="65" charset="-120"/>
                <a:ea typeface="標楷體" pitchFamily="65" charset="-120"/>
              </a:rPr>
              <a:t>無法同時具備</a:t>
            </a:r>
            <a:r>
              <a:rPr lang="zh-TW" altLang="zh-TW" sz="3600" b="1" dirty="0">
                <a:latin typeface="標楷體" pitchFamily="65" charset="-120"/>
                <a:ea typeface="標楷體" pitchFamily="65" charset="-120"/>
              </a:rPr>
              <a:t>自耕農身分用以加入農會成為會員。</a:t>
            </a:r>
            <a:endParaRPr lang="en-US" altLang="zh-TW" sz="3600" b="1" dirty="0">
              <a:latin typeface="標楷體" pitchFamily="65" charset="-120"/>
              <a:ea typeface="標楷體" pitchFamily="65" charset="-120"/>
            </a:endParaRPr>
          </a:p>
          <a:p>
            <a:pPr marL="0" indent="0" eaLnBrk="1" hangingPunct="1">
              <a:lnSpc>
                <a:spcPct val="90000"/>
              </a:lnSpc>
              <a:buFont typeface="Wingdings" pitchFamily="2" charset="2"/>
              <a:buNone/>
            </a:pPr>
            <a:r>
              <a:rPr lang="en-US" altLang="zh-TW" b="1" dirty="0">
                <a:latin typeface="標楷體" pitchFamily="65" charset="-120"/>
                <a:ea typeface="標楷體" pitchFamily="65" charset="-120"/>
              </a:rPr>
              <a:t>(</a:t>
            </a:r>
            <a:r>
              <a:rPr lang="zh-TW" altLang="zh-TW" b="1" dirty="0">
                <a:latin typeface="標楷體" pitchFamily="65" charset="-120"/>
                <a:ea typeface="標楷體" pitchFamily="65" charset="-120"/>
              </a:rPr>
              <a:t>農委會</a:t>
            </a:r>
            <a:r>
              <a:rPr lang="en-US" altLang="zh-TW" b="1" dirty="0">
                <a:latin typeface="標楷體" pitchFamily="65" charset="-120"/>
                <a:ea typeface="標楷體" pitchFamily="65" charset="-120"/>
              </a:rPr>
              <a:t>102.10.18</a:t>
            </a:r>
            <a:r>
              <a:rPr lang="zh-TW" altLang="zh-TW" b="1" dirty="0">
                <a:latin typeface="標楷體" pitchFamily="65" charset="-120"/>
                <a:ea typeface="標楷體" pitchFamily="65" charset="-120"/>
              </a:rPr>
              <a:t>農輔字第</a:t>
            </a:r>
            <a:r>
              <a:rPr lang="en-US" altLang="zh-TW" b="1" dirty="0">
                <a:latin typeface="標楷體" pitchFamily="65" charset="-120"/>
                <a:ea typeface="標楷體" pitchFamily="65" charset="-120"/>
              </a:rPr>
              <a:t>1020231970</a:t>
            </a:r>
            <a:r>
              <a:rPr lang="zh-TW" altLang="zh-TW" b="1" dirty="0">
                <a:latin typeface="標楷體" pitchFamily="65" charset="-120"/>
                <a:ea typeface="標楷體" pitchFamily="65" charset="-120"/>
              </a:rPr>
              <a:t>號函</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1888C1A-933E-47F5-8CF4-0A58E88FB3DF}" type="slidenum">
              <a:rPr kumimoji="0" lang="en-US" altLang="zh-TW" sz="1400"/>
              <a:pPr>
                <a:spcBef>
                  <a:spcPct val="0"/>
                </a:spcBef>
                <a:buClrTx/>
                <a:buSzTx/>
                <a:buFontTx/>
                <a:buNone/>
              </a:pPr>
              <a:t>27</a:t>
            </a:fld>
            <a:endParaRPr kumimoji="0" lang="en-US" altLang="zh-TW" sz="1400"/>
          </a:p>
        </p:txBody>
      </p:sp>
      <p:sp>
        <p:nvSpPr>
          <p:cNvPr id="37891" name="Rectangle 2"/>
          <p:cNvSpPr>
            <a:spLocks noGrp="1" noRot="1" noChangeArrowheads="1"/>
          </p:cNvSpPr>
          <p:nvPr>
            <p:ph type="title"/>
          </p:nvPr>
        </p:nvSpPr>
        <p:spPr>
          <a:xfrm>
            <a:off x="323850" y="260350"/>
            <a:ext cx="8540750" cy="1584325"/>
          </a:xfrm>
        </p:spPr>
        <p:txBody>
          <a:bodyPr/>
          <a:lstStyle/>
          <a:p>
            <a:pPr algn="l" eaLnBrk="1" hangingPunct="1">
              <a:defRPr/>
            </a:pPr>
            <a:r>
              <a:rPr lang="zh-TW" altLang="en-US" sz="3400" b="1" spc="-300" dirty="0">
                <a:latin typeface="標楷體" pitchFamily="65" charset="-120"/>
                <a:ea typeface="標楷體" pitchFamily="65" charset="-120"/>
              </a:rPr>
              <a:t>釋八：</a:t>
            </a:r>
            <a:r>
              <a:rPr lang="en-US" altLang="zh-TW" sz="3400" b="1" spc="-300" dirty="0">
                <a:latin typeface="標楷體" pitchFamily="65" charset="-120"/>
                <a:ea typeface="標楷體" pitchFamily="65" charset="-120"/>
              </a:rPr>
              <a:t/>
            </a:r>
            <a:br>
              <a:rPr lang="en-US" altLang="zh-TW" sz="3400" b="1" spc="-300" dirty="0">
                <a:latin typeface="標楷體" pitchFamily="65" charset="-120"/>
                <a:ea typeface="標楷體" pitchFamily="65" charset="-120"/>
              </a:rPr>
            </a:br>
            <a:r>
              <a:rPr lang="zh-TW" altLang="zh-TW" sz="3200" b="1" dirty="0">
                <a:solidFill>
                  <a:srgbClr val="FF0000"/>
                </a:solidFill>
                <a:latin typeface="標楷體" panose="03000509000000000000" pitchFamily="65" charset="-120"/>
                <a:ea typeface="標楷體" panose="03000509000000000000" pitchFamily="65" charset="-120"/>
              </a:rPr>
              <a:t>農會現任總幹事</a:t>
            </a:r>
            <a:r>
              <a:rPr lang="zh-TW" altLang="zh-TW" sz="3200" b="1" dirty="0">
                <a:latin typeface="標楷體" panose="03000509000000000000" pitchFamily="65" charset="-120"/>
                <a:ea typeface="標楷體" panose="03000509000000000000" pitchFamily="65" charset="-120"/>
              </a:rPr>
              <a:t>得否以第</a:t>
            </a:r>
            <a:r>
              <a:rPr lang="en-US" altLang="zh-TW" sz="3200" b="1" dirty="0">
                <a:latin typeface="標楷體" panose="03000509000000000000" pitchFamily="65" charset="-120"/>
                <a:ea typeface="標楷體" panose="03000509000000000000" pitchFamily="65" charset="-120"/>
              </a:rPr>
              <a:t>3</a:t>
            </a:r>
            <a:r>
              <a:rPr lang="zh-TW" altLang="zh-TW" sz="3200" b="1" dirty="0">
                <a:latin typeface="標楷體" panose="03000509000000000000" pitchFamily="65" charset="-120"/>
                <a:ea typeface="標楷體" panose="03000509000000000000" pitchFamily="65" charset="-120"/>
              </a:rPr>
              <a:t>款</a:t>
            </a:r>
            <a:r>
              <a:rPr lang="zh-TW" altLang="en-US" sz="3200" b="1" u="sng" dirty="0">
                <a:latin typeface="標楷體" panose="03000509000000000000" pitchFamily="65" charset="-120"/>
                <a:ea typeface="標楷體" panose="03000509000000000000" pitchFamily="65" charset="-120"/>
              </a:rPr>
              <a:t>農業推廣</a:t>
            </a:r>
            <a:r>
              <a:rPr lang="zh-TW" altLang="en-US" sz="3200" b="1" dirty="0">
                <a:latin typeface="標楷體" panose="03000509000000000000" pitchFamily="65" charset="-120"/>
                <a:ea typeface="標楷體" panose="03000509000000000000" pitchFamily="65" charset="-120"/>
              </a:rPr>
              <a:t>工作者</a:t>
            </a:r>
            <a:r>
              <a:rPr lang="zh-TW" altLang="zh-TW" sz="3200" b="1" dirty="0">
                <a:latin typeface="標楷體" panose="03000509000000000000" pitchFamily="65" charset="-120"/>
                <a:ea typeface="標楷體" panose="03000509000000000000" pitchFamily="65" charset="-120"/>
              </a:rPr>
              <a:t>身分加入農會成為會員疑義</a:t>
            </a:r>
            <a:r>
              <a:rPr lang="zh-TW" altLang="en-US" sz="3200" b="1" spc="-300" dirty="0">
                <a:latin typeface="標楷體" pitchFamily="65" charset="-120"/>
                <a:ea typeface="標楷體" pitchFamily="65" charset="-120"/>
              </a:rPr>
              <a:t>：</a:t>
            </a:r>
            <a:br>
              <a:rPr lang="zh-TW" altLang="en-US" sz="3200" b="1" spc="-300" dirty="0">
                <a:latin typeface="標楷體" pitchFamily="65" charset="-120"/>
                <a:ea typeface="標楷體" pitchFamily="65" charset="-120"/>
              </a:rPr>
            </a:br>
            <a:endParaRPr lang="zh-TW" altLang="en-US" sz="3200" b="1" spc="-300" dirty="0">
              <a:latin typeface="標楷體" pitchFamily="65" charset="-120"/>
              <a:ea typeface="標楷體" pitchFamily="65" charset="-120"/>
            </a:endParaRPr>
          </a:p>
        </p:txBody>
      </p:sp>
      <p:sp>
        <p:nvSpPr>
          <p:cNvPr id="40964" name="Rectangle 3"/>
          <p:cNvSpPr>
            <a:spLocks noGrp="1" noRot="1" noChangeArrowheads="1"/>
          </p:cNvSpPr>
          <p:nvPr>
            <p:ph type="body" idx="1"/>
          </p:nvPr>
        </p:nvSpPr>
        <p:spPr>
          <a:xfrm>
            <a:off x="395288" y="1557338"/>
            <a:ext cx="8469312" cy="5046662"/>
          </a:xfrm>
        </p:spPr>
        <p:txBody>
          <a:bodyPr/>
          <a:lstStyle/>
          <a:p>
            <a:pPr marL="0" indent="0" eaLnBrk="1" hangingPunct="1">
              <a:lnSpc>
                <a:spcPct val="90000"/>
              </a:lnSpc>
              <a:buNone/>
            </a:pPr>
            <a:r>
              <a:rPr lang="zh-TW" altLang="zh-TW" sz="3000" b="1" dirty="0">
                <a:latin typeface="標楷體" pitchFamily="65" charset="-120"/>
                <a:ea typeface="標楷體" pitchFamily="65" charset="-120"/>
              </a:rPr>
              <a:t>查基層農會會員資格審查及認定辦法第</a:t>
            </a:r>
            <a:r>
              <a:rPr lang="en-US" altLang="zh-TW" sz="3000" b="1" dirty="0">
                <a:latin typeface="標楷體" pitchFamily="65" charset="-120"/>
                <a:ea typeface="標楷體" pitchFamily="65" charset="-120"/>
              </a:rPr>
              <a:t>2</a:t>
            </a:r>
            <a:r>
              <a:rPr lang="zh-TW" altLang="zh-TW" sz="3000" b="1" dirty="0">
                <a:latin typeface="標楷體" pitchFamily="65" charset="-120"/>
                <a:ea typeface="標楷體" pitchFamily="65" charset="-120"/>
              </a:rPr>
              <a:t>條第</a:t>
            </a:r>
            <a:r>
              <a:rPr lang="en-US" altLang="zh-TW" sz="3000" b="1" dirty="0">
                <a:latin typeface="標楷體" pitchFamily="65" charset="-120"/>
                <a:ea typeface="標楷體" pitchFamily="65" charset="-120"/>
              </a:rPr>
              <a:t>1</a:t>
            </a:r>
            <a:r>
              <a:rPr lang="zh-TW" altLang="zh-TW" sz="3000" b="1" dirty="0">
                <a:latin typeface="標楷體" pitchFamily="65" charset="-120"/>
                <a:ea typeface="標楷體" pitchFamily="65" charset="-120"/>
              </a:rPr>
              <a:t>項第</a:t>
            </a:r>
            <a:r>
              <a:rPr lang="en-US" altLang="zh-TW" sz="3000" b="1" dirty="0">
                <a:latin typeface="標楷體" pitchFamily="65" charset="-120"/>
                <a:ea typeface="標楷體" pitchFamily="65" charset="-120"/>
              </a:rPr>
              <a:t>3</a:t>
            </a:r>
            <a:r>
              <a:rPr lang="zh-TW" altLang="zh-TW" sz="3000" b="1" dirty="0">
                <a:latin typeface="標楷體" pitchFamily="65" charset="-120"/>
                <a:ea typeface="標楷體" pitchFamily="65" charset="-120"/>
              </a:rPr>
              <a:t>款規定</a:t>
            </a:r>
            <a:r>
              <a:rPr lang="en-US" altLang="zh-TW" sz="3000" b="1" dirty="0">
                <a:latin typeface="標楷體" pitchFamily="65" charset="-120"/>
                <a:ea typeface="標楷體" pitchFamily="65" charset="-120"/>
              </a:rPr>
              <a:t>:</a:t>
            </a:r>
            <a:r>
              <a:rPr lang="zh-TW" altLang="zh-TW" sz="3000" b="1" dirty="0">
                <a:latin typeface="標楷體" pitchFamily="65" charset="-120"/>
                <a:ea typeface="標楷體" pitchFamily="65" charset="-120"/>
              </a:rPr>
              <a:t>「公、私立各級</a:t>
            </a:r>
            <a:r>
              <a:rPr lang="zh-TW" altLang="zh-TW" sz="3000" b="1" dirty="0">
                <a:solidFill>
                  <a:srgbClr val="FF0000"/>
                </a:solidFill>
                <a:latin typeface="標楷體" pitchFamily="65" charset="-120"/>
                <a:ea typeface="標楷體" pitchFamily="65" charset="-120"/>
              </a:rPr>
              <a:t>農業學校畢業</a:t>
            </a:r>
            <a:r>
              <a:rPr lang="zh-TW" altLang="zh-TW" sz="3000" b="1" dirty="0">
                <a:latin typeface="標楷體" pitchFamily="65" charset="-120"/>
                <a:ea typeface="標楷體" pitchFamily="65" charset="-120"/>
              </a:rPr>
              <a:t>或有經農業主管機關、農業學術機構認定在</a:t>
            </a:r>
            <a:r>
              <a:rPr lang="zh-TW" altLang="zh-TW" sz="3000" b="1" dirty="0">
                <a:solidFill>
                  <a:srgbClr val="FF0000"/>
                </a:solidFill>
                <a:latin typeface="標楷體" pitchFamily="65" charset="-120"/>
                <a:ea typeface="標楷體" pitchFamily="65" charset="-120"/>
              </a:rPr>
              <a:t>農業上有利用價值之專著或發明</a:t>
            </a:r>
            <a:r>
              <a:rPr lang="zh-TW" altLang="zh-TW" sz="3000" b="1" dirty="0">
                <a:latin typeface="標楷體" pitchFamily="65" charset="-120"/>
                <a:ea typeface="標楷體" pitchFamily="65" charset="-120"/>
              </a:rPr>
              <a:t>，並現於農業機關（構）、學校、農會從事農業推廣工作，且經其出具</a:t>
            </a:r>
            <a:r>
              <a:rPr lang="zh-TW" altLang="zh-TW" sz="3000" b="1" dirty="0">
                <a:solidFill>
                  <a:srgbClr val="FF0000"/>
                </a:solidFill>
                <a:latin typeface="標楷體" pitchFamily="65" charset="-120"/>
                <a:ea typeface="標楷體" pitchFamily="65" charset="-120"/>
              </a:rPr>
              <a:t>證明文件</a:t>
            </a:r>
            <a:r>
              <a:rPr lang="zh-TW" altLang="zh-TW" sz="3000" b="1" dirty="0">
                <a:latin typeface="標楷體" pitchFamily="65" charset="-120"/>
                <a:ea typeface="標楷體" pitchFamily="65" charset="-120"/>
              </a:rPr>
              <a:t>者。」</a:t>
            </a:r>
            <a:r>
              <a:rPr lang="zh-TW" altLang="en-US" sz="3000" b="1" dirty="0">
                <a:latin typeface="標楷體" pitchFamily="65" charset="-120"/>
                <a:ea typeface="標楷體" pitchFamily="65" charset="-120"/>
              </a:rPr>
              <a:t>現任總幹事符合上開規定得以農業推廣工作者加入為會員。 </a:t>
            </a:r>
            <a:endParaRPr lang="en-US" altLang="zh-TW" sz="3000" b="1" dirty="0">
              <a:latin typeface="標楷體" pitchFamily="65" charset="-120"/>
              <a:ea typeface="標楷體" pitchFamily="65" charset="-120"/>
            </a:endParaRPr>
          </a:p>
          <a:p>
            <a:pPr marL="0" indent="0" eaLnBrk="1" hangingPunct="1">
              <a:lnSpc>
                <a:spcPct val="90000"/>
              </a:lnSpc>
              <a:buNone/>
            </a:pPr>
            <a:r>
              <a:rPr lang="zh-TW" altLang="en-US" sz="3000" b="1" dirty="0">
                <a:latin typeface="標楷體" pitchFamily="65" charset="-120"/>
                <a:ea typeface="標楷體" pitchFamily="65" charset="-120"/>
              </a:rPr>
              <a:t>案例：</a:t>
            </a:r>
            <a:r>
              <a:rPr lang="zh-TW" altLang="zh-TW" sz="3000" b="1" dirty="0">
                <a:latin typeface="標楷體" pitchFamily="65" charset="-120"/>
                <a:ea typeface="標楷體" pitchFamily="65" charset="-120"/>
              </a:rPr>
              <a:t>查台灣農學會章程</a:t>
            </a:r>
            <a:r>
              <a:rPr lang="en-US" altLang="zh-TW" sz="3000" b="1" dirty="0">
                <a:latin typeface="標楷體" pitchFamily="65" charset="-120"/>
                <a:ea typeface="標楷體" pitchFamily="65" charset="-120"/>
              </a:rPr>
              <a:t>…</a:t>
            </a:r>
            <a:r>
              <a:rPr lang="zh-TW" altLang="zh-TW" sz="3000" b="1" dirty="0">
                <a:latin typeface="標楷體" pitchFamily="65" charset="-120"/>
                <a:ea typeface="標楷體" pitchFamily="65" charset="-120"/>
              </a:rPr>
              <a:t>。基上，經台灣農學會聘請專家、學者審查通過，並刊登於該學會出版之農業學術期刊之專著，應得認定為在農業上有利用價值之專著。</a:t>
            </a:r>
            <a:r>
              <a:rPr lang="en-US" altLang="zh-TW" sz="2000" b="1" dirty="0">
                <a:latin typeface="標楷體" pitchFamily="65" charset="-120"/>
                <a:ea typeface="標楷體" pitchFamily="65" charset="-120"/>
              </a:rPr>
              <a:t>(</a:t>
            </a:r>
            <a:r>
              <a:rPr lang="zh-TW" altLang="zh-TW" sz="2000" b="1" dirty="0">
                <a:latin typeface="標楷體" pitchFamily="65" charset="-120"/>
                <a:ea typeface="標楷體" pitchFamily="65" charset="-120"/>
              </a:rPr>
              <a:t>農委會</a:t>
            </a:r>
            <a:r>
              <a:rPr lang="en-US" altLang="zh-TW" sz="2000" b="1" dirty="0">
                <a:latin typeface="標楷體" pitchFamily="65" charset="-120"/>
                <a:ea typeface="標楷體" pitchFamily="65" charset="-120"/>
              </a:rPr>
              <a:t>103.7.25</a:t>
            </a:r>
            <a:r>
              <a:rPr lang="zh-TW" altLang="zh-TW" sz="2000" b="1" dirty="0">
                <a:latin typeface="標楷體" pitchFamily="65" charset="-120"/>
                <a:ea typeface="標楷體" pitchFamily="65" charset="-120"/>
              </a:rPr>
              <a:t>農輔字第</a:t>
            </a:r>
            <a:r>
              <a:rPr lang="en-US" altLang="zh-TW" sz="2000" b="1" dirty="0">
                <a:latin typeface="標楷體" pitchFamily="65" charset="-120"/>
                <a:ea typeface="標楷體" pitchFamily="65" charset="-120"/>
              </a:rPr>
              <a:t>1030721647</a:t>
            </a:r>
            <a:r>
              <a:rPr lang="zh-TW" altLang="zh-TW" sz="2000" b="1" dirty="0">
                <a:latin typeface="標楷體" pitchFamily="65" charset="-120"/>
                <a:ea typeface="標楷體" pitchFamily="65" charset="-120"/>
              </a:rPr>
              <a:t>號函</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79FABB1E-AEB1-4CCF-AA60-8129C469FE21}" type="slidenum">
              <a:rPr kumimoji="0" lang="en-US" altLang="zh-TW" sz="1400"/>
              <a:pPr>
                <a:spcBef>
                  <a:spcPct val="0"/>
                </a:spcBef>
                <a:buClrTx/>
                <a:buSzTx/>
                <a:buFontTx/>
                <a:buNone/>
              </a:pPr>
              <a:t>28</a:t>
            </a:fld>
            <a:endParaRPr kumimoji="0" lang="en-US" altLang="zh-TW" sz="1400"/>
          </a:p>
        </p:txBody>
      </p:sp>
      <p:sp>
        <p:nvSpPr>
          <p:cNvPr id="37891" name="Rectangle 2"/>
          <p:cNvSpPr>
            <a:spLocks noGrp="1" noRot="1" noChangeArrowheads="1"/>
          </p:cNvSpPr>
          <p:nvPr>
            <p:ph type="title"/>
          </p:nvPr>
        </p:nvSpPr>
        <p:spPr>
          <a:xfrm>
            <a:off x="250825" y="188913"/>
            <a:ext cx="8540750" cy="1584325"/>
          </a:xfrm>
        </p:spPr>
        <p:txBody>
          <a:bodyPr/>
          <a:lstStyle/>
          <a:p>
            <a:pPr algn="l" eaLnBrk="1" hangingPunct="1">
              <a:defRPr/>
            </a:pPr>
            <a:r>
              <a:rPr lang="zh-TW" altLang="en-US" sz="3200" b="1" spc="-300" dirty="0">
                <a:latin typeface="標楷體" pitchFamily="65" charset="-120"/>
                <a:ea typeface="標楷體" pitchFamily="65" charset="-120"/>
              </a:rPr>
              <a:t>釋九：</a:t>
            </a:r>
            <a:r>
              <a:rPr lang="en-US" altLang="zh-TW" sz="3200" b="1" spc="-300" dirty="0">
                <a:latin typeface="標楷體" pitchFamily="65" charset="-120"/>
                <a:ea typeface="標楷體" pitchFamily="65" charset="-120"/>
              </a:rPr>
              <a:t/>
            </a:r>
            <a:br>
              <a:rPr lang="en-US" altLang="zh-TW" sz="3200" b="1" spc="-300" dirty="0">
                <a:latin typeface="標楷體" pitchFamily="65" charset="-120"/>
                <a:ea typeface="標楷體" pitchFamily="65" charset="-120"/>
              </a:rPr>
            </a:br>
            <a:r>
              <a:rPr lang="zh-TW" altLang="zh-TW" sz="3200" b="1" dirty="0">
                <a:latin typeface="標楷體" panose="03000509000000000000" pitchFamily="65" charset="-120"/>
                <a:ea typeface="標楷體" panose="03000509000000000000" pitchFamily="65" charset="-120"/>
              </a:rPr>
              <a:t>有關任職於</a:t>
            </a:r>
            <a:r>
              <a:rPr lang="zh-TW" altLang="zh-TW" sz="3200" b="1" dirty="0">
                <a:solidFill>
                  <a:srgbClr val="FF0000"/>
                </a:solidFill>
                <a:latin typeface="標楷體" panose="03000509000000000000" pitchFamily="65" charset="-120"/>
                <a:ea typeface="標楷體" panose="03000509000000000000" pitchFamily="65" charset="-120"/>
              </a:rPr>
              <a:t>農會員工</a:t>
            </a:r>
            <a:r>
              <a:rPr lang="zh-TW" altLang="zh-TW" sz="3200" b="1" dirty="0">
                <a:latin typeface="標楷體" panose="03000509000000000000" pitchFamily="65" charset="-120"/>
                <a:ea typeface="標楷體" panose="03000509000000000000" pitchFamily="65" charset="-120"/>
              </a:rPr>
              <a:t>並兼職農業工作者，可否為農會正會員疑義</a:t>
            </a:r>
            <a:r>
              <a:rPr lang="zh-TW" altLang="en-US" sz="3200" b="1" spc="-300" dirty="0">
                <a:latin typeface="標楷體" pitchFamily="65" charset="-120"/>
                <a:ea typeface="標楷體" pitchFamily="65" charset="-120"/>
              </a:rPr>
              <a:t>：</a:t>
            </a:r>
            <a:br>
              <a:rPr lang="zh-TW" altLang="en-US" sz="3200" b="1" spc="-300" dirty="0">
                <a:latin typeface="標楷體" pitchFamily="65" charset="-120"/>
                <a:ea typeface="標楷體" pitchFamily="65" charset="-120"/>
              </a:rPr>
            </a:br>
            <a:endParaRPr lang="zh-TW" altLang="en-US" sz="3200" b="1" spc="-300" dirty="0">
              <a:latin typeface="標楷體" pitchFamily="65" charset="-120"/>
              <a:ea typeface="標楷體" pitchFamily="65" charset="-120"/>
            </a:endParaRPr>
          </a:p>
        </p:txBody>
      </p:sp>
      <p:sp>
        <p:nvSpPr>
          <p:cNvPr id="37892" name="Rectangle 3"/>
          <p:cNvSpPr>
            <a:spLocks noGrp="1" noRot="1" noChangeArrowheads="1"/>
          </p:cNvSpPr>
          <p:nvPr>
            <p:ph type="body" idx="1"/>
          </p:nvPr>
        </p:nvSpPr>
        <p:spPr>
          <a:xfrm>
            <a:off x="395288" y="1484313"/>
            <a:ext cx="8469312" cy="4824412"/>
          </a:xfrm>
        </p:spPr>
        <p:txBody>
          <a:bodyPr/>
          <a:lstStyle/>
          <a:p>
            <a:pPr>
              <a:defRPr/>
            </a:pPr>
            <a:r>
              <a:rPr lang="zh-TW" altLang="zh-TW" sz="2800" b="1" dirty="0">
                <a:latin typeface="標楷體" panose="03000509000000000000" pitchFamily="65" charset="-120"/>
                <a:ea typeface="標楷體" panose="03000509000000000000" pitchFamily="65" charset="-120"/>
              </a:rPr>
              <a:t>農會除總幹事及現在實際從事農業推廣工作之聘、雇人員得依規定，以農業推廣工作人員資格申請加入基層農會為會員外，其餘農會聘雇員工</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涵括編制員工及特約人員</a:t>
            </a:r>
            <a:r>
              <a:rPr lang="en-US" altLang="zh-TW" sz="2800" b="1" dirty="0">
                <a:latin typeface="標楷體" panose="03000509000000000000" pitchFamily="65" charset="-120"/>
                <a:ea typeface="標楷體" panose="03000509000000000000" pitchFamily="65" charset="-120"/>
              </a:rPr>
              <a:t>)</a:t>
            </a:r>
            <a:r>
              <a:rPr lang="zh-TW" altLang="zh-TW" sz="2800" b="1" dirty="0">
                <a:latin typeface="標楷體" panose="03000509000000000000" pitchFamily="65" charset="-120"/>
                <a:ea typeface="標楷體" panose="03000509000000000000" pitchFamily="65" charset="-120"/>
              </a:rPr>
              <a:t>依農會法均為</a:t>
            </a:r>
            <a:r>
              <a:rPr lang="zh-TW" altLang="zh-TW" sz="2800" b="1" dirty="0">
                <a:solidFill>
                  <a:srgbClr val="FF0000"/>
                </a:solidFill>
                <a:latin typeface="標楷體" panose="03000509000000000000" pitchFamily="65" charset="-120"/>
                <a:ea typeface="標楷體" panose="03000509000000000000" pitchFamily="65" charset="-120"/>
              </a:rPr>
              <a:t>專任，不得兼職</a:t>
            </a:r>
            <a:r>
              <a:rPr lang="zh-TW" altLang="zh-TW" sz="2800" b="1" dirty="0">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自難以兼職農業生產工作</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自耕農</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為由</a:t>
            </a:r>
            <a:r>
              <a:rPr lang="zh-TW" altLang="zh-TW" sz="2800" b="1" dirty="0">
                <a:latin typeface="標楷體" panose="03000509000000000000" pitchFamily="65" charset="-120"/>
                <a:ea typeface="標楷體" panose="03000509000000000000" pitchFamily="65" charset="-120"/>
              </a:rPr>
              <a:t>加入農會為會員。</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農委會</a:t>
            </a:r>
            <a:r>
              <a:rPr lang="en-US" altLang="zh-TW" sz="2400" b="1" dirty="0">
                <a:latin typeface="標楷體" panose="03000509000000000000" pitchFamily="65" charset="-120"/>
                <a:ea typeface="標楷體" panose="03000509000000000000" pitchFamily="65" charset="-120"/>
              </a:rPr>
              <a:t>102.2.18</a:t>
            </a:r>
            <a:r>
              <a:rPr lang="zh-TW" altLang="zh-TW" sz="2400" b="1" dirty="0">
                <a:latin typeface="標楷體" panose="03000509000000000000" pitchFamily="65" charset="-120"/>
                <a:ea typeface="標楷體" panose="03000509000000000000" pitchFamily="65" charset="-120"/>
              </a:rPr>
              <a:t>農輔字第</a:t>
            </a:r>
            <a:r>
              <a:rPr lang="en-US" altLang="zh-TW" sz="2400" b="1" dirty="0">
                <a:latin typeface="標楷體" panose="03000509000000000000" pitchFamily="65" charset="-120"/>
                <a:ea typeface="標楷體" panose="03000509000000000000" pitchFamily="65" charset="-120"/>
              </a:rPr>
              <a:t>1020204089</a:t>
            </a:r>
            <a:r>
              <a:rPr lang="zh-TW" altLang="zh-TW" sz="2400" b="1" dirty="0">
                <a:latin typeface="標楷體" panose="03000509000000000000" pitchFamily="65" charset="-120"/>
                <a:ea typeface="標楷體" panose="03000509000000000000" pitchFamily="65" charset="-120"/>
              </a:rPr>
              <a:t>號函</a:t>
            </a:r>
            <a:r>
              <a:rPr lang="en-US" altLang="zh-TW" sz="2400" b="1" dirty="0">
                <a:latin typeface="標楷體" panose="03000509000000000000" pitchFamily="65" charset="-120"/>
                <a:ea typeface="標楷體" panose="03000509000000000000" pitchFamily="65" charset="-120"/>
              </a:rPr>
              <a:t>)</a:t>
            </a:r>
          </a:p>
          <a:p>
            <a:pPr>
              <a:defRPr/>
            </a:pPr>
            <a:r>
              <a:rPr lang="zh-TW" altLang="en-US" sz="2800" b="1" dirty="0">
                <a:latin typeface="標楷體" panose="03000509000000000000" pitchFamily="65" charset="-120"/>
                <a:ea typeface="標楷體" panose="03000509000000000000" pitchFamily="65" charset="-120"/>
              </a:rPr>
              <a:t>農會</a:t>
            </a:r>
            <a:r>
              <a:rPr lang="zh-TW" altLang="en-US" sz="2800" b="1" u="sng" dirty="0">
                <a:latin typeface="標楷體" panose="03000509000000000000" pitchFamily="65" charset="-120"/>
                <a:ea typeface="標楷體" panose="03000509000000000000" pitchFamily="65" charset="-120"/>
              </a:rPr>
              <a:t>保險部獸醫</a:t>
            </a:r>
            <a:r>
              <a:rPr lang="zh-TW" altLang="en-US" sz="2800" b="1" dirty="0">
                <a:latin typeface="標楷體" panose="03000509000000000000" pitchFamily="65" charset="-120"/>
                <a:ea typeface="標楷體" panose="03000509000000000000" pitchFamily="65" charset="-120"/>
              </a:rPr>
              <a:t>人員、推廣部家政指導員符合農會法第</a:t>
            </a:r>
            <a:r>
              <a:rPr lang="en-US" altLang="zh-TW" sz="2800" b="1" dirty="0">
                <a:latin typeface="標楷體" panose="03000509000000000000" pitchFamily="65" charset="-120"/>
                <a:ea typeface="標楷體" panose="03000509000000000000" pitchFamily="65" charset="-120"/>
              </a:rPr>
              <a:t>12</a:t>
            </a:r>
            <a:r>
              <a:rPr lang="zh-TW" altLang="en-US" sz="2800" b="1" dirty="0">
                <a:latin typeface="標楷體" panose="03000509000000000000" pitchFamily="65" charset="-120"/>
                <a:ea typeface="標楷體" panose="03000509000000000000" pitchFamily="65" charset="-120"/>
              </a:rPr>
              <a:t>條第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項第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款</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得加入為會員</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調離即出會</a:t>
            </a:r>
            <a:r>
              <a:rPr lang="en-US" altLang="zh-TW" sz="2800" b="1" dirty="0">
                <a:latin typeface="標楷體" panose="03000509000000000000" pitchFamily="65" charset="-120"/>
                <a:ea typeface="標楷體" panose="03000509000000000000" pitchFamily="65" charset="-120"/>
              </a:rPr>
              <a:t>)</a:t>
            </a:r>
          </a:p>
          <a:p>
            <a:pPr>
              <a:defRPr/>
            </a:pPr>
            <a:r>
              <a:rPr lang="zh-TW" altLang="en-US" sz="2800" b="1" dirty="0">
                <a:latin typeface="標楷體" panose="03000509000000000000" pitchFamily="65" charset="-120"/>
                <a:ea typeface="標楷體" panose="03000509000000000000" pitchFamily="65" charset="-120"/>
              </a:rPr>
              <a:t>農會</a:t>
            </a:r>
            <a:r>
              <a:rPr lang="zh-TW" altLang="en-US" sz="2800" b="1" u="sng" dirty="0">
                <a:latin typeface="標楷體" panose="03000509000000000000" pitchFamily="65" charset="-120"/>
                <a:ea typeface="標楷體" panose="03000509000000000000" pitchFamily="65" charset="-120"/>
              </a:rPr>
              <a:t>四健義務</a:t>
            </a:r>
            <a:r>
              <a:rPr lang="zh-TW" altLang="en-US" sz="2800" b="1" dirty="0">
                <a:latin typeface="標楷體" panose="03000509000000000000" pitchFamily="65" charset="-120"/>
                <a:ea typeface="標楷體" panose="03000509000000000000" pitchFamily="65" charset="-120"/>
              </a:rPr>
              <a:t>指導員</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協助性質</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不得加入為會員</a:t>
            </a:r>
            <a:endParaRPr lang="en-US" altLang="zh-TW" sz="2800" b="1" dirty="0">
              <a:latin typeface="標楷體" panose="03000509000000000000" pitchFamily="65" charset="-120"/>
              <a:ea typeface="標楷體" panose="03000509000000000000" pitchFamily="65" charset="-120"/>
            </a:endParaRPr>
          </a:p>
          <a:p>
            <a:pPr>
              <a:defRPr/>
            </a:pPr>
            <a:r>
              <a:rPr lang="zh-TW" altLang="en-US" sz="2800" b="1" spc="-100" dirty="0">
                <a:latin typeface="標楷體" panose="03000509000000000000" pitchFamily="65" charset="-120"/>
                <a:ea typeface="標楷體" panose="03000509000000000000" pitchFamily="65" charset="-120"/>
              </a:rPr>
              <a:t>農會產銷班栽培工作者</a:t>
            </a:r>
            <a:r>
              <a:rPr lang="en-US" altLang="zh-TW" sz="2800" b="1" spc="-100" dirty="0">
                <a:latin typeface="標楷體" panose="03000509000000000000" pitchFamily="65" charset="-120"/>
                <a:ea typeface="標楷體" panose="03000509000000000000" pitchFamily="65" charset="-120"/>
              </a:rPr>
              <a:t>(</a:t>
            </a:r>
            <a:r>
              <a:rPr lang="zh-TW" altLang="en-US" sz="2800" b="1" spc="-100" dirty="0">
                <a:latin typeface="標楷體" panose="03000509000000000000" pitchFamily="65" charset="-120"/>
                <a:ea typeface="標楷體" panose="03000509000000000000" pitchFamily="65" charset="-120"/>
              </a:rPr>
              <a:t>農業生產</a:t>
            </a:r>
            <a:r>
              <a:rPr lang="en-US" altLang="zh-TW" sz="2800" b="1" spc="-100" dirty="0">
                <a:latin typeface="標楷體" panose="03000509000000000000" pitchFamily="65" charset="-120"/>
                <a:ea typeface="標楷體" panose="03000509000000000000" pitchFamily="65" charset="-120"/>
              </a:rPr>
              <a:t>)--</a:t>
            </a:r>
            <a:r>
              <a:rPr lang="zh-TW" altLang="en-US" sz="2800" b="1" spc="-100" dirty="0">
                <a:latin typeface="標楷體" panose="03000509000000000000" pitchFamily="65" charset="-120"/>
                <a:ea typeface="標楷體" panose="03000509000000000000" pitchFamily="65" charset="-120"/>
              </a:rPr>
              <a:t>不得加入為會員</a:t>
            </a:r>
            <a:endParaRPr lang="en-US" altLang="zh-TW" sz="2800" b="1" spc="-100" dirty="0">
              <a:latin typeface="標楷體" panose="03000509000000000000" pitchFamily="65" charset="-120"/>
              <a:ea typeface="標楷體" panose="03000509000000000000" pitchFamily="65" charset="-120"/>
            </a:endParaRPr>
          </a:p>
          <a:p>
            <a:pPr>
              <a:defRPr/>
            </a:pPr>
            <a:endParaRPr lang="zh-TW" altLang="en-US" sz="28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3041D7B-4F15-4D8E-8A53-BC545D007A87}" type="slidenum">
              <a:rPr kumimoji="0" lang="en-US" altLang="zh-TW" sz="1400"/>
              <a:pPr>
                <a:spcBef>
                  <a:spcPct val="0"/>
                </a:spcBef>
                <a:buClrTx/>
                <a:buSzTx/>
                <a:buFontTx/>
                <a:buNone/>
              </a:pPr>
              <a:t>29</a:t>
            </a:fld>
            <a:endParaRPr kumimoji="0" lang="en-US" altLang="zh-TW" sz="1400"/>
          </a:p>
        </p:txBody>
      </p:sp>
      <p:sp>
        <p:nvSpPr>
          <p:cNvPr id="37891" name="Rectangle 2"/>
          <p:cNvSpPr>
            <a:spLocks noGrp="1" noRot="1" noChangeArrowheads="1"/>
          </p:cNvSpPr>
          <p:nvPr>
            <p:ph type="title"/>
          </p:nvPr>
        </p:nvSpPr>
        <p:spPr>
          <a:xfrm>
            <a:off x="323850" y="260350"/>
            <a:ext cx="8540750" cy="1584325"/>
          </a:xfrm>
        </p:spPr>
        <p:txBody>
          <a:bodyPr/>
          <a:lstStyle/>
          <a:p>
            <a:pPr algn="l" eaLnBrk="1" hangingPunct="1">
              <a:defRPr/>
            </a:pPr>
            <a:r>
              <a:rPr lang="zh-TW" altLang="en-US" sz="3400" b="1" spc="-300" dirty="0">
                <a:latin typeface="標楷體" pitchFamily="65" charset="-120"/>
                <a:ea typeface="標楷體" pitchFamily="65" charset="-120"/>
              </a:rPr>
              <a:t>釋十：</a:t>
            </a:r>
            <a:r>
              <a:rPr lang="en-US" altLang="zh-TW" sz="3400" b="1" spc="-300" dirty="0">
                <a:latin typeface="標楷體" pitchFamily="65" charset="-120"/>
                <a:ea typeface="標楷體" pitchFamily="65" charset="-120"/>
              </a:rPr>
              <a:t/>
            </a:r>
            <a:br>
              <a:rPr lang="en-US" altLang="zh-TW" sz="3400" b="1" spc="-300" dirty="0">
                <a:latin typeface="標楷體" pitchFamily="65" charset="-120"/>
                <a:ea typeface="標楷體" pitchFamily="65" charset="-120"/>
              </a:rPr>
            </a:br>
            <a:r>
              <a:rPr lang="zh-TW" altLang="zh-TW" sz="3200" b="1" dirty="0">
                <a:latin typeface="標楷體" panose="03000509000000000000" pitchFamily="65" charset="-120"/>
                <a:ea typeface="標楷體" panose="03000509000000000000" pitchFamily="65" charset="-120"/>
              </a:rPr>
              <a:t>農會法第</a:t>
            </a:r>
            <a:r>
              <a:rPr lang="en-US" altLang="zh-TW" sz="3200" b="1" dirty="0">
                <a:latin typeface="標楷體" panose="03000509000000000000" pitchFamily="65" charset="-120"/>
                <a:ea typeface="標楷體" panose="03000509000000000000" pitchFamily="65" charset="-120"/>
              </a:rPr>
              <a:t>12</a:t>
            </a:r>
            <a:r>
              <a:rPr lang="zh-TW" altLang="zh-TW" sz="3200" b="1" dirty="0">
                <a:latin typeface="標楷體" panose="03000509000000000000" pitchFamily="65" charset="-120"/>
                <a:ea typeface="標楷體" panose="03000509000000000000" pitchFamily="65" charset="-120"/>
              </a:rPr>
              <a:t>條第</a:t>
            </a:r>
            <a:r>
              <a:rPr lang="en-US" altLang="zh-TW" sz="3200" b="1" dirty="0">
                <a:latin typeface="標楷體" panose="03000509000000000000" pitchFamily="65" charset="-120"/>
                <a:ea typeface="標楷體" panose="03000509000000000000" pitchFamily="65" charset="-120"/>
              </a:rPr>
              <a:t>1</a:t>
            </a:r>
            <a:r>
              <a:rPr lang="zh-TW" altLang="zh-TW" sz="3200" b="1" dirty="0">
                <a:latin typeface="標楷體" panose="03000509000000000000" pitchFamily="65" charset="-120"/>
                <a:ea typeface="標楷體" panose="03000509000000000000" pitchFamily="65" charset="-120"/>
              </a:rPr>
              <a:t>項第</a:t>
            </a:r>
            <a:r>
              <a:rPr lang="en-US" altLang="zh-TW" sz="3200" b="1" dirty="0">
                <a:latin typeface="標楷體" panose="03000509000000000000" pitchFamily="65" charset="-120"/>
                <a:ea typeface="標楷體" panose="03000509000000000000" pitchFamily="65" charset="-120"/>
              </a:rPr>
              <a:t>4</a:t>
            </a:r>
            <a:r>
              <a:rPr lang="zh-TW" altLang="zh-TW" sz="3200" b="1" dirty="0">
                <a:latin typeface="標楷體" panose="03000509000000000000" pitchFamily="65" charset="-120"/>
                <a:ea typeface="標楷體" panose="03000509000000000000" pitchFamily="65" charset="-120"/>
              </a:rPr>
              <a:t>款</a:t>
            </a:r>
            <a:r>
              <a:rPr lang="zh-TW" altLang="en-US" sz="3200" b="1" dirty="0">
                <a:latin typeface="標楷體" panose="03000509000000000000" pitchFamily="65" charset="-120"/>
                <a:ea typeface="標楷體" panose="03000509000000000000" pitchFamily="65" charset="-120"/>
              </a:rPr>
              <a:t>農林牧場員工</a:t>
            </a:r>
            <a:r>
              <a:rPr lang="zh-TW" altLang="zh-TW" sz="3200" b="1" dirty="0">
                <a:latin typeface="標楷體" panose="03000509000000000000" pitchFamily="65" charset="-120"/>
                <a:ea typeface="標楷體" panose="03000509000000000000" pitchFamily="65" charset="-120"/>
              </a:rPr>
              <a:t>身分加入農會成為會員</a:t>
            </a:r>
            <a:r>
              <a:rPr lang="zh-TW" altLang="en-US" sz="3200" b="1" dirty="0">
                <a:latin typeface="標楷體" panose="03000509000000000000" pitchFamily="65" charset="-120"/>
                <a:ea typeface="標楷體" panose="03000509000000000000" pitchFamily="65" charset="-120"/>
              </a:rPr>
              <a:t>之薪資所得證明資料認定</a:t>
            </a:r>
            <a:r>
              <a:rPr lang="zh-TW" altLang="zh-TW" sz="3200" b="1" dirty="0">
                <a:latin typeface="標楷體" panose="03000509000000000000" pitchFamily="65" charset="-120"/>
                <a:ea typeface="標楷體" panose="03000509000000000000" pitchFamily="65" charset="-120"/>
              </a:rPr>
              <a:t>疑義</a:t>
            </a:r>
            <a:r>
              <a:rPr lang="zh-TW" altLang="en-US" sz="3200" b="1" spc="-300" dirty="0">
                <a:latin typeface="標楷體" pitchFamily="65" charset="-120"/>
                <a:ea typeface="標楷體" pitchFamily="65" charset="-120"/>
              </a:rPr>
              <a:t>：</a:t>
            </a:r>
            <a:br>
              <a:rPr lang="zh-TW" altLang="en-US" sz="3200" b="1" spc="-300" dirty="0">
                <a:latin typeface="標楷體" pitchFamily="65" charset="-120"/>
                <a:ea typeface="標楷體" pitchFamily="65" charset="-120"/>
              </a:rPr>
            </a:br>
            <a:endParaRPr lang="zh-TW" altLang="en-US" sz="3200" b="1" spc="-300" dirty="0">
              <a:latin typeface="標楷體" pitchFamily="65" charset="-120"/>
              <a:ea typeface="標楷體" pitchFamily="65" charset="-120"/>
            </a:endParaRPr>
          </a:p>
        </p:txBody>
      </p:sp>
      <p:sp>
        <p:nvSpPr>
          <p:cNvPr id="43012" name="Rectangle 3"/>
          <p:cNvSpPr>
            <a:spLocks noGrp="1" noRot="1" noChangeArrowheads="1"/>
          </p:cNvSpPr>
          <p:nvPr>
            <p:ph type="body" idx="1"/>
          </p:nvPr>
        </p:nvSpPr>
        <p:spPr>
          <a:xfrm>
            <a:off x="395288" y="1557338"/>
            <a:ext cx="8469312" cy="5046662"/>
          </a:xfrm>
        </p:spPr>
        <p:txBody>
          <a:bodyPr/>
          <a:lstStyle/>
          <a:p>
            <a:pPr marL="0" indent="0" eaLnBrk="1" hangingPunct="1">
              <a:lnSpc>
                <a:spcPct val="90000"/>
              </a:lnSpc>
              <a:buNone/>
            </a:pPr>
            <a:r>
              <a:rPr lang="zh-TW" altLang="zh-TW" b="1" dirty="0">
                <a:latin typeface="標楷體" pitchFamily="65" charset="-120"/>
                <a:ea typeface="標楷體" pitchFamily="65" charset="-120"/>
              </a:rPr>
              <a:t>現</a:t>
            </a:r>
            <a:r>
              <a:rPr lang="zh-TW" altLang="en-US" b="1" dirty="0">
                <a:latin typeface="標楷體" pitchFamily="65" charset="-120"/>
                <a:ea typeface="標楷體" pitchFamily="65" charset="-120"/>
              </a:rPr>
              <a:t>於農林牧場</a:t>
            </a:r>
            <a:r>
              <a:rPr lang="zh-TW" altLang="zh-TW" b="1" dirty="0">
                <a:latin typeface="標楷體" pitchFamily="65" charset="-120"/>
                <a:ea typeface="標楷體" pitchFamily="65" charset="-120"/>
              </a:rPr>
              <a:t>實際從事農業工作之員工證明文件及薪資所得證明文件，自以各該</a:t>
            </a:r>
            <a:r>
              <a:rPr lang="zh-TW" altLang="zh-TW" b="1" dirty="0">
                <a:solidFill>
                  <a:srgbClr val="FF0000"/>
                </a:solidFill>
                <a:latin typeface="標楷體" pitchFamily="65" charset="-120"/>
                <a:ea typeface="標楷體" pitchFamily="65" charset="-120"/>
              </a:rPr>
              <a:t>服務場所發給者為準</a:t>
            </a:r>
            <a:r>
              <a:rPr lang="zh-TW" altLang="zh-TW" b="1" dirty="0">
                <a:latin typeface="標楷體" pitchFamily="65" charset="-120"/>
                <a:ea typeface="標楷體" pitchFamily="65" charset="-120"/>
              </a:rPr>
              <a:t>，當事人倘提供</a:t>
            </a:r>
            <a:r>
              <a:rPr lang="zh-TW" altLang="zh-TW" b="1" dirty="0">
                <a:solidFill>
                  <a:srgbClr val="FF0000"/>
                </a:solidFill>
                <a:latin typeface="標楷體" pitchFamily="65" charset="-120"/>
                <a:ea typeface="標楷體" pitchFamily="65" charset="-120"/>
              </a:rPr>
              <a:t>國稅局核發</a:t>
            </a:r>
            <a:r>
              <a:rPr lang="zh-TW" altLang="zh-TW" b="1" dirty="0">
                <a:latin typeface="標楷體" pitchFamily="65" charset="-120"/>
                <a:ea typeface="標楷體" pitchFamily="65" charset="-120"/>
              </a:rPr>
              <a:t>之薪資所得證明，亦得作為上開薪資所得證明文件之用。旨揭薪資所得證明之薪資額度至少為上開各該服務場所實際從事農業工作敘薪連續</a:t>
            </a:r>
            <a:r>
              <a:rPr lang="en-US" altLang="zh-TW" b="1" dirty="0">
                <a:latin typeface="標楷體" pitchFamily="65" charset="-120"/>
                <a:ea typeface="標楷體" pitchFamily="65" charset="-120"/>
              </a:rPr>
              <a:t>6</a:t>
            </a:r>
            <a:r>
              <a:rPr lang="zh-TW" altLang="zh-TW" b="1" dirty="0">
                <a:latin typeface="標楷體" pitchFamily="65" charset="-120"/>
                <a:ea typeface="標楷體" pitchFamily="65" charset="-120"/>
              </a:rPr>
              <a:t>個月以上之薪資總和，另倘該農場、林場、畜牧場、養蜂場有勞動基準法之適用，則其員工上開薪資總和得以</a:t>
            </a:r>
            <a:r>
              <a:rPr lang="zh-TW" altLang="zh-TW" b="1" dirty="0">
                <a:solidFill>
                  <a:srgbClr val="FF0000"/>
                </a:solidFill>
                <a:latin typeface="標楷體" pitchFamily="65" charset="-120"/>
                <a:ea typeface="標楷體" pitchFamily="65" charset="-120"/>
              </a:rPr>
              <a:t>每月最低基本工資乘以</a:t>
            </a:r>
            <a:r>
              <a:rPr lang="en-US" altLang="zh-TW" b="1" dirty="0">
                <a:solidFill>
                  <a:srgbClr val="FF0000"/>
                </a:solidFill>
                <a:latin typeface="標楷體" pitchFamily="65" charset="-120"/>
                <a:ea typeface="標楷體" pitchFamily="65" charset="-120"/>
              </a:rPr>
              <a:t>6</a:t>
            </a:r>
            <a:r>
              <a:rPr lang="zh-TW" altLang="zh-TW" b="1" dirty="0">
                <a:solidFill>
                  <a:srgbClr val="FF0000"/>
                </a:solidFill>
                <a:latin typeface="標楷體" pitchFamily="65" charset="-120"/>
                <a:ea typeface="標楷體" pitchFamily="65" charset="-120"/>
              </a:rPr>
              <a:t>個月</a:t>
            </a:r>
            <a:r>
              <a:rPr lang="zh-TW" altLang="zh-TW" b="1" dirty="0">
                <a:latin typeface="標楷體" pitchFamily="65" charset="-120"/>
                <a:ea typeface="標楷體" pitchFamily="65" charset="-120"/>
              </a:rPr>
              <a:t>予以認定佐參，尚無不可。</a:t>
            </a:r>
            <a:endParaRPr lang="en-US" altLang="zh-TW" b="1" dirty="0">
              <a:latin typeface="標楷體" pitchFamily="65" charset="-120"/>
              <a:ea typeface="標楷體" pitchFamily="65" charset="-120"/>
            </a:endParaRPr>
          </a:p>
          <a:p>
            <a:pPr marL="0" indent="0" eaLnBrk="1" hangingPunct="1">
              <a:lnSpc>
                <a:spcPct val="90000"/>
              </a:lnSpc>
              <a:buFont typeface="Wingdings" pitchFamily="2" charset="2"/>
              <a:buNone/>
            </a:pPr>
            <a:r>
              <a:rPr lang="en-US" altLang="zh-TW" sz="2400" b="1" dirty="0">
                <a:latin typeface="標楷體" pitchFamily="65" charset="-120"/>
                <a:ea typeface="標楷體" pitchFamily="65" charset="-120"/>
              </a:rPr>
              <a:t>(</a:t>
            </a:r>
            <a:r>
              <a:rPr lang="zh-TW" altLang="zh-TW"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103.11.21</a:t>
            </a:r>
            <a:r>
              <a:rPr lang="zh-TW" altLang="zh-TW"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1030240145</a:t>
            </a:r>
            <a:r>
              <a:rPr lang="zh-TW" altLang="zh-TW" sz="2400" b="1" dirty="0">
                <a:latin typeface="標楷體" pitchFamily="65" charset="-120"/>
                <a:ea typeface="標楷體" pitchFamily="65" charset="-120"/>
              </a:rPr>
              <a:t>號函</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D22A8DDD-C649-4A49-9C0D-5EAD7A89F4E5}" type="slidenum">
              <a:rPr kumimoji="0" lang="en-US" altLang="zh-TW" sz="1400"/>
              <a:pPr>
                <a:spcBef>
                  <a:spcPct val="0"/>
                </a:spcBef>
                <a:buClrTx/>
                <a:buSzTx/>
                <a:buFontTx/>
                <a:buNone/>
              </a:pPr>
              <a:t>3</a:t>
            </a:fld>
            <a:endParaRPr kumimoji="0" lang="en-US" altLang="zh-TW" sz="1400"/>
          </a:p>
        </p:txBody>
      </p:sp>
      <p:sp>
        <p:nvSpPr>
          <p:cNvPr id="15363" name="Rectangle 4"/>
          <p:cNvSpPr>
            <a:spLocks noGrp="1" noChangeArrowheads="1"/>
          </p:cNvSpPr>
          <p:nvPr>
            <p:ph type="body" idx="1"/>
          </p:nvPr>
        </p:nvSpPr>
        <p:spPr>
          <a:xfrm>
            <a:off x="0" y="1124744"/>
            <a:ext cx="8893175" cy="5329237"/>
          </a:xfrm>
          <a:noFill/>
        </p:spPr>
        <p:txBody>
          <a:bodyPr/>
          <a:lstStyle/>
          <a:p>
            <a:pPr marL="898525" indent="-898525" algn="just">
              <a:lnSpc>
                <a:spcPts val="3600"/>
              </a:lnSpc>
              <a:buClr>
                <a:srgbClr val="FF0000"/>
              </a:buClr>
              <a:buFont typeface="Wingdings" pitchFamily="2" charset="2"/>
              <a:buNone/>
            </a:pPr>
            <a:r>
              <a:rPr lang="zh-TW" altLang="en-US" b="1" dirty="0">
                <a:solidFill>
                  <a:srgbClr val="000099"/>
                </a:solidFill>
                <a:latin typeface="標楷體" pitchFamily="65" charset="-120"/>
                <a:ea typeface="標楷體" pitchFamily="65" charset="-120"/>
              </a:rPr>
              <a:t>一</a:t>
            </a:r>
            <a:r>
              <a:rPr lang="zh-TW" altLang="en-US" b="1" dirty="0">
                <a:solidFill>
                  <a:srgbClr val="000099"/>
                </a:solidFill>
                <a:latin typeface="標楷體"/>
                <a:ea typeface="標楷體"/>
              </a:rPr>
              <a:t>、會員</a:t>
            </a:r>
            <a:endParaRPr lang="en-US" altLang="zh-TW" b="1" dirty="0">
              <a:solidFill>
                <a:srgbClr val="000099"/>
              </a:solidFill>
              <a:latin typeface="標楷體" pitchFamily="65" charset="-120"/>
              <a:ea typeface="標楷體" pitchFamily="65" charset="-120"/>
            </a:endParaRPr>
          </a:p>
          <a:p>
            <a:pPr marL="898525" indent="-898525" algn="just">
              <a:lnSpc>
                <a:spcPts val="3600"/>
              </a:lnSpc>
              <a:buClr>
                <a:srgbClr val="FF0000"/>
              </a:buClr>
              <a:buFont typeface="Wingdings" pitchFamily="2" charset="2"/>
              <a:buNone/>
            </a:pP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一</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會員（農會法第</a:t>
            </a:r>
            <a:r>
              <a:rPr lang="en-US" altLang="zh-TW" b="1" dirty="0">
                <a:solidFill>
                  <a:srgbClr val="000099"/>
                </a:solidFill>
                <a:latin typeface="標楷體" pitchFamily="65" charset="-120"/>
                <a:ea typeface="標楷體" pitchFamily="65" charset="-120"/>
              </a:rPr>
              <a:t>12</a:t>
            </a:r>
            <a:r>
              <a:rPr lang="zh-TW" altLang="en-US" b="1" dirty="0">
                <a:solidFill>
                  <a:srgbClr val="000099"/>
                </a:solidFill>
                <a:latin typeface="標楷體" pitchFamily="65" charset="-120"/>
                <a:ea typeface="標楷體" pitchFamily="65" charset="-120"/>
              </a:rPr>
              <a:t>條、第</a:t>
            </a:r>
            <a:r>
              <a:rPr lang="en-US" altLang="zh-TW" b="1" dirty="0">
                <a:solidFill>
                  <a:srgbClr val="000099"/>
                </a:solidFill>
                <a:latin typeface="標楷體" pitchFamily="65" charset="-120"/>
                <a:ea typeface="標楷體" pitchFamily="65" charset="-120"/>
              </a:rPr>
              <a:t>14</a:t>
            </a:r>
            <a:r>
              <a:rPr lang="zh-TW" altLang="en-US" b="1" dirty="0">
                <a:solidFill>
                  <a:srgbClr val="000099"/>
                </a:solidFill>
                <a:latin typeface="標楷體" pitchFamily="65" charset="-120"/>
                <a:ea typeface="標楷體" pitchFamily="65" charset="-120"/>
              </a:rPr>
              <a:t>條，施行細則第</a:t>
            </a:r>
            <a:r>
              <a:rPr lang="en-US" altLang="zh-TW" b="1" dirty="0">
                <a:solidFill>
                  <a:srgbClr val="000099"/>
                </a:solidFill>
                <a:latin typeface="標楷體" pitchFamily="65" charset="-120"/>
                <a:ea typeface="標楷體" pitchFamily="65" charset="-120"/>
              </a:rPr>
              <a:t>14</a:t>
            </a:r>
            <a:r>
              <a:rPr lang="zh-TW" altLang="en-US" b="1" dirty="0">
                <a:solidFill>
                  <a:srgbClr val="000099"/>
                </a:solidFill>
                <a:latin typeface="標楷體" pitchFamily="65" charset="-120"/>
                <a:ea typeface="標楷體" pitchFamily="65" charset="-120"/>
              </a:rPr>
              <a:t>條、第</a:t>
            </a:r>
            <a:r>
              <a:rPr lang="en-US" altLang="zh-TW" b="1" dirty="0">
                <a:solidFill>
                  <a:srgbClr val="000099"/>
                </a:solidFill>
                <a:latin typeface="標楷體" pitchFamily="65" charset="-120"/>
                <a:ea typeface="標楷體" pitchFamily="65" charset="-120"/>
              </a:rPr>
              <a:t>15</a:t>
            </a:r>
            <a:r>
              <a:rPr lang="zh-TW" altLang="en-US" b="1" dirty="0">
                <a:solidFill>
                  <a:srgbClr val="000099"/>
                </a:solidFill>
                <a:latin typeface="標楷體" pitchFamily="65" charset="-120"/>
                <a:ea typeface="標楷體" pitchFamily="65" charset="-120"/>
              </a:rPr>
              <a:t>條、第</a:t>
            </a:r>
            <a:r>
              <a:rPr lang="en-US" altLang="zh-TW" b="1" dirty="0">
                <a:solidFill>
                  <a:srgbClr val="000099"/>
                </a:solidFill>
                <a:latin typeface="標楷體" pitchFamily="65" charset="-120"/>
                <a:ea typeface="標楷體" pitchFamily="65" charset="-120"/>
              </a:rPr>
              <a:t>16</a:t>
            </a:r>
            <a:r>
              <a:rPr lang="zh-TW" altLang="en-US" b="1" dirty="0">
                <a:solidFill>
                  <a:srgbClr val="000099"/>
                </a:solidFill>
                <a:latin typeface="標楷體" pitchFamily="65" charset="-120"/>
                <a:ea typeface="標楷體" pitchFamily="65" charset="-120"/>
              </a:rPr>
              <a:t>條，基層農會會員資格審查及認定辦法第</a:t>
            </a:r>
            <a:r>
              <a:rPr lang="en-US" altLang="zh-TW" b="1" dirty="0">
                <a:solidFill>
                  <a:srgbClr val="000099"/>
                </a:solidFill>
                <a:latin typeface="標楷體" pitchFamily="65" charset="-120"/>
                <a:ea typeface="標楷體" pitchFamily="65" charset="-120"/>
              </a:rPr>
              <a:t>2</a:t>
            </a:r>
            <a:r>
              <a:rPr lang="zh-TW" altLang="en-US" b="1" dirty="0">
                <a:solidFill>
                  <a:srgbClr val="000099"/>
                </a:solidFill>
                <a:latin typeface="標楷體" pitchFamily="65" charset="-120"/>
                <a:ea typeface="標楷體" pitchFamily="65" charset="-120"/>
              </a:rPr>
              <a:t>條、第</a:t>
            </a:r>
            <a:r>
              <a:rPr lang="en-US" altLang="zh-TW" b="1" dirty="0">
                <a:solidFill>
                  <a:srgbClr val="000099"/>
                </a:solidFill>
                <a:latin typeface="標楷體" pitchFamily="65" charset="-120"/>
                <a:ea typeface="標楷體" pitchFamily="65" charset="-120"/>
              </a:rPr>
              <a:t>13</a:t>
            </a:r>
            <a:r>
              <a:rPr lang="zh-TW" altLang="en-US" b="1" dirty="0">
                <a:solidFill>
                  <a:srgbClr val="000099"/>
                </a:solidFill>
                <a:latin typeface="標楷體" pitchFamily="65" charset="-120"/>
                <a:ea typeface="標楷體" pitchFamily="65" charset="-120"/>
              </a:rPr>
              <a:t>條）</a:t>
            </a:r>
            <a:endParaRPr lang="en-US" altLang="zh-TW" b="1" dirty="0">
              <a:solidFill>
                <a:srgbClr val="000099"/>
              </a:solidFill>
              <a:latin typeface="標楷體" pitchFamily="65" charset="-120"/>
              <a:ea typeface="標楷體" pitchFamily="65" charset="-120"/>
            </a:endParaRPr>
          </a:p>
          <a:p>
            <a:pPr marL="898525" indent="-898525" algn="just">
              <a:lnSpc>
                <a:spcPts val="3600"/>
              </a:lnSpc>
              <a:buClr>
                <a:srgbClr val="FF0000"/>
              </a:buClr>
              <a:buFont typeface="Wingdings" pitchFamily="2" charset="2"/>
              <a:buNone/>
            </a:pP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二</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贊助會員（農會法第</a:t>
            </a:r>
            <a:r>
              <a:rPr lang="en-US" altLang="zh-TW" b="1" dirty="0">
                <a:solidFill>
                  <a:srgbClr val="000099"/>
                </a:solidFill>
                <a:latin typeface="標楷體" pitchFamily="65" charset="-120"/>
                <a:ea typeface="標楷體" pitchFamily="65" charset="-120"/>
              </a:rPr>
              <a:t>13</a:t>
            </a:r>
            <a:r>
              <a:rPr lang="zh-TW" altLang="en-US" b="1" dirty="0">
                <a:solidFill>
                  <a:srgbClr val="000099"/>
                </a:solidFill>
                <a:latin typeface="標楷體" pitchFamily="65" charset="-120"/>
                <a:ea typeface="標楷體" pitchFamily="65" charset="-120"/>
              </a:rPr>
              <a:t>條）</a:t>
            </a:r>
            <a:endParaRPr lang="en-US" altLang="zh-TW" b="1" dirty="0">
              <a:solidFill>
                <a:srgbClr val="000099"/>
              </a:solidFill>
              <a:latin typeface="標楷體" pitchFamily="65" charset="-120"/>
              <a:ea typeface="標楷體" pitchFamily="65" charset="-120"/>
            </a:endParaRPr>
          </a:p>
          <a:p>
            <a:pPr marL="898525" indent="-898525" algn="just">
              <a:lnSpc>
                <a:spcPts val="3600"/>
              </a:lnSpc>
              <a:buClr>
                <a:srgbClr val="FF0000"/>
              </a:buClr>
              <a:buFont typeface="Wingdings" pitchFamily="2" charset="2"/>
              <a:buNone/>
            </a:pP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三</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不得為會員</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農會法第</a:t>
            </a:r>
            <a:r>
              <a:rPr lang="en-US" altLang="zh-TW" b="1" dirty="0">
                <a:solidFill>
                  <a:srgbClr val="000099"/>
                </a:solidFill>
                <a:latin typeface="標楷體" pitchFamily="65" charset="-120"/>
                <a:ea typeface="標楷體" pitchFamily="65" charset="-120"/>
              </a:rPr>
              <a:t>16</a:t>
            </a:r>
            <a:r>
              <a:rPr lang="zh-TW" altLang="en-US" b="1" dirty="0">
                <a:solidFill>
                  <a:srgbClr val="000099"/>
                </a:solidFill>
                <a:latin typeface="標楷體" pitchFamily="65" charset="-120"/>
                <a:ea typeface="標楷體" pitchFamily="65" charset="-120"/>
              </a:rPr>
              <a:t>條</a:t>
            </a:r>
            <a:r>
              <a:rPr lang="en-US" altLang="zh-TW" b="1" dirty="0">
                <a:solidFill>
                  <a:srgbClr val="000099"/>
                </a:solidFill>
                <a:latin typeface="標楷體" pitchFamily="65" charset="-120"/>
                <a:ea typeface="標楷體" pitchFamily="65" charset="-120"/>
              </a:rPr>
              <a:t>)</a:t>
            </a:r>
          </a:p>
          <a:p>
            <a:pPr marL="898525" indent="-898525" algn="just">
              <a:lnSpc>
                <a:spcPts val="3600"/>
              </a:lnSpc>
              <a:buClr>
                <a:srgbClr val="FF0000"/>
              </a:buClr>
              <a:buFont typeface="Wingdings" pitchFamily="2" charset="2"/>
              <a:buNone/>
            </a:pP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四</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會員除名</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農會法第</a:t>
            </a:r>
            <a:r>
              <a:rPr lang="en-US" altLang="zh-TW" b="1" dirty="0">
                <a:solidFill>
                  <a:srgbClr val="000099"/>
                </a:solidFill>
                <a:latin typeface="標楷體" pitchFamily="65" charset="-120"/>
                <a:ea typeface="標楷體" pitchFamily="65" charset="-120"/>
              </a:rPr>
              <a:t>17</a:t>
            </a:r>
            <a:r>
              <a:rPr lang="zh-TW" altLang="en-US" b="1" dirty="0">
                <a:solidFill>
                  <a:srgbClr val="000099"/>
                </a:solidFill>
                <a:latin typeface="標楷體" pitchFamily="65" charset="-120"/>
                <a:ea typeface="標楷體" pitchFamily="65" charset="-120"/>
              </a:rPr>
              <a:t>條</a:t>
            </a:r>
            <a:r>
              <a:rPr lang="en-US" altLang="zh-TW" b="1" dirty="0">
                <a:solidFill>
                  <a:srgbClr val="000099"/>
                </a:solidFill>
                <a:latin typeface="標楷體" pitchFamily="65" charset="-120"/>
                <a:ea typeface="標楷體" pitchFamily="65" charset="-120"/>
              </a:rPr>
              <a:t>)</a:t>
            </a:r>
          </a:p>
          <a:p>
            <a:pPr marL="898525" indent="-898525" algn="just">
              <a:lnSpc>
                <a:spcPts val="3600"/>
              </a:lnSpc>
              <a:buClr>
                <a:srgbClr val="FF0000"/>
              </a:buClr>
              <a:buFont typeface="Wingdings" pitchFamily="2" charset="2"/>
              <a:buNone/>
            </a:pP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五</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會員出會</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農會法第</a:t>
            </a:r>
            <a:r>
              <a:rPr lang="en-US" altLang="zh-TW" b="1" dirty="0">
                <a:solidFill>
                  <a:srgbClr val="000099"/>
                </a:solidFill>
                <a:latin typeface="標楷體" pitchFamily="65" charset="-120"/>
                <a:ea typeface="標楷體" pitchFamily="65" charset="-120"/>
              </a:rPr>
              <a:t>18</a:t>
            </a:r>
            <a:r>
              <a:rPr lang="zh-TW" altLang="en-US" b="1" dirty="0">
                <a:solidFill>
                  <a:srgbClr val="000099"/>
                </a:solidFill>
                <a:latin typeface="標楷體" pitchFamily="65" charset="-120"/>
                <a:ea typeface="標楷體" pitchFamily="65" charset="-120"/>
              </a:rPr>
              <a:t>條</a:t>
            </a:r>
            <a:r>
              <a:rPr lang="en-US" altLang="zh-TW" b="1" dirty="0">
                <a:solidFill>
                  <a:srgbClr val="000099"/>
                </a:solidFill>
                <a:latin typeface="標楷體" pitchFamily="65" charset="-120"/>
                <a:ea typeface="標楷體" pitchFamily="65" charset="-120"/>
              </a:rPr>
              <a:t>)</a:t>
            </a:r>
          </a:p>
          <a:p>
            <a:pPr marL="898525" indent="-898525" algn="just">
              <a:lnSpc>
                <a:spcPts val="3600"/>
              </a:lnSpc>
              <a:buClr>
                <a:srgbClr val="FF0000"/>
              </a:buClr>
              <a:buFont typeface="Wingdings" pitchFamily="2" charset="2"/>
              <a:buNone/>
            </a:pP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六</a:t>
            </a:r>
            <a:r>
              <a:rPr lang="en-US" altLang="zh-TW" b="1" dirty="0">
                <a:solidFill>
                  <a:srgbClr val="000099"/>
                </a:solidFill>
                <a:latin typeface="標楷體" pitchFamily="65" charset="-120"/>
                <a:ea typeface="標楷體" pitchFamily="65" charset="-120"/>
              </a:rPr>
              <a:t>)</a:t>
            </a:r>
            <a:r>
              <a:rPr lang="zh-TW" altLang="en-US" b="1" dirty="0">
                <a:solidFill>
                  <a:srgbClr val="000099"/>
                </a:solidFill>
                <a:latin typeface="標楷體" pitchFamily="65" charset="-120"/>
                <a:ea typeface="標楷體" pitchFamily="65" charset="-120"/>
              </a:rPr>
              <a:t>會員退會</a:t>
            </a:r>
            <a:r>
              <a:rPr lang="en-US" altLang="zh-TW" b="1" dirty="0">
                <a:solidFill>
                  <a:srgbClr val="000099"/>
                </a:solidFill>
                <a:latin typeface="標楷體" pitchFamily="65" charset="-120"/>
                <a:ea typeface="標楷體" pitchFamily="65" charset="-120"/>
              </a:rPr>
              <a:t>(</a:t>
            </a:r>
            <a:r>
              <a:rPr lang="zh-TW" altLang="en-US" sz="2800" b="1" dirty="0">
                <a:solidFill>
                  <a:srgbClr val="000099"/>
                </a:solidFill>
                <a:latin typeface="標楷體" pitchFamily="65" charset="-120"/>
                <a:ea typeface="標楷體" pitchFamily="65" charset="-120"/>
              </a:rPr>
              <a:t>基層農會會員資格審查及認定辦</a:t>
            </a:r>
            <a:endParaRPr lang="en-US" altLang="zh-TW" sz="2800" b="1" dirty="0">
              <a:solidFill>
                <a:srgbClr val="000099"/>
              </a:solidFill>
              <a:latin typeface="標楷體" pitchFamily="65" charset="-120"/>
              <a:ea typeface="標楷體" pitchFamily="65" charset="-120"/>
            </a:endParaRPr>
          </a:p>
          <a:p>
            <a:pPr marL="898525" indent="-898525" algn="just">
              <a:lnSpc>
                <a:spcPts val="3600"/>
              </a:lnSpc>
              <a:buClr>
                <a:srgbClr val="FF0000"/>
              </a:buClr>
              <a:buFont typeface="Wingdings" pitchFamily="2" charset="2"/>
              <a:buNone/>
            </a:pPr>
            <a:r>
              <a:rPr lang="zh-TW" altLang="en-US" sz="2800" b="1" dirty="0">
                <a:solidFill>
                  <a:srgbClr val="000099"/>
                </a:solidFill>
                <a:latin typeface="標楷體" pitchFamily="65" charset="-120"/>
                <a:ea typeface="標楷體" pitchFamily="65" charset="-120"/>
              </a:rPr>
              <a:t>     法第</a:t>
            </a:r>
            <a:r>
              <a:rPr lang="en-US" altLang="zh-TW" sz="2800" b="1" dirty="0">
                <a:solidFill>
                  <a:srgbClr val="000099"/>
                </a:solidFill>
                <a:latin typeface="標楷體" pitchFamily="65" charset="-120"/>
                <a:ea typeface="標楷體" pitchFamily="65" charset="-120"/>
              </a:rPr>
              <a:t>10</a:t>
            </a:r>
            <a:r>
              <a:rPr lang="zh-TW" altLang="en-US" sz="2800" b="1" dirty="0">
                <a:solidFill>
                  <a:srgbClr val="000099"/>
                </a:solidFill>
                <a:latin typeface="標楷體" pitchFamily="65" charset="-120"/>
                <a:ea typeface="標楷體" pitchFamily="65" charset="-120"/>
              </a:rPr>
              <a:t>條</a:t>
            </a:r>
            <a:r>
              <a:rPr lang="en-US" altLang="zh-TW" b="1" dirty="0">
                <a:solidFill>
                  <a:srgbClr val="000099"/>
                </a:solidFill>
                <a:latin typeface="標楷體" pitchFamily="65" charset="-120"/>
                <a:ea typeface="標楷體" pitchFamily="65" charset="-120"/>
              </a:rPr>
              <a:t>)</a:t>
            </a:r>
          </a:p>
          <a:p>
            <a:pPr marL="898525" indent="-898525" algn="just">
              <a:lnSpc>
                <a:spcPct val="105000"/>
              </a:lnSpc>
              <a:buClr>
                <a:srgbClr val="FF0000"/>
              </a:buClr>
              <a:buFont typeface="Wingdings" pitchFamily="2" charset="2"/>
              <a:buNone/>
            </a:pPr>
            <a:endParaRPr lang="en-US" altLang="zh-TW" sz="2800" b="1" dirty="0">
              <a:solidFill>
                <a:srgbClr val="CC3300"/>
              </a:solidFill>
              <a:latin typeface="標楷體" pitchFamily="65" charset="-120"/>
              <a:ea typeface="標楷體" pitchFamily="65" charset="-120"/>
            </a:endParaRPr>
          </a:p>
          <a:p>
            <a:pPr marL="898525" indent="-898525" algn="just">
              <a:lnSpc>
                <a:spcPct val="105000"/>
              </a:lnSpc>
              <a:buClr>
                <a:srgbClr val="FF0000"/>
              </a:buClr>
              <a:buFont typeface="Wingdings" pitchFamily="2" charset="2"/>
              <a:buNone/>
            </a:pPr>
            <a:endParaRPr lang="en-US" altLang="zh-TW" sz="2800" b="1" dirty="0">
              <a:solidFill>
                <a:srgbClr val="CC3300"/>
              </a:solidFill>
              <a:latin typeface="標楷體" pitchFamily="65" charset="-120"/>
              <a:ea typeface="標楷體" pitchFamily="65" charset="-120"/>
            </a:endParaRPr>
          </a:p>
          <a:p>
            <a:pPr marL="898525" indent="-898525" algn="just">
              <a:lnSpc>
                <a:spcPct val="105000"/>
              </a:lnSpc>
              <a:buClr>
                <a:srgbClr val="FF0000"/>
              </a:buClr>
              <a:buFont typeface="Wingdings" pitchFamily="2" charset="2"/>
              <a:buNone/>
            </a:pPr>
            <a:endParaRPr lang="en-US" altLang="zh-TW" sz="2800" b="1" dirty="0">
              <a:solidFill>
                <a:srgbClr val="CC3300"/>
              </a:solidFill>
              <a:latin typeface="標楷體" pitchFamily="65" charset="-120"/>
              <a:ea typeface="標楷體" pitchFamily="65" charset="-120"/>
            </a:endParaRPr>
          </a:p>
          <a:p>
            <a:pPr marL="898525" indent="-898525" algn="just">
              <a:lnSpc>
                <a:spcPct val="105000"/>
              </a:lnSpc>
              <a:buClr>
                <a:srgbClr val="FF0000"/>
              </a:buClr>
              <a:buFont typeface="Wingdings" pitchFamily="2" charset="2"/>
              <a:buNone/>
            </a:pPr>
            <a:endParaRPr lang="en-US" altLang="zh-TW" sz="2800" b="1" dirty="0">
              <a:solidFill>
                <a:srgbClr val="000099"/>
              </a:solidFill>
              <a:latin typeface="標楷體" pitchFamily="65" charset="-120"/>
              <a:ea typeface="標楷體" pitchFamily="65" charset="-120"/>
            </a:endParaRPr>
          </a:p>
          <a:p>
            <a:pPr marL="898525" indent="-898525" algn="just">
              <a:lnSpc>
                <a:spcPct val="105000"/>
              </a:lnSpc>
              <a:buClr>
                <a:srgbClr val="FF0000"/>
              </a:buClr>
              <a:buFont typeface="Wingdings" pitchFamily="2" charset="2"/>
              <a:buNone/>
            </a:pPr>
            <a:endParaRPr lang="zh-TW" altLang="en-US" sz="2800" b="1" dirty="0">
              <a:solidFill>
                <a:srgbClr val="000099"/>
              </a:solidFill>
              <a:latin typeface="標楷體" pitchFamily="65" charset="-120"/>
              <a:ea typeface="標楷體" pitchFamily="65" charset="-120"/>
            </a:endParaRPr>
          </a:p>
          <a:p>
            <a:pPr marL="898525" indent="-898525" algn="just">
              <a:lnSpc>
                <a:spcPct val="105000"/>
              </a:lnSpc>
              <a:buClr>
                <a:srgbClr val="FF0000"/>
              </a:buClr>
              <a:buFont typeface="Wingdings" pitchFamily="2" charset="2"/>
              <a:buNone/>
            </a:pPr>
            <a:endParaRPr lang="zh-TW" altLang="en-US" sz="2800" b="1" dirty="0">
              <a:solidFill>
                <a:srgbClr val="000099"/>
              </a:solidFill>
              <a:latin typeface="標楷體" pitchFamily="65" charset="-120"/>
              <a:ea typeface="標楷體" pitchFamily="65" charset="-120"/>
            </a:endParaRPr>
          </a:p>
          <a:p>
            <a:pPr marL="898525" indent="-898525" algn="just">
              <a:lnSpc>
                <a:spcPct val="105000"/>
              </a:lnSpc>
              <a:buClr>
                <a:srgbClr val="FF0000"/>
              </a:buClr>
              <a:buFont typeface="Wingdings" pitchFamily="2" charset="2"/>
              <a:buNone/>
            </a:pPr>
            <a:r>
              <a:rPr lang="zh-TW" altLang="en-US" sz="2800" b="1" dirty="0">
                <a:solidFill>
                  <a:srgbClr val="000099"/>
                </a:solidFill>
                <a:latin typeface="標楷體" pitchFamily="65" charset="-120"/>
                <a:ea typeface="標楷體" pitchFamily="65" charset="-120"/>
              </a:rPr>
              <a:t>   </a:t>
            </a:r>
          </a:p>
        </p:txBody>
      </p:sp>
      <p:sp>
        <p:nvSpPr>
          <p:cNvPr id="2" name="標題 1"/>
          <p:cNvSpPr>
            <a:spLocks noGrp="1"/>
          </p:cNvSpPr>
          <p:nvPr>
            <p:ph type="title"/>
          </p:nvPr>
        </p:nvSpPr>
        <p:spPr>
          <a:xfrm>
            <a:off x="323528" y="260648"/>
            <a:ext cx="8540750" cy="1143000"/>
          </a:xfrm>
        </p:spPr>
        <p:txBody>
          <a:bodyPr/>
          <a:lstStyle/>
          <a:p>
            <a:r>
              <a:rPr lang="zh-TW" altLang="en-US" b="1" dirty="0">
                <a:latin typeface="標楷體" panose="03000509000000000000" pitchFamily="65" charset="-120"/>
                <a:ea typeface="標楷體" panose="03000509000000000000" pitchFamily="65" charset="-120"/>
              </a:rPr>
              <a:t>壹、農會法相關函釋</a:t>
            </a:r>
            <a:endParaRPr lang="zh-TW"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F6E9C5D-AA1E-4D08-BA0E-8B6DD97EF08E}" type="slidenum">
              <a:rPr kumimoji="0" lang="en-US" altLang="zh-TW" sz="1400"/>
              <a:pPr>
                <a:spcBef>
                  <a:spcPct val="0"/>
                </a:spcBef>
                <a:buClrTx/>
                <a:buSzTx/>
                <a:buFontTx/>
                <a:buNone/>
              </a:pPr>
              <a:t>30</a:t>
            </a:fld>
            <a:endParaRPr kumimoji="0" lang="en-US" altLang="zh-TW" sz="1400"/>
          </a:p>
        </p:txBody>
      </p:sp>
      <p:sp>
        <p:nvSpPr>
          <p:cNvPr id="39939" name="Rectangle 2"/>
          <p:cNvSpPr>
            <a:spLocks noGrp="1" noRot="1" noChangeArrowheads="1"/>
          </p:cNvSpPr>
          <p:nvPr>
            <p:ph type="title"/>
          </p:nvPr>
        </p:nvSpPr>
        <p:spPr>
          <a:xfrm>
            <a:off x="250825" y="188913"/>
            <a:ext cx="8540750" cy="1511300"/>
          </a:xfrm>
        </p:spPr>
        <p:txBody>
          <a:bodyPr/>
          <a:lstStyle/>
          <a:p>
            <a:pPr algn="l" eaLnBrk="1" hangingPunct="1">
              <a:defRPr/>
            </a:pPr>
            <a:r>
              <a:rPr lang="zh-TW" altLang="en-US" sz="2800" b="1" spc="-300" dirty="0">
                <a:latin typeface="標楷體" pitchFamily="65" charset="-120"/>
                <a:ea typeface="標楷體" pitchFamily="65" charset="-120"/>
              </a:rPr>
              <a:t>釋十一：</a:t>
            </a:r>
            <a:r>
              <a:rPr lang="en-US" altLang="zh-TW" sz="2800" b="1" spc="-300" dirty="0">
                <a:latin typeface="標楷體" pitchFamily="65" charset="-120"/>
                <a:ea typeface="標楷體" pitchFamily="65" charset="-120"/>
              </a:rPr>
              <a:t/>
            </a:r>
            <a:br>
              <a:rPr lang="en-US" altLang="zh-TW" sz="2800" b="1" spc="-300" dirty="0">
                <a:latin typeface="標楷體" pitchFamily="65" charset="-120"/>
                <a:ea typeface="標楷體" pitchFamily="65" charset="-120"/>
              </a:rPr>
            </a:br>
            <a:r>
              <a:rPr lang="zh-TW" altLang="en-US" sz="2800" b="1" spc="-300" dirty="0">
                <a:latin typeface="標楷體" pitchFamily="65" charset="-120"/>
                <a:ea typeface="標楷體" pitchFamily="65" charset="-120"/>
              </a:rPr>
              <a:t>有關</a:t>
            </a:r>
            <a:r>
              <a:rPr lang="zh-TW" altLang="en-US" sz="2800" b="1" spc="-300" dirty="0">
                <a:solidFill>
                  <a:srgbClr val="FF0000"/>
                </a:solidFill>
                <a:latin typeface="標楷體" pitchFamily="65" charset="-120"/>
                <a:ea typeface="標楷體" pitchFamily="65" charset="-120"/>
              </a:rPr>
              <a:t>持</a:t>
            </a:r>
            <a:r>
              <a:rPr lang="zh-TW" altLang="en-US" sz="2800" b="1" spc="-300" dirty="0">
                <a:latin typeface="標楷體" pitchFamily="65" charset="-120"/>
                <a:ea typeface="標楷體" pitchFamily="65" charset="-120"/>
              </a:rPr>
              <a:t>設定他項權利登記土地之權利人，得</a:t>
            </a:r>
            <a:r>
              <a:rPr lang="zh-TW" altLang="en-US" sz="2800" b="1" spc="-300" dirty="0">
                <a:solidFill>
                  <a:srgbClr val="FF0000"/>
                </a:solidFill>
                <a:latin typeface="標楷體" pitchFamily="65" charset="-120"/>
                <a:ea typeface="標楷體" pitchFamily="65" charset="-120"/>
              </a:rPr>
              <a:t>否</a:t>
            </a:r>
            <a:r>
              <a:rPr lang="zh-TW" altLang="en-US" sz="2800" b="1" spc="-300" dirty="0">
                <a:latin typeface="標楷體" pitchFamily="65" charset="-120"/>
                <a:ea typeface="標楷體" pitchFamily="65" charset="-120"/>
              </a:rPr>
              <a:t>申請參加農會為會員疑義：</a:t>
            </a:r>
          </a:p>
        </p:txBody>
      </p:sp>
      <p:sp>
        <p:nvSpPr>
          <p:cNvPr id="39940" name="Rectangle 3"/>
          <p:cNvSpPr>
            <a:spLocks noGrp="1" noRot="1" noChangeArrowheads="1"/>
          </p:cNvSpPr>
          <p:nvPr>
            <p:ph type="body" idx="1"/>
          </p:nvPr>
        </p:nvSpPr>
        <p:spPr>
          <a:xfrm>
            <a:off x="323850" y="1773238"/>
            <a:ext cx="8540750" cy="4697412"/>
          </a:xfrm>
        </p:spPr>
        <p:txBody>
          <a:bodyPr/>
          <a:lstStyle/>
          <a:p>
            <a:pPr eaLnBrk="1" hangingPunct="1">
              <a:lnSpc>
                <a:spcPct val="90000"/>
              </a:lnSpc>
              <a:defRPr/>
            </a:pPr>
            <a:r>
              <a:rPr lang="zh-TW" altLang="en-US" sz="2800" b="1" dirty="0">
                <a:latin typeface="標楷體" pitchFamily="65" charset="-120"/>
                <a:ea typeface="標楷體" pitchFamily="65" charset="-120"/>
              </a:rPr>
              <a:t>按以自耕農或佃農身分申請加入基層農會為會員者，除須為中華民國國民，年滿</a:t>
            </a:r>
            <a:r>
              <a:rPr lang="en-US" altLang="zh-TW" sz="2800" b="1" dirty="0">
                <a:latin typeface="標楷體" pitchFamily="65" charset="-120"/>
                <a:ea typeface="標楷體" pitchFamily="65" charset="-120"/>
              </a:rPr>
              <a:t>20</a:t>
            </a:r>
            <a:r>
              <a:rPr lang="zh-TW" altLang="en-US" sz="2800" b="1" dirty="0">
                <a:latin typeface="標楷體" pitchFamily="65" charset="-120"/>
                <a:ea typeface="標楷體" pitchFamily="65" charset="-120"/>
              </a:rPr>
              <a:t>歲，設籍農會組織區域內，實際從事農業者外，尚須有一定面積之土地所有權或租賃一定面積之土地，「基層農會會員資格審查及認定辦法」第</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項第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款及第</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款定有明文。</a:t>
            </a:r>
          </a:p>
          <a:p>
            <a:pPr eaLnBrk="1" hangingPunct="1">
              <a:lnSpc>
                <a:spcPct val="90000"/>
              </a:lnSpc>
              <a:defRPr/>
            </a:pPr>
            <a:r>
              <a:rPr lang="zh-TW" altLang="en-US" sz="2800" b="1" dirty="0">
                <a:latin typeface="標楷體" pitchFamily="65" charset="-120"/>
                <a:ea typeface="標楷體" pitchFamily="65" charset="-120"/>
              </a:rPr>
              <a:t>至本案依所述以持土地登記他項權利之權利人，應尚非該土地之所有權人，</a:t>
            </a:r>
            <a:r>
              <a:rPr lang="zh-TW" altLang="en-US" sz="2800" b="1" dirty="0">
                <a:solidFill>
                  <a:srgbClr val="FF0000"/>
                </a:solidFill>
                <a:latin typeface="標楷體" pitchFamily="65" charset="-120"/>
                <a:ea typeface="標楷體" pitchFamily="65" charset="-120"/>
              </a:rPr>
              <a:t>不符前揭法「自耕農」</a:t>
            </a:r>
            <a:r>
              <a:rPr lang="zh-TW" altLang="en-US" sz="2800" b="1" dirty="0">
                <a:latin typeface="標楷體" pitchFamily="65" charset="-120"/>
                <a:ea typeface="標楷體" pitchFamily="65" charset="-120"/>
              </a:rPr>
              <a:t>之規定；至於該權利人實際從事農業，是否符合其他會員資格，應屬事實認定問題。</a:t>
            </a:r>
            <a:endParaRPr lang="en-US" altLang="zh-TW" sz="2800" b="1" dirty="0">
              <a:latin typeface="標楷體" pitchFamily="65" charset="-120"/>
              <a:ea typeface="標楷體" pitchFamily="65" charset="-120"/>
            </a:endParaRPr>
          </a:p>
          <a:p>
            <a:pPr marL="0" indent="0" eaLnBrk="1" hangingPunct="1">
              <a:lnSpc>
                <a:spcPct val="90000"/>
              </a:lnSpc>
              <a:buFont typeface="Wingdings" pitchFamily="2" charset="2"/>
              <a:buNone/>
              <a:defRPr/>
            </a:pPr>
            <a:r>
              <a:rPr lang="zh-TW" altLang="en-US" sz="2800" b="1" dirty="0">
                <a:latin typeface="標楷體" pitchFamily="65" charset="-120"/>
                <a:ea typeface="標楷體" pitchFamily="65" charset="-120"/>
              </a:rPr>
              <a:t>  （農委會</a:t>
            </a:r>
            <a:r>
              <a:rPr lang="en-US" altLang="zh-TW" sz="2800" b="1" dirty="0">
                <a:latin typeface="標楷體" pitchFamily="65" charset="-120"/>
                <a:ea typeface="標楷體" pitchFamily="65" charset="-120"/>
              </a:rPr>
              <a:t>94.1.11.</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0940100817</a:t>
            </a:r>
            <a:r>
              <a:rPr lang="zh-TW" altLang="en-US" sz="2800" b="1" dirty="0">
                <a:latin typeface="標楷體" pitchFamily="65" charset="-120"/>
                <a:ea typeface="標楷體" pitchFamily="65" charset="-120"/>
              </a:rPr>
              <a:t>號函）</a:t>
            </a:r>
            <a:r>
              <a:rPr lang="zh-TW" altLang="en-US" sz="2800" dirty="0">
                <a:latin typeface="標楷體" pitchFamily="65" charset="-120"/>
                <a:ea typeface="標楷體" pitchFamily="65" charset="-12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22972ABD-0D3F-4249-8635-92343D55CB6C}" type="slidenum">
              <a:rPr kumimoji="0" lang="en-US" altLang="zh-TW" sz="1400"/>
              <a:pPr>
                <a:spcBef>
                  <a:spcPct val="0"/>
                </a:spcBef>
                <a:buClrTx/>
                <a:buSzTx/>
                <a:buFontTx/>
                <a:buNone/>
              </a:pPr>
              <a:t>31</a:t>
            </a:fld>
            <a:endParaRPr kumimoji="0" lang="en-US" altLang="zh-TW" sz="1400"/>
          </a:p>
        </p:txBody>
      </p:sp>
      <p:sp>
        <p:nvSpPr>
          <p:cNvPr id="40963" name="Rectangle 2"/>
          <p:cNvSpPr>
            <a:spLocks noGrp="1" noRot="1" noChangeArrowheads="1"/>
          </p:cNvSpPr>
          <p:nvPr>
            <p:ph type="title"/>
          </p:nvPr>
        </p:nvSpPr>
        <p:spPr>
          <a:xfrm>
            <a:off x="301625" y="0"/>
            <a:ext cx="8540750" cy="1628775"/>
          </a:xfrm>
        </p:spPr>
        <p:txBody>
          <a:bodyPr/>
          <a:lstStyle/>
          <a:p>
            <a:pPr algn="l" eaLnBrk="1" hangingPunct="1">
              <a:defRPr/>
            </a:pPr>
            <a:r>
              <a:rPr lang="zh-TW" altLang="en-US" sz="2800" b="1" spc="-200" dirty="0">
                <a:ea typeface="標楷體" pitchFamily="65" charset="-120"/>
              </a:rPr>
              <a:t>釋十二：</a:t>
            </a:r>
            <a:r>
              <a:rPr lang="en-US" altLang="zh-TW" sz="2800" b="1" spc="-200" dirty="0">
                <a:solidFill>
                  <a:srgbClr val="C52F11"/>
                </a:solidFill>
                <a:ea typeface="標楷體" pitchFamily="65" charset="-120"/>
              </a:rPr>
              <a:t/>
            </a:r>
            <a:br>
              <a:rPr lang="en-US" altLang="zh-TW" sz="2800" b="1" spc="-200" dirty="0">
                <a:solidFill>
                  <a:srgbClr val="C52F11"/>
                </a:solidFill>
                <a:ea typeface="標楷體" pitchFamily="65" charset="-120"/>
              </a:rPr>
            </a:br>
            <a:r>
              <a:rPr lang="zh-TW" altLang="en-US" sz="2800" b="1" spc="-200" dirty="0">
                <a:solidFill>
                  <a:srgbClr val="C52F11"/>
                </a:solidFill>
                <a:ea typeface="標楷體" pitchFamily="65" charset="-120"/>
              </a:rPr>
              <a:t>林業生產合作社社員</a:t>
            </a:r>
            <a:r>
              <a:rPr lang="zh-TW" altLang="en-US" sz="2800" b="1" spc="-200" dirty="0">
                <a:ea typeface="標楷體" pitchFamily="65" charset="-120"/>
              </a:rPr>
              <a:t>，以造林用地承租</a:t>
            </a:r>
            <a:r>
              <a:rPr lang="zh-TW" altLang="en-US" sz="2800" b="1" spc="-200" dirty="0">
                <a:solidFill>
                  <a:srgbClr val="C52F11"/>
                </a:solidFill>
                <a:ea typeface="標楷體" pitchFamily="65" charset="-120"/>
              </a:rPr>
              <a:t>保管契約書</a:t>
            </a:r>
            <a:r>
              <a:rPr lang="zh-TW" altLang="en-US" sz="2800" b="1" spc="-200" dirty="0">
                <a:ea typeface="標楷體" pitchFamily="65" charset="-120"/>
              </a:rPr>
              <a:t>向農會以佃農資格申請加入農會會員，該契約書是</a:t>
            </a:r>
            <a:r>
              <a:rPr lang="zh-TW" altLang="en-US" sz="2800" b="1" spc="-200" dirty="0">
                <a:solidFill>
                  <a:srgbClr val="FF0000"/>
                </a:solidFill>
                <a:ea typeface="標楷體" pitchFamily="65" charset="-120"/>
              </a:rPr>
              <a:t>否</a:t>
            </a:r>
            <a:r>
              <a:rPr lang="zh-TW" altLang="en-US" sz="2800" b="1" spc="-200" dirty="0">
                <a:ea typeface="標楷體" pitchFamily="65" charset="-120"/>
              </a:rPr>
              <a:t>需公證疑義：</a:t>
            </a:r>
          </a:p>
        </p:txBody>
      </p:sp>
      <p:sp>
        <p:nvSpPr>
          <p:cNvPr id="40964" name="Rectangle 3"/>
          <p:cNvSpPr>
            <a:spLocks noGrp="1" noRot="1" noChangeArrowheads="1"/>
          </p:cNvSpPr>
          <p:nvPr>
            <p:ph type="body" idx="1"/>
          </p:nvPr>
        </p:nvSpPr>
        <p:spPr>
          <a:xfrm>
            <a:off x="0" y="1484313"/>
            <a:ext cx="9144000" cy="4897437"/>
          </a:xfrm>
        </p:spPr>
        <p:txBody>
          <a:bodyPr/>
          <a:lstStyle/>
          <a:p>
            <a:pPr eaLnBrk="1" hangingPunct="1">
              <a:lnSpc>
                <a:spcPct val="90000"/>
              </a:lnSpc>
              <a:buFont typeface="Wingdings" pitchFamily="2" charset="2"/>
              <a:buNone/>
              <a:defRPr/>
            </a:pPr>
            <a:r>
              <a:rPr lang="zh-TW" altLang="en-US" sz="2800" dirty="0">
                <a:latin typeface="標楷體" pitchFamily="65" charset="-120"/>
                <a:ea typeface="標楷體" pitchFamily="65" charset="-120"/>
              </a:rPr>
              <a:t>＊</a:t>
            </a:r>
            <a:r>
              <a:rPr lang="zh-TW" altLang="en-US" sz="2800" b="1" dirty="0">
                <a:latin typeface="標楷體" pitchFamily="65" charset="-120"/>
                <a:ea typeface="標楷體" pitchFamily="65" charset="-120"/>
              </a:rPr>
              <a:t>民法第</a:t>
            </a:r>
            <a:r>
              <a:rPr lang="en-US" altLang="zh-TW" sz="2800" b="1" dirty="0">
                <a:latin typeface="標楷體" pitchFamily="65" charset="-120"/>
                <a:ea typeface="標楷體" pitchFamily="65" charset="-120"/>
              </a:rPr>
              <a:t>443</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項規定：「承租人非經出租人承諾，不得將租賃物轉租於他人。但租賃物為房屋者，除有反對之約定外，承租人得將其一部分，轉租於他人。」</a:t>
            </a:r>
          </a:p>
          <a:p>
            <a:pPr eaLnBrk="1" hangingPunct="1">
              <a:lnSpc>
                <a:spcPct val="90000"/>
              </a:lnSpc>
              <a:buFont typeface="Wingdings" pitchFamily="2" charset="2"/>
              <a:buNone/>
              <a:defRPr/>
            </a:pPr>
            <a:r>
              <a:rPr lang="zh-TW" altLang="en-US" sz="2400" b="1" dirty="0">
                <a:latin typeface="標楷體" panose="03000509000000000000" pitchFamily="65" charset="-120"/>
                <a:ea typeface="標楷體" panose="03000509000000000000" pitchFamily="65" charset="-120"/>
              </a:rPr>
              <a:t>＊</a:t>
            </a:r>
            <a:r>
              <a:rPr lang="zh-TW" altLang="en-US" sz="2800" b="1" dirty="0">
                <a:latin typeface="標楷體" pitchFamily="65" charset="-120"/>
                <a:ea typeface="標楷體" pitchFamily="65" charset="-120"/>
              </a:rPr>
              <a:t>本案經財政部國有財產局函復略以：林業生產合作社原向縣政府承租國有土地，嗣該等土地終止代管，由該局收回自管後，由該局臺灣南區辦事處臺南分處與該社換約續租，訂定國有林地（甲式）租賃契約。至該社與其社員訂定之造林用地承租保管契約書，應屬其內部關係，究係「租賃」或「保管」（或使用借貸）關係，應先釐清，</a:t>
            </a:r>
            <a:r>
              <a:rPr lang="zh-TW" altLang="en-US" sz="2800" b="1" u="sng" dirty="0">
                <a:solidFill>
                  <a:srgbClr val="C52F11"/>
                </a:solidFill>
                <a:latin typeface="標楷體" pitchFamily="65" charset="-120"/>
                <a:ea typeface="標楷體" pitchFamily="65" charset="-120"/>
              </a:rPr>
              <a:t>不宜即以租賃認定之</a:t>
            </a:r>
            <a:r>
              <a:rPr lang="zh-TW" altLang="en-US" sz="2800" b="1" dirty="0">
                <a:latin typeface="標楷體" pitchFamily="65" charset="-120"/>
                <a:ea typeface="標楷體" pitchFamily="65" charset="-120"/>
              </a:rPr>
              <a:t>，請貴府本諸權責依相關規定審慎核處。</a:t>
            </a:r>
            <a:r>
              <a:rPr lang="en-US" altLang="zh-TW" sz="28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委託經營契約書</a:t>
            </a:r>
            <a:r>
              <a:rPr lang="zh-TW" altLang="en-US" sz="2800" b="1" dirty="0">
                <a:latin typeface="標楷體" pitchFamily="65" charset="-120"/>
                <a:ea typeface="標楷體" pitchFamily="65" charset="-120"/>
              </a:rPr>
              <a:t>亦非屬租賃契約</a:t>
            </a:r>
            <a:r>
              <a:rPr lang="en-US" altLang="zh-TW" sz="2800" b="1" dirty="0">
                <a:latin typeface="標楷體" pitchFamily="65" charset="-120"/>
                <a:ea typeface="標楷體" pitchFamily="65" charset="-120"/>
              </a:rPr>
              <a:t>)</a:t>
            </a:r>
          </a:p>
          <a:p>
            <a:pPr eaLnBrk="1" hangingPunct="1">
              <a:lnSpc>
                <a:spcPct val="90000"/>
              </a:lnSpc>
              <a:buFont typeface="Wingdings" pitchFamily="2" charset="2"/>
              <a:buNone/>
              <a:defRPr/>
            </a:pPr>
            <a:r>
              <a:rPr lang="zh-TW" altLang="en-US" sz="2000" b="1" spc="-100" dirty="0">
                <a:latin typeface="標楷體" pitchFamily="65" charset="-120"/>
                <a:ea typeface="標楷體" pitchFamily="65" charset="-120"/>
              </a:rPr>
              <a:t>（農委會</a:t>
            </a:r>
            <a:r>
              <a:rPr lang="en-US" altLang="zh-TW" sz="2000" b="1" spc="-100" dirty="0">
                <a:latin typeface="標楷體" pitchFamily="65" charset="-120"/>
                <a:ea typeface="標楷體" pitchFamily="65" charset="-120"/>
              </a:rPr>
              <a:t>91.7.18.</a:t>
            </a:r>
            <a:r>
              <a:rPr lang="zh-TW" altLang="en-US" sz="2000" b="1" spc="-100" dirty="0">
                <a:latin typeface="標楷體" pitchFamily="65" charset="-120"/>
                <a:ea typeface="標楷體" pitchFamily="65" charset="-120"/>
              </a:rPr>
              <a:t>農輔字第</a:t>
            </a:r>
            <a:r>
              <a:rPr lang="en-US" altLang="zh-TW" sz="2000" b="1" spc="-100" dirty="0">
                <a:latin typeface="標楷體" pitchFamily="65" charset="-120"/>
                <a:ea typeface="標楷體" pitchFamily="65" charset="-120"/>
              </a:rPr>
              <a:t>0910137401</a:t>
            </a:r>
            <a:r>
              <a:rPr lang="zh-TW" altLang="en-US" sz="2000" b="1" spc="-100" dirty="0">
                <a:latin typeface="標楷體" pitchFamily="65" charset="-120"/>
                <a:ea typeface="標楷體" pitchFamily="65" charset="-120"/>
              </a:rPr>
              <a:t>號函、</a:t>
            </a:r>
            <a:r>
              <a:rPr lang="en-US" altLang="zh-TW" sz="2000" b="1" spc="-100" dirty="0">
                <a:latin typeface="標楷體" pitchFamily="65" charset="-120"/>
                <a:ea typeface="標楷體" pitchFamily="65" charset="-120"/>
              </a:rPr>
              <a:t> 104.9.10</a:t>
            </a:r>
            <a:r>
              <a:rPr lang="zh-TW" altLang="zh-TW" sz="2000" b="1" spc="-100" dirty="0">
                <a:latin typeface="標楷體" pitchFamily="65" charset="-120"/>
                <a:ea typeface="標楷體" pitchFamily="65" charset="-120"/>
              </a:rPr>
              <a:t>農輔字第</a:t>
            </a:r>
            <a:r>
              <a:rPr lang="en-US" altLang="zh-TW" sz="2000" b="1" spc="-100" dirty="0">
                <a:latin typeface="標楷體" pitchFamily="65" charset="-120"/>
                <a:ea typeface="標楷體" pitchFamily="65" charset="-120"/>
              </a:rPr>
              <a:t>1040235174</a:t>
            </a:r>
            <a:r>
              <a:rPr lang="zh-TW" altLang="zh-TW" sz="2000" b="1" spc="-100" dirty="0">
                <a:latin typeface="標楷體" pitchFamily="65" charset="-120"/>
                <a:ea typeface="標楷體" pitchFamily="65" charset="-120"/>
              </a:rPr>
              <a:t>號函</a:t>
            </a:r>
            <a:r>
              <a:rPr lang="zh-TW" altLang="en-US" sz="2000" b="1" spc="-100" dirty="0">
                <a:latin typeface="標楷體" pitchFamily="65" charset="-120"/>
                <a:ea typeface="標楷體" pitchFamily="65" charset="-12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F5305D92-C3C1-473D-AC58-0054BE9C9601}" type="slidenum">
              <a:rPr kumimoji="0" lang="en-US" altLang="zh-TW" sz="1400"/>
              <a:pPr>
                <a:spcBef>
                  <a:spcPct val="0"/>
                </a:spcBef>
                <a:buClrTx/>
                <a:buSzTx/>
                <a:buFontTx/>
                <a:buNone/>
              </a:pPr>
              <a:t>32</a:t>
            </a:fld>
            <a:endParaRPr kumimoji="0" lang="en-US" altLang="zh-TW" sz="1400"/>
          </a:p>
        </p:txBody>
      </p:sp>
      <p:sp>
        <p:nvSpPr>
          <p:cNvPr id="47107" name="Rectangle 2"/>
          <p:cNvSpPr>
            <a:spLocks noGrp="1" noRot="1" noChangeArrowheads="1"/>
          </p:cNvSpPr>
          <p:nvPr>
            <p:ph type="title"/>
          </p:nvPr>
        </p:nvSpPr>
        <p:spPr>
          <a:xfrm>
            <a:off x="301625" y="609600"/>
            <a:ext cx="8540750" cy="1955800"/>
          </a:xfrm>
        </p:spPr>
        <p:txBody>
          <a:bodyPr/>
          <a:lstStyle/>
          <a:p>
            <a:pPr algn="l" eaLnBrk="1" hangingPunct="1"/>
            <a:r>
              <a:rPr lang="zh-TW" altLang="en-US" sz="4000" b="1" dirty="0">
                <a:ea typeface="標楷體" pitchFamily="65" charset="-120"/>
              </a:rPr>
              <a:t>釋十四：</a:t>
            </a:r>
            <a:r>
              <a:rPr lang="en-US" altLang="zh-TW" sz="4000" b="1" dirty="0">
                <a:ea typeface="標楷體" pitchFamily="65" charset="-120"/>
              </a:rPr>
              <a:t/>
            </a:r>
            <a:br>
              <a:rPr lang="en-US" altLang="zh-TW" sz="4000" b="1" dirty="0">
                <a:ea typeface="標楷體" pitchFamily="65" charset="-120"/>
              </a:rPr>
            </a:br>
            <a:r>
              <a:rPr lang="zh-TW" altLang="en-US" sz="4000" b="1" dirty="0">
                <a:ea typeface="標楷體" pitchFamily="65" charset="-120"/>
              </a:rPr>
              <a:t>可</a:t>
            </a:r>
            <a:r>
              <a:rPr lang="zh-TW" altLang="en-US" sz="4000" b="1" dirty="0">
                <a:solidFill>
                  <a:srgbClr val="FF0000"/>
                </a:solidFill>
                <a:ea typeface="標楷體" pitchFamily="65" charset="-120"/>
              </a:rPr>
              <a:t>否</a:t>
            </a:r>
            <a:r>
              <a:rPr lang="zh-TW" altLang="en-US" sz="4000" b="1" dirty="0">
                <a:ea typeface="標楷體" pitchFamily="65" charset="-120"/>
              </a:rPr>
              <a:t>以父母承租的土地由子女來加入會員疑義：</a:t>
            </a:r>
          </a:p>
        </p:txBody>
      </p:sp>
      <p:sp>
        <p:nvSpPr>
          <p:cNvPr id="43012" name="Rectangle 3"/>
          <p:cNvSpPr>
            <a:spLocks noGrp="1" noRot="1" noChangeArrowheads="1"/>
          </p:cNvSpPr>
          <p:nvPr>
            <p:ph type="body" idx="1"/>
          </p:nvPr>
        </p:nvSpPr>
        <p:spPr>
          <a:xfrm>
            <a:off x="323850" y="2276475"/>
            <a:ext cx="8540750" cy="4194175"/>
          </a:xfrm>
        </p:spPr>
        <p:txBody>
          <a:bodyPr/>
          <a:lstStyle/>
          <a:p>
            <a:pPr eaLnBrk="1" hangingPunct="1">
              <a:defRPr/>
            </a:pPr>
            <a:endParaRPr lang="en-US" altLang="zh-TW" dirty="0"/>
          </a:p>
          <a:p>
            <a:pPr eaLnBrk="1" hangingPunct="1">
              <a:defRPr/>
            </a:pPr>
            <a:r>
              <a:rPr lang="zh-TW" altLang="en-US" sz="3600" b="1" dirty="0">
                <a:latin typeface="標楷體" pitchFamily="65" charset="-120"/>
                <a:ea typeface="標楷體" pitchFamily="65" charset="-120"/>
              </a:rPr>
              <a:t>申請為佃農會員應由申請人依農會法及基層農會會員資格審查及認定辦法規定辦理，以父母承租土地擬加入農會為佃農會員與規定</a:t>
            </a:r>
            <a:r>
              <a:rPr lang="zh-TW" altLang="en-US" sz="3600" b="1" dirty="0">
                <a:solidFill>
                  <a:srgbClr val="C52F11"/>
                </a:solidFill>
                <a:latin typeface="標楷體" pitchFamily="65" charset="-120"/>
                <a:ea typeface="標楷體" pitchFamily="65" charset="-120"/>
              </a:rPr>
              <a:t>不符</a:t>
            </a:r>
            <a:r>
              <a:rPr lang="zh-TW" altLang="en-US" sz="3600" b="1" dirty="0">
                <a:latin typeface="標楷體" pitchFamily="65" charset="-120"/>
                <a:ea typeface="標楷體" pitchFamily="65" charset="-120"/>
              </a:rPr>
              <a:t>。</a:t>
            </a:r>
            <a:endParaRPr lang="en-US" altLang="zh-TW" sz="3600" b="1" dirty="0">
              <a:latin typeface="標楷體" pitchFamily="65" charset="-120"/>
              <a:ea typeface="標楷體" pitchFamily="65" charset="-120"/>
            </a:endParaRPr>
          </a:p>
          <a:p>
            <a:pPr marL="0" indent="0" eaLnBrk="1" hangingPunct="1">
              <a:buFont typeface="Wingdings" pitchFamily="2" charset="2"/>
              <a:buNone/>
              <a:defRPr/>
            </a:pPr>
            <a:r>
              <a:rPr lang="zh-TW" altLang="en-US" b="1" dirty="0">
                <a:latin typeface="標楷體" pitchFamily="65" charset="-120"/>
                <a:ea typeface="標楷體" pitchFamily="65" charset="-120"/>
              </a:rPr>
              <a:t> （農委會</a:t>
            </a:r>
            <a:r>
              <a:rPr lang="en-US" altLang="zh-TW" b="1" dirty="0">
                <a:latin typeface="標楷體" pitchFamily="65" charset="-120"/>
                <a:ea typeface="標楷體" pitchFamily="65" charset="-120"/>
              </a:rPr>
              <a:t>97.5.5.</a:t>
            </a:r>
            <a:r>
              <a:rPr lang="zh-TW" altLang="en-US" b="1" dirty="0">
                <a:latin typeface="標楷體" pitchFamily="65" charset="-120"/>
                <a:ea typeface="標楷體" pitchFamily="65" charset="-120"/>
              </a:rPr>
              <a:t>農輔字第</a:t>
            </a:r>
            <a:r>
              <a:rPr lang="en-US" altLang="zh-TW" b="1" dirty="0">
                <a:latin typeface="標楷體" pitchFamily="65" charset="-120"/>
                <a:ea typeface="標楷體" pitchFamily="65" charset="-120"/>
              </a:rPr>
              <a:t>0970123394</a:t>
            </a:r>
            <a:r>
              <a:rPr lang="zh-TW" altLang="en-US" b="1" dirty="0">
                <a:latin typeface="標楷體" pitchFamily="65" charset="-120"/>
                <a:ea typeface="標楷體" pitchFamily="65" charset="-120"/>
              </a:rPr>
              <a:t>號函</a:t>
            </a:r>
            <a:r>
              <a:rPr lang="en-US" altLang="zh-TW" b="1" dirty="0">
                <a:latin typeface="標楷體" pitchFamily="65" charset="-120"/>
                <a:ea typeface="標楷體" pitchFamily="65" charset="-12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9945E19-7EEA-4CB0-9008-66B600F07A04}" type="slidenum">
              <a:rPr kumimoji="0" lang="en-US" altLang="zh-TW" sz="1400"/>
              <a:pPr>
                <a:spcBef>
                  <a:spcPct val="0"/>
                </a:spcBef>
                <a:buClrTx/>
                <a:buSzTx/>
                <a:buFontTx/>
                <a:buNone/>
              </a:pPr>
              <a:t>33</a:t>
            </a:fld>
            <a:endParaRPr kumimoji="0" lang="en-US" altLang="zh-TW" sz="1400"/>
          </a:p>
        </p:txBody>
      </p:sp>
      <p:sp>
        <p:nvSpPr>
          <p:cNvPr id="46083" name="Rectangle 2"/>
          <p:cNvSpPr>
            <a:spLocks noGrp="1" noRot="1" noChangeArrowheads="1"/>
          </p:cNvSpPr>
          <p:nvPr>
            <p:ph type="title"/>
          </p:nvPr>
        </p:nvSpPr>
        <p:spPr>
          <a:xfrm>
            <a:off x="395536" y="404664"/>
            <a:ext cx="8540750" cy="1052513"/>
          </a:xfrm>
        </p:spPr>
        <p:txBody>
          <a:bodyPr/>
          <a:lstStyle/>
          <a:p>
            <a:pPr algn="l" eaLnBrk="1" hangingPunct="1">
              <a:defRPr/>
            </a:pPr>
            <a:r>
              <a:rPr lang="zh-TW" altLang="en-US" sz="2800" b="1" spc="-100" dirty="0">
                <a:latin typeface="標楷體" panose="03000509000000000000" pitchFamily="65" charset="-120"/>
                <a:ea typeface="標楷體" panose="03000509000000000000" pitchFamily="65" charset="-120"/>
              </a:rPr>
              <a:t>釋十五：</a:t>
            </a:r>
            <a:r>
              <a:rPr lang="en-US" altLang="zh-TW" sz="2800" b="1" spc="-100" dirty="0">
                <a:latin typeface="標楷體" panose="03000509000000000000" pitchFamily="65" charset="-120"/>
                <a:ea typeface="標楷體" panose="03000509000000000000" pitchFamily="65" charset="-120"/>
              </a:rPr>
              <a:t/>
            </a:r>
            <a:br>
              <a:rPr lang="en-US" altLang="zh-TW" sz="2800" b="1" spc="-100" dirty="0">
                <a:latin typeface="標楷體" panose="03000509000000000000" pitchFamily="65" charset="-120"/>
                <a:ea typeface="標楷體" panose="03000509000000000000" pitchFamily="65" charset="-120"/>
              </a:rPr>
            </a:br>
            <a:r>
              <a:rPr lang="zh-TW" altLang="en-US" sz="2800" b="1" spc="-100" dirty="0">
                <a:latin typeface="標楷體" panose="03000509000000000000" pitchFamily="65" charset="-120"/>
                <a:ea typeface="標楷體" panose="03000509000000000000" pitchFamily="65" charset="-120"/>
              </a:rPr>
              <a:t>有關三七五租約</a:t>
            </a:r>
            <a:r>
              <a:rPr lang="zh-TW" altLang="en-US" sz="2800" b="1" spc="-100" dirty="0">
                <a:solidFill>
                  <a:srgbClr val="C52F11"/>
                </a:solidFill>
                <a:latin typeface="標楷體" panose="03000509000000000000" pitchFamily="65" charset="-120"/>
                <a:ea typeface="標楷體" panose="03000509000000000000" pitchFamily="65" charset="-120"/>
              </a:rPr>
              <a:t>地主</a:t>
            </a:r>
            <a:r>
              <a:rPr lang="zh-TW" altLang="en-US" sz="2800" b="1" spc="-100" dirty="0">
                <a:latin typeface="標楷體" panose="03000509000000000000" pitchFamily="65" charset="-120"/>
                <a:ea typeface="標楷體" panose="03000509000000000000" pitchFamily="65" charset="-120"/>
              </a:rPr>
              <a:t>持所有土地申請加入農會會員疑義：</a:t>
            </a:r>
          </a:p>
        </p:txBody>
      </p:sp>
      <p:sp>
        <p:nvSpPr>
          <p:cNvPr id="50180" name="Rectangle 3"/>
          <p:cNvSpPr>
            <a:spLocks noGrp="1" noRot="1" noChangeArrowheads="1"/>
          </p:cNvSpPr>
          <p:nvPr>
            <p:ph type="body" idx="1"/>
          </p:nvPr>
        </p:nvSpPr>
        <p:spPr>
          <a:xfrm>
            <a:off x="251520" y="1628800"/>
            <a:ext cx="8712968" cy="4680743"/>
          </a:xfrm>
        </p:spPr>
        <p:txBody>
          <a:bodyPr/>
          <a:lstStyle/>
          <a:p>
            <a:pPr eaLnBrk="1" hangingPunct="1">
              <a:lnSpc>
                <a:spcPct val="80000"/>
              </a:lnSpc>
              <a:buFont typeface="Wingdings" pitchFamily="2" charset="2"/>
              <a:buNone/>
            </a:pPr>
            <a:r>
              <a:rPr lang="zh-TW" altLang="en-US" sz="2600" b="1" dirty="0">
                <a:latin typeface="標楷體" pitchFamily="65" charset="-120"/>
                <a:ea typeface="標楷體" pitchFamily="65" charset="-120"/>
              </a:rPr>
              <a:t>＊「耕地三七五減租條例」係規範耕地租佃關係，第</a:t>
            </a:r>
            <a:r>
              <a:rPr lang="en-US" altLang="zh-TW" sz="2600" b="1" dirty="0">
                <a:latin typeface="標楷體" pitchFamily="65" charset="-120"/>
                <a:ea typeface="標楷體" pitchFamily="65" charset="-120"/>
              </a:rPr>
              <a:t>8</a:t>
            </a:r>
            <a:r>
              <a:rPr lang="zh-TW" altLang="en-US" sz="2600" b="1" dirty="0">
                <a:latin typeface="標楷體" pitchFamily="65" charset="-120"/>
                <a:ea typeface="標楷體" pitchFamily="65" charset="-120"/>
              </a:rPr>
              <a:t>條規定「承租人應按期繳付地租</a:t>
            </a:r>
            <a:r>
              <a:rPr lang="en-US" altLang="zh-TW" sz="2600" b="1" dirty="0">
                <a:latin typeface="標楷體" pitchFamily="65" charset="-120"/>
                <a:ea typeface="標楷體" pitchFamily="65" charset="-120"/>
              </a:rPr>
              <a:t>…</a:t>
            </a:r>
            <a:r>
              <a:rPr lang="zh-TW" altLang="en-US" sz="2600" b="1" dirty="0">
                <a:latin typeface="標楷體" pitchFamily="65" charset="-120"/>
                <a:ea typeface="標楷體" pitchFamily="65" charset="-120"/>
              </a:rPr>
              <a:t>」</a:t>
            </a:r>
          </a:p>
          <a:p>
            <a:pPr eaLnBrk="1" hangingPunct="1">
              <a:lnSpc>
                <a:spcPct val="80000"/>
              </a:lnSpc>
              <a:buFont typeface="Wingdings" pitchFamily="2" charset="2"/>
              <a:buNone/>
            </a:pPr>
            <a:r>
              <a:rPr lang="zh-TW" altLang="en-US" sz="2600" b="1" dirty="0">
                <a:latin typeface="標楷體" pitchFamily="65" charset="-120"/>
                <a:ea typeface="標楷體" pitchFamily="65" charset="-120"/>
              </a:rPr>
              <a:t>＊準此，訂有三七五減租租約之耕地，係由承租人按期繳付地租後自任耕作，依事實認定係由承租人實際從事農業，承租人得以佃農身分檢具三七五減租租賃契約書等資料向農會申請入會。</a:t>
            </a:r>
          </a:p>
          <a:p>
            <a:pPr eaLnBrk="1" hangingPunct="1">
              <a:lnSpc>
                <a:spcPct val="80000"/>
              </a:lnSpc>
              <a:buFont typeface="Wingdings" pitchFamily="2" charset="2"/>
              <a:buNone/>
            </a:pPr>
            <a:r>
              <a:rPr lang="zh-TW" altLang="en-US" sz="2600" b="1" dirty="0">
                <a:latin typeface="標楷體" pitchFamily="65" charset="-120"/>
                <a:ea typeface="標楷體" pitchFamily="65" charset="-120"/>
              </a:rPr>
              <a:t>＊惟該三七五減租租約耕地之出租人</a:t>
            </a:r>
            <a:r>
              <a:rPr lang="en-US" altLang="zh-TW" sz="2600" b="1" dirty="0">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地主，即難謂有實際從事農業之事實。</a:t>
            </a:r>
            <a:r>
              <a:rPr lang="zh-TW" altLang="en-US" sz="2600" b="1" dirty="0">
                <a:latin typeface="標楷體" pitchFamily="65" charset="-120"/>
                <a:ea typeface="標楷體" pitchFamily="65" charset="-120"/>
              </a:rPr>
              <a:t>另農會法施行細則第</a:t>
            </a:r>
            <a:r>
              <a:rPr lang="en-US" altLang="zh-TW" sz="2600" b="1" dirty="0">
                <a:latin typeface="標楷體" pitchFamily="65" charset="-120"/>
                <a:ea typeface="標楷體" pitchFamily="65" charset="-120"/>
              </a:rPr>
              <a:t>14</a:t>
            </a:r>
            <a:r>
              <a:rPr lang="zh-TW" altLang="en-US" sz="2600" b="1" dirty="0">
                <a:latin typeface="標楷體" pitchFamily="65" charset="-120"/>
                <a:ea typeface="標楷體" pitchFamily="65" charset="-120"/>
              </a:rPr>
              <a:t>條規定所稱「其因缺乏勞力委託他人以人力、畜力或農用機械代耕」係指委託代耕關係，僅支付代耕費用，與三七五減租之租賃關係不同，三七五租約地主不得依農會法施行細則第</a:t>
            </a:r>
            <a:r>
              <a:rPr lang="en-US" altLang="zh-TW" sz="2600" b="1" dirty="0">
                <a:latin typeface="標楷體" pitchFamily="65" charset="-120"/>
                <a:ea typeface="標楷體" pitchFamily="65" charset="-120"/>
              </a:rPr>
              <a:t>14</a:t>
            </a:r>
            <a:r>
              <a:rPr lang="zh-TW" altLang="en-US" sz="2600" b="1" dirty="0">
                <a:latin typeface="標楷體" pitchFamily="65" charset="-120"/>
                <a:ea typeface="標楷體" pitchFamily="65" charset="-120"/>
              </a:rPr>
              <a:t>條規定加入農會為會員。</a:t>
            </a:r>
            <a:endParaRPr lang="en-US" altLang="zh-TW" sz="2600" b="1" dirty="0">
              <a:latin typeface="標楷體" pitchFamily="65" charset="-120"/>
              <a:ea typeface="標楷體" pitchFamily="65" charset="-120"/>
            </a:endParaRPr>
          </a:p>
          <a:p>
            <a:pPr eaLnBrk="1" hangingPunct="1">
              <a:lnSpc>
                <a:spcPct val="80000"/>
              </a:lnSpc>
              <a:buFont typeface="Wingdings" pitchFamily="2" charset="2"/>
              <a:buNone/>
            </a:pPr>
            <a:r>
              <a:rPr lang="zh-TW" altLang="en-US" sz="2600" b="1" dirty="0">
                <a:latin typeface="標楷體" pitchFamily="65" charset="-120"/>
                <a:ea typeface="標楷體" pitchFamily="65" charset="-120"/>
              </a:rPr>
              <a:t>（農委會</a:t>
            </a:r>
            <a:r>
              <a:rPr lang="en-US" altLang="zh-TW" sz="2600" b="1" dirty="0">
                <a:latin typeface="標楷體" pitchFamily="65" charset="-120"/>
                <a:ea typeface="標楷體" pitchFamily="65" charset="-120"/>
              </a:rPr>
              <a:t>99.9.30</a:t>
            </a:r>
            <a:r>
              <a:rPr lang="zh-TW" altLang="en-US" sz="2600" b="1" dirty="0">
                <a:latin typeface="標楷體" pitchFamily="65" charset="-120"/>
                <a:ea typeface="標楷體" pitchFamily="65" charset="-120"/>
              </a:rPr>
              <a:t>農輔字第</a:t>
            </a:r>
            <a:r>
              <a:rPr lang="en-US" altLang="zh-TW" sz="2600" b="1" dirty="0">
                <a:latin typeface="標楷體" pitchFamily="65" charset="-120"/>
                <a:ea typeface="標楷體" pitchFamily="65" charset="-120"/>
              </a:rPr>
              <a:t>0990153909</a:t>
            </a:r>
            <a:r>
              <a:rPr lang="zh-TW" altLang="en-US" sz="2600" b="1" dirty="0">
                <a:latin typeface="標楷體" pitchFamily="65" charset="-120"/>
                <a:ea typeface="標楷體" pitchFamily="65" charset="-120"/>
              </a:rPr>
              <a:t>號函）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7DA0F884-921C-402C-93DF-B9497DE5C0DD}" type="slidenum">
              <a:rPr kumimoji="0" lang="en-US" altLang="zh-TW" sz="1400"/>
              <a:pPr>
                <a:spcBef>
                  <a:spcPct val="0"/>
                </a:spcBef>
                <a:buClrTx/>
                <a:buSzTx/>
                <a:buFontTx/>
                <a:buNone/>
              </a:pPr>
              <a:t>34</a:t>
            </a:fld>
            <a:endParaRPr kumimoji="0" lang="en-US" altLang="zh-TW" sz="1400"/>
          </a:p>
        </p:txBody>
      </p:sp>
      <p:sp>
        <p:nvSpPr>
          <p:cNvPr id="51203" name="Rectangle 2"/>
          <p:cNvSpPr>
            <a:spLocks noGrp="1" noRot="1" noChangeArrowheads="1"/>
          </p:cNvSpPr>
          <p:nvPr>
            <p:ph type="title"/>
          </p:nvPr>
        </p:nvSpPr>
        <p:spPr>
          <a:xfrm>
            <a:off x="301625" y="115888"/>
            <a:ext cx="8540750" cy="1800225"/>
          </a:xfrm>
        </p:spPr>
        <p:txBody>
          <a:bodyPr/>
          <a:lstStyle/>
          <a:p>
            <a:pPr algn="l" eaLnBrk="1" hangingPunct="1"/>
            <a:r>
              <a:rPr lang="zh-TW" altLang="en-US" sz="3600" b="1" dirty="0">
                <a:latin typeface="標楷體" pitchFamily="65" charset="-120"/>
                <a:ea typeface="標楷體" pitchFamily="65" charset="-120"/>
              </a:rPr>
              <a:t>釋十六：</a:t>
            </a:r>
            <a:r>
              <a:rPr lang="en-US" altLang="zh-TW" sz="3600" b="1" dirty="0">
                <a:latin typeface="標楷體" pitchFamily="65" charset="-120"/>
                <a:ea typeface="標楷體" pitchFamily="65" charset="-120"/>
              </a:rPr>
              <a:t/>
            </a:r>
            <a:br>
              <a:rPr lang="en-US" altLang="zh-TW" sz="3600" b="1" dirty="0">
                <a:latin typeface="標楷體" pitchFamily="65" charset="-120"/>
                <a:ea typeface="標楷體" pitchFamily="65" charset="-120"/>
              </a:rPr>
            </a:br>
            <a:r>
              <a:rPr lang="zh-TW" altLang="en-US" sz="3600" b="1" dirty="0">
                <a:latin typeface="標楷體" pitchFamily="65" charset="-120"/>
                <a:ea typeface="標楷體" pitchFamily="65" charset="-120"/>
              </a:rPr>
              <a:t>農民以</a:t>
            </a:r>
            <a:r>
              <a:rPr lang="zh-TW" altLang="en-US" sz="3600" b="1" dirty="0">
                <a:solidFill>
                  <a:srgbClr val="FF0000"/>
                </a:solidFill>
                <a:latin typeface="標楷體" pitchFamily="65" charset="-120"/>
                <a:ea typeface="標楷體" pitchFamily="65" charset="-120"/>
              </a:rPr>
              <a:t>繼承</a:t>
            </a:r>
            <a:r>
              <a:rPr lang="zh-TW" altLang="en-US" sz="3600" b="1" dirty="0">
                <a:latin typeface="標楷體" pitchFamily="65" charset="-120"/>
                <a:ea typeface="標楷體" pitchFamily="65" charset="-120"/>
              </a:rPr>
              <a:t>三七五</a:t>
            </a:r>
            <a:r>
              <a:rPr lang="zh-TW" altLang="en-US" sz="3600" b="1" dirty="0">
                <a:solidFill>
                  <a:srgbClr val="C52F11"/>
                </a:solidFill>
                <a:latin typeface="標楷體" pitchFamily="65" charset="-120"/>
                <a:ea typeface="標楷體" pitchFamily="65" charset="-120"/>
              </a:rPr>
              <a:t>共同租賃</a:t>
            </a:r>
            <a:r>
              <a:rPr lang="zh-TW" altLang="en-US" sz="3600" b="1" dirty="0">
                <a:latin typeface="標楷體" pitchFamily="65" charset="-120"/>
                <a:ea typeface="標楷體" pitchFamily="65" charset="-120"/>
              </a:rPr>
              <a:t>之農地申請加入農會會員資格疑義：</a:t>
            </a:r>
          </a:p>
        </p:txBody>
      </p:sp>
      <p:sp>
        <p:nvSpPr>
          <p:cNvPr id="47108" name="Rectangle 3"/>
          <p:cNvSpPr>
            <a:spLocks noGrp="1" noRot="1" noChangeArrowheads="1"/>
          </p:cNvSpPr>
          <p:nvPr>
            <p:ph type="body" idx="1"/>
          </p:nvPr>
        </p:nvSpPr>
        <p:spPr>
          <a:xfrm>
            <a:off x="301625" y="1916113"/>
            <a:ext cx="8540750" cy="4465637"/>
          </a:xfrm>
        </p:spPr>
        <p:txBody>
          <a:bodyPr/>
          <a:lstStyle/>
          <a:p>
            <a:pPr eaLnBrk="1" hangingPunct="1">
              <a:lnSpc>
                <a:spcPts val="4000"/>
              </a:lnSpc>
              <a:defRPr/>
            </a:pPr>
            <a:r>
              <a:rPr lang="zh-TW" altLang="en-US" b="1" dirty="0">
                <a:latin typeface="標楷體" pitchFamily="65" charset="-120"/>
                <a:ea typeface="標楷體" pitchFamily="65" charset="-120"/>
              </a:rPr>
              <a:t>依「基層農會會員資格審查及認定辦法」第</a:t>
            </a:r>
            <a:r>
              <a:rPr lang="en-US" altLang="zh-TW" b="1" dirty="0">
                <a:latin typeface="標楷體" pitchFamily="65" charset="-120"/>
                <a:ea typeface="標楷體" pitchFamily="65" charset="-120"/>
              </a:rPr>
              <a:t>2</a:t>
            </a:r>
            <a:r>
              <a:rPr lang="zh-TW" altLang="en-US" b="1" dirty="0">
                <a:latin typeface="標楷體" pitchFamily="65" charset="-120"/>
                <a:ea typeface="標楷體" pitchFamily="65" charset="-120"/>
              </a:rPr>
              <a:t>條第</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項第</a:t>
            </a:r>
            <a:r>
              <a:rPr lang="en-US" altLang="zh-TW" b="1" dirty="0">
                <a:latin typeface="標楷體" pitchFamily="65" charset="-120"/>
                <a:ea typeface="標楷體" pitchFamily="65" charset="-120"/>
              </a:rPr>
              <a:t>2</a:t>
            </a:r>
            <a:r>
              <a:rPr lang="zh-TW" altLang="en-US" b="1" dirty="0">
                <a:latin typeface="標楷體" pitchFamily="65" charset="-120"/>
                <a:ea typeface="標楷體" pitchFamily="65" charset="-120"/>
              </a:rPr>
              <a:t>款有關佃農申請加入基層農會會員之規定，本案</a:t>
            </a:r>
            <a:r>
              <a:rPr lang="zh-TW" altLang="en-US" b="1" u="sng" dirty="0">
                <a:solidFill>
                  <a:srgbClr val="C52F11"/>
                </a:solidFill>
                <a:latin typeface="標楷體" pitchFamily="65" charset="-120"/>
                <a:ea typeface="標楷體" pitchFamily="65" charset="-120"/>
              </a:rPr>
              <a:t>先請當事人釐清共同租賃農地之使用權利範圍，訂立分管契約</a:t>
            </a:r>
            <a:r>
              <a:rPr lang="zh-TW" altLang="en-US" b="1" dirty="0">
                <a:latin typeface="標楷體" pitchFamily="65" charset="-120"/>
                <a:ea typeface="標楷體" pitchFamily="65" charset="-120"/>
              </a:rPr>
              <a:t>，以明確其經營之農地、面積及個案實際從事農業之事實，俾再依相關規定申請加入基層農會為會員。</a:t>
            </a:r>
            <a:endParaRPr lang="en-US" altLang="zh-TW" b="1" dirty="0">
              <a:latin typeface="標楷體" pitchFamily="65" charset="-120"/>
              <a:ea typeface="標楷體" pitchFamily="65" charset="-120"/>
            </a:endParaRPr>
          </a:p>
          <a:p>
            <a:pPr marL="0" indent="0" eaLnBrk="1" hangingPunct="1">
              <a:lnSpc>
                <a:spcPts val="4000"/>
              </a:lnSpc>
              <a:buFont typeface="Wingdings" pitchFamily="2" charset="2"/>
              <a:buNone/>
              <a:defRPr/>
            </a:pPr>
            <a:r>
              <a:rPr lang="zh-TW" altLang="en-US" b="1" dirty="0">
                <a:latin typeface="標楷體" pitchFamily="65" charset="-120"/>
                <a:ea typeface="標楷體" pitchFamily="65" charset="-120"/>
              </a:rPr>
              <a:t> （農委會</a:t>
            </a:r>
            <a:r>
              <a:rPr lang="en-US" altLang="zh-TW" b="1" dirty="0">
                <a:latin typeface="標楷體" pitchFamily="65" charset="-120"/>
                <a:ea typeface="標楷體" pitchFamily="65" charset="-120"/>
              </a:rPr>
              <a:t>99.12.17</a:t>
            </a:r>
            <a:r>
              <a:rPr lang="zh-TW" altLang="en-US" b="1" dirty="0">
                <a:latin typeface="標楷體" pitchFamily="65" charset="-120"/>
                <a:ea typeface="標楷體" pitchFamily="65" charset="-120"/>
              </a:rPr>
              <a:t>農輔字第</a:t>
            </a:r>
            <a:r>
              <a:rPr lang="en-US" altLang="zh-TW" b="1" dirty="0">
                <a:latin typeface="標楷體" pitchFamily="65" charset="-120"/>
                <a:ea typeface="標楷體" pitchFamily="65" charset="-120"/>
              </a:rPr>
              <a:t>0990181750</a:t>
            </a:r>
            <a:r>
              <a:rPr lang="zh-TW" altLang="en-US" b="1" dirty="0">
                <a:latin typeface="標楷體" pitchFamily="65" charset="-120"/>
                <a:ea typeface="標楷體" pitchFamily="65" charset="-120"/>
              </a:rPr>
              <a:t>號函）</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C9B4E3D8-2E9C-45D7-A9F5-3219EB9B241D}" type="slidenum">
              <a:rPr kumimoji="0" lang="en-US" altLang="zh-TW" sz="1400"/>
              <a:pPr>
                <a:spcBef>
                  <a:spcPct val="0"/>
                </a:spcBef>
                <a:buClrTx/>
                <a:buSzTx/>
                <a:buFontTx/>
                <a:buNone/>
              </a:pPr>
              <a:t>35</a:t>
            </a:fld>
            <a:endParaRPr kumimoji="0" lang="en-US" altLang="zh-TW" sz="1400"/>
          </a:p>
        </p:txBody>
      </p:sp>
      <p:sp>
        <p:nvSpPr>
          <p:cNvPr id="48131" name="Rectangle 2"/>
          <p:cNvSpPr>
            <a:spLocks noGrp="1" noRot="1" noChangeArrowheads="1"/>
          </p:cNvSpPr>
          <p:nvPr>
            <p:ph type="title"/>
          </p:nvPr>
        </p:nvSpPr>
        <p:spPr>
          <a:xfrm>
            <a:off x="179388" y="404813"/>
            <a:ext cx="8856662" cy="1574800"/>
          </a:xfrm>
        </p:spPr>
        <p:txBody>
          <a:bodyPr/>
          <a:lstStyle/>
          <a:p>
            <a:pPr algn="l" eaLnBrk="1" hangingPunct="1">
              <a:defRPr/>
            </a:pPr>
            <a:r>
              <a:rPr lang="zh-TW" altLang="en-US" sz="3600" b="1" dirty="0">
                <a:latin typeface="標楷體" panose="03000509000000000000" pitchFamily="65" charset="-120"/>
                <a:ea typeface="標楷體" panose="03000509000000000000" pitchFamily="65" charset="-120"/>
              </a:rPr>
              <a:t>釋十七：</a:t>
            </a:r>
            <a:r>
              <a:rPr lang="en-US" altLang="zh-TW" sz="3600" b="1" dirty="0">
                <a:latin typeface="標楷體" panose="03000509000000000000" pitchFamily="65" charset="-120"/>
                <a:ea typeface="標楷體" panose="03000509000000000000" pitchFamily="65" charset="-120"/>
              </a:rPr>
              <a:t/>
            </a:r>
            <a:br>
              <a:rPr lang="en-US" altLang="zh-TW" sz="3600" b="1" dirty="0">
                <a:latin typeface="標楷體" panose="03000509000000000000" pitchFamily="65" charset="-120"/>
                <a:ea typeface="標楷體" panose="03000509000000000000" pitchFamily="65" charset="-120"/>
              </a:rPr>
            </a:br>
            <a:r>
              <a:rPr lang="zh-TW" altLang="en-US" sz="3600" b="1" spc="-200" dirty="0">
                <a:ea typeface="標楷體" pitchFamily="65" charset="-120"/>
              </a:rPr>
              <a:t>有關農民</a:t>
            </a:r>
            <a:r>
              <a:rPr lang="zh-TW" altLang="en-US" sz="3600" b="1" spc="-200" dirty="0">
                <a:solidFill>
                  <a:srgbClr val="FF0000"/>
                </a:solidFill>
                <a:ea typeface="標楷體" pitchFamily="65" charset="-120"/>
              </a:rPr>
              <a:t>共同承租</a:t>
            </a:r>
            <a:r>
              <a:rPr lang="zh-TW" altLang="en-US" sz="3600" b="1" spc="-200" dirty="0">
                <a:ea typeface="標楷體" pitchFamily="65" charset="-120"/>
              </a:rPr>
              <a:t>國有耕地得否加入會員疑義：</a:t>
            </a:r>
          </a:p>
        </p:txBody>
      </p:sp>
      <p:sp>
        <p:nvSpPr>
          <p:cNvPr id="48132" name="Rectangle 3"/>
          <p:cNvSpPr>
            <a:spLocks noGrp="1" noRot="1" noChangeArrowheads="1"/>
          </p:cNvSpPr>
          <p:nvPr>
            <p:ph type="body" idx="1"/>
          </p:nvPr>
        </p:nvSpPr>
        <p:spPr/>
        <p:txBody>
          <a:bodyPr/>
          <a:lstStyle/>
          <a:p>
            <a:pPr eaLnBrk="1" hangingPunct="1">
              <a:lnSpc>
                <a:spcPct val="90000"/>
              </a:lnSpc>
              <a:defRPr/>
            </a:pPr>
            <a:r>
              <a:rPr lang="zh-TW" altLang="en-US" b="1" dirty="0">
                <a:latin typeface="標楷體" pitchFamily="65" charset="-120"/>
                <a:ea typeface="標楷體" pitchFamily="65" charset="-120"/>
              </a:rPr>
              <a:t>本案申請加入會員之農地，為兩人共同共有承租，惟因租賃契約上並無明載個別權利範圍，爰為覈實辦理會員資格之審查，宜請申請人釐清</a:t>
            </a:r>
            <a:r>
              <a:rPr lang="zh-TW" altLang="en-US" b="1" u="sng" dirty="0">
                <a:solidFill>
                  <a:srgbClr val="C52F11"/>
                </a:solidFill>
                <a:latin typeface="標楷體" pitchFamily="65" charset="-120"/>
                <a:ea typeface="標楷體" pitchFamily="65" charset="-120"/>
              </a:rPr>
              <a:t>共同承租農地之使用範圍並出具分管契約書及分管圖</a:t>
            </a:r>
            <a:r>
              <a:rPr lang="zh-TW" altLang="en-US" b="1" dirty="0">
                <a:latin typeface="標楷體" pitchFamily="65" charset="-120"/>
                <a:ea typeface="標楷體" pitchFamily="65" charset="-120"/>
              </a:rPr>
              <a:t>，俾利農會人員依個案事實認定釐清其共同承租之使用權利範圍，以明確其經營之農地、面積及個案實際從事農業之事實。</a:t>
            </a:r>
            <a:endParaRPr lang="en-US" altLang="zh-TW" b="1" dirty="0">
              <a:latin typeface="標楷體" pitchFamily="65" charset="-120"/>
              <a:ea typeface="標楷體" pitchFamily="65" charset="-120"/>
            </a:endParaRPr>
          </a:p>
          <a:p>
            <a:pPr marL="0" indent="0" eaLnBrk="1" hangingPunct="1">
              <a:lnSpc>
                <a:spcPct val="90000"/>
              </a:lnSpc>
              <a:buFont typeface="Wingdings" pitchFamily="2" charset="2"/>
              <a:buNone/>
              <a:defRPr/>
            </a:pPr>
            <a:r>
              <a:rPr lang="zh-TW" altLang="en-US" b="1" dirty="0">
                <a:latin typeface="標楷體" pitchFamily="65" charset="-120"/>
                <a:ea typeface="標楷體" pitchFamily="65" charset="-120"/>
              </a:rPr>
              <a:t> （農委會</a:t>
            </a:r>
            <a:r>
              <a:rPr lang="en-US" altLang="zh-TW" b="1" dirty="0">
                <a:latin typeface="標楷體" pitchFamily="65" charset="-120"/>
                <a:ea typeface="標楷體" pitchFamily="65" charset="-120"/>
              </a:rPr>
              <a:t>100.7.6</a:t>
            </a:r>
            <a:r>
              <a:rPr lang="zh-TW" altLang="en-US" b="1" dirty="0">
                <a:latin typeface="標楷體" pitchFamily="65" charset="-120"/>
                <a:ea typeface="標楷體" pitchFamily="65" charset="-120"/>
              </a:rPr>
              <a:t>農輔字第</a:t>
            </a:r>
            <a:r>
              <a:rPr lang="en-US" altLang="zh-TW" b="1" dirty="0">
                <a:latin typeface="標楷體" pitchFamily="65" charset="-120"/>
                <a:ea typeface="標楷體" pitchFamily="65" charset="-120"/>
              </a:rPr>
              <a:t>1000140597</a:t>
            </a:r>
            <a:r>
              <a:rPr lang="zh-TW" altLang="en-US" b="1" dirty="0">
                <a:latin typeface="標楷體" pitchFamily="65" charset="-120"/>
                <a:ea typeface="標楷體" pitchFamily="65" charset="-120"/>
              </a:rPr>
              <a:t>號函）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B9F94B5F-D9B4-487C-AE9B-C68A8882B1AA}" type="slidenum">
              <a:rPr kumimoji="0" lang="en-US" altLang="zh-TW" sz="1400"/>
              <a:pPr>
                <a:spcBef>
                  <a:spcPct val="0"/>
                </a:spcBef>
                <a:buClrTx/>
                <a:buSzTx/>
                <a:buFontTx/>
                <a:buNone/>
              </a:pPr>
              <a:t>36</a:t>
            </a:fld>
            <a:endParaRPr kumimoji="0" lang="en-US" altLang="zh-TW" sz="1400"/>
          </a:p>
        </p:txBody>
      </p:sp>
      <p:sp>
        <p:nvSpPr>
          <p:cNvPr id="53251" name="Rectangle 2"/>
          <p:cNvSpPr>
            <a:spLocks noGrp="1" noRot="1" noChangeArrowheads="1"/>
          </p:cNvSpPr>
          <p:nvPr>
            <p:ph type="title"/>
          </p:nvPr>
        </p:nvSpPr>
        <p:spPr>
          <a:xfrm>
            <a:off x="179388" y="0"/>
            <a:ext cx="8856662" cy="1700213"/>
          </a:xfrm>
        </p:spPr>
        <p:txBody>
          <a:bodyPr/>
          <a:lstStyle/>
          <a:p>
            <a:pPr algn="l" eaLnBrk="1" hangingPunct="1"/>
            <a:r>
              <a:rPr lang="zh-TW" altLang="en-US" sz="2800" b="1" dirty="0">
                <a:latin typeface="標楷體" pitchFamily="65" charset="-120"/>
                <a:ea typeface="標楷體" pitchFamily="65" charset="-120"/>
              </a:rPr>
              <a:t>釋十八：</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zh-TW" altLang="zh-TW" sz="2800" b="1" dirty="0">
                <a:latin typeface="標楷體" pitchFamily="65" charset="-120"/>
                <a:ea typeface="標楷體" pitchFamily="65" charset="-120"/>
              </a:rPr>
              <a:t>有關農民以其所持有之「</a:t>
            </a:r>
            <a:r>
              <a:rPr lang="zh-TW" altLang="zh-TW" sz="2800" b="1" dirty="0">
                <a:solidFill>
                  <a:srgbClr val="FF0000"/>
                </a:solidFill>
                <a:latin typeface="標楷體" pitchFamily="65" charset="-120"/>
                <a:ea typeface="標楷體" pitchFamily="65" charset="-120"/>
              </a:rPr>
              <a:t>公同共有</a:t>
            </a:r>
            <a:r>
              <a:rPr lang="zh-TW" altLang="zh-TW" sz="2800" b="1" dirty="0">
                <a:latin typeface="標楷體" pitchFamily="65" charset="-120"/>
                <a:ea typeface="標楷體" pitchFamily="65" charset="-120"/>
              </a:rPr>
              <a:t>」農地申請加入農會為會員疑義</a:t>
            </a:r>
            <a:r>
              <a:rPr lang="zh-TW" altLang="en-US" sz="2800" b="1" dirty="0">
                <a:latin typeface="標楷體" pitchFamily="65" charset="-120"/>
                <a:ea typeface="標楷體" pitchFamily="65" charset="-120"/>
              </a:rPr>
              <a:t>：</a:t>
            </a:r>
          </a:p>
        </p:txBody>
      </p:sp>
      <p:sp>
        <p:nvSpPr>
          <p:cNvPr id="53252" name="Rectangle 3"/>
          <p:cNvSpPr>
            <a:spLocks noGrp="1" noRot="1" noChangeArrowheads="1"/>
          </p:cNvSpPr>
          <p:nvPr>
            <p:ph type="body" idx="1"/>
          </p:nvPr>
        </p:nvSpPr>
        <p:spPr>
          <a:xfrm>
            <a:off x="301625" y="1484313"/>
            <a:ext cx="8540750" cy="4968875"/>
          </a:xfrm>
        </p:spPr>
        <p:txBody>
          <a:bodyPr/>
          <a:lstStyle/>
          <a:p>
            <a:pPr marL="0" indent="0">
              <a:buFont typeface="Wingdings" pitchFamily="2" charset="2"/>
              <a:buNone/>
            </a:pPr>
            <a:r>
              <a:rPr lang="zh-TW" altLang="zh-TW" sz="2800" b="1">
                <a:latin typeface="標楷體" pitchFamily="65" charset="-120"/>
                <a:ea typeface="標楷體" pitchFamily="65" charset="-120"/>
              </a:rPr>
              <a:t>查民法第</a:t>
            </a:r>
            <a:r>
              <a:rPr lang="en-US" altLang="zh-TW" sz="2800" b="1">
                <a:latin typeface="標楷體" pitchFamily="65" charset="-120"/>
                <a:ea typeface="標楷體" pitchFamily="65" charset="-120"/>
              </a:rPr>
              <a:t>1151</a:t>
            </a:r>
            <a:r>
              <a:rPr lang="zh-TW" altLang="zh-TW" sz="2800" b="1">
                <a:latin typeface="標楷體" pitchFamily="65" charset="-120"/>
                <a:ea typeface="標楷體" pitchFamily="65" charset="-120"/>
              </a:rPr>
              <a:t>條規定</a:t>
            </a:r>
            <a:r>
              <a:rPr lang="en-US" altLang="zh-TW" sz="2800" b="1">
                <a:latin typeface="標楷體" pitchFamily="65" charset="-120"/>
                <a:ea typeface="標楷體" pitchFamily="65" charset="-120"/>
              </a:rPr>
              <a:t>:</a:t>
            </a:r>
            <a:r>
              <a:rPr lang="zh-TW" altLang="zh-TW" sz="2800" b="1">
                <a:latin typeface="標楷體" pitchFamily="65" charset="-120"/>
                <a:ea typeface="標楷體" pitchFamily="65" charset="-120"/>
              </a:rPr>
              <a:t>「繼承人有數人時，在分割遺產前，各繼承人對於遺產全部為公同共有。」，農民以其所持有之「公同共有」農地申請加入農會為會員，因各公同共有人之權利，及於公同共有物之全部，爰應釐清公同共有農地之使用權利範圍，以明確其經營之農地及面積。是以，農民以其所持有之「公同共有」農地申請加入農會為會員，</a:t>
            </a:r>
            <a:r>
              <a:rPr lang="zh-TW" altLang="zh-TW" sz="2800" b="1">
                <a:solidFill>
                  <a:srgbClr val="FF0000"/>
                </a:solidFill>
                <a:latin typeface="標楷體" pitchFamily="65" charset="-120"/>
                <a:ea typeface="標楷體" pitchFamily="65" charset="-120"/>
              </a:rPr>
              <a:t>應檢附公同共有農地土地登記謄本及全體公同共有人訂定之分管契約、面積及個案實際從事農業之事實</a:t>
            </a:r>
            <a:r>
              <a:rPr lang="zh-TW" altLang="zh-TW" sz="2800" b="1">
                <a:latin typeface="標楷體" pitchFamily="65" charset="-120"/>
                <a:ea typeface="標楷體" pitchFamily="65" charset="-120"/>
              </a:rPr>
              <a:t>，依相關規定申請加入基層農會為會員。</a:t>
            </a:r>
            <a:endParaRPr lang="en-US" altLang="zh-TW" sz="2800" b="1">
              <a:latin typeface="標楷體" pitchFamily="65" charset="-120"/>
              <a:ea typeface="標楷體" pitchFamily="65" charset="-120"/>
            </a:endParaRPr>
          </a:p>
          <a:p>
            <a:pPr marL="0" indent="0">
              <a:buFont typeface="Wingdings" pitchFamily="2" charset="2"/>
              <a:buNone/>
            </a:pPr>
            <a:r>
              <a:rPr lang="en-US" altLang="zh-TW" sz="2800" b="1">
                <a:latin typeface="標楷體" pitchFamily="65" charset="-120"/>
                <a:ea typeface="標楷體" pitchFamily="65" charset="-120"/>
              </a:rPr>
              <a:t>(</a:t>
            </a:r>
            <a:r>
              <a:rPr lang="zh-TW" altLang="zh-TW" sz="2800" b="1">
                <a:latin typeface="標楷體" pitchFamily="65" charset="-120"/>
                <a:ea typeface="標楷體" pitchFamily="65" charset="-120"/>
              </a:rPr>
              <a:t>農委會</a:t>
            </a:r>
            <a:r>
              <a:rPr lang="en-US" altLang="zh-TW" sz="2800" b="1">
                <a:latin typeface="標楷體" pitchFamily="65" charset="-120"/>
                <a:ea typeface="標楷體" pitchFamily="65" charset="-120"/>
              </a:rPr>
              <a:t>103.7.10</a:t>
            </a:r>
            <a:r>
              <a:rPr lang="zh-TW" altLang="zh-TW" sz="2800" b="1">
                <a:latin typeface="標楷體" pitchFamily="65" charset="-120"/>
                <a:ea typeface="標楷體" pitchFamily="65" charset="-120"/>
              </a:rPr>
              <a:t>農輔字第</a:t>
            </a:r>
            <a:r>
              <a:rPr lang="en-US" altLang="zh-TW" sz="2800" b="1">
                <a:latin typeface="標楷體" pitchFamily="65" charset="-120"/>
                <a:ea typeface="標楷體" pitchFamily="65" charset="-120"/>
              </a:rPr>
              <a:t>1030222931</a:t>
            </a:r>
            <a:r>
              <a:rPr lang="zh-TW" altLang="zh-TW" sz="2800" b="1">
                <a:latin typeface="標楷體" pitchFamily="65" charset="-120"/>
                <a:ea typeface="標楷體" pitchFamily="65" charset="-120"/>
              </a:rPr>
              <a:t>號函</a:t>
            </a:r>
            <a:r>
              <a:rPr lang="en-US" altLang="zh-TW" sz="2800" b="1">
                <a:latin typeface="標楷體" pitchFamily="65" charset="-120"/>
                <a:ea typeface="標楷體" pitchFamily="65" charset="-120"/>
              </a:rPr>
              <a:t>)</a:t>
            </a:r>
            <a:endParaRPr lang="zh-TW" altLang="en-US" sz="2800" b="1">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B9F94B5F-D9B4-487C-AE9B-C68A8882B1AA}" type="slidenum">
              <a:rPr kumimoji="0" lang="en-US" altLang="zh-TW" sz="1400"/>
              <a:pPr>
                <a:spcBef>
                  <a:spcPct val="0"/>
                </a:spcBef>
                <a:buClrTx/>
                <a:buSzTx/>
                <a:buFontTx/>
                <a:buNone/>
              </a:pPr>
              <a:t>37</a:t>
            </a:fld>
            <a:endParaRPr kumimoji="0" lang="en-US" altLang="zh-TW" sz="1400"/>
          </a:p>
        </p:txBody>
      </p:sp>
      <p:sp>
        <p:nvSpPr>
          <p:cNvPr id="53251" name="Rectangle 2"/>
          <p:cNvSpPr>
            <a:spLocks noGrp="1" noRot="1" noChangeArrowheads="1"/>
          </p:cNvSpPr>
          <p:nvPr>
            <p:ph type="title"/>
          </p:nvPr>
        </p:nvSpPr>
        <p:spPr>
          <a:xfrm>
            <a:off x="179388" y="0"/>
            <a:ext cx="8856662" cy="1340768"/>
          </a:xfrm>
        </p:spPr>
        <p:txBody>
          <a:bodyPr/>
          <a:lstStyle/>
          <a:p>
            <a:pPr algn="l" eaLnBrk="1" hangingPunct="1"/>
            <a:r>
              <a:rPr lang="zh-TW" altLang="en-US" sz="2800" b="1" dirty="0">
                <a:latin typeface="標楷體" pitchFamily="65" charset="-120"/>
                <a:ea typeface="標楷體" pitchFamily="65" charset="-120"/>
              </a:rPr>
              <a:t>釋十九：</a:t>
            </a:r>
            <a:r>
              <a:rPr lang="zh-TW" altLang="zh-TW" sz="2800" b="1" dirty="0">
                <a:latin typeface="標楷體" pitchFamily="65" charset="-120"/>
                <a:ea typeface="標楷體" pitchFamily="65" charset="-120"/>
              </a:rPr>
              <a:t>持「</a:t>
            </a:r>
            <a:r>
              <a:rPr lang="zh-TW" altLang="en-US" sz="2800" b="1" dirty="0">
                <a:solidFill>
                  <a:srgbClr val="FF0000"/>
                </a:solidFill>
                <a:latin typeface="標楷體" pitchFamily="65" charset="-120"/>
                <a:ea typeface="標楷體" pitchFamily="65" charset="-120"/>
              </a:rPr>
              <a:t>分別</a:t>
            </a:r>
            <a:r>
              <a:rPr lang="zh-TW" altLang="zh-TW" sz="2800" b="1" dirty="0">
                <a:solidFill>
                  <a:srgbClr val="FF0000"/>
                </a:solidFill>
                <a:latin typeface="標楷體" pitchFamily="65" charset="-120"/>
                <a:ea typeface="標楷體" pitchFamily="65" charset="-120"/>
              </a:rPr>
              <a:t>共有</a:t>
            </a:r>
            <a:r>
              <a:rPr lang="zh-TW" altLang="zh-TW" sz="2800" b="1" dirty="0">
                <a:latin typeface="標楷體" pitchFamily="65" charset="-120"/>
                <a:ea typeface="標楷體" pitchFamily="65" charset="-120"/>
              </a:rPr>
              <a:t>」農地申請加入農會為會員疑義</a:t>
            </a:r>
            <a:r>
              <a:rPr lang="zh-TW" altLang="en-US" sz="2800" b="1" dirty="0">
                <a:latin typeface="標楷體" pitchFamily="65" charset="-120"/>
                <a:ea typeface="標楷體" pitchFamily="65" charset="-120"/>
              </a:rPr>
              <a:t>：</a:t>
            </a:r>
          </a:p>
        </p:txBody>
      </p:sp>
      <p:sp>
        <p:nvSpPr>
          <p:cNvPr id="53252" name="Rectangle 3"/>
          <p:cNvSpPr>
            <a:spLocks noGrp="1" noRot="1" noChangeArrowheads="1"/>
          </p:cNvSpPr>
          <p:nvPr>
            <p:ph type="body" idx="1"/>
          </p:nvPr>
        </p:nvSpPr>
        <p:spPr>
          <a:xfrm>
            <a:off x="107504" y="1412776"/>
            <a:ext cx="8842375" cy="4968404"/>
          </a:xfrm>
        </p:spPr>
        <p:txBody>
          <a:bodyPr/>
          <a:lstStyle/>
          <a:p>
            <a:pPr marL="0" indent="0">
              <a:buNone/>
            </a:pPr>
            <a:r>
              <a:rPr lang="zh-TW" altLang="en-US" sz="2800" b="1" dirty="0">
                <a:latin typeface="標楷體" pitchFamily="65" charset="-120"/>
                <a:ea typeface="標楷體" pitchFamily="65" charset="-120"/>
              </a:rPr>
              <a:t>*</a:t>
            </a:r>
            <a:r>
              <a:rPr lang="zh-TW" altLang="en-US" sz="2400" b="1" dirty="0">
                <a:latin typeface="標楷體" pitchFamily="65" charset="-120"/>
                <a:ea typeface="標楷體" pitchFamily="65" charset="-120"/>
              </a:rPr>
              <a:t>農民以其所持有之分別共有農地申請加入農會為會員，為釐清該分別共有農地之使用權利範圍，以明確其經營之農地及面積，</a:t>
            </a:r>
            <a:r>
              <a:rPr lang="zh-TW" altLang="en-US" sz="2400" b="1" dirty="0">
                <a:solidFill>
                  <a:srgbClr val="FF0000"/>
                </a:solidFill>
                <a:latin typeface="標楷體" pitchFamily="65" charset="-120"/>
                <a:ea typeface="標楷體" pitchFamily="65" charset="-120"/>
              </a:rPr>
              <a:t>應檢附分別共有農地土地登記謄本及全體分別共有人訂定之分管契約、面積及個案實際從事農業之事實</a:t>
            </a:r>
            <a:r>
              <a:rPr lang="zh-TW" altLang="en-US" sz="2400" b="1" dirty="0">
                <a:latin typeface="標楷體" pitchFamily="65" charset="-120"/>
                <a:ea typeface="標楷體" pitchFamily="65" charset="-120"/>
              </a:rPr>
              <a:t>，依相關規定申請加入基層農會為會員。另依民法第</a:t>
            </a:r>
            <a:r>
              <a:rPr lang="en-US" altLang="zh-TW" sz="2400" b="1" dirty="0">
                <a:latin typeface="標楷體" pitchFamily="65" charset="-120"/>
                <a:ea typeface="標楷體" pitchFamily="65" charset="-120"/>
              </a:rPr>
              <a:t>820</a:t>
            </a:r>
            <a:r>
              <a:rPr lang="zh-TW" altLang="en-US" sz="2400" b="1" dirty="0">
                <a:latin typeface="標楷體" pitchFamily="65" charset="-120"/>
                <a:ea typeface="標楷體" pitchFamily="65" charset="-120"/>
              </a:rPr>
              <a:t>條第</a:t>
            </a:r>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項規定略以，共有物之管理，除契約另有約定外，應以</a:t>
            </a:r>
            <a:r>
              <a:rPr lang="zh-TW" altLang="en-US" sz="2400" b="1" dirty="0">
                <a:solidFill>
                  <a:srgbClr val="FF0000"/>
                </a:solidFill>
                <a:latin typeface="標楷體" pitchFamily="65" charset="-120"/>
                <a:ea typeface="標楷體" pitchFamily="65" charset="-120"/>
              </a:rPr>
              <a:t>共有人過半數</a:t>
            </a:r>
            <a:r>
              <a:rPr lang="zh-TW" altLang="en-US" sz="2400" b="1" dirty="0">
                <a:latin typeface="標楷體" pitchFamily="65" charset="-120"/>
                <a:ea typeface="標楷體" pitchFamily="65" charset="-120"/>
              </a:rPr>
              <a:t>及其應有部分合計過半數之同意行之。</a:t>
            </a:r>
            <a:endParaRPr lang="en-US" altLang="zh-TW" sz="2400" b="1" dirty="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*爰共有物之管理，除契約另有約定外，尚得依</a:t>
            </a:r>
            <a:r>
              <a:rPr lang="zh-TW" altLang="en-US" sz="2400" b="1" dirty="0">
                <a:solidFill>
                  <a:srgbClr val="FF0000"/>
                </a:solidFill>
                <a:latin typeface="標楷體" pitchFamily="65" charset="-120"/>
                <a:ea typeface="標楷體" pitchFamily="65" charset="-120"/>
              </a:rPr>
              <a:t>多數決為之</a:t>
            </a:r>
            <a:r>
              <a:rPr lang="zh-TW" altLang="en-US" sz="2400" b="1" dirty="0">
                <a:latin typeface="標楷體" pitchFamily="65" charset="-120"/>
                <a:ea typeface="標楷體" pitchFamily="65" charset="-120"/>
              </a:rPr>
              <a:t>，惟如因他分別共有人無法尋覓、死亡等情事，而以多數決方式為之者，仍應有相當事證足以證明其多數決分管證明屬實，農會並應善盡調查義務或實地查證，以明確渠等經營之農地及面積。</a:t>
            </a:r>
            <a:endParaRPr lang="en-US" altLang="zh-TW" sz="2400" b="1" dirty="0">
              <a:latin typeface="標楷體" pitchFamily="65" charset="-120"/>
              <a:ea typeface="標楷體" pitchFamily="65" charset="-120"/>
            </a:endParaRPr>
          </a:p>
        </p:txBody>
      </p:sp>
    </p:spTree>
    <p:extLst>
      <p:ext uri="{BB962C8B-B14F-4D97-AF65-F5344CB8AC3E}">
        <p14:creationId xmlns:p14="http://schemas.microsoft.com/office/powerpoint/2010/main" val="1668403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B9F94B5F-D9B4-487C-AE9B-C68A8882B1AA}" type="slidenum">
              <a:rPr kumimoji="0" lang="en-US" altLang="zh-TW" sz="1400"/>
              <a:pPr>
                <a:spcBef>
                  <a:spcPct val="0"/>
                </a:spcBef>
                <a:buClrTx/>
                <a:buSzTx/>
                <a:buFontTx/>
                <a:buNone/>
              </a:pPr>
              <a:t>38</a:t>
            </a:fld>
            <a:endParaRPr kumimoji="0" lang="en-US" altLang="zh-TW" sz="1400"/>
          </a:p>
        </p:txBody>
      </p:sp>
      <p:sp>
        <p:nvSpPr>
          <p:cNvPr id="53252" name="Rectangle 3"/>
          <p:cNvSpPr>
            <a:spLocks noGrp="1" noRot="1" noChangeArrowheads="1"/>
          </p:cNvSpPr>
          <p:nvPr>
            <p:ph type="body" idx="1"/>
          </p:nvPr>
        </p:nvSpPr>
        <p:spPr>
          <a:xfrm>
            <a:off x="323528" y="548680"/>
            <a:ext cx="8518847" cy="5328444"/>
          </a:xfrm>
        </p:spPr>
        <p:txBody>
          <a:bodyPr/>
          <a:lstStyle/>
          <a:p>
            <a:pPr marL="0" indent="0">
              <a:buNone/>
            </a:pPr>
            <a:r>
              <a:rPr lang="zh-TW" altLang="en-US" sz="2400" b="1" dirty="0">
                <a:latin typeface="標楷體" pitchFamily="65" charset="-120"/>
                <a:ea typeface="標楷體" pitchFamily="65" charset="-120"/>
              </a:rPr>
              <a:t>*又依臺灣高等法院</a:t>
            </a:r>
            <a:r>
              <a:rPr lang="en-US" altLang="zh-TW" sz="2400" b="1" dirty="0">
                <a:latin typeface="標楷體" pitchFamily="65" charset="-120"/>
                <a:ea typeface="標楷體" pitchFamily="65" charset="-120"/>
              </a:rPr>
              <a:t>98</a:t>
            </a:r>
            <a:r>
              <a:rPr lang="zh-TW" altLang="en-US" sz="2400" b="1" dirty="0">
                <a:latin typeface="標楷體" pitchFamily="65" charset="-120"/>
                <a:ea typeface="標楷體" pitchFamily="65" charset="-120"/>
              </a:rPr>
              <a:t>年上易字第</a:t>
            </a:r>
            <a:r>
              <a:rPr lang="en-US" altLang="zh-TW" sz="2400" b="1" dirty="0">
                <a:latin typeface="標楷體" pitchFamily="65" charset="-120"/>
                <a:ea typeface="標楷體" pitchFamily="65" charset="-120"/>
              </a:rPr>
              <a:t>543</a:t>
            </a:r>
            <a:r>
              <a:rPr lang="zh-TW" altLang="en-US" sz="2400" b="1" dirty="0">
                <a:latin typeface="標楷體" pitchFamily="65" charset="-120"/>
                <a:ea typeface="標楷體" pitchFamily="65" charset="-120"/>
              </a:rPr>
              <a:t>號民事判決略以，共有物分管之約定，雖不以訂立書面為要件，倘共有人間實際上劃定使用範圍，對各自占有管領之部分，互相容忍，對於他共有人使用，收益，各自占有之土地，未予干涉，已歷有年，固非不得認有默示之分管契約存在。惟所謂默示之意思表示， 係指表意人之舉動或其他情事，足以間接推知其效果意思者而言。</a:t>
            </a:r>
            <a:endParaRPr lang="en-US" altLang="zh-TW" sz="2400" b="1" dirty="0">
              <a:latin typeface="標楷體" pitchFamily="65" charset="-120"/>
              <a:ea typeface="標楷體" pitchFamily="65" charset="-120"/>
            </a:endParaRPr>
          </a:p>
          <a:p>
            <a:pPr marL="0" indent="0">
              <a:buNone/>
            </a:pPr>
            <a:endParaRPr lang="en-US" altLang="zh-TW" sz="2400" b="1" dirty="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*爰共有物分管之約定，</a:t>
            </a:r>
            <a:r>
              <a:rPr lang="zh-TW" altLang="en-US" sz="2400" b="1" dirty="0">
                <a:solidFill>
                  <a:srgbClr val="FF0000"/>
                </a:solidFill>
                <a:latin typeface="標楷體" pitchFamily="65" charset="-120"/>
                <a:ea typeface="標楷體" pitchFamily="65" charset="-120"/>
              </a:rPr>
              <a:t>不以訂立書面為要件</a:t>
            </a:r>
            <a:r>
              <a:rPr lang="zh-TW" altLang="en-US" sz="2400" b="1" dirty="0">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有默示之意思表示存在亦可</a:t>
            </a:r>
            <a:r>
              <a:rPr lang="zh-TW" altLang="en-US" sz="2400" b="1" dirty="0">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惟仍應有相當事證足以證明共有</a:t>
            </a:r>
            <a:r>
              <a:rPr lang="zh-TW" altLang="en-US" sz="2400" b="1" dirty="0">
                <a:latin typeface="標楷體" pitchFamily="65" charset="-120"/>
                <a:ea typeface="標楷體" pitchFamily="65" charset="-120"/>
              </a:rPr>
              <a:t>人間默示之意思表示，如農會依申請人檢附之事證，仍無法確認渠等默示意思表示存在時，</a:t>
            </a:r>
            <a:r>
              <a:rPr lang="zh-TW" altLang="en-US" sz="2400" b="1" dirty="0">
                <a:solidFill>
                  <a:srgbClr val="FF0000"/>
                </a:solidFill>
                <a:latin typeface="標楷體" pitchFamily="65" charset="-120"/>
                <a:ea typeface="標楷體" pitchFamily="65" charset="-120"/>
              </a:rPr>
              <a:t>仍應依前揭規定辦理為妥</a:t>
            </a:r>
            <a:r>
              <a:rPr lang="zh-TW" altLang="en-US"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108.12.20</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1080254434</a:t>
            </a:r>
            <a:r>
              <a:rPr lang="zh-TW" altLang="en-US" sz="2400" b="1" dirty="0">
                <a:latin typeface="標楷體" pitchFamily="65" charset="-120"/>
                <a:ea typeface="標楷體" pitchFamily="65" charset="-120"/>
              </a:rPr>
              <a:t>號函）</a:t>
            </a:r>
          </a:p>
        </p:txBody>
      </p:sp>
    </p:spTree>
    <p:extLst>
      <p:ext uri="{BB962C8B-B14F-4D97-AF65-F5344CB8AC3E}">
        <p14:creationId xmlns:p14="http://schemas.microsoft.com/office/powerpoint/2010/main" val="1275969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8A7D3E1-6305-4785-8273-F03BD52CBDE7}" type="slidenum">
              <a:rPr kumimoji="0" lang="en-US" altLang="zh-TW" sz="1400"/>
              <a:pPr>
                <a:spcBef>
                  <a:spcPct val="0"/>
                </a:spcBef>
                <a:buClrTx/>
                <a:buSzTx/>
                <a:buFontTx/>
                <a:buNone/>
              </a:pPr>
              <a:t>39</a:t>
            </a:fld>
            <a:endParaRPr kumimoji="0" lang="en-US" altLang="zh-TW" sz="1400"/>
          </a:p>
        </p:txBody>
      </p:sp>
      <p:sp>
        <p:nvSpPr>
          <p:cNvPr id="54275" name="Rectangle 2"/>
          <p:cNvSpPr>
            <a:spLocks noGrp="1" noRot="1" noChangeArrowheads="1"/>
          </p:cNvSpPr>
          <p:nvPr>
            <p:ph type="title"/>
          </p:nvPr>
        </p:nvSpPr>
        <p:spPr>
          <a:xfrm>
            <a:off x="250825" y="188913"/>
            <a:ext cx="8540750" cy="1439862"/>
          </a:xfrm>
        </p:spPr>
        <p:txBody>
          <a:bodyPr/>
          <a:lstStyle/>
          <a:p>
            <a:pPr algn="l" eaLnBrk="1" hangingPunct="1"/>
            <a:r>
              <a:rPr lang="en-US" altLang="zh-TW" sz="4000" b="1">
                <a:latin typeface="標楷體" pitchFamily="65" charset="-120"/>
                <a:ea typeface="標楷體" pitchFamily="65" charset="-120"/>
              </a:rPr>
              <a:t/>
            </a:r>
            <a:br>
              <a:rPr lang="en-US" altLang="zh-TW" sz="4000" b="1">
                <a:latin typeface="標楷體" pitchFamily="65" charset="-120"/>
                <a:ea typeface="標楷體" pitchFamily="65" charset="-120"/>
              </a:rPr>
            </a:br>
            <a:r>
              <a:rPr lang="zh-TW" altLang="en-US" sz="3600" b="1">
                <a:latin typeface="標楷體" pitchFamily="65" charset="-120"/>
                <a:ea typeface="標楷體" pitchFamily="65" charset="-120"/>
              </a:rPr>
              <a:t>釋二十：</a:t>
            </a:r>
            <a:r>
              <a:rPr lang="en-US" altLang="zh-TW" sz="3600" b="1">
                <a:latin typeface="標楷體" pitchFamily="65" charset="-120"/>
                <a:ea typeface="標楷體" pitchFamily="65" charset="-120"/>
              </a:rPr>
              <a:t/>
            </a:r>
            <a:br>
              <a:rPr lang="en-US" altLang="zh-TW" sz="3600" b="1">
                <a:latin typeface="標楷體" pitchFamily="65" charset="-120"/>
                <a:ea typeface="標楷體" pitchFamily="65" charset="-120"/>
              </a:rPr>
            </a:br>
            <a:r>
              <a:rPr lang="zh-TW" altLang="en-US" sz="3600" b="1">
                <a:latin typeface="標楷體" pitchFamily="65" charset="-120"/>
                <a:ea typeface="標楷體" pitchFamily="65" charset="-120"/>
              </a:rPr>
              <a:t>農民持有經濟部水利署</a:t>
            </a:r>
            <a:r>
              <a:rPr lang="zh-TW" altLang="en-US" sz="3600" b="1">
                <a:solidFill>
                  <a:srgbClr val="C52F11"/>
                </a:solidFill>
                <a:latin typeface="標楷體" pitchFamily="65" charset="-120"/>
                <a:ea typeface="標楷體" pitchFamily="65" charset="-120"/>
              </a:rPr>
              <a:t>河川公地使用許可書</a:t>
            </a:r>
            <a:r>
              <a:rPr lang="zh-TW" altLang="en-US" sz="3600" b="1">
                <a:latin typeface="標楷體" pitchFamily="65" charset="-120"/>
                <a:ea typeface="標楷體" pitchFamily="65" charset="-120"/>
              </a:rPr>
              <a:t>，可否加入農會為會員疑義：</a:t>
            </a:r>
            <a:br>
              <a:rPr lang="zh-TW" altLang="en-US" sz="3600" b="1">
                <a:latin typeface="標楷體" pitchFamily="65" charset="-120"/>
                <a:ea typeface="標楷體" pitchFamily="65" charset="-120"/>
              </a:rPr>
            </a:br>
            <a:endParaRPr lang="zh-TW" altLang="en-US" sz="3600" b="1">
              <a:latin typeface="標楷體" pitchFamily="65" charset="-120"/>
              <a:ea typeface="標楷體" pitchFamily="65" charset="-120"/>
            </a:endParaRPr>
          </a:p>
        </p:txBody>
      </p:sp>
      <p:sp>
        <p:nvSpPr>
          <p:cNvPr id="54276" name="Rectangle 3"/>
          <p:cNvSpPr>
            <a:spLocks noGrp="1" noRot="1" noChangeArrowheads="1"/>
          </p:cNvSpPr>
          <p:nvPr>
            <p:ph type="body" idx="1"/>
          </p:nvPr>
        </p:nvSpPr>
        <p:spPr>
          <a:xfrm>
            <a:off x="0" y="1844675"/>
            <a:ext cx="9144000" cy="4483100"/>
          </a:xfrm>
        </p:spPr>
        <p:txBody>
          <a:bodyPr/>
          <a:lstStyle/>
          <a:p>
            <a:pPr eaLnBrk="1" hangingPunct="1"/>
            <a:r>
              <a:rPr lang="zh-TW" altLang="en-US" b="1" dirty="0">
                <a:latin typeface="標楷體" pitchFamily="65" charset="-120"/>
                <a:ea typeface="標楷體" pitchFamily="65" charset="-120"/>
              </a:rPr>
              <a:t>除</a:t>
            </a:r>
            <a:r>
              <a:rPr lang="en-US" altLang="zh-TW" b="1" u="sng" dirty="0">
                <a:solidFill>
                  <a:srgbClr val="C52F11"/>
                </a:solidFill>
                <a:latin typeface="標楷體" pitchFamily="65" charset="-120"/>
                <a:ea typeface="標楷體" pitchFamily="65" charset="-120"/>
              </a:rPr>
              <a:t>98</a:t>
            </a:r>
            <a:r>
              <a:rPr lang="zh-TW" altLang="en-US" b="1" u="sng" dirty="0">
                <a:solidFill>
                  <a:srgbClr val="C52F11"/>
                </a:solidFill>
                <a:latin typeface="標楷體" pitchFamily="65" charset="-120"/>
                <a:ea typeface="標楷體" pitchFamily="65" charset="-120"/>
              </a:rPr>
              <a:t>年</a:t>
            </a:r>
            <a:r>
              <a:rPr lang="en-US" altLang="zh-TW" b="1" u="sng" dirty="0">
                <a:solidFill>
                  <a:srgbClr val="C52F11"/>
                </a:solidFill>
                <a:latin typeface="標楷體" pitchFamily="65" charset="-120"/>
                <a:ea typeface="標楷體" pitchFamily="65" charset="-120"/>
              </a:rPr>
              <a:t>11</a:t>
            </a:r>
            <a:r>
              <a:rPr lang="zh-TW" altLang="en-US" b="1" u="sng" dirty="0">
                <a:solidFill>
                  <a:srgbClr val="C52F11"/>
                </a:solidFill>
                <a:latin typeface="標楷體" pitchFamily="65" charset="-120"/>
                <a:ea typeface="標楷體" pitchFamily="65" charset="-120"/>
              </a:rPr>
              <a:t>月</a:t>
            </a:r>
            <a:r>
              <a:rPr lang="en-US" altLang="zh-TW" b="1" u="sng" dirty="0">
                <a:solidFill>
                  <a:srgbClr val="C52F11"/>
                </a:solidFill>
                <a:latin typeface="標楷體" pitchFamily="65" charset="-120"/>
                <a:ea typeface="標楷體" pitchFamily="65" charset="-120"/>
              </a:rPr>
              <a:t>6</a:t>
            </a:r>
            <a:r>
              <a:rPr lang="zh-TW" altLang="en-US" b="1" u="sng" dirty="0">
                <a:solidFill>
                  <a:srgbClr val="C52F11"/>
                </a:solidFill>
                <a:latin typeface="標楷體" pitchFamily="65" charset="-120"/>
                <a:ea typeface="標楷體" pitchFamily="65" charset="-120"/>
              </a:rPr>
              <a:t>日前</a:t>
            </a:r>
            <a:r>
              <a:rPr lang="zh-TW" altLang="en-US" b="1" dirty="0">
                <a:latin typeface="標楷體" pitchFamily="65" charset="-120"/>
                <a:ea typeface="標楷體" pitchFamily="65" charset="-120"/>
              </a:rPr>
              <a:t>已持有經濟部水利署河川公地使用</a:t>
            </a:r>
            <a:r>
              <a:rPr lang="zh-TW" altLang="en-US" b="1" dirty="0">
                <a:solidFill>
                  <a:srgbClr val="C52F11"/>
                </a:solidFill>
                <a:latin typeface="標楷體" pitchFamily="65" charset="-120"/>
                <a:ea typeface="標楷體" pitchFamily="65" charset="-120"/>
              </a:rPr>
              <a:t>有效</a:t>
            </a:r>
            <a:r>
              <a:rPr lang="zh-TW" altLang="en-US" b="1" dirty="0">
                <a:latin typeface="標楷體" pitchFamily="65" charset="-120"/>
                <a:ea typeface="標楷體" pitchFamily="65" charset="-120"/>
              </a:rPr>
              <a:t>之許可書加入農會之現有會員外，農民</a:t>
            </a:r>
            <a:r>
              <a:rPr lang="zh-TW" altLang="en-US" b="1" dirty="0">
                <a:solidFill>
                  <a:srgbClr val="C52F11"/>
                </a:solidFill>
                <a:latin typeface="標楷體" pitchFamily="65" charset="-120"/>
                <a:ea typeface="標楷體" pitchFamily="65" charset="-120"/>
              </a:rPr>
              <a:t>不得</a:t>
            </a:r>
            <a:r>
              <a:rPr lang="zh-TW" altLang="en-US" b="1" dirty="0">
                <a:latin typeface="標楷體" pitchFamily="65" charset="-120"/>
                <a:ea typeface="標楷體" pitchFamily="65" charset="-120"/>
              </a:rPr>
              <a:t>再持經濟部水利署河川公地使用許可書據以加入農會會員。原已持有經濟部水利署河川公地使用許可書加入農會之現有會員，倘其河川公地使用許可書獲經濟部水利署同意展期，</a:t>
            </a:r>
            <a:r>
              <a:rPr lang="zh-TW" altLang="en-US" b="1" dirty="0">
                <a:solidFill>
                  <a:srgbClr val="C52F11"/>
                </a:solidFill>
                <a:latin typeface="標楷體" pitchFamily="65" charset="-120"/>
                <a:ea typeface="標楷體" pitchFamily="65" charset="-120"/>
              </a:rPr>
              <a:t>且合法實際從事農業生產</a:t>
            </a:r>
            <a:r>
              <a:rPr lang="zh-TW" altLang="en-US" b="1" dirty="0">
                <a:latin typeface="標楷體" pitchFamily="65" charset="-120"/>
                <a:ea typeface="標楷體" pitchFamily="65" charset="-120"/>
              </a:rPr>
              <a:t>，則其農會會員（農保）資格自得相應保有至該</a:t>
            </a:r>
            <a:r>
              <a:rPr lang="zh-TW" altLang="en-US" b="1" u="sng" dirty="0">
                <a:solidFill>
                  <a:srgbClr val="C52F11"/>
                </a:solidFill>
                <a:latin typeface="標楷體" pitchFamily="65" charset="-120"/>
                <a:ea typeface="標楷體" pitchFamily="65" charset="-120"/>
              </a:rPr>
              <a:t>河川公地使用許可書展期期限截止日</a:t>
            </a:r>
            <a:r>
              <a:rPr lang="zh-TW" altLang="en-US" b="1" dirty="0">
                <a:latin typeface="標楷體" pitchFamily="65" charset="-120"/>
                <a:ea typeface="標楷體" pitchFamily="65" charset="-120"/>
              </a:rPr>
              <a:t>。</a:t>
            </a:r>
            <a:r>
              <a:rPr lang="zh-TW" altLang="en-US" sz="2800" b="1" dirty="0">
                <a:latin typeface="標楷體" pitchFamily="65" charset="-120"/>
                <a:ea typeface="標楷體" pitchFamily="65" charset="-120"/>
              </a:rPr>
              <a:t>（農委會</a:t>
            </a:r>
            <a:r>
              <a:rPr lang="en-US" altLang="zh-TW" sz="2800" b="1" dirty="0">
                <a:latin typeface="標楷體" pitchFamily="65" charset="-120"/>
                <a:ea typeface="標楷體" pitchFamily="65" charset="-120"/>
              </a:rPr>
              <a:t>100.7.6</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1000141728</a:t>
            </a:r>
            <a:r>
              <a:rPr lang="zh-TW" altLang="en-US" sz="2800" b="1" dirty="0">
                <a:latin typeface="標楷體" pitchFamily="65" charset="-120"/>
                <a:ea typeface="標楷體" pitchFamily="65" charset="-120"/>
              </a:rPr>
              <a:t>號函）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84213" y="333375"/>
            <a:ext cx="7989887" cy="946150"/>
          </a:xfrm>
        </p:spPr>
        <p:txBody>
          <a:bodyPr/>
          <a:lstStyle/>
          <a:p>
            <a:pPr eaLnBrk="1" hangingPunct="1"/>
            <a:r>
              <a:rPr lang="en-US" altLang="zh-TW" sz="3600" b="1">
                <a:latin typeface="標楷體" pitchFamily="65" charset="-120"/>
                <a:ea typeface="標楷體" pitchFamily="65" charset="-120"/>
              </a:rPr>
              <a:t>(</a:t>
            </a:r>
            <a:r>
              <a:rPr lang="zh-TW" altLang="en-US" sz="3600" b="1">
                <a:latin typeface="標楷體" pitchFamily="65" charset="-120"/>
                <a:ea typeface="標楷體" pitchFamily="65" charset="-120"/>
              </a:rPr>
              <a:t>一</a:t>
            </a:r>
            <a:r>
              <a:rPr lang="en-US" altLang="zh-TW" sz="3600" b="1">
                <a:latin typeface="標楷體" pitchFamily="65" charset="-120"/>
                <a:ea typeface="標楷體" pitchFamily="65" charset="-120"/>
              </a:rPr>
              <a:t>)</a:t>
            </a:r>
            <a:r>
              <a:rPr lang="zh-TW" altLang="en-US" sz="3600" b="1">
                <a:latin typeface="標楷體" pitchFamily="65" charset="-120"/>
                <a:ea typeface="標楷體" pitchFamily="65" charset="-120"/>
              </a:rPr>
              <a:t>農會組織的組成份子－會員</a:t>
            </a:r>
            <a:r>
              <a:rPr lang="en-US" altLang="zh-TW" sz="2000" b="1">
                <a:solidFill>
                  <a:schemeClr val="tx1"/>
                </a:solidFill>
                <a:latin typeface="標楷體" pitchFamily="65" charset="-120"/>
                <a:ea typeface="標楷體" pitchFamily="65" charset="-120"/>
              </a:rPr>
              <a:t>(§12-18)</a:t>
            </a:r>
            <a:endParaRPr lang="zh-TW" altLang="en-US" sz="2000">
              <a:latin typeface="標楷體" pitchFamily="65" charset="-120"/>
              <a:ea typeface="標楷體" pitchFamily="65" charset="-120"/>
            </a:endParaRPr>
          </a:p>
        </p:txBody>
      </p:sp>
      <p:sp>
        <p:nvSpPr>
          <p:cNvPr id="4" name="圓角矩形 3"/>
          <p:cNvSpPr/>
          <p:nvPr/>
        </p:nvSpPr>
        <p:spPr>
          <a:xfrm>
            <a:off x="395288" y="1341438"/>
            <a:ext cx="3671887" cy="26638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en-US" sz="2400" b="1" dirty="0">
                <a:solidFill>
                  <a:schemeClr val="tx1">
                    <a:lumMod val="95000"/>
                    <a:lumOff val="5000"/>
                  </a:schemeClr>
                </a:solidFill>
                <a:latin typeface="標楷體" pitchFamily="65" charset="-120"/>
                <a:ea typeface="標楷體" pitchFamily="65" charset="-120"/>
              </a:rPr>
              <a:t>基層農會會員</a:t>
            </a:r>
            <a:r>
              <a:rPr kumimoji="0" lang="en-US" altLang="zh-TW" sz="2400" b="1" dirty="0">
                <a:solidFill>
                  <a:schemeClr val="tx1">
                    <a:lumMod val="95000"/>
                    <a:lumOff val="5000"/>
                  </a:schemeClr>
                </a:solidFill>
                <a:latin typeface="標楷體" pitchFamily="65" charset="-120"/>
                <a:ea typeface="標楷體" pitchFamily="65" charset="-120"/>
              </a:rPr>
              <a:t>:</a:t>
            </a:r>
          </a:p>
          <a:p>
            <a:pPr eaLnBrk="1" fontAlgn="auto" hangingPunct="1">
              <a:spcBef>
                <a:spcPts val="0"/>
              </a:spcBef>
              <a:spcAft>
                <a:spcPts val="0"/>
              </a:spcAft>
              <a:defRPr/>
            </a:pPr>
            <a:r>
              <a:rPr kumimoji="0" lang="en-US" altLang="zh-TW" sz="2400" b="1" dirty="0">
                <a:solidFill>
                  <a:schemeClr val="tx1">
                    <a:lumMod val="95000"/>
                    <a:lumOff val="5000"/>
                  </a:schemeClr>
                </a:solidFill>
                <a:latin typeface="標楷體" pitchFamily="65" charset="-120"/>
                <a:ea typeface="標楷體" pitchFamily="65" charset="-120"/>
              </a:rPr>
              <a:t>1.</a:t>
            </a:r>
            <a:r>
              <a:rPr kumimoji="0" lang="zh-TW" altLang="en-US" sz="2400" b="1" dirty="0">
                <a:solidFill>
                  <a:schemeClr val="tx1">
                    <a:lumMod val="95000"/>
                    <a:lumOff val="5000"/>
                  </a:schemeClr>
                </a:solidFill>
                <a:latin typeface="標楷體" pitchFamily="65" charset="-120"/>
                <a:ea typeface="標楷體" pitchFamily="65" charset="-120"/>
              </a:rPr>
              <a:t>中華民國國民。</a:t>
            </a:r>
            <a:endParaRPr kumimoji="0" lang="en-US" altLang="zh-TW" sz="2400" b="1" dirty="0">
              <a:solidFill>
                <a:schemeClr val="tx1">
                  <a:lumMod val="95000"/>
                  <a:lumOff val="5000"/>
                </a:schemeClr>
              </a:solidFill>
              <a:latin typeface="標楷體" pitchFamily="65" charset="-120"/>
              <a:ea typeface="標楷體" pitchFamily="65" charset="-120"/>
            </a:endParaRPr>
          </a:p>
          <a:p>
            <a:pPr eaLnBrk="1" fontAlgn="auto" hangingPunct="1">
              <a:spcBef>
                <a:spcPts val="0"/>
              </a:spcBef>
              <a:spcAft>
                <a:spcPts val="0"/>
              </a:spcAft>
              <a:defRPr/>
            </a:pPr>
            <a:r>
              <a:rPr kumimoji="0" lang="en-US" altLang="zh-TW" sz="2400" b="1" dirty="0">
                <a:solidFill>
                  <a:schemeClr val="tx1">
                    <a:lumMod val="95000"/>
                    <a:lumOff val="5000"/>
                  </a:schemeClr>
                </a:solidFill>
                <a:latin typeface="標楷體" pitchFamily="65" charset="-120"/>
                <a:ea typeface="標楷體" pitchFamily="65" charset="-120"/>
              </a:rPr>
              <a:t>2.</a:t>
            </a:r>
            <a:r>
              <a:rPr kumimoji="0" lang="zh-TW" altLang="en-US" sz="2400" b="1" dirty="0">
                <a:solidFill>
                  <a:schemeClr val="tx1">
                    <a:lumMod val="95000"/>
                    <a:lumOff val="5000"/>
                  </a:schemeClr>
                </a:solidFill>
                <a:latin typeface="標楷體" pitchFamily="65" charset="-120"/>
                <a:ea typeface="標楷體" pitchFamily="65" charset="-120"/>
              </a:rPr>
              <a:t>成年</a:t>
            </a:r>
            <a:r>
              <a:rPr kumimoji="0" lang="en-US" altLang="zh-TW" sz="2400" b="1" dirty="0">
                <a:solidFill>
                  <a:schemeClr val="tx1">
                    <a:lumMod val="95000"/>
                    <a:lumOff val="5000"/>
                  </a:schemeClr>
                </a:solidFill>
                <a:latin typeface="標楷體" pitchFamily="65" charset="-120"/>
                <a:ea typeface="標楷體" pitchFamily="65" charset="-120"/>
              </a:rPr>
              <a:t>(18</a:t>
            </a:r>
            <a:r>
              <a:rPr kumimoji="0" lang="zh-TW" altLang="en-US" sz="2400" b="1" dirty="0">
                <a:solidFill>
                  <a:schemeClr val="tx1">
                    <a:lumMod val="95000"/>
                    <a:lumOff val="5000"/>
                  </a:schemeClr>
                </a:solidFill>
                <a:latin typeface="標楷體" pitchFamily="65" charset="-120"/>
                <a:ea typeface="標楷體" pitchFamily="65" charset="-120"/>
              </a:rPr>
              <a:t>歲</a:t>
            </a:r>
            <a:r>
              <a:rPr kumimoji="0" lang="en-US" altLang="zh-TW" sz="2400" b="1" dirty="0">
                <a:solidFill>
                  <a:schemeClr val="tx1">
                    <a:lumMod val="95000"/>
                    <a:lumOff val="5000"/>
                  </a:schemeClr>
                </a:solidFill>
                <a:latin typeface="標楷體" pitchFamily="65" charset="-120"/>
                <a:ea typeface="標楷體" pitchFamily="65" charset="-120"/>
              </a:rPr>
              <a:t>)</a:t>
            </a:r>
            <a:r>
              <a:rPr kumimoji="0" lang="zh-TW" altLang="en-US" sz="2400" b="1" dirty="0">
                <a:solidFill>
                  <a:schemeClr val="tx1">
                    <a:lumMod val="95000"/>
                    <a:lumOff val="5000"/>
                  </a:schemeClr>
                </a:solidFill>
                <a:latin typeface="標楷體" pitchFamily="65" charset="-120"/>
                <a:ea typeface="標楷體" pitchFamily="65" charset="-120"/>
              </a:rPr>
              <a:t>。</a:t>
            </a:r>
            <a:endParaRPr kumimoji="0" lang="en-US" altLang="zh-TW" sz="2400" b="1" dirty="0">
              <a:solidFill>
                <a:schemeClr val="tx1">
                  <a:lumMod val="95000"/>
                  <a:lumOff val="5000"/>
                </a:schemeClr>
              </a:solidFill>
              <a:latin typeface="標楷體" pitchFamily="65" charset="-120"/>
              <a:ea typeface="標楷體" pitchFamily="65" charset="-120"/>
            </a:endParaRPr>
          </a:p>
          <a:p>
            <a:pPr eaLnBrk="1" fontAlgn="auto" hangingPunct="1">
              <a:spcBef>
                <a:spcPts val="0"/>
              </a:spcBef>
              <a:spcAft>
                <a:spcPts val="0"/>
              </a:spcAft>
              <a:defRPr/>
            </a:pPr>
            <a:r>
              <a:rPr kumimoji="0" lang="en-US" altLang="zh-TW" sz="2400" b="1" dirty="0">
                <a:solidFill>
                  <a:schemeClr val="tx1">
                    <a:lumMod val="95000"/>
                    <a:lumOff val="5000"/>
                  </a:schemeClr>
                </a:solidFill>
                <a:latin typeface="標楷體" pitchFamily="65" charset="-120"/>
                <a:ea typeface="標楷體" pitchFamily="65" charset="-120"/>
              </a:rPr>
              <a:t>3.</a:t>
            </a:r>
            <a:r>
              <a:rPr kumimoji="0" lang="zh-TW" altLang="en-US" sz="2400" b="1" dirty="0">
                <a:solidFill>
                  <a:schemeClr val="tx1">
                    <a:lumMod val="95000"/>
                    <a:lumOff val="5000"/>
                  </a:schemeClr>
                </a:solidFill>
                <a:latin typeface="標楷體" pitchFamily="65" charset="-120"/>
                <a:ea typeface="標楷體" pitchFamily="65" charset="-120"/>
              </a:rPr>
              <a:t>設籍農會組織區域內。</a:t>
            </a:r>
            <a:endParaRPr kumimoji="0" lang="en-US" altLang="zh-TW" sz="2400" b="1" dirty="0">
              <a:solidFill>
                <a:schemeClr val="tx1">
                  <a:lumMod val="95000"/>
                  <a:lumOff val="5000"/>
                </a:schemeClr>
              </a:solidFill>
              <a:latin typeface="標楷體" pitchFamily="65" charset="-120"/>
              <a:ea typeface="標楷體" pitchFamily="65" charset="-120"/>
            </a:endParaRPr>
          </a:p>
          <a:p>
            <a:pPr eaLnBrk="1" hangingPunct="1">
              <a:buClr>
                <a:schemeClr val="tx2"/>
              </a:buClr>
              <a:buSzPct val="75000"/>
              <a:defRPr/>
            </a:pPr>
            <a:r>
              <a:rPr kumimoji="0" lang="en-US" altLang="zh-TW" sz="2400" b="1" dirty="0">
                <a:solidFill>
                  <a:schemeClr val="tx1">
                    <a:lumMod val="95000"/>
                    <a:lumOff val="5000"/>
                  </a:schemeClr>
                </a:solidFill>
                <a:latin typeface="標楷體" pitchFamily="65" charset="-120"/>
                <a:ea typeface="標楷體" pitchFamily="65" charset="-120"/>
              </a:rPr>
              <a:t>4.</a:t>
            </a:r>
            <a:r>
              <a:rPr kumimoji="0" lang="zh-TW" altLang="en-US" sz="2400" b="1" dirty="0">
                <a:solidFill>
                  <a:srgbClr val="FF0000"/>
                </a:solidFill>
                <a:latin typeface="標楷體" pitchFamily="65" charset="-120"/>
                <a:ea typeface="標楷體" pitchFamily="65" charset="-120"/>
              </a:rPr>
              <a:t>實際從事農業</a:t>
            </a:r>
            <a:r>
              <a:rPr kumimoji="0" lang="zh-TW" altLang="en-US" sz="2400" b="1" dirty="0">
                <a:solidFill>
                  <a:schemeClr val="tx1">
                    <a:lumMod val="95000"/>
                    <a:lumOff val="5000"/>
                  </a:schemeClr>
                </a:solidFill>
                <a:latin typeface="標楷體" pitchFamily="65" charset="-120"/>
                <a:ea typeface="標楷體" pitchFamily="65" charset="-120"/>
              </a:rPr>
              <a:t>。</a:t>
            </a:r>
          </a:p>
          <a:p>
            <a:pPr eaLnBrk="1" hangingPunct="1">
              <a:buClr>
                <a:schemeClr val="tx2"/>
              </a:buClr>
              <a:buSzPct val="75000"/>
              <a:defRPr/>
            </a:pPr>
            <a:r>
              <a:rPr kumimoji="0" lang="en-US" altLang="zh-TW" sz="2400" b="1" dirty="0">
                <a:solidFill>
                  <a:schemeClr val="tx1">
                    <a:lumMod val="95000"/>
                    <a:lumOff val="5000"/>
                  </a:schemeClr>
                </a:solidFill>
                <a:latin typeface="標楷體" pitchFamily="65" charset="-120"/>
                <a:ea typeface="標楷體" pitchFamily="65" charset="-120"/>
              </a:rPr>
              <a:t>5.</a:t>
            </a:r>
            <a:r>
              <a:rPr kumimoji="0" lang="zh-TW" altLang="en-US" sz="2400" b="1" dirty="0">
                <a:solidFill>
                  <a:schemeClr val="tx1">
                    <a:lumMod val="95000"/>
                    <a:lumOff val="5000"/>
                  </a:schemeClr>
                </a:solidFill>
                <a:latin typeface="標楷體" pitchFamily="65" charset="-120"/>
                <a:ea typeface="標楷體" pitchFamily="65" charset="-120"/>
              </a:rPr>
              <a:t>經營農業生產為主者。 </a:t>
            </a:r>
          </a:p>
          <a:p>
            <a:pPr eaLnBrk="1" fontAlgn="auto" hangingPunct="1">
              <a:spcBef>
                <a:spcPts val="0"/>
              </a:spcBef>
              <a:spcAft>
                <a:spcPts val="0"/>
              </a:spcAft>
              <a:defRPr/>
            </a:pPr>
            <a:r>
              <a:rPr kumimoji="0" lang="en-US" altLang="zh-TW" sz="2400" b="1" dirty="0">
                <a:solidFill>
                  <a:schemeClr val="tx1">
                    <a:lumMod val="95000"/>
                    <a:lumOff val="5000"/>
                  </a:schemeClr>
                </a:solidFill>
                <a:latin typeface="標楷體" pitchFamily="65" charset="-120"/>
                <a:ea typeface="標楷體" pitchFamily="65" charset="-120"/>
              </a:rPr>
              <a:t>6.</a:t>
            </a:r>
            <a:r>
              <a:rPr kumimoji="0" lang="zh-TW" altLang="en-US" sz="2400" b="1" dirty="0">
                <a:solidFill>
                  <a:schemeClr val="tx1">
                    <a:lumMod val="95000"/>
                    <a:lumOff val="5000"/>
                  </a:schemeClr>
                </a:solidFill>
                <a:latin typeface="標楷體" pitchFamily="65" charset="-120"/>
                <a:ea typeface="標楷體" pitchFamily="65" charset="-120"/>
              </a:rPr>
              <a:t>一戶限一人加入</a:t>
            </a:r>
            <a:r>
              <a:rPr kumimoji="0" lang="zh-TW" altLang="en-US" sz="2400" dirty="0">
                <a:solidFill>
                  <a:schemeClr val="tx1">
                    <a:lumMod val="95000"/>
                    <a:lumOff val="5000"/>
                  </a:schemeClr>
                </a:solidFill>
                <a:latin typeface="標楷體" pitchFamily="65" charset="-120"/>
                <a:ea typeface="標楷體" pitchFamily="65" charset="-120"/>
              </a:rPr>
              <a:t>。</a:t>
            </a:r>
            <a:endParaRPr kumimoji="0" lang="en-US" altLang="zh-TW" sz="2400" dirty="0">
              <a:solidFill>
                <a:schemeClr val="tx1">
                  <a:lumMod val="95000"/>
                  <a:lumOff val="5000"/>
                </a:schemeClr>
              </a:solidFill>
              <a:latin typeface="標楷體" pitchFamily="65" charset="-120"/>
              <a:ea typeface="標楷體" pitchFamily="65" charset="-120"/>
            </a:endParaRPr>
          </a:p>
        </p:txBody>
      </p:sp>
      <p:cxnSp>
        <p:nvCxnSpPr>
          <p:cNvPr id="6" name="圖案 5"/>
          <p:cNvCxnSpPr>
            <a:stCxn id="4" idx="2"/>
          </p:cNvCxnSpPr>
          <p:nvPr/>
        </p:nvCxnSpPr>
        <p:spPr>
          <a:xfrm rot="5400000" flipH="1" flipV="1">
            <a:off x="3546475" y="2619375"/>
            <a:ext cx="71438" cy="2700338"/>
          </a:xfrm>
          <a:prstGeom prst="bentConnector4">
            <a:avLst>
              <a:gd name="adj1" fmla="val -320887"/>
              <a:gd name="adj2" fmla="val 83997"/>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圓角矩形 10"/>
          <p:cNvSpPr/>
          <p:nvPr/>
        </p:nvSpPr>
        <p:spPr>
          <a:xfrm>
            <a:off x="395288" y="4292600"/>
            <a:ext cx="4464050" cy="216058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en-US" sz="2400" dirty="0">
                <a:latin typeface="標楷體" pitchFamily="65" charset="-120"/>
                <a:ea typeface="標楷體" pitchFamily="65" charset="-120"/>
              </a:rPr>
              <a:t>贊助會員：</a:t>
            </a:r>
            <a:endParaRPr kumimoji="0" lang="en-US" altLang="zh-TW" sz="2400" dirty="0">
              <a:latin typeface="標楷體" pitchFamily="65" charset="-120"/>
              <a:ea typeface="標楷體" pitchFamily="65" charset="-120"/>
            </a:endParaRPr>
          </a:p>
          <a:p>
            <a:pPr eaLnBrk="1" fontAlgn="auto" hangingPunct="1">
              <a:spcBef>
                <a:spcPts val="0"/>
              </a:spcBef>
              <a:spcAft>
                <a:spcPts val="0"/>
              </a:spcAft>
              <a:defRPr/>
            </a:pPr>
            <a:r>
              <a:rPr kumimoji="0" lang="zh-TW" altLang="en-US" sz="2400" dirty="0">
                <a:latin typeface="標楷體" pitchFamily="65" charset="-120"/>
                <a:ea typeface="標楷體" pitchFamily="65" charset="-120"/>
              </a:rPr>
              <a:t>不合五款正會員資格者，得加入農會為個人贊助會員。</a:t>
            </a:r>
            <a:endParaRPr kumimoji="0" lang="en-US" altLang="zh-TW" sz="2400" dirty="0">
              <a:latin typeface="標楷體" pitchFamily="65" charset="-120"/>
              <a:ea typeface="標楷體" pitchFamily="65" charset="-120"/>
            </a:endParaRPr>
          </a:p>
          <a:p>
            <a:pPr eaLnBrk="1" fontAlgn="auto" hangingPunct="1">
              <a:spcBef>
                <a:spcPts val="0"/>
              </a:spcBef>
              <a:spcAft>
                <a:spcPts val="0"/>
              </a:spcAft>
              <a:defRPr/>
            </a:pPr>
            <a:r>
              <a:rPr kumimoji="0" lang="zh-TW" altLang="en-US" sz="2400" dirty="0">
                <a:latin typeface="標楷體" pitchFamily="65" charset="-120"/>
                <a:ea typeface="標楷體" pitchFamily="65" charset="-120"/>
              </a:rPr>
              <a:t>其他農業合作組織、公司、行號、工廠得加入為贊助會員。</a:t>
            </a:r>
          </a:p>
        </p:txBody>
      </p:sp>
      <p:cxnSp>
        <p:nvCxnSpPr>
          <p:cNvPr id="54" name="直線單箭頭接點 53"/>
          <p:cNvCxnSpPr/>
          <p:nvPr/>
        </p:nvCxnSpPr>
        <p:spPr>
          <a:xfrm>
            <a:off x="2124075" y="3716338"/>
            <a:ext cx="0" cy="5762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圓角矩形 56"/>
          <p:cNvSpPr/>
          <p:nvPr/>
        </p:nvSpPr>
        <p:spPr>
          <a:xfrm>
            <a:off x="5003800" y="1916113"/>
            <a:ext cx="3671888" cy="4537075"/>
          </a:xfrm>
          <a:prstGeom prst="roundRect">
            <a:avLst>
              <a:gd name="adj" fmla="val 11134"/>
            </a:avLst>
          </a:prstGeom>
        </p:spPr>
        <p:style>
          <a:lnRef idx="1">
            <a:schemeClr val="accent2"/>
          </a:lnRef>
          <a:fillRef idx="3">
            <a:schemeClr val="accent2"/>
          </a:fillRef>
          <a:effectRef idx="2">
            <a:schemeClr val="accent2"/>
          </a:effectRef>
          <a:fontRef idx="minor">
            <a:schemeClr val="lt1"/>
          </a:fontRef>
        </p:style>
        <p:txBody>
          <a:bodyPr anchor="ctr"/>
          <a:lstStyle/>
          <a:p>
            <a:pPr eaLnBrk="1" fontAlgn="auto" hangingPunct="1">
              <a:spcBef>
                <a:spcPts val="0"/>
              </a:spcBef>
              <a:spcAft>
                <a:spcPts val="0"/>
              </a:spcAft>
              <a:defRPr/>
            </a:pPr>
            <a:r>
              <a:rPr kumimoji="0" lang="zh-TW" altLang="en-US" sz="2400" dirty="0">
                <a:latin typeface="標楷體" pitchFamily="65" charset="-120"/>
                <a:ea typeface="標楷體" pitchFamily="65" charset="-120"/>
              </a:rPr>
              <a:t>正會員：</a:t>
            </a:r>
            <a:endParaRPr kumimoji="0" lang="en-US" altLang="zh-TW" sz="2400" dirty="0">
              <a:latin typeface="標楷體" pitchFamily="65" charset="-120"/>
              <a:ea typeface="標楷體" pitchFamily="65" charset="-120"/>
            </a:endParaRPr>
          </a:p>
          <a:p>
            <a:pPr marL="457200" indent="-457200" eaLnBrk="1" fontAlgn="auto" hangingPunct="1">
              <a:spcBef>
                <a:spcPts val="0"/>
              </a:spcBef>
              <a:spcAft>
                <a:spcPts val="0"/>
              </a:spcAft>
              <a:buFont typeface="+mj-ea"/>
              <a:buAutoNum type="ea1ChtPeriod"/>
              <a:defRPr/>
            </a:pPr>
            <a:r>
              <a:rPr kumimoji="0" lang="zh-TW" altLang="en-US" sz="2400" dirty="0">
                <a:latin typeface="標楷體" pitchFamily="65" charset="-120"/>
                <a:ea typeface="標楷體" pitchFamily="65" charset="-120"/>
              </a:rPr>
              <a:t>自耕農</a:t>
            </a:r>
            <a:endParaRPr kumimoji="0" lang="en-US" altLang="zh-TW" sz="2400" dirty="0">
              <a:latin typeface="標楷體" pitchFamily="65" charset="-120"/>
              <a:ea typeface="標楷體" pitchFamily="65" charset="-120"/>
            </a:endParaRPr>
          </a:p>
          <a:p>
            <a:pPr marL="457200" indent="-457200" eaLnBrk="1" fontAlgn="auto" hangingPunct="1">
              <a:spcBef>
                <a:spcPts val="0"/>
              </a:spcBef>
              <a:spcAft>
                <a:spcPts val="0"/>
              </a:spcAft>
              <a:buFont typeface="+mj-ea"/>
              <a:buAutoNum type="ea1ChtPeriod"/>
              <a:defRPr/>
            </a:pPr>
            <a:r>
              <a:rPr kumimoji="0" lang="zh-TW" altLang="en-US" sz="2400" dirty="0">
                <a:latin typeface="標楷體" pitchFamily="65" charset="-120"/>
                <a:ea typeface="標楷體" pitchFamily="65" charset="-120"/>
              </a:rPr>
              <a:t>佃農</a:t>
            </a:r>
            <a:endParaRPr kumimoji="0" lang="en-US" altLang="zh-TW" sz="2400" dirty="0">
              <a:latin typeface="標楷體" pitchFamily="65" charset="-120"/>
              <a:ea typeface="標楷體" pitchFamily="65" charset="-120"/>
            </a:endParaRPr>
          </a:p>
          <a:p>
            <a:pPr marL="457200" indent="-457200" eaLnBrk="1" fontAlgn="auto" hangingPunct="1">
              <a:spcBef>
                <a:spcPts val="0"/>
              </a:spcBef>
              <a:spcAft>
                <a:spcPts val="0"/>
              </a:spcAft>
              <a:buFont typeface="+mj-ea"/>
              <a:buAutoNum type="ea1ChtPeriod"/>
              <a:defRPr/>
            </a:pPr>
            <a:r>
              <a:rPr kumimoji="0" lang="zh-TW" altLang="en-US" sz="2400" dirty="0">
                <a:solidFill>
                  <a:srgbClr val="FFFF00"/>
                </a:solidFill>
                <a:latin typeface="標楷體" pitchFamily="65" charset="-120"/>
                <a:ea typeface="標楷體" pitchFamily="65" charset="-120"/>
              </a:rPr>
              <a:t>雇農</a:t>
            </a:r>
            <a:endParaRPr kumimoji="0" lang="en-US" altLang="zh-TW" sz="2400" dirty="0">
              <a:solidFill>
                <a:srgbClr val="FFFF00"/>
              </a:solidFill>
              <a:latin typeface="標楷體" pitchFamily="65" charset="-120"/>
              <a:ea typeface="標楷體" pitchFamily="65" charset="-120"/>
            </a:endParaRPr>
          </a:p>
          <a:p>
            <a:pPr marL="457200" indent="-457200" eaLnBrk="1" fontAlgn="auto" hangingPunct="1">
              <a:spcBef>
                <a:spcPts val="0"/>
              </a:spcBef>
              <a:spcAft>
                <a:spcPts val="0"/>
              </a:spcAft>
              <a:buFont typeface="+mj-ea"/>
              <a:buAutoNum type="ea1ChtPeriod"/>
              <a:defRPr/>
            </a:pPr>
            <a:r>
              <a:rPr kumimoji="0" lang="zh-TW" altLang="en-US" sz="2400" dirty="0">
                <a:latin typeface="標楷體" pitchFamily="65" charset="-120"/>
                <a:ea typeface="標楷體" pitchFamily="65" charset="-120"/>
              </a:rPr>
              <a:t>農業學校畢業或有農業專著或發明，現在從事農業推廣工作</a:t>
            </a:r>
            <a:endParaRPr kumimoji="0" lang="en-US" altLang="zh-TW" sz="2400" dirty="0">
              <a:latin typeface="標楷體" pitchFamily="65" charset="-120"/>
              <a:ea typeface="標楷體" pitchFamily="65" charset="-120"/>
            </a:endParaRPr>
          </a:p>
          <a:p>
            <a:pPr marL="457200" indent="-457200" eaLnBrk="1" fontAlgn="auto" hangingPunct="1">
              <a:spcBef>
                <a:spcPts val="0"/>
              </a:spcBef>
              <a:spcAft>
                <a:spcPts val="0"/>
              </a:spcAft>
              <a:buFont typeface="+mj-ea"/>
              <a:buAutoNum type="ea1ChtPeriod"/>
              <a:defRPr/>
            </a:pPr>
            <a:r>
              <a:rPr kumimoji="0" lang="zh-TW" altLang="en-US" sz="2400" dirty="0">
                <a:latin typeface="標楷體" pitchFamily="65" charset="-120"/>
                <a:ea typeface="標楷體" pitchFamily="65" charset="-120"/>
              </a:rPr>
              <a:t>服務於依法令登記之農、林、牧場員工，實際從事農業工作</a:t>
            </a:r>
          </a:p>
        </p:txBody>
      </p:sp>
      <p:sp>
        <p:nvSpPr>
          <p:cNvPr id="16392" name="投影片編號版面配置區 5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9099E15-2FBB-48C5-9073-73C2121FC0D9}" type="slidenum">
              <a:rPr lang="zh-TW" altLang="en-US" sz="1400">
                <a:latin typeface="Times New Roman" pitchFamily="18" charset="0"/>
              </a:rPr>
              <a:pPr>
                <a:spcBef>
                  <a:spcPct val="0"/>
                </a:spcBef>
                <a:buClrTx/>
                <a:buSzTx/>
                <a:buFontTx/>
                <a:buNone/>
              </a:pPr>
              <a:t>4</a:t>
            </a:fld>
            <a:endParaRPr lang="zh-TW" altLang="en-US" sz="140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8A7D3E1-6305-4785-8273-F03BD52CBDE7}" type="slidenum">
              <a:rPr kumimoji="0" lang="en-US" altLang="zh-TW" sz="1400"/>
              <a:pPr>
                <a:spcBef>
                  <a:spcPct val="0"/>
                </a:spcBef>
                <a:buClrTx/>
                <a:buSzTx/>
                <a:buFontTx/>
                <a:buNone/>
              </a:pPr>
              <a:t>40</a:t>
            </a:fld>
            <a:endParaRPr kumimoji="0" lang="en-US" altLang="zh-TW" sz="1400"/>
          </a:p>
        </p:txBody>
      </p:sp>
      <p:sp>
        <p:nvSpPr>
          <p:cNvPr id="54275" name="Rectangle 2"/>
          <p:cNvSpPr>
            <a:spLocks noGrp="1" noRot="1" noChangeArrowheads="1"/>
          </p:cNvSpPr>
          <p:nvPr>
            <p:ph type="title"/>
          </p:nvPr>
        </p:nvSpPr>
        <p:spPr>
          <a:xfrm>
            <a:off x="250825" y="188913"/>
            <a:ext cx="8540750" cy="1439862"/>
          </a:xfrm>
        </p:spPr>
        <p:txBody>
          <a:bodyPr/>
          <a:lstStyle/>
          <a:p>
            <a:pPr algn="l" eaLnBrk="1" hangingPunct="1"/>
            <a:r>
              <a:rPr lang="en-US" altLang="zh-TW" sz="4000" b="1" dirty="0">
                <a:latin typeface="標楷體" pitchFamily="65" charset="-120"/>
                <a:ea typeface="標楷體" pitchFamily="65" charset="-120"/>
              </a:rPr>
              <a:t/>
            </a:r>
            <a:br>
              <a:rPr lang="en-US" altLang="zh-TW" sz="4000" b="1" dirty="0">
                <a:latin typeface="標楷體" pitchFamily="65" charset="-120"/>
                <a:ea typeface="標楷體" pitchFamily="65" charset="-120"/>
              </a:rPr>
            </a:br>
            <a:r>
              <a:rPr lang="zh-TW" altLang="en-US" sz="3600" b="1" dirty="0">
                <a:latin typeface="標楷體" pitchFamily="65" charset="-120"/>
                <a:ea typeface="標楷體" pitchFamily="65" charset="-120"/>
              </a:rPr>
              <a:t>釋二十一：</a:t>
            </a:r>
            <a:r>
              <a:rPr lang="en-US" altLang="zh-TW" sz="3600" b="1" dirty="0">
                <a:latin typeface="標楷體" pitchFamily="65" charset="-120"/>
                <a:ea typeface="標楷體" pitchFamily="65" charset="-120"/>
              </a:rPr>
              <a:t/>
            </a:r>
            <a:br>
              <a:rPr lang="en-US" altLang="zh-TW" sz="3600" b="1" dirty="0">
                <a:latin typeface="標楷體" pitchFamily="65" charset="-120"/>
                <a:ea typeface="標楷體" pitchFamily="65" charset="-120"/>
              </a:rPr>
            </a:br>
            <a:r>
              <a:rPr lang="zh-TW" altLang="en-US" sz="3600" b="1" dirty="0">
                <a:latin typeface="標楷體" pitchFamily="65" charset="-120"/>
                <a:ea typeface="標楷體" pitchFamily="65" charset="-120"/>
              </a:rPr>
              <a:t>「在農業上有利用價值之專著或發明」為會員疑義：</a:t>
            </a:r>
            <a:br>
              <a:rPr lang="zh-TW" altLang="en-US" sz="3600" b="1" dirty="0">
                <a:latin typeface="標楷體" pitchFamily="65" charset="-120"/>
                <a:ea typeface="標楷體" pitchFamily="65" charset="-120"/>
              </a:rPr>
            </a:br>
            <a:endParaRPr lang="zh-TW" altLang="en-US" sz="3600" b="1" dirty="0">
              <a:latin typeface="標楷體" pitchFamily="65" charset="-120"/>
              <a:ea typeface="標楷體" pitchFamily="65" charset="-120"/>
            </a:endParaRPr>
          </a:p>
        </p:txBody>
      </p:sp>
      <p:sp>
        <p:nvSpPr>
          <p:cNvPr id="54276" name="Rectangle 3"/>
          <p:cNvSpPr>
            <a:spLocks noGrp="1" noRot="1" noChangeArrowheads="1"/>
          </p:cNvSpPr>
          <p:nvPr>
            <p:ph type="body" idx="1"/>
          </p:nvPr>
        </p:nvSpPr>
        <p:spPr>
          <a:xfrm>
            <a:off x="0" y="1844675"/>
            <a:ext cx="9144000" cy="4483100"/>
          </a:xfrm>
        </p:spPr>
        <p:txBody>
          <a:bodyPr/>
          <a:lstStyle/>
          <a:p>
            <a:pPr eaLnBrk="1" hangingPunct="1"/>
            <a:r>
              <a:rPr lang="zh-TW" altLang="en-US" sz="2800" b="1" dirty="0">
                <a:latin typeface="標楷體" pitchFamily="65" charset="-120"/>
                <a:ea typeface="標楷體" pitchFamily="65" charset="-120"/>
              </a:rPr>
              <a:t>（一）</a:t>
            </a:r>
            <a:r>
              <a:rPr lang="zh-TW" altLang="en-US" sz="2800" b="1" dirty="0">
                <a:solidFill>
                  <a:srgbClr val="FF0000"/>
                </a:solidFill>
                <a:latin typeface="標楷體" pitchFamily="65" charset="-120"/>
                <a:ea typeface="標楷體" pitchFamily="65" charset="-120"/>
              </a:rPr>
              <a:t>專著：專門著作</a:t>
            </a:r>
            <a:r>
              <a:rPr lang="zh-TW" altLang="en-US" sz="2800" b="1" dirty="0">
                <a:latin typeface="標楷體" pitchFamily="65" charset="-120"/>
                <a:ea typeface="標楷體" pitchFamily="65" charset="-120"/>
              </a:rPr>
              <a:t>，認定標準為經農業主管機關或農業學術機構認定在農業上有利用價值者。上開規定之專著是否需經學者、專家之審查程序，請貴府本於認定權責自行審酌。惟倘貴府就上開專著在農業上有無利用價值之認定確有困難者，亦得邀請學者、專家開會審查以協助貴府認定之。上開規定之專著在農業上是否有利用價值之認定，與該專著有無取得著作權登記無涉。（</a:t>
            </a:r>
            <a:r>
              <a:rPr lang="zh-TW" altLang="en-US" sz="2400" b="1" dirty="0">
                <a:solidFill>
                  <a:srgbClr val="007A77"/>
                </a:solidFill>
                <a:latin typeface="標楷體" pitchFamily="65" charset="-120"/>
                <a:ea typeface="標楷體" pitchFamily="65" charset="-120"/>
              </a:rPr>
              <a:t>農委會</a:t>
            </a:r>
            <a:r>
              <a:rPr lang="en-US" altLang="zh-TW" sz="2400" b="1" dirty="0">
                <a:latin typeface="標楷體" pitchFamily="65" charset="-120"/>
                <a:ea typeface="標楷體" pitchFamily="65" charset="-120"/>
              </a:rPr>
              <a:t>105.10.21</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1050240431</a:t>
            </a:r>
            <a:r>
              <a:rPr lang="zh-TW" altLang="en-US" sz="2400" b="1" dirty="0">
                <a:latin typeface="標楷體" pitchFamily="65" charset="-120"/>
                <a:ea typeface="標楷體" pitchFamily="65" charset="-120"/>
              </a:rPr>
              <a:t>號函</a:t>
            </a:r>
            <a:r>
              <a:rPr lang="zh-TW" altLang="en-US" sz="2800" b="1" dirty="0">
                <a:latin typeface="標楷體" pitchFamily="65" charset="-120"/>
                <a:ea typeface="標楷體" pitchFamily="65" charset="-120"/>
              </a:rPr>
              <a:t>）</a:t>
            </a:r>
          </a:p>
          <a:p>
            <a:pPr marL="0" indent="0" eaLnBrk="1" hangingPunct="1">
              <a:buNone/>
            </a:pPr>
            <a:endParaRPr lang="zh-TW" altLang="en-US" sz="2800" b="1" dirty="0">
              <a:latin typeface="標楷體" pitchFamily="65" charset="-120"/>
              <a:ea typeface="標楷體" pitchFamily="65" charset="-120"/>
            </a:endParaRPr>
          </a:p>
        </p:txBody>
      </p:sp>
    </p:spTree>
    <p:extLst>
      <p:ext uri="{BB962C8B-B14F-4D97-AF65-F5344CB8AC3E}">
        <p14:creationId xmlns:p14="http://schemas.microsoft.com/office/powerpoint/2010/main" val="3725651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8A7D3E1-6305-4785-8273-F03BD52CBDE7}" type="slidenum">
              <a:rPr kumimoji="0" lang="en-US" altLang="zh-TW" sz="1400"/>
              <a:pPr>
                <a:spcBef>
                  <a:spcPct val="0"/>
                </a:spcBef>
                <a:buClrTx/>
                <a:buSzTx/>
                <a:buFontTx/>
                <a:buNone/>
              </a:pPr>
              <a:t>41</a:t>
            </a:fld>
            <a:endParaRPr kumimoji="0" lang="en-US" altLang="zh-TW" sz="1400"/>
          </a:p>
        </p:txBody>
      </p:sp>
      <p:sp>
        <p:nvSpPr>
          <p:cNvPr id="54276" name="Rectangle 3"/>
          <p:cNvSpPr>
            <a:spLocks noGrp="1" noRot="1" noChangeArrowheads="1"/>
          </p:cNvSpPr>
          <p:nvPr>
            <p:ph type="body" idx="1"/>
          </p:nvPr>
        </p:nvSpPr>
        <p:spPr>
          <a:xfrm>
            <a:off x="0" y="476672"/>
            <a:ext cx="9144000" cy="5851103"/>
          </a:xfrm>
        </p:spPr>
        <p:txBody>
          <a:bodyPr/>
          <a:lstStyle/>
          <a:p>
            <a:pPr eaLnBrk="1" hangingPunct="1"/>
            <a:r>
              <a:rPr lang="zh-TW" altLang="en-US" sz="2800" b="1" dirty="0">
                <a:latin typeface="標楷體" pitchFamily="65" charset="-120"/>
                <a:ea typeface="標楷體" pitchFamily="65" charset="-120"/>
              </a:rPr>
              <a:t>（二）</a:t>
            </a:r>
            <a:r>
              <a:rPr lang="zh-TW" altLang="en-US" sz="2800" b="1" dirty="0">
                <a:solidFill>
                  <a:srgbClr val="FF0000"/>
                </a:solidFill>
                <a:latin typeface="標楷體" pitchFamily="65" charset="-120"/>
                <a:ea typeface="標楷體" pitchFamily="65" charset="-120"/>
              </a:rPr>
              <a:t>碩士在職專班之碩士技術報告</a:t>
            </a:r>
            <a:r>
              <a:rPr lang="zh-TW" altLang="en-US" sz="2800" b="1" dirty="0">
                <a:latin typeface="標楷體" pitchFamily="65" charset="-120"/>
                <a:ea typeface="標楷體" pitchFamily="65" charset="-120"/>
              </a:rPr>
              <a:t>係經學校聘請學者擔任口試委員審查通過之專著，應得依其內容審酌認定在農業上是否有利用價值。另按上開辦法第</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項第</a:t>
            </a:r>
            <a:r>
              <a:rPr lang="en-US" altLang="zh-TW" sz="2800" b="1" dirty="0">
                <a:latin typeface="標楷體" pitchFamily="65" charset="-120"/>
                <a:ea typeface="標楷體" pitchFamily="65" charset="-120"/>
              </a:rPr>
              <a:t>3</a:t>
            </a:r>
            <a:r>
              <a:rPr lang="zh-TW" altLang="en-US" sz="2800" b="1" dirty="0">
                <a:latin typeface="標楷體" pitchFamily="65" charset="-120"/>
                <a:ea typeface="標楷體" pitchFamily="65" charset="-120"/>
              </a:rPr>
              <a:t>款規定，在農業上有利用價值之專著其認定之權責機關</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構</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為</a:t>
            </a:r>
            <a:r>
              <a:rPr lang="zh-TW" altLang="en-US" sz="2800" b="1" u="sng" dirty="0">
                <a:solidFill>
                  <a:srgbClr val="FF0000"/>
                </a:solidFill>
                <a:latin typeface="標楷體" pitchFamily="65" charset="-120"/>
                <a:ea typeface="標楷體" pitchFamily="65" charset="-120"/>
              </a:rPr>
              <a:t>農業主管機關</a:t>
            </a:r>
            <a:r>
              <a:rPr lang="zh-TW" altLang="en-US" sz="2800" b="1" dirty="0">
                <a:latin typeface="標楷體" pitchFamily="65" charset="-120"/>
                <a:ea typeface="標楷體" pitchFamily="65" charset="-120"/>
              </a:rPr>
              <a:t>或農業學術機構。（</a:t>
            </a:r>
            <a:r>
              <a:rPr lang="zh-TW" altLang="en-US"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107.08.27</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1070234383</a:t>
            </a:r>
            <a:r>
              <a:rPr lang="zh-TW" altLang="en-US" sz="2400" b="1" dirty="0">
                <a:latin typeface="標楷體" pitchFamily="65" charset="-120"/>
                <a:ea typeface="標楷體" pitchFamily="65" charset="-120"/>
              </a:rPr>
              <a:t>號函</a:t>
            </a:r>
            <a:r>
              <a:rPr lang="zh-TW" altLang="en-US" sz="2800" b="1" dirty="0">
                <a:latin typeface="標楷體" pitchFamily="65" charset="-120"/>
                <a:ea typeface="標楷體" pitchFamily="65" charset="-120"/>
              </a:rPr>
              <a:t>）</a:t>
            </a:r>
            <a:endParaRPr lang="en-US" altLang="zh-TW" sz="2800" b="1" dirty="0">
              <a:latin typeface="標楷體" pitchFamily="65" charset="-120"/>
              <a:ea typeface="標楷體" pitchFamily="65" charset="-120"/>
            </a:endParaRPr>
          </a:p>
          <a:p>
            <a:pPr marL="0" indent="0" eaLnBrk="1" hangingPunct="1">
              <a:buNone/>
            </a:pPr>
            <a:endParaRPr lang="zh-TW" altLang="en-US" sz="2800" b="1" dirty="0">
              <a:latin typeface="標楷體" pitchFamily="65" charset="-120"/>
              <a:ea typeface="標楷體" pitchFamily="65" charset="-120"/>
            </a:endParaRPr>
          </a:p>
          <a:p>
            <a:pPr eaLnBrk="1" hangingPunct="1"/>
            <a:r>
              <a:rPr lang="zh-TW" altLang="en-US" sz="2800" b="1" dirty="0">
                <a:latin typeface="標楷體" pitchFamily="65" charset="-120"/>
                <a:ea typeface="標楷體" pitchFamily="65" charset="-120"/>
              </a:rPr>
              <a:t>（三）</a:t>
            </a:r>
            <a:r>
              <a:rPr lang="zh-TW" altLang="en-US" sz="2800" b="1" dirty="0">
                <a:solidFill>
                  <a:srgbClr val="FF0000"/>
                </a:solidFill>
                <a:latin typeface="標楷體" pitchFamily="65" charset="-120"/>
                <a:ea typeface="標楷體" pitchFamily="65" charset="-120"/>
              </a:rPr>
              <a:t>碩</a:t>
            </a:r>
            <a:r>
              <a:rPr lang="en-US" altLang="zh-TW" sz="2800" b="1" dirty="0">
                <a:solidFill>
                  <a:srgbClr val="FF0000"/>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博</a:t>
            </a:r>
            <a:r>
              <a:rPr lang="en-US" altLang="zh-TW" sz="2800" b="1" dirty="0">
                <a:solidFill>
                  <a:srgbClr val="FF0000"/>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士論文</a:t>
            </a:r>
            <a:r>
              <a:rPr lang="zh-TW" altLang="en-US" sz="2800" b="1" dirty="0">
                <a:latin typeface="標楷體" pitchFamily="65" charset="-120"/>
                <a:ea typeface="標楷體" pitchFamily="65" charset="-120"/>
              </a:rPr>
              <a:t>係經學校聘請學者擔任口試委員審查通過之專著，應得依其內容審酌認定在農業上是否有利用價值。至於農會之經營管理或績效是否可認定部分，依上開辦法第</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項第</a:t>
            </a:r>
            <a:r>
              <a:rPr lang="en-US" altLang="zh-TW" sz="2800" b="1" dirty="0">
                <a:latin typeface="標楷體" pitchFamily="65" charset="-120"/>
                <a:ea typeface="標楷體" pitchFamily="65" charset="-120"/>
              </a:rPr>
              <a:t>3</a:t>
            </a:r>
            <a:r>
              <a:rPr lang="zh-TW" altLang="en-US" sz="2800" b="1" dirty="0">
                <a:latin typeface="標楷體" pitchFamily="65" charset="-120"/>
                <a:ea typeface="標楷體" pitchFamily="65" charset="-120"/>
              </a:rPr>
              <a:t>款規定，在農業上有利用價值之專著其認定之權責機關</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構</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為</a:t>
            </a:r>
            <a:r>
              <a:rPr lang="zh-TW" altLang="en-US" sz="2800" b="1" dirty="0">
                <a:solidFill>
                  <a:srgbClr val="FF0000"/>
                </a:solidFill>
                <a:latin typeface="標楷體" pitchFamily="65" charset="-120"/>
                <a:ea typeface="標楷體" pitchFamily="65" charset="-120"/>
              </a:rPr>
              <a:t>農業主管機關</a:t>
            </a:r>
            <a:r>
              <a:rPr lang="zh-TW" altLang="en-US" sz="2800" b="1" dirty="0">
                <a:latin typeface="標楷體" pitchFamily="65" charset="-120"/>
                <a:ea typeface="標楷體" pitchFamily="65" charset="-120"/>
              </a:rPr>
              <a:t>或農業學術機構。（</a:t>
            </a:r>
            <a:r>
              <a:rPr lang="zh-TW" altLang="en-US" sz="2400" b="1" dirty="0">
                <a:solidFill>
                  <a:srgbClr val="007A77"/>
                </a:solidFill>
                <a:latin typeface="標楷體" pitchFamily="65" charset="-120"/>
                <a:ea typeface="標楷體" pitchFamily="65" charset="-120"/>
              </a:rPr>
              <a:t>農委會</a:t>
            </a:r>
            <a:r>
              <a:rPr lang="en-US" altLang="zh-TW" sz="2400" b="1" dirty="0">
                <a:latin typeface="標楷體" pitchFamily="65" charset="-120"/>
                <a:ea typeface="標楷體" pitchFamily="65" charset="-120"/>
              </a:rPr>
              <a:t>108.6.4</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1080222838</a:t>
            </a:r>
            <a:r>
              <a:rPr lang="zh-TW" altLang="en-US" sz="2400" b="1" dirty="0">
                <a:latin typeface="標楷體" pitchFamily="65" charset="-120"/>
                <a:ea typeface="標楷體" pitchFamily="65" charset="-120"/>
              </a:rPr>
              <a:t>號函</a:t>
            </a:r>
            <a:r>
              <a:rPr lang="zh-TW" altLang="en-US" sz="2800" b="1" dirty="0">
                <a:latin typeface="標楷體" pitchFamily="65" charset="-120"/>
                <a:ea typeface="標楷體" pitchFamily="65" charset="-120"/>
              </a:rPr>
              <a:t>）</a:t>
            </a:r>
          </a:p>
        </p:txBody>
      </p:sp>
    </p:spTree>
    <p:extLst>
      <p:ext uri="{BB962C8B-B14F-4D97-AF65-F5344CB8AC3E}">
        <p14:creationId xmlns:p14="http://schemas.microsoft.com/office/powerpoint/2010/main" val="1715283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1ADC0B9-9350-4F3F-BE60-21BF8C651C72}" type="slidenum">
              <a:rPr kumimoji="0" lang="en-US" altLang="zh-TW" sz="1400"/>
              <a:pPr>
                <a:spcBef>
                  <a:spcPct val="0"/>
                </a:spcBef>
                <a:buClrTx/>
                <a:buSzTx/>
                <a:buFontTx/>
                <a:buNone/>
              </a:pPr>
              <a:t>42</a:t>
            </a:fld>
            <a:endParaRPr kumimoji="0" lang="en-US" altLang="zh-TW" sz="1400"/>
          </a:p>
        </p:txBody>
      </p:sp>
      <p:sp>
        <p:nvSpPr>
          <p:cNvPr id="51203" name="Text Box 2"/>
          <p:cNvSpPr txBox="1">
            <a:spLocks noChangeArrowheads="1"/>
          </p:cNvSpPr>
          <p:nvPr/>
        </p:nvSpPr>
        <p:spPr bwMode="auto">
          <a:xfrm>
            <a:off x="107950" y="115888"/>
            <a:ext cx="89281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92175" indent="-892175" eaLnBrk="0" hangingPunct="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defRPr/>
            </a:pPr>
            <a:r>
              <a:rPr lang="zh-TW" altLang="en-US" b="1" dirty="0">
                <a:solidFill>
                  <a:srgbClr val="003399"/>
                </a:solidFill>
                <a:latin typeface="標楷體" pitchFamily="65" charset="-120"/>
                <a:ea typeface="標楷體" pitchFamily="65" charset="-120"/>
              </a:rPr>
              <a:t>釋二十二：</a:t>
            </a:r>
            <a:endParaRPr lang="en-US" altLang="zh-TW" b="1" dirty="0">
              <a:solidFill>
                <a:srgbClr val="003399"/>
              </a:solidFill>
              <a:latin typeface="標楷體" pitchFamily="65" charset="-120"/>
              <a:ea typeface="標楷體" pitchFamily="65" charset="-120"/>
            </a:endParaRPr>
          </a:p>
          <a:p>
            <a:pPr marL="446088" indent="-446088" eaLnBrk="1" hangingPunct="1">
              <a:spcBef>
                <a:spcPct val="0"/>
              </a:spcBef>
              <a:buClrTx/>
              <a:buSzTx/>
              <a:buFontTx/>
              <a:buNone/>
              <a:defRPr/>
            </a:pPr>
            <a:r>
              <a:rPr lang="zh-TW" altLang="en-US" b="1" dirty="0">
                <a:solidFill>
                  <a:srgbClr val="003399"/>
                </a:solidFill>
                <a:latin typeface="標楷體" pitchFamily="65" charset="-120"/>
                <a:ea typeface="標楷體" pitchFamily="65" charset="-120"/>
              </a:rPr>
              <a:t>農會理事會審查會員出入會疑義：</a:t>
            </a:r>
            <a:endParaRPr lang="en-US" altLang="zh-TW" b="1" dirty="0">
              <a:solidFill>
                <a:srgbClr val="003399"/>
              </a:solidFill>
              <a:latin typeface="標楷體" pitchFamily="65" charset="-120"/>
              <a:ea typeface="標楷體" pitchFamily="65" charset="-120"/>
            </a:endParaRPr>
          </a:p>
          <a:p>
            <a:pPr marL="446088" indent="-446088" eaLnBrk="1" hangingPunct="1">
              <a:spcBef>
                <a:spcPct val="0"/>
              </a:spcBef>
              <a:buClrTx/>
              <a:buSzTx/>
              <a:buFontTx/>
              <a:buNone/>
              <a:defRPr/>
            </a:pP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審定會員入會及出會，固為農會法施行細則第</a:t>
            </a:r>
            <a:r>
              <a:rPr lang="en-US" altLang="zh-TW" sz="2800" b="1" dirty="0">
                <a:latin typeface="標楷體" pitchFamily="65" charset="-120"/>
                <a:ea typeface="標楷體" pitchFamily="65" charset="-120"/>
              </a:rPr>
              <a:t>25</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款賦予理事會之職權，但其職權之行使，不得違反法令；基層農會會員資格審查及認定辦法已為列舉規定，其審查會員入、出會，違反此項規定者，</a:t>
            </a:r>
            <a:r>
              <a:rPr lang="zh-TW" altLang="en-US" sz="2800" b="1" dirty="0">
                <a:solidFill>
                  <a:srgbClr val="FF0000"/>
                </a:solidFill>
                <a:latin typeface="標楷體" pitchFamily="65" charset="-120"/>
                <a:ea typeface="標楷體" pitchFamily="65" charset="-120"/>
              </a:rPr>
              <a:t>縱令為理事會多數之表決，仍得依農會法第</a:t>
            </a:r>
            <a:r>
              <a:rPr lang="en-US" altLang="zh-TW" sz="2800" b="1" dirty="0">
                <a:solidFill>
                  <a:srgbClr val="FF0000"/>
                </a:solidFill>
                <a:latin typeface="標楷體" pitchFamily="65" charset="-120"/>
                <a:ea typeface="標楷體" pitchFamily="65" charset="-120"/>
              </a:rPr>
              <a:t>42</a:t>
            </a:r>
            <a:r>
              <a:rPr lang="zh-TW" altLang="en-US" sz="2800" b="1" dirty="0">
                <a:solidFill>
                  <a:srgbClr val="FF0000"/>
                </a:solidFill>
                <a:latin typeface="標楷體" pitchFamily="65" charset="-120"/>
                <a:ea typeface="標楷體" pitchFamily="65" charset="-120"/>
              </a:rPr>
              <a:t>條撤銷其決議。</a:t>
            </a:r>
            <a:endParaRPr lang="en-US" altLang="zh-TW" sz="2800" b="1" dirty="0">
              <a:solidFill>
                <a:srgbClr val="FF0000"/>
              </a:solidFill>
              <a:latin typeface="標楷體" pitchFamily="65" charset="-120"/>
              <a:ea typeface="標楷體" pitchFamily="65" charset="-120"/>
            </a:endParaRPr>
          </a:p>
          <a:p>
            <a:pPr marL="446088" indent="-446088" eaLnBrk="1" hangingPunct="1">
              <a:spcBef>
                <a:spcPct val="0"/>
              </a:spcBef>
              <a:buClrTx/>
              <a:buSzTx/>
              <a:buFontTx/>
              <a:buNone/>
              <a:defRPr/>
            </a:pPr>
            <a:r>
              <a:rPr lang="zh-TW" altLang="en-US" sz="2400" b="1" dirty="0">
                <a:latin typeface="標楷體" pitchFamily="65" charset="-120"/>
                <a:ea typeface="標楷體" pitchFamily="65" charset="-120"/>
              </a:rPr>
              <a:t>   </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74.2.26</a:t>
            </a:r>
            <a:r>
              <a:rPr lang="zh-TW" altLang="en-US"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292931</a:t>
            </a:r>
            <a:r>
              <a:rPr lang="zh-TW" altLang="en-US" sz="2400" b="1" dirty="0">
                <a:latin typeface="標楷體" pitchFamily="65" charset="-120"/>
                <a:ea typeface="標楷體" pitchFamily="65" charset="-120"/>
              </a:rPr>
              <a:t>號函，農委會</a:t>
            </a:r>
            <a:r>
              <a:rPr lang="en-US" altLang="zh-TW" sz="2400" b="1" dirty="0">
                <a:latin typeface="標楷體" pitchFamily="65" charset="-120"/>
                <a:ea typeface="標楷體" pitchFamily="65" charset="-120"/>
              </a:rPr>
              <a:t>105</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8</a:t>
            </a:r>
            <a:r>
              <a:rPr lang="zh-TW" altLang="en-US" sz="2400" b="1" dirty="0">
                <a:latin typeface="標楷體" pitchFamily="65" charset="-120"/>
                <a:ea typeface="標楷體" pitchFamily="65" charset="-120"/>
              </a:rPr>
              <a:t>月檢討</a:t>
            </a:r>
            <a:r>
              <a:rPr lang="en-US" altLang="zh-TW" sz="2400" b="1" dirty="0">
                <a:latin typeface="標楷體" pitchFamily="65" charset="-120"/>
                <a:ea typeface="標楷體" pitchFamily="65" charset="-120"/>
              </a:rPr>
              <a:t>)</a:t>
            </a:r>
          </a:p>
          <a:p>
            <a:pPr marL="446088" indent="-446088" eaLnBrk="1" hangingPunct="1">
              <a:spcBef>
                <a:spcPct val="0"/>
              </a:spcBef>
              <a:buClrTx/>
              <a:buSzTx/>
              <a:buFontTx/>
              <a:buNone/>
              <a:defRPr/>
            </a:pPr>
            <a:r>
              <a:rPr lang="en-US" altLang="zh-TW" sz="2800" b="1" dirty="0">
                <a:latin typeface="標楷體" pitchFamily="65" charset="-120"/>
                <a:ea typeface="標楷體" pitchFamily="65" charset="-120"/>
              </a:rPr>
              <a:t>2.</a:t>
            </a:r>
            <a:r>
              <a:rPr lang="zh-TW" altLang="zh-TW" sz="2800" b="1" dirty="0">
                <a:latin typeface="標楷體" pitchFamily="65" charset="-120"/>
                <a:ea typeface="標楷體" pitchFamily="65" charset="-120"/>
              </a:rPr>
              <a:t>農會會員之</a:t>
            </a:r>
            <a:r>
              <a:rPr lang="zh-TW" altLang="zh-TW" sz="2800" b="1" dirty="0">
                <a:solidFill>
                  <a:srgbClr val="FF0000"/>
                </a:solidFill>
                <a:latin typeface="標楷體" pitchFamily="65" charset="-120"/>
                <a:ea typeface="標楷體" pitchFamily="65" charset="-120"/>
              </a:rPr>
              <a:t>入會為申請制</a:t>
            </a:r>
            <a:r>
              <a:rPr lang="zh-TW" altLang="zh-TW" sz="2800" b="1" dirty="0">
                <a:latin typeface="標楷體" pitchFamily="65" charset="-120"/>
                <a:ea typeface="標楷體" pitchFamily="65" charset="-120"/>
              </a:rPr>
              <a:t>，符合加入條件資格者應填具申請書檢附相關證件，親自向戶籍所在地之基層農會申請之。爰會員戶籍遷出農會組織區域後，依農會法第</a:t>
            </a:r>
            <a:r>
              <a:rPr lang="en-US" altLang="zh-TW" sz="2800" b="1" dirty="0">
                <a:latin typeface="標楷體" pitchFamily="65" charset="-120"/>
                <a:ea typeface="標楷體" pitchFamily="65" charset="-120"/>
              </a:rPr>
              <a:t>18</a:t>
            </a:r>
            <a:r>
              <a:rPr lang="zh-TW" altLang="zh-TW"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4</a:t>
            </a:r>
            <a:r>
              <a:rPr lang="zh-TW" altLang="zh-TW" sz="2800" b="1" dirty="0">
                <a:latin typeface="標楷體" pitchFamily="65" charset="-120"/>
                <a:ea typeface="標楷體" pitchFamily="65" charset="-120"/>
              </a:rPr>
              <a:t>款為法定出會，其欲再次加入農會為會員者，仍須踐行上開申請程序後再送農會理事會審查及認定。</a:t>
            </a:r>
            <a:r>
              <a:rPr lang="en-US" altLang="zh-TW" sz="2400" b="1" dirty="0">
                <a:latin typeface="標楷體" pitchFamily="65" charset="-120"/>
                <a:ea typeface="標楷體" pitchFamily="65" charset="-120"/>
              </a:rPr>
              <a:t>(</a:t>
            </a:r>
            <a:r>
              <a:rPr lang="zh-TW" altLang="zh-TW"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104.1.20</a:t>
            </a:r>
            <a:r>
              <a:rPr lang="zh-TW" altLang="zh-TW"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1040201307</a:t>
            </a:r>
            <a:r>
              <a:rPr lang="zh-TW" altLang="zh-TW" sz="2400" b="1" dirty="0">
                <a:latin typeface="標楷體" pitchFamily="65" charset="-120"/>
                <a:ea typeface="標楷體" pitchFamily="65" charset="-120"/>
              </a:rPr>
              <a:t>號函</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D131F76-797A-4959-818C-3DE34DC45E2A}" type="slidenum">
              <a:rPr kumimoji="0" lang="en-US" altLang="zh-TW" sz="1400"/>
              <a:pPr>
                <a:spcBef>
                  <a:spcPct val="0"/>
                </a:spcBef>
                <a:buClrTx/>
                <a:buSzTx/>
                <a:buFontTx/>
                <a:buNone/>
              </a:pPr>
              <a:t>43</a:t>
            </a:fld>
            <a:endParaRPr kumimoji="0" lang="en-US" altLang="zh-TW" sz="1400"/>
          </a:p>
        </p:txBody>
      </p:sp>
      <p:sp>
        <p:nvSpPr>
          <p:cNvPr id="51203" name="Text Box 2"/>
          <p:cNvSpPr txBox="1">
            <a:spLocks noChangeArrowheads="1"/>
          </p:cNvSpPr>
          <p:nvPr/>
        </p:nvSpPr>
        <p:spPr bwMode="auto">
          <a:xfrm>
            <a:off x="107950" y="476250"/>
            <a:ext cx="89281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92175" indent="-892175" eaLnBrk="0" hangingPunct="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defRPr/>
            </a:pPr>
            <a:r>
              <a:rPr lang="zh-TW" altLang="en-US" b="1" dirty="0">
                <a:solidFill>
                  <a:srgbClr val="003399"/>
                </a:solidFill>
                <a:latin typeface="標楷體" pitchFamily="65" charset="-120"/>
                <a:ea typeface="標楷體" pitchFamily="65" charset="-120"/>
              </a:rPr>
              <a:t>釋二十三：</a:t>
            </a:r>
            <a:endParaRPr lang="en-US" altLang="zh-TW" b="1" dirty="0">
              <a:solidFill>
                <a:srgbClr val="003399"/>
              </a:solidFill>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zh-TW" b="1" dirty="0">
                <a:solidFill>
                  <a:srgbClr val="003399"/>
                </a:solidFill>
                <a:latin typeface="標楷體" pitchFamily="65" charset="-120"/>
                <a:ea typeface="標楷體" pitchFamily="65" charset="-120"/>
              </a:rPr>
              <a:t>有關基層農會會員資格審查及認定辦法第</a:t>
            </a:r>
            <a:r>
              <a:rPr lang="en-US" altLang="zh-TW" b="1" dirty="0">
                <a:solidFill>
                  <a:srgbClr val="003399"/>
                </a:solidFill>
                <a:latin typeface="標楷體" pitchFamily="65" charset="-120"/>
                <a:ea typeface="標楷體" pitchFamily="65" charset="-120"/>
              </a:rPr>
              <a:t>13</a:t>
            </a:r>
            <a:r>
              <a:rPr lang="zh-TW" altLang="zh-TW" b="1" dirty="0">
                <a:solidFill>
                  <a:srgbClr val="003399"/>
                </a:solidFill>
                <a:latin typeface="標楷體" pitchFamily="65" charset="-120"/>
                <a:ea typeface="標楷體" pitchFamily="65" charset="-120"/>
              </a:rPr>
              <a:t>條第</a:t>
            </a:r>
            <a:r>
              <a:rPr lang="en-US" altLang="zh-TW" b="1" dirty="0">
                <a:solidFill>
                  <a:srgbClr val="003399"/>
                </a:solidFill>
                <a:latin typeface="標楷體" pitchFamily="65" charset="-120"/>
                <a:ea typeface="標楷體" pitchFamily="65" charset="-120"/>
              </a:rPr>
              <a:t>1</a:t>
            </a:r>
            <a:r>
              <a:rPr lang="zh-TW" altLang="zh-TW" b="1" dirty="0">
                <a:solidFill>
                  <a:srgbClr val="003399"/>
                </a:solidFill>
                <a:latin typeface="標楷體" pitchFamily="65" charset="-120"/>
                <a:ea typeface="標楷體" pitchFamily="65" charset="-120"/>
              </a:rPr>
              <a:t>項疑義</a:t>
            </a:r>
            <a:r>
              <a:rPr lang="zh-TW" altLang="en-US" b="1" dirty="0">
                <a:solidFill>
                  <a:srgbClr val="003399"/>
                </a:solidFill>
                <a:latin typeface="標楷體" pitchFamily="65" charset="-120"/>
                <a:ea typeface="標楷體" pitchFamily="65" charset="-120"/>
              </a:rPr>
              <a:t>：</a:t>
            </a:r>
            <a:endParaRPr lang="en-US" altLang="zh-TW" b="1" dirty="0">
              <a:solidFill>
                <a:srgbClr val="003399"/>
              </a:solidFill>
              <a:latin typeface="標楷體" pitchFamily="65" charset="-120"/>
              <a:ea typeface="標楷體" pitchFamily="65" charset="-120"/>
            </a:endParaRPr>
          </a:p>
          <a:p>
            <a:pPr marL="446088" indent="-446088" eaLnBrk="1" hangingPunct="1">
              <a:spcBef>
                <a:spcPct val="0"/>
              </a:spcBef>
              <a:buClrTx/>
              <a:buSzTx/>
              <a:buFontTx/>
              <a:buNone/>
              <a:defRPr/>
            </a:pPr>
            <a:r>
              <a:rPr lang="zh-TW" altLang="en-US" b="1" dirty="0">
                <a:latin typeface="標楷體" panose="03000509000000000000" pitchFamily="65" charset="-120"/>
                <a:ea typeface="標楷體" panose="03000509000000000000" pitchFamily="65" charset="-120"/>
              </a:rPr>
              <a:t>  </a:t>
            </a:r>
            <a:r>
              <a:rPr lang="zh-TW" altLang="zh-TW" b="1" dirty="0">
                <a:solidFill>
                  <a:srgbClr val="FF0000"/>
                </a:solidFill>
                <a:latin typeface="標楷體" panose="03000509000000000000" pitchFamily="65" charset="-120"/>
                <a:ea typeface="標楷體" panose="03000509000000000000" pitchFamily="65" charset="-120"/>
              </a:rPr>
              <a:t>農地</a:t>
            </a:r>
            <a:r>
              <a:rPr lang="zh-TW" altLang="zh-TW" b="1" dirty="0">
                <a:latin typeface="標楷體" panose="03000509000000000000" pitchFamily="65" charset="-120"/>
                <a:ea typeface="標楷體" panose="03000509000000000000" pitchFamily="65" charset="-120"/>
              </a:rPr>
              <a:t>為實際從事農業生產所不可或缺要件，爰有關會員資格之存續須在原持以加入農會為會員之</a:t>
            </a:r>
            <a:r>
              <a:rPr lang="zh-TW" altLang="zh-TW" b="1" dirty="0">
                <a:solidFill>
                  <a:srgbClr val="FF0000"/>
                </a:solidFill>
                <a:latin typeface="標楷體" panose="03000509000000000000" pitchFamily="65" charset="-120"/>
                <a:ea typeface="標楷體" panose="03000509000000000000" pitchFamily="65" charset="-120"/>
              </a:rPr>
              <a:t>農地移轉前，先取得其他合於規定之農地來銜接延續</a:t>
            </a:r>
            <a:r>
              <a:rPr lang="zh-TW" altLang="zh-TW" b="1" dirty="0">
                <a:latin typeface="標楷體" panose="03000509000000000000" pitchFamily="65" charset="-120"/>
                <a:ea typeface="標楷體" panose="03000509000000000000" pitchFamily="65" charset="-120"/>
              </a:rPr>
              <a:t>，以使其農地之持有或承租不中斷，避免喪失會員資格。倘於自耕農、佃農資格條件喪失後，始另取得其他農地者，由於其會員資格已中斷喪失，欲再成為會員者，應重新申請入會並再依申請入會當時規定審查辦理。</a:t>
            </a:r>
            <a:r>
              <a:rPr lang="en-US" altLang="zh-TW" b="1" dirty="0">
                <a:latin typeface="標楷體" panose="03000509000000000000" pitchFamily="65" charset="-120"/>
                <a:ea typeface="標楷體" panose="03000509000000000000" pitchFamily="65" charset="-120"/>
              </a:rPr>
              <a:t>(</a:t>
            </a:r>
            <a:r>
              <a:rPr lang="zh-TW" altLang="zh-TW" b="1" dirty="0">
                <a:latin typeface="標楷體" panose="03000509000000000000" pitchFamily="65" charset="-120"/>
                <a:ea typeface="標楷體" panose="03000509000000000000" pitchFamily="65" charset="-120"/>
              </a:rPr>
              <a:t>農委會</a:t>
            </a:r>
            <a:r>
              <a:rPr lang="en-US" altLang="zh-TW" b="1" dirty="0">
                <a:latin typeface="標楷體" panose="03000509000000000000" pitchFamily="65" charset="-120"/>
                <a:ea typeface="標楷體" panose="03000509000000000000" pitchFamily="65" charset="-120"/>
              </a:rPr>
              <a:t>104.4.10</a:t>
            </a:r>
            <a:r>
              <a:rPr lang="zh-TW" altLang="zh-TW" b="1" dirty="0">
                <a:latin typeface="標楷體" panose="03000509000000000000" pitchFamily="65" charset="-120"/>
                <a:ea typeface="標楷體" panose="03000509000000000000" pitchFamily="65" charset="-120"/>
              </a:rPr>
              <a:t>農輔字第</a:t>
            </a:r>
            <a:r>
              <a:rPr lang="en-US" altLang="zh-TW" b="1" dirty="0">
                <a:latin typeface="標楷體" panose="03000509000000000000" pitchFamily="65" charset="-120"/>
                <a:ea typeface="標楷體" panose="03000509000000000000" pitchFamily="65" charset="-120"/>
              </a:rPr>
              <a:t>1040710899</a:t>
            </a:r>
            <a:r>
              <a:rPr lang="zh-TW" altLang="zh-TW" b="1" dirty="0">
                <a:latin typeface="標楷體" panose="03000509000000000000" pitchFamily="65" charset="-120"/>
                <a:ea typeface="標楷體" panose="03000509000000000000" pitchFamily="65" charset="-120"/>
              </a:rPr>
              <a:t>號函</a:t>
            </a:r>
            <a:r>
              <a:rPr lang="en-US" altLang="zh-TW" b="1" dirty="0">
                <a:latin typeface="標楷體" panose="03000509000000000000" pitchFamily="65" charset="-120"/>
                <a:ea typeface="標楷體" panose="03000509000000000000" pitchFamily="65" charset="-120"/>
              </a:rPr>
              <a:t>)</a:t>
            </a:r>
            <a:endParaRPr lang="zh-TW" altLang="en-US" b="1" dirty="0">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8543AED-0965-4E6B-8EDB-D2409F042B96}" type="slidenum">
              <a:rPr kumimoji="0" lang="en-US" altLang="zh-TW" sz="1400"/>
              <a:pPr>
                <a:spcBef>
                  <a:spcPct val="0"/>
                </a:spcBef>
                <a:buClrTx/>
                <a:buSzTx/>
                <a:buFontTx/>
                <a:buNone/>
              </a:pPr>
              <a:t>44</a:t>
            </a:fld>
            <a:endParaRPr kumimoji="0" lang="en-US" altLang="zh-TW" sz="1400"/>
          </a:p>
        </p:txBody>
      </p:sp>
      <p:sp>
        <p:nvSpPr>
          <p:cNvPr id="58371" name="Text Box 2"/>
          <p:cNvSpPr txBox="1">
            <a:spLocks noChangeArrowheads="1"/>
          </p:cNvSpPr>
          <p:nvPr/>
        </p:nvSpPr>
        <p:spPr bwMode="auto">
          <a:xfrm>
            <a:off x="107950" y="476250"/>
            <a:ext cx="89233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2800" b="1">
                <a:solidFill>
                  <a:srgbClr val="003399"/>
                </a:solidFill>
                <a:latin typeface="標楷體" pitchFamily="65" charset="-120"/>
                <a:ea typeface="標楷體" pitchFamily="65" charset="-120"/>
              </a:rPr>
              <a:t>釋二十四：</a:t>
            </a:r>
            <a:endParaRPr lang="en-US" altLang="zh-TW" sz="2800" b="1">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a:solidFill>
                  <a:srgbClr val="003399"/>
                </a:solidFill>
                <a:latin typeface="標楷體" pitchFamily="65" charset="-120"/>
                <a:ea typeface="標楷體" pitchFamily="65" charset="-120"/>
              </a:rPr>
              <a:t>農會原贊助會員經審查為會員，其選舉權與被選舉權是否應受年資之限制疑義： </a:t>
            </a:r>
          </a:p>
        </p:txBody>
      </p:sp>
      <p:sp>
        <p:nvSpPr>
          <p:cNvPr id="58372" name="Text Box 3"/>
          <p:cNvSpPr txBox="1">
            <a:spLocks noChangeArrowheads="1"/>
          </p:cNvSpPr>
          <p:nvPr/>
        </p:nvSpPr>
        <p:spPr bwMode="auto">
          <a:xfrm>
            <a:off x="107950" y="1700213"/>
            <a:ext cx="8923338"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3400" b="1" dirty="0">
                <a:solidFill>
                  <a:srgbClr val="050701"/>
                </a:solidFill>
                <a:latin typeface="標楷體" pitchFamily="65" charset="-120"/>
                <a:ea typeface="標楷體" pitchFamily="65" charset="-120"/>
              </a:rPr>
              <a:t>   </a:t>
            </a:r>
            <a:r>
              <a:rPr lang="zh-TW" altLang="en-US" sz="2400" b="1" dirty="0">
                <a:latin typeface="標楷體" pitchFamily="65" charset="-120"/>
                <a:ea typeface="標楷體" pitchFamily="65" charset="-120"/>
              </a:rPr>
              <a:t>按農會之會員與贊助會員兩者性質有異，條件不一，贊助會員除得當選為監事外，無選舉權及其他被選舉權。此就農會法第</a:t>
            </a:r>
            <a:r>
              <a:rPr lang="en-US" altLang="zh-TW" sz="2400" b="1" dirty="0">
                <a:latin typeface="標楷體" pitchFamily="65" charset="-120"/>
                <a:ea typeface="標楷體" pitchFamily="65" charset="-120"/>
              </a:rPr>
              <a:t>12</a:t>
            </a:r>
            <a:r>
              <a:rPr lang="zh-TW" altLang="en-US" sz="2400" b="1" dirty="0">
                <a:latin typeface="標楷體" pitchFamily="65" charset="-120"/>
                <a:ea typeface="標楷體" pitchFamily="65" charset="-120"/>
              </a:rPr>
              <a:t>條、第</a:t>
            </a:r>
            <a:r>
              <a:rPr lang="en-US" altLang="zh-TW" sz="2400" b="1" dirty="0">
                <a:latin typeface="標楷體" pitchFamily="65" charset="-120"/>
                <a:ea typeface="標楷體" pitchFamily="65" charset="-120"/>
              </a:rPr>
              <a:t>13</a:t>
            </a:r>
            <a:r>
              <a:rPr lang="zh-TW" altLang="en-US" sz="2400" b="1" dirty="0">
                <a:latin typeface="標楷體" pitchFamily="65" charset="-120"/>
                <a:ea typeface="標楷體" pitchFamily="65" charset="-120"/>
              </a:rPr>
              <a:t>條規定至明。是原為農會贊助會員經審查合格變更為會員後，會齡應分別記載，其</a:t>
            </a:r>
            <a:r>
              <a:rPr lang="zh-TW" altLang="en-US" sz="2400" b="1" dirty="0">
                <a:solidFill>
                  <a:srgbClr val="FF0000"/>
                </a:solidFill>
                <a:latin typeface="標楷體" pitchFamily="65" charset="-120"/>
                <a:ea typeface="標楷體" pitchFamily="65" charset="-120"/>
              </a:rPr>
              <a:t>登記監事候選人者，會齡得以會員與贊助會員合併計算</a:t>
            </a:r>
            <a:r>
              <a:rPr lang="zh-TW" altLang="en-US" sz="2400" b="1" dirty="0">
                <a:latin typeface="標楷體" pitchFamily="65" charset="-120"/>
                <a:ea typeface="標楷體" pitchFamily="65" charset="-120"/>
              </a:rPr>
              <a:t>，</a:t>
            </a:r>
            <a:r>
              <a:rPr lang="zh-TW" altLang="en-US" sz="2400" b="1" dirty="0">
                <a:solidFill>
                  <a:srgbClr val="C00000"/>
                </a:solidFill>
                <a:latin typeface="標楷體" pitchFamily="65" charset="-120"/>
                <a:ea typeface="標楷體" pitchFamily="65" charset="-120"/>
              </a:rPr>
              <a:t>登記為理事候選人者，會齡限以會員計算</a:t>
            </a:r>
            <a:r>
              <a:rPr lang="zh-TW" altLang="en-US" sz="2400" b="1" dirty="0">
                <a:latin typeface="標楷體" pitchFamily="65" charset="-120"/>
                <a:ea typeface="標楷體" pitchFamily="65" charset="-120"/>
              </a:rPr>
              <a:t>。</a:t>
            </a:r>
            <a:endParaRPr lang="en-US" altLang="zh-TW" sz="2400"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會員年資之計算，不論會員身分別變動次數如何，登記參選理、監事之資格應與其會員資格一致。倘其會員資格款為會員時，其登記理、監事候選人，會員年資應重新計算，以最後變更為會員之年資滿</a:t>
            </a:r>
            <a:r>
              <a:rPr lang="en-US" altLang="zh-TW" sz="2400" b="1" dirty="0">
                <a:latin typeface="標楷體" pitchFamily="65" charset="-120"/>
                <a:ea typeface="標楷體" pitchFamily="65" charset="-120"/>
              </a:rPr>
              <a:t>2</a:t>
            </a:r>
            <a:r>
              <a:rPr lang="zh-TW" altLang="zh-TW" sz="2400" b="1" dirty="0">
                <a:latin typeface="標楷體" pitchFamily="65" charset="-120"/>
                <a:ea typeface="標楷體" pitchFamily="65" charset="-120"/>
              </a:rPr>
              <a:t>年以上，方符合農會法第</a:t>
            </a:r>
            <a:r>
              <a:rPr lang="en-US" altLang="zh-TW" sz="2400" b="1" dirty="0">
                <a:latin typeface="標楷體" pitchFamily="65" charset="-120"/>
                <a:ea typeface="標楷體" pitchFamily="65" charset="-120"/>
              </a:rPr>
              <a:t>20</a:t>
            </a:r>
            <a:r>
              <a:rPr lang="zh-TW" altLang="zh-TW" sz="2400" b="1" dirty="0">
                <a:latin typeface="標楷體" pitchFamily="65" charset="-120"/>
                <a:ea typeface="標楷體" pitchFamily="65" charset="-120"/>
              </a:rPr>
              <a:t>條之</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第</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項第</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款之資格；倘其會員資格別為贊助會員，其登記監事候選人，贊助會員年資得以會員與贊助會員合併計算。</a:t>
            </a:r>
            <a:endParaRPr lang="en-US" altLang="zh-TW" sz="2400"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400" b="1" dirty="0">
                <a:latin typeface="標楷體" pitchFamily="65" charset="-120"/>
                <a:ea typeface="標楷體" pitchFamily="65" charset="-120"/>
              </a:rPr>
              <a:t>    </a:t>
            </a:r>
            <a:r>
              <a:rPr lang="en-US" altLang="zh-TW" sz="2400" b="1" dirty="0">
                <a:latin typeface="標楷體" pitchFamily="65" charset="-120"/>
                <a:ea typeface="標楷體" pitchFamily="65" charset="-120"/>
              </a:rPr>
              <a:t>(</a:t>
            </a:r>
            <a:r>
              <a:rPr lang="zh-TW" altLang="zh-TW"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101.12.12</a:t>
            </a:r>
            <a:r>
              <a:rPr lang="zh-TW" altLang="zh-TW"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1010134648</a:t>
            </a:r>
            <a:r>
              <a:rPr lang="zh-TW" altLang="zh-TW" sz="2400" b="1" dirty="0">
                <a:latin typeface="標楷體" pitchFamily="65" charset="-120"/>
                <a:ea typeface="標楷體" pitchFamily="65" charset="-120"/>
              </a:rPr>
              <a:t>號函</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947E9662-2C5D-491E-BF04-5DAADE743F5A}" type="slidenum">
              <a:rPr kumimoji="0" lang="en-US" altLang="zh-TW" sz="1400"/>
              <a:pPr>
                <a:spcBef>
                  <a:spcPct val="0"/>
                </a:spcBef>
                <a:buClrTx/>
                <a:buSzTx/>
                <a:buFontTx/>
                <a:buNone/>
              </a:pPr>
              <a:t>45</a:t>
            </a:fld>
            <a:endParaRPr kumimoji="0" lang="en-US" altLang="zh-TW" sz="1400"/>
          </a:p>
        </p:txBody>
      </p:sp>
      <p:sp>
        <p:nvSpPr>
          <p:cNvPr id="53251" name="Text Box 2"/>
          <p:cNvSpPr txBox="1">
            <a:spLocks noChangeArrowheads="1"/>
          </p:cNvSpPr>
          <p:nvPr/>
        </p:nvSpPr>
        <p:spPr bwMode="auto">
          <a:xfrm>
            <a:off x="163513" y="476250"/>
            <a:ext cx="8980487" cy="72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92175" indent="-892175" eaLnBrk="0" hangingPunct="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0" indent="0" eaLnBrk="1" hangingPunct="1">
              <a:spcBef>
                <a:spcPct val="0"/>
              </a:spcBef>
              <a:buClrTx/>
              <a:buSzTx/>
              <a:buFont typeface="Wingdings" pitchFamily="2" charset="2"/>
              <a:buNone/>
              <a:defRPr/>
            </a:pPr>
            <a:r>
              <a:rPr lang="zh-TW" altLang="en-US" sz="3600" b="1" dirty="0">
                <a:solidFill>
                  <a:srgbClr val="003399"/>
                </a:solidFill>
                <a:latin typeface="標楷體" pitchFamily="65" charset="-120"/>
                <a:ea typeface="標楷體" pitchFamily="65" charset="-120"/>
              </a:rPr>
              <a:t>釋二十五：</a:t>
            </a:r>
            <a:endParaRPr lang="en-US" altLang="zh-TW" sz="3600" b="1" dirty="0">
              <a:solidFill>
                <a:srgbClr val="003399"/>
              </a:solidFill>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en-US" sz="3600" b="1" dirty="0">
                <a:solidFill>
                  <a:srgbClr val="003399"/>
                </a:solidFill>
                <a:latin typeface="標楷體" pitchFamily="65" charset="-120"/>
                <a:ea typeface="標楷體" pitchFamily="65" charset="-120"/>
              </a:rPr>
              <a:t> </a:t>
            </a:r>
            <a:r>
              <a:rPr lang="en-US" altLang="zh-TW" sz="3600" b="1" dirty="0">
                <a:solidFill>
                  <a:srgbClr val="003399"/>
                </a:solidFill>
                <a:latin typeface="標楷體" pitchFamily="65" charset="-120"/>
                <a:ea typeface="標楷體" pitchFamily="65" charset="-120"/>
              </a:rPr>
              <a:t>1.</a:t>
            </a:r>
            <a:r>
              <a:rPr lang="zh-TW" altLang="en-US" sz="3600" b="1" dirty="0">
                <a:solidFill>
                  <a:srgbClr val="003399"/>
                </a:solidFill>
                <a:latin typeface="標楷體" pitchFamily="65" charset="-120"/>
                <a:ea typeface="標楷體" pitchFamily="65" charset="-120"/>
              </a:rPr>
              <a:t>選舉權與被選舉權之應具</a:t>
            </a:r>
            <a:r>
              <a:rPr lang="en-US" altLang="zh-TW" sz="3600" b="1" dirty="0">
                <a:solidFill>
                  <a:srgbClr val="003399"/>
                </a:solidFill>
                <a:latin typeface="標楷體" pitchFamily="65" charset="-120"/>
                <a:ea typeface="標楷體" pitchFamily="65" charset="-120"/>
              </a:rPr>
              <a:t>6</a:t>
            </a:r>
            <a:r>
              <a:rPr lang="zh-TW" altLang="en-US" sz="3600" b="1" dirty="0">
                <a:solidFill>
                  <a:srgbClr val="003399"/>
                </a:solidFill>
                <a:latin typeface="標楷體" pitchFamily="65" charset="-120"/>
                <a:ea typeface="標楷體" pitchFamily="65" charset="-120"/>
              </a:rPr>
              <a:t>個月之計算：</a:t>
            </a:r>
            <a:endParaRPr lang="en-US" altLang="zh-TW" sz="3600" b="1" dirty="0">
              <a:solidFill>
                <a:srgbClr val="003399"/>
              </a:solidFill>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en-US" sz="3400" b="1" dirty="0">
                <a:solidFill>
                  <a:srgbClr val="050701"/>
                </a:solidFill>
                <a:latin typeface="標楷體" pitchFamily="65" charset="-120"/>
                <a:ea typeface="標楷體" pitchFamily="65" charset="-120"/>
              </a:rPr>
              <a:t>  *</a:t>
            </a:r>
            <a:r>
              <a:rPr lang="zh-TW" altLang="en-US" b="1" dirty="0">
                <a:latin typeface="標楷體" pitchFamily="65" charset="-120"/>
                <a:ea typeface="標楷體" pitchFamily="65" charset="-120"/>
              </a:rPr>
              <a:t>農會法第</a:t>
            </a:r>
            <a:r>
              <a:rPr lang="en-US" altLang="zh-TW" b="1" dirty="0">
                <a:latin typeface="標楷體" pitchFamily="65" charset="-120"/>
                <a:ea typeface="標楷體" pitchFamily="65" charset="-120"/>
              </a:rPr>
              <a:t>12</a:t>
            </a:r>
            <a:r>
              <a:rPr lang="zh-TW" altLang="en-US" b="1" dirty="0">
                <a:latin typeface="標楷體" pitchFamily="65" charset="-120"/>
                <a:ea typeface="標楷體" pitchFamily="65" charset="-120"/>
              </a:rPr>
              <a:t>條第</a:t>
            </a:r>
            <a:r>
              <a:rPr lang="en-US" altLang="zh-TW" b="1" dirty="0">
                <a:latin typeface="標楷體" pitchFamily="65" charset="-120"/>
                <a:ea typeface="標楷體" pitchFamily="65" charset="-120"/>
              </a:rPr>
              <a:t>4</a:t>
            </a:r>
            <a:r>
              <a:rPr lang="zh-TW" altLang="en-US" b="1" dirty="0">
                <a:latin typeface="標楷體" pitchFamily="65" charset="-120"/>
                <a:ea typeface="標楷體" pitchFamily="65" charset="-120"/>
              </a:rPr>
              <a:t>項所稱「</a:t>
            </a:r>
            <a:r>
              <a:rPr lang="en-US" altLang="zh-TW" b="1" dirty="0">
                <a:latin typeface="標楷體" pitchFamily="65" charset="-120"/>
                <a:ea typeface="標楷體" pitchFamily="65" charset="-120"/>
              </a:rPr>
              <a:t>6</a:t>
            </a:r>
            <a:r>
              <a:rPr lang="zh-TW" altLang="en-US" b="1" dirty="0">
                <a:latin typeface="標楷體" pitchFamily="65" charset="-120"/>
                <a:ea typeface="標楷體" pitchFamily="65" charset="-120"/>
              </a:rPr>
              <a:t>個月」，係以農</a:t>
            </a:r>
            <a:endParaRPr lang="en-US" altLang="zh-TW" b="1" dirty="0">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en-US" b="1" dirty="0">
                <a:latin typeface="標楷體" pitchFamily="65" charset="-120"/>
                <a:ea typeface="標楷體" pitchFamily="65" charset="-120"/>
              </a:rPr>
              <a:t>  事小組選舉投票日</a:t>
            </a:r>
            <a:r>
              <a:rPr lang="en-US" altLang="zh-TW" b="1" dirty="0">
                <a:latin typeface="標楷體" pitchFamily="65" charset="-120"/>
                <a:ea typeface="標楷體" pitchFamily="65" charset="-120"/>
              </a:rPr>
              <a:t>(78</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2</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15</a:t>
            </a:r>
            <a:r>
              <a:rPr lang="zh-TW" altLang="en-US" b="1" dirty="0">
                <a:latin typeface="標楷體" pitchFamily="65" charset="-120"/>
                <a:ea typeface="標楷體" pitchFamily="65" charset="-120"/>
              </a:rPr>
              <a:t>日</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前一日為</a:t>
            </a:r>
            <a:endParaRPr lang="en-US" altLang="zh-TW" b="1" dirty="0">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en-US" b="1" dirty="0">
                <a:latin typeface="標楷體" pitchFamily="65" charset="-120"/>
                <a:ea typeface="標楷體" pitchFamily="65" charset="-120"/>
              </a:rPr>
              <a:t>  準，故應於</a:t>
            </a:r>
            <a:r>
              <a:rPr lang="en-US" altLang="zh-TW" b="1" dirty="0">
                <a:latin typeface="標楷體" pitchFamily="65" charset="-120"/>
                <a:ea typeface="標楷體" pitchFamily="65" charset="-120"/>
              </a:rPr>
              <a:t>77</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8</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14</a:t>
            </a:r>
            <a:r>
              <a:rPr lang="zh-TW" altLang="en-US" b="1" dirty="0">
                <a:latin typeface="標楷體" pitchFamily="65" charset="-120"/>
                <a:ea typeface="標楷體" pitchFamily="65" charset="-120"/>
              </a:rPr>
              <a:t>日</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包括當天）以前入</a:t>
            </a:r>
            <a:endParaRPr lang="en-US" altLang="zh-TW" b="1" dirty="0">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en-US" b="1" dirty="0">
                <a:latin typeface="標楷體" pitchFamily="65" charset="-120"/>
                <a:ea typeface="標楷體" pitchFamily="65" charset="-120"/>
              </a:rPr>
              <a:t>  會者，始有應屆之選舉權與被選舉權。</a:t>
            </a:r>
            <a:endParaRPr lang="en-US" altLang="zh-TW" b="1" dirty="0">
              <a:latin typeface="標楷體" pitchFamily="65" charset="-120"/>
              <a:ea typeface="標楷體" pitchFamily="65" charset="-120"/>
            </a:endParaRPr>
          </a:p>
          <a:p>
            <a:pPr marL="0" indent="0" eaLnBrk="1" hangingPunct="1">
              <a:spcBef>
                <a:spcPct val="0"/>
              </a:spcBef>
              <a:buClrTx/>
              <a:buSzTx/>
              <a:buFont typeface="Wingdings" pitchFamily="2" charset="2"/>
              <a:buNone/>
              <a:defRPr/>
            </a:pPr>
            <a:r>
              <a:rPr lang="zh-TW" altLang="en-US" b="1" dirty="0">
                <a:latin typeface="標楷體" pitchFamily="65" charset="-120"/>
                <a:ea typeface="標楷體" pitchFamily="65" charset="-120"/>
              </a:rPr>
              <a:t>       </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77.12.6</a:t>
            </a:r>
            <a:r>
              <a:rPr lang="zh-TW" altLang="en-US"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650341</a:t>
            </a:r>
            <a:r>
              <a:rPr lang="zh-TW" altLang="en-US" sz="2400" b="1" dirty="0">
                <a:latin typeface="標楷體" pitchFamily="65" charset="-120"/>
                <a:ea typeface="標楷體" pitchFamily="65" charset="-120"/>
              </a:rPr>
              <a:t>號函</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a:p>
            <a:pPr eaLnBrk="1" hangingPunct="1">
              <a:spcBef>
                <a:spcPct val="0"/>
              </a:spcBef>
              <a:buClrTx/>
              <a:buSzTx/>
              <a:buFontTx/>
              <a:buNone/>
              <a:defRPr/>
            </a:pPr>
            <a:r>
              <a:rPr lang="zh-TW" altLang="en-US" b="1" dirty="0">
                <a:latin typeface="標楷體" pitchFamily="65" charset="-120"/>
                <a:ea typeface="標楷體" pitchFamily="65" charset="-120"/>
              </a:rPr>
              <a:t>  *</a:t>
            </a:r>
            <a:r>
              <a:rPr lang="en-US" altLang="zh-TW" b="1" dirty="0">
                <a:latin typeface="標楷體" pitchFamily="65" charset="-120"/>
                <a:ea typeface="標楷體" pitchFamily="65" charset="-120"/>
              </a:rPr>
              <a:t>114</a:t>
            </a:r>
            <a:r>
              <a:rPr lang="zh-TW" altLang="en-US" b="1" dirty="0">
                <a:latin typeface="標楷體" pitchFamily="65" charset="-120"/>
                <a:ea typeface="標楷體" pitchFamily="65" charset="-120"/>
              </a:rPr>
              <a:t>年農會屆次改選農事小組選舉投票日為</a:t>
            </a:r>
            <a:endParaRPr lang="en-US" altLang="zh-TW" b="1" dirty="0">
              <a:latin typeface="標楷體" pitchFamily="65" charset="-120"/>
              <a:ea typeface="標楷體" pitchFamily="65" charset="-120"/>
            </a:endParaRPr>
          </a:p>
          <a:p>
            <a:pPr eaLnBrk="1" hangingPunct="1">
              <a:spcBef>
                <a:spcPct val="0"/>
              </a:spcBef>
              <a:buClrTx/>
              <a:buSzTx/>
              <a:buFontTx/>
              <a:buNone/>
              <a:defRPr/>
            </a:pPr>
            <a:r>
              <a:rPr lang="zh-TW" altLang="en-US" b="1" dirty="0">
                <a:latin typeface="標楷體" pitchFamily="65" charset="-120"/>
                <a:ea typeface="標楷體" pitchFamily="65" charset="-120"/>
              </a:rPr>
              <a:t>   </a:t>
            </a:r>
            <a:r>
              <a:rPr lang="en-US" altLang="zh-TW" b="1" dirty="0">
                <a:latin typeface="標楷體" pitchFamily="65" charset="-120"/>
                <a:ea typeface="標楷體" pitchFamily="65" charset="-120"/>
              </a:rPr>
              <a:t>114</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2</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15</a:t>
            </a:r>
            <a:r>
              <a:rPr lang="zh-TW" altLang="en-US" b="1" dirty="0">
                <a:latin typeface="標楷體" pitchFamily="65" charset="-120"/>
                <a:ea typeface="標楷體" pitchFamily="65" charset="-120"/>
              </a:rPr>
              <a:t>日，以其前一日</a:t>
            </a:r>
            <a:r>
              <a:rPr lang="en-US" altLang="zh-TW" b="1" dirty="0">
                <a:latin typeface="標楷體" pitchFamily="65" charset="-120"/>
                <a:ea typeface="標楷體" pitchFamily="65" charset="-120"/>
              </a:rPr>
              <a:t>114</a:t>
            </a:r>
            <a:r>
              <a:rPr lang="zh-TW" altLang="en-US" b="1" dirty="0">
                <a:latin typeface="標楷體" pitchFamily="65" charset="-120"/>
                <a:ea typeface="標楷體" pitchFamily="65" charset="-120"/>
              </a:rPr>
              <a:t>年</a:t>
            </a:r>
            <a:r>
              <a:rPr lang="en-US" altLang="zh-TW" b="1" dirty="0">
                <a:latin typeface="標楷體" pitchFamily="65" charset="-120"/>
                <a:ea typeface="標楷體" pitchFamily="65" charset="-120"/>
              </a:rPr>
              <a:t>2</a:t>
            </a:r>
            <a:r>
              <a:rPr lang="zh-TW" altLang="en-US" b="1" dirty="0">
                <a:latin typeface="標楷體" pitchFamily="65" charset="-120"/>
                <a:ea typeface="標楷體" pitchFamily="65" charset="-120"/>
              </a:rPr>
              <a:t>月</a:t>
            </a:r>
            <a:r>
              <a:rPr lang="en-US" altLang="zh-TW" b="1" dirty="0">
                <a:latin typeface="標楷體" pitchFamily="65" charset="-120"/>
                <a:ea typeface="標楷體" pitchFamily="65" charset="-120"/>
              </a:rPr>
              <a:t>14</a:t>
            </a:r>
            <a:r>
              <a:rPr lang="zh-TW" altLang="en-US" b="1" dirty="0">
                <a:latin typeface="標楷體" pitchFamily="65" charset="-120"/>
                <a:ea typeface="標楷體" pitchFamily="65" charset="-120"/>
              </a:rPr>
              <a:t>日</a:t>
            </a:r>
            <a:endParaRPr lang="en-US" altLang="zh-TW" b="1" dirty="0">
              <a:latin typeface="標楷體" pitchFamily="65" charset="-120"/>
              <a:ea typeface="標楷體" pitchFamily="65" charset="-120"/>
            </a:endParaRPr>
          </a:p>
          <a:p>
            <a:pPr eaLnBrk="1" hangingPunct="1">
              <a:spcBef>
                <a:spcPct val="0"/>
              </a:spcBef>
              <a:buClrTx/>
              <a:buSzTx/>
              <a:buFontTx/>
              <a:buNone/>
              <a:defRPr/>
            </a:pPr>
            <a:r>
              <a:rPr lang="zh-TW" altLang="en-US" b="1" dirty="0">
                <a:latin typeface="標楷體" pitchFamily="65" charset="-120"/>
                <a:ea typeface="標楷體" pitchFamily="65" charset="-120"/>
              </a:rPr>
              <a:t>   為準，應於</a:t>
            </a:r>
            <a:r>
              <a:rPr lang="en-US" altLang="zh-TW" b="1" dirty="0">
                <a:solidFill>
                  <a:srgbClr val="FF0000"/>
                </a:solidFill>
                <a:latin typeface="標楷體" pitchFamily="65" charset="-120"/>
                <a:ea typeface="標楷體" pitchFamily="65" charset="-120"/>
              </a:rPr>
              <a:t>113</a:t>
            </a:r>
            <a:r>
              <a:rPr lang="zh-TW" altLang="en-US" b="1" dirty="0">
                <a:solidFill>
                  <a:srgbClr val="FF0000"/>
                </a:solidFill>
                <a:latin typeface="標楷體" pitchFamily="65" charset="-120"/>
                <a:ea typeface="標楷體" pitchFamily="65" charset="-120"/>
              </a:rPr>
              <a:t>年</a:t>
            </a:r>
            <a:r>
              <a:rPr lang="en-US" altLang="zh-TW" b="1" dirty="0">
                <a:solidFill>
                  <a:srgbClr val="FF0000"/>
                </a:solidFill>
                <a:latin typeface="標楷體" pitchFamily="65" charset="-120"/>
                <a:ea typeface="標楷體" pitchFamily="65" charset="-120"/>
              </a:rPr>
              <a:t>8</a:t>
            </a:r>
            <a:r>
              <a:rPr lang="zh-TW" altLang="en-US" b="1" dirty="0">
                <a:solidFill>
                  <a:srgbClr val="FF0000"/>
                </a:solidFill>
                <a:latin typeface="標楷體" pitchFamily="65" charset="-120"/>
                <a:ea typeface="標楷體" pitchFamily="65" charset="-120"/>
              </a:rPr>
              <a:t>月</a:t>
            </a:r>
            <a:r>
              <a:rPr lang="en-US" altLang="zh-TW" b="1" dirty="0">
                <a:solidFill>
                  <a:srgbClr val="FF0000"/>
                </a:solidFill>
                <a:latin typeface="標楷體" pitchFamily="65" charset="-120"/>
                <a:ea typeface="標楷體" pitchFamily="65" charset="-120"/>
              </a:rPr>
              <a:t>14</a:t>
            </a:r>
            <a:r>
              <a:rPr lang="zh-TW" altLang="en-US" b="1" dirty="0">
                <a:solidFill>
                  <a:srgbClr val="FF0000"/>
                </a:solidFill>
                <a:latin typeface="標楷體" pitchFamily="65" charset="-120"/>
                <a:ea typeface="標楷體" pitchFamily="65" charset="-120"/>
              </a:rPr>
              <a:t>日</a:t>
            </a:r>
            <a:r>
              <a:rPr lang="zh-TW" altLang="en-US" b="1" dirty="0">
                <a:latin typeface="標楷體" pitchFamily="65" charset="-120"/>
                <a:ea typeface="標楷體" pitchFamily="65" charset="-120"/>
              </a:rPr>
              <a:t>（包括當天</a:t>
            </a:r>
            <a:r>
              <a:rPr lang="zh-TW" altLang="zh-TW" b="1" dirty="0">
                <a:solidFill>
                  <a:srgbClr val="C00000"/>
                </a:solidFill>
                <a:latin typeface="標楷體" pitchFamily="65" charset="-120"/>
                <a:ea typeface="標楷體" pitchFamily="65" charset="-120"/>
              </a:rPr>
              <a:t>為最</a:t>
            </a:r>
            <a:endParaRPr lang="en-US" altLang="zh-TW" b="1" dirty="0">
              <a:solidFill>
                <a:srgbClr val="C00000"/>
              </a:solidFill>
              <a:latin typeface="標楷體" pitchFamily="65" charset="-120"/>
              <a:ea typeface="標楷體" pitchFamily="65" charset="-120"/>
            </a:endParaRPr>
          </a:p>
          <a:p>
            <a:pPr eaLnBrk="1" hangingPunct="1">
              <a:spcBef>
                <a:spcPct val="0"/>
              </a:spcBef>
              <a:buClrTx/>
              <a:buSzTx/>
              <a:buFontTx/>
              <a:buNone/>
              <a:defRPr/>
            </a:pPr>
            <a:r>
              <a:rPr lang="zh-TW" altLang="en-US" b="1" dirty="0">
                <a:solidFill>
                  <a:srgbClr val="C00000"/>
                </a:solidFill>
                <a:latin typeface="標楷體" pitchFamily="65" charset="-120"/>
                <a:ea typeface="標楷體" pitchFamily="65" charset="-120"/>
              </a:rPr>
              <a:t>   </a:t>
            </a:r>
            <a:r>
              <a:rPr lang="zh-TW" altLang="zh-TW" b="1" dirty="0">
                <a:solidFill>
                  <a:srgbClr val="C00000"/>
                </a:solidFill>
                <a:latin typeface="標楷體" pitchFamily="65" charset="-120"/>
                <a:ea typeface="標楷體" pitchFamily="65" charset="-120"/>
              </a:rPr>
              <a:t>後入會申請日</a:t>
            </a:r>
            <a:r>
              <a:rPr lang="zh-TW" altLang="en-US" b="1" dirty="0">
                <a:latin typeface="標楷體" pitchFamily="65" charset="-120"/>
                <a:ea typeface="標楷體" pitchFamily="65" charset="-120"/>
              </a:rPr>
              <a:t>）以前入會。</a:t>
            </a:r>
          </a:p>
          <a:p>
            <a:pPr eaLnBrk="1" hangingPunct="1">
              <a:spcBef>
                <a:spcPct val="0"/>
              </a:spcBef>
              <a:buClrTx/>
              <a:buSzTx/>
              <a:buFontTx/>
              <a:buNone/>
              <a:defRPr/>
            </a:pPr>
            <a:endParaRPr lang="zh-TW" altLang="en-US" sz="3000" b="1" dirty="0">
              <a:latin typeface="標楷體" pitchFamily="65" charset="-120"/>
              <a:ea typeface="標楷體" pitchFamily="65" charset="-120"/>
            </a:endParaRPr>
          </a:p>
          <a:p>
            <a:pPr eaLnBrk="1" hangingPunct="1">
              <a:spcBef>
                <a:spcPct val="0"/>
              </a:spcBef>
              <a:buClrTx/>
              <a:buSzTx/>
              <a:buFontTx/>
              <a:buNone/>
              <a:defRPr/>
            </a:pPr>
            <a:endParaRPr lang="zh-TW" altLang="en-US" sz="3000" b="1" dirty="0">
              <a:solidFill>
                <a:srgbClr val="050701"/>
              </a:solidFill>
              <a:latin typeface="標楷體" pitchFamily="65" charset="-120"/>
              <a:ea typeface="標楷體" pitchFamily="65" charset="-120"/>
            </a:endParaRPr>
          </a:p>
          <a:p>
            <a:pPr eaLnBrk="1" hangingPunct="1">
              <a:spcBef>
                <a:spcPct val="0"/>
              </a:spcBef>
              <a:buClrTx/>
              <a:buSzTx/>
              <a:buFontTx/>
              <a:buNone/>
              <a:defRPr/>
            </a:pPr>
            <a:endParaRPr lang="en-US" altLang="zh-TW" sz="2800" b="1" dirty="0">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9D855EE0-5537-4A38-A4B1-BA23387DB2BE}" type="slidenum">
              <a:rPr kumimoji="0" lang="en-US" altLang="zh-TW" sz="1400"/>
              <a:pPr>
                <a:spcBef>
                  <a:spcPct val="0"/>
                </a:spcBef>
                <a:buClrTx/>
                <a:buSzTx/>
                <a:buFontTx/>
                <a:buNone/>
              </a:pPr>
              <a:t>46</a:t>
            </a:fld>
            <a:endParaRPr kumimoji="0" lang="en-US" altLang="zh-TW" sz="1400"/>
          </a:p>
        </p:txBody>
      </p:sp>
      <p:sp>
        <p:nvSpPr>
          <p:cNvPr id="60419" name="Text Box 2"/>
          <p:cNvSpPr txBox="1">
            <a:spLocks noChangeArrowheads="1"/>
          </p:cNvSpPr>
          <p:nvPr/>
        </p:nvSpPr>
        <p:spPr bwMode="auto">
          <a:xfrm>
            <a:off x="684213" y="1844675"/>
            <a:ext cx="820737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lnSpc>
                <a:spcPts val="4500"/>
              </a:lnSpc>
              <a:spcBef>
                <a:spcPct val="0"/>
              </a:spcBef>
              <a:buClrTx/>
              <a:buSzTx/>
              <a:buFont typeface="Wingdings" pitchFamily="2" charset="2"/>
              <a:buNone/>
            </a:pPr>
            <a:r>
              <a:rPr lang="zh-TW" altLang="en-US" b="1" dirty="0">
                <a:latin typeface="標楷體" pitchFamily="65" charset="-120"/>
                <a:ea typeface="標楷體" pitchFamily="65" charset="-120"/>
              </a:rPr>
              <a:t>農會會員戶籍遷出農會組織區域出會後，再申請加入同一農會為會員，其</a:t>
            </a:r>
            <a:r>
              <a:rPr lang="zh-TW" altLang="en-US" b="1" dirty="0">
                <a:solidFill>
                  <a:srgbClr val="FF0000"/>
                </a:solidFill>
                <a:latin typeface="標楷體" pitchFamily="65" charset="-120"/>
                <a:ea typeface="標楷體" pitchFamily="65" charset="-120"/>
              </a:rPr>
              <a:t>年資應重新計算</a:t>
            </a:r>
            <a:r>
              <a:rPr lang="zh-TW" altLang="en-US" b="1" dirty="0">
                <a:latin typeface="標楷體" pitchFamily="65" charset="-120"/>
                <a:ea typeface="標楷體" pitchFamily="65" charset="-120"/>
              </a:rPr>
              <a:t>。入會連續滿</a:t>
            </a:r>
            <a:r>
              <a:rPr lang="en-US" altLang="zh-TW" b="1" dirty="0">
                <a:latin typeface="標楷體" pitchFamily="65" charset="-120"/>
                <a:ea typeface="標楷體" pitchFamily="65" charset="-120"/>
              </a:rPr>
              <a:t>6</a:t>
            </a:r>
            <a:r>
              <a:rPr lang="zh-TW" altLang="en-US" b="1" dirty="0">
                <a:latin typeface="標楷體" pitchFamily="65" charset="-120"/>
                <a:ea typeface="標楷體" pitchFamily="65" charset="-120"/>
              </a:rPr>
              <a:t>個月始有農會法第</a:t>
            </a:r>
            <a:r>
              <a:rPr lang="en-US" altLang="zh-TW" b="1" dirty="0">
                <a:latin typeface="標楷體" pitchFamily="65" charset="-120"/>
                <a:ea typeface="標楷體" pitchFamily="65" charset="-120"/>
              </a:rPr>
              <a:t>12</a:t>
            </a:r>
            <a:r>
              <a:rPr lang="zh-TW" altLang="en-US" b="1" dirty="0">
                <a:latin typeface="標楷體" pitchFamily="65" charset="-120"/>
                <a:ea typeface="標楷體" pitchFamily="65" charset="-120"/>
              </a:rPr>
              <a:t>條第第</a:t>
            </a:r>
            <a:r>
              <a:rPr lang="en-US" altLang="zh-TW" b="1" dirty="0">
                <a:latin typeface="標楷體" pitchFamily="65" charset="-120"/>
                <a:ea typeface="標楷體" pitchFamily="65" charset="-120"/>
              </a:rPr>
              <a:t>4</a:t>
            </a:r>
            <a:r>
              <a:rPr lang="zh-TW" altLang="en-US" b="1" dirty="0">
                <a:latin typeface="標楷體" pitchFamily="65" charset="-120"/>
                <a:ea typeface="標楷體" pitchFamily="65" charset="-120"/>
              </a:rPr>
              <a:t>項之選舉權與同法第</a:t>
            </a:r>
            <a:r>
              <a:rPr lang="en-US" altLang="zh-TW" b="1" dirty="0">
                <a:latin typeface="標楷體" pitchFamily="65" charset="-120"/>
                <a:ea typeface="標楷體" pitchFamily="65" charset="-120"/>
              </a:rPr>
              <a:t>15</a:t>
            </a:r>
            <a:r>
              <a:rPr lang="zh-TW" altLang="en-US" b="1" dirty="0">
                <a:latin typeface="標楷體" pitchFamily="65" charset="-120"/>
                <a:ea typeface="標楷體" pitchFamily="65" charset="-120"/>
              </a:rPr>
              <a:t>條之</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及第</a:t>
            </a:r>
            <a:r>
              <a:rPr lang="en-US" altLang="zh-TW" b="1" dirty="0">
                <a:latin typeface="標楷體" pitchFamily="65" charset="-120"/>
                <a:ea typeface="標楷體" pitchFamily="65" charset="-120"/>
              </a:rPr>
              <a:t>23</a:t>
            </a:r>
            <a:r>
              <a:rPr lang="zh-TW" altLang="en-US" b="1" dirty="0">
                <a:latin typeface="標楷體" pitchFamily="65" charset="-120"/>
                <a:ea typeface="標楷體" pitchFamily="65" charset="-120"/>
              </a:rPr>
              <a:t>條之被選舉權；其入會連續滿</a:t>
            </a:r>
            <a:r>
              <a:rPr lang="en-US" altLang="zh-TW" b="1" dirty="0">
                <a:latin typeface="標楷體" pitchFamily="65" charset="-120"/>
                <a:ea typeface="標楷體" pitchFamily="65" charset="-120"/>
              </a:rPr>
              <a:t>2</a:t>
            </a:r>
            <a:r>
              <a:rPr lang="zh-TW" altLang="en-US" b="1" dirty="0">
                <a:latin typeface="標楷體" pitchFamily="65" charset="-120"/>
                <a:ea typeface="標楷體" pitchFamily="65" charset="-120"/>
              </a:rPr>
              <a:t>年，始得登記為同法第</a:t>
            </a:r>
            <a:r>
              <a:rPr lang="en-US" altLang="zh-TW" b="1" dirty="0">
                <a:latin typeface="標楷體" pitchFamily="65" charset="-120"/>
                <a:ea typeface="標楷體" pitchFamily="65" charset="-120"/>
              </a:rPr>
              <a:t>20</a:t>
            </a:r>
            <a:r>
              <a:rPr lang="zh-TW" altLang="en-US" b="1" dirty="0">
                <a:latin typeface="標楷體" pitchFamily="65" charset="-120"/>
                <a:ea typeface="標楷體" pitchFamily="65" charset="-120"/>
              </a:rPr>
              <a:t>條之</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農會理、監事候選人。</a:t>
            </a:r>
          </a:p>
        </p:txBody>
      </p:sp>
      <p:sp>
        <p:nvSpPr>
          <p:cNvPr id="60420" name="Text Box 3"/>
          <p:cNvSpPr txBox="1">
            <a:spLocks noChangeArrowheads="1"/>
          </p:cNvSpPr>
          <p:nvPr/>
        </p:nvSpPr>
        <p:spPr bwMode="auto">
          <a:xfrm>
            <a:off x="0" y="404813"/>
            <a:ext cx="882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3888" indent="-623888">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3400" b="1">
                <a:solidFill>
                  <a:srgbClr val="050701"/>
                </a:solidFill>
                <a:latin typeface="標楷體" pitchFamily="65" charset="-120"/>
                <a:ea typeface="標楷體" pitchFamily="65" charset="-120"/>
              </a:rPr>
              <a:t> </a:t>
            </a:r>
            <a:r>
              <a:rPr lang="en-US" altLang="zh-TW" sz="3600" b="1">
                <a:solidFill>
                  <a:srgbClr val="003399"/>
                </a:solidFill>
                <a:latin typeface="標楷體" pitchFamily="65" charset="-120"/>
                <a:ea typeface="標楷體" pitchFamily="65" charset="-120"/>
              </a:rPr>
              <a:t>2.</a:t>
            </a:r>
            <a:r>
              <a:rPr lang="zh-TW" altLang="en-US" sz="3600" b="1">
                <a:solidFill>
                  <a:srgbClr val="003399"/>
                </a:solidFill>
                <a:latin typeface="標楷體" pitchFamily="65" charset="-120"/>
                <a:ea typeface="標楷體" pitchFamily="65" charset="-120"/>
              </a:rPr>
              <a:t>關於農會會員出會後再入會，選舉權、被選舉權年資之計算疑義：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456B5D9-0D1B-424E-80D8-0CB18292E971}" type="slidenum">
              <a:rPr kumimoji="0" lang="en-US" altLang="zh-TW" sz="1400"/>
              <a:pPr>
                <a:spcBef>
                  <a:spcPct val="0"/>
                </a:spcBef>
                <a:buClrTx/>
                <a:buSzTx/>
                <a:buFontTx/>
                <a:buNone/>
              </a:pPr>
              <a:t>47</a:t>
            </a:fld>
            <a:endParaRPr kumimoji="0" lang="en-US" altLang="zh-TW" sz="1400"/>
          </a:p>
        </p:txBody>
      </p:sp>
      <p:sp>
        <p:nvSpPr>
          <p:cNvPr id="61443" name="Rectangle 2"/>
          <p:cNvSpPr>
            <a:spLocks noGrp="1" noRot="1" noChangeArrowheads="1"/>
          </p:cNvSpPr>
          <p:nvPr>
            <p:ph type="title"/>
          </p:nvPr>
        </p:nvSpPr>
        <p:spPr>
          <a:xfrm>
            <a:off x="250825" y="549275"/>
            <a:ext cx="8540750" cy="2592388"/>
          </a:xfrm>
        </p:spPr>
        <p:txBody>
          <a:bodyPr/>
          <a:lstStyle/>
          <a:p>
            <a:pPr algn="l" eaLnBrk="1" hangingPunct="1"/>
            <a:r>
              <a:rPr lang="zh-TW" altLang="en-US" sz="3600" b="1">
                <a:solidFill>
                  <a:srgbClr val="003399"/>
                </a:solidFill>
                <a:latin typeface="標楷體" pitchFamily="65" charset="-120"/>
                <a:ea typeface="標楷體" pitchFamily="65" charset="-120"/>
              </a:rPr>
              <a:t>釋二十六：</a:t>
            </a:r>
            <a:r>
              <a:rPr lang="en-US" altLang="zh-TW" sz="3600" b="1">
                <a:solidFill>
                  <a:srgbClr val="003399"/>
                </a:solidFill>
                <a:latin typeface="標楷體" pitchFamily="65" charset="-120"/>
                <a:ea typeface="標楷體" pitchFamily="65" charset="-120"/>
              </a:rPr>
              <a:t/>
            </a:r>
            <a:br>
              <a:rPr lang="en-US" altLang="zh-TW" sz="3600" b="1">
                <a:solidFill>
                  <a:srgbClr val="003399"/>
                </a:solidFill>
                <a:latin typeface="標楷體" pitchFamily="65" charset="-120"/>
                <a:ea typeface="標楷體" pitchFamily="65" charset="-120"/>
              </a:rPr>
            </a:br>
            <a:r>
              <a:rPr lang="zh-TW" altLang="en-US" sz="3600" b="1">
                <a:solidFill>
                  <a:srgbClr val="003399"/>
                </a:solidFill>
                <a:latin typeface="標楷體" pitchFamily="65" charset="-120"/>
                <a:ea typeface="標楷體" pitchFamily="65" charset="-120"/>
              </a:rPr>
              <a:t>關於</a:t>
            </a:r>
            <a:r>
              <a:rPr lang="en-US" altLang="zh-TW" sz="3600" b="1">
                <a:solidFill>
                  <a:srgbClr val="003399"/>
                </a:solidFill>
                <a:latin typeface="標楷體" pitchFamily="65" charset="-120"/>
                <a:ea typeface="標楷體" pitchFamily="65" charset="-120"/>
              </a:rPr>
              <a:t>78</a:t>
            </a:r>
            <a:r>
              <a:rPr lang="zh-TW" altLang="en-US" sz="3600" b="1">
                <a:solidFill>
                  <a:srgbClr val="003399"/>
                </a:solidFill>
                <a:latin typeface="標楷體" pitchFamily="65" charset="-120"/>
                <a:ea typeface="標楷體" pitchFamily="65" charset="-120"/>
              </a:rPr>
              <a:t>年農會屆次改選農會農事小組組長、會員代表選舉因登記不足額延後選舉，則於</a:t>
            </a:r>
            <a:r>
              <a:rPr lang="en-US" altLang="zh-TW" sz="3600" b="1">
                <a:solidFill>
                  <a:srgbClr val="003399"/>
                </a:solidFill>
                <a:latin typeface="標楷體" pitchFamily="65" charset="-120"/>
                <a:ea typeface="標楷體" pitchFamily="65" charset="-120"/>
              </a:rPr>
              <a:t>77</a:t>
            </a:r>
            <a:r>
              <a:rPr lang="zh-TW" altLang="en-US" sz="3600" b="1">
                <a:solidFill>
                  <a:srgbClr val="003399"/>
                </a:solidFill>
                <a:latin typeface="標楷體" pitchFamily="65" charset="-120"/>
                <a:ea typeface="標楷體" pitchFamily="65" charset="-120"/>
              </a:rPr>
              <a:t>年</a:t>
            </a:r>
            <a:r>
              <a:rPr lang="en-US" altLang="zh-TW" sz="3600" b="1">
                <a:solidFill>
                  <a:srgbClr val="003399"/>
                </a:solidFill>
                <a:latin typeface="標楷體" pitchFamily="65" charset="-120"/>
                <a:ea typeface="標楷體" pitchFamily="65" charset="-120"/>
              </a:rPr>
              <a:t>8</a:t>
            </a:r>
            <a:r>
              <a:rPr lang="zh-TW" altLang="en-US" sz="3600" b="1">
                <a:solidFill>
                  <a:srgbClr val="003399"/>
                </a:solidFill>
                <a:latin typeface="標楷體" pitchFamily="65" charset="-120"/>
                <a:ea typeface="標楷體" pitchFamily="65" charset="-120"/>
              </a:rPr>
              <a:t>月</a:t>
            </a:r>
            <a:r>
              <a:rPr lang="en-US" altLang="zh-TW" sz="3600" b="1">
                <a:solidFill>
                  <a:srgbClr val="003399"/>
                </a:solidFill>
                <a:latin typeface="標楷體" pitchFamily="65" charset="-120"/>
                <a:ea typeface="標楷體" pitchFamily="65" charset="-120"/>
              </a:rPr>
              <a:t>15</a:t>
            </a:r>
            <a:r>
              <a:rPr lang="zh-TW" altLang="en-US" sz="3600" b="1">
                <a:solidFill>
                  <a:srgbClr val="003399"/>
                </a:solidFill>
                <a:latin typeface="標楷體" pitchFamily="65" charset="-120"/>
                <a:ea typeface="標楷體" pitchFamily="65" charset="-120"/>
              </a:rPr>
              <a:t>日以後入會會員之年資可否依農會法第</a:t>
            </a:r>
            <a:r>
              <a:rPr lang="en-US" altLang="zh-TW" sz="3600" b="1">
                <a:solidFill>
                  <a:srgbClr val="003399"/>
                </a:solidFill>
                <a:latin typeface="標楷體" pitchFamily="65" charset="-120"/>
                <a:ea typeface="標楷體" pitchFamily="65" charset="-120"/>
              </a:rPr>
              <a:t>12</a:t>
            </a:r>
            <a:r>
              <a:rPr lang="zh-TW" altLang="en-US" sz="3600" b="1">
                <a:solidFill>
                  <a:srgbClr val="003399"/>
                </a:solidFill>
                <a:latin typeface="標楷體" pitchFamily="65" charset="-120"/>
                <a:ea typeface="標楷體" pitchFamily="65" charset="-120"/>
              </a:rPr>
              <a:t>條之規定核定其選舉權與被選舉權：</a:t>
            </a:r>
          </a:p>
        </p:txBody>
      </p:sp>
      <p:sp>
        <p:nvSpPr>
          <p:cNvPr id="54276" name="Rectangle 3"/>
          <p:cNvSpPr>
            <a:spLocks noGrp="1" noRot="1" noChangeArrowheads="1"/>
          </p:cNvSpPr>
          <p:nvPr>
            <p:ph type="body" idx="1"/>
          </p:nvPr>
        </p:nvSpPr>
        <p:spPr>
          <a:xfrm>
            <a:off x="301625" y="3429000"/>
            <a:ext cx="8540750" cy="2670175"/>
          </a:xfrm>
        </p:spPr>
        <p:txBody>
          <a:bodyPr/>
          <a:lstStyle/>
          <a:p>
            <a:pPr eaLnBrk="1" hangingPunct="1">
              <a:defRPr/>
            </a:pPr>
            <a:r>
              <a:rPr lang="zh-TW" altLang="en-US" sz="3600" b="1" dirty="0">
                <a:latin typeface="標楷體" pitchFamily="65" charset="-120"/>
                <a:ea typeface="標楷體" pitchFamily="65" charset="-120"/>
              </a:rPr>
              <a:t>本案仍請依照本部</a:t>
            </a:r>
            <a:r>
              <a:rPr lang="en-US" altLang="zh-TW" sz="3600" b="1" dirty="0">
                <a:latin typeface="標楷體" pitchFamily="65" charset="-120"/>
                <a:ea typeface="標楷體" pitchFamily="65" charset="-120"/>
              </a:rPr>
              <a:t>77</a:t>
            </a:r>
            <a:r>
              <a:rPr lang="zh-TW" altLang="en-US" sz="3600" b="1" dirty="0">
                <a:latin typeface="標楷體" pitchFamily="65" charset="-120"/>
                <a:ea typeface="標楷體" pitchFamily="65" charset="-120"/>
              </a:rPr>
              <a:t>年</a:t>
            </a:r>
            <a:r>
              <a:rPr lang="en-US" altLang="zh-TW" sz="3600" b="1" dirty="0">
                <a:latin typeface="標楷體" pitchFamily="65" charset="-120"/>
                <a:ea typeface="標楷體" pitchFamily="65" charset="-120"/>
              </a:rPr>
              <a:t>12</a:t>
            </a:r>
            <a:r>
              <a:rPr lang="zh-TW" altLang="en-US" sz="3600" b="1" dirty="0">
                <a:latin typeface="標楷體" pitchFamily="65" charset="-120"/>
                <a:ea typeface="標楷體" pitchFamily="65" charset="-120"/>
              </a:rPr>
              <a:t>月</a:t>
            </a:r>
            <a:r>
              <a:rPr lang="en-US" altLang="zh-TW" sz="3600" b="1" dirty="0">
                <a:latin typeface="標楷體" pitchFamily="65" charset="-120"/>
                <a:ea typeface="標楷體" pitchFamily="65" charset="-120"/>
              </a:rPr>
              <a:t>6</a:t>
            </a:r>
            <a:r>
              <a:rPr lang="zh-TW" altLang="en-US" sz="3600" b="1" dirty="0">
                <a:latin typeface="標楷體" pitchFamily="65" charset="-120"/>
                <a:ea typeface="標楷體" pitchFamily="65" charset="-120"/>
              </a:rPr>
              <a:t>日台內社字第</a:t>
            </a:r>
            <a:r>
              <a:rPr lang="en-US" altLang="zh-TW" sz="3600" b="1" dirty="0">
                <a:latin typeface="標楷體" pitchFamily="65" charset="-120"/>
                <a:ea typeface="標楷體" pitchFamily="65" charset="-120"/>
              </a:rPr>
              <a:t>650341</a:t>
            </a:r>
            <a:r>
              <a:rPr lang="zh-TW" altLang="en-US" sz="3600" b="1" dirty="0">
                <a:latin typeface="標楷體" pitchFamily="65" charset="-120"/>
                <a:ea typeface="標楷體" pitchFamily="65" charset="-120"/>
              </a:rPr>
              <a:t>號函示應於</a:t>
            </a:r>
            <a:r>
              <a:rPr lang="en-US" altLang="zh-TW" sz="3600" b="1" dirty="0">
                <a:latin typeface="標楷體" pitchFamily="65" charset="-120"/>
                <a:ea typeface="標楷體" pitchFamily="65" charset="-120"/>
              </a:rPr>
              <a:t>77</a:t>
            </a:r>
            <a:r>
              <a:rPr lang="zh-TW" altLang="en-US" sz="3600" b="1" dirty="0">
                <a:latin typeface="標楷體" pitchFamily="65" charset="-120"/>
                <a:ea typeface="標楷體" pitchFamily="65" charset="-120"/>
              </a:rPr>
              <a:t>年</a:t>
            </a:r>
            <a:r>
              <a:rPr lang="en-US" altLang="zh-TW" sz="3600" b="1" dirty="0">
                <a:latin typeface="標楷體" pitchFamily="65" charset="-120"/>
                <a:ea typeface="標楷體" pitchFamily="65" charset="-120"/>
              </a:rPr>
              <a:t>8</a:t>
            </a:r>
            <a:r>
              <a:rPr lang="zh-TW" altLang="en-US" sz="3600" b="1" dirty="0">
                <a:latin typeface="標楷體" pitchFamily="65" charset="-120"/>
                <a:ea typeface="標楷體" pitchFamily="65" charset="-120"/>
              </a:rPr>
              <a:t>月</a:t>
            </a:r>
            <a:r>
              <a:rPr lang="en-US" altLang="zh-TW" sz="3600" b="1" dirty="0">
                <a:latin typeface="標楷體" pitchFamily="65" charset="-120"/>
                <a:ea typeface="標楷體" pitchFamily="65" charset="-120"/>
              </a:rPr>
              <a:t>14</a:t>
            </a:r>
            <a:r>
              <a:rPr lang="zh-TW" altLang="en-US" sz="3600" b="1" dirty="0">
                <a:latin typeface="標楷體" pitchFamily="65" charset="-120"/>
                <a:ea typeface="標楷體" pitchFamily="65" charset="-120"/>
              </a:rPr>
              <a:t>日（包含當天）以前入會者，始有應屆之選舉權與被選舉權。</a:t>
            </a:r>
            <a:endParaRPr lang="en-US" altLang="zh-TW" sz="3600" b="1" dirty="0">
              <a:latin typeface="標楷體" pitchFamily="65" charset="-120"/>
              <a:ea typeface="標楷體" pitchFamily="65" charset="-120"/>
            </a:endParaRPr>
          </a:p>
          <a:p>
            <a:pPr marL="0" indent="0" eaLnBrk="1" hangingPunct="1">
              <a:buFont typeface="Wingdings" pitchFamily="2" charset="2"/>
              <a:buNone/>
              <a:defRPr/>
            </a:pPr>
            <a:r>
              <a:rPr lang="zh-TW" altLang="en-US" sz="2400" b="1" dirty="0">
                <a:latin typeface="標楷體" pitchFamily="65" charset="-120"/>
                <a:ea typeface="標楷體" pitchFamily="65" charset="-120"/>
              </a:rPr>
              <a:t>   </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78.3.6</a:t>
            </a:r>
            <a:r>
              <a:rPr lang="zh-TW" altLang="en-US"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682009</a:t>
            </a:r>
            <a:r>
              <a:rPr lang="zh-TW" altLang="en-US" sz="2400" b="1" dirty="0">
                <a:latin typeface="標楷體" pitchFamily="65" charset="-120"/>
                <a:ea typeface="標楷體" pitchFamily="65" charset="-120"/>
              </a:rPr>
              <a:t>號函，農委會</a:t>
            </a:r>
            <a:r>
              <a:rPr lang="en-US" altLang="zh-TW" sz="2400" b="1" dirty="0">
                <a:latin typeface="標楷體" pitchFamily="65" charset="-120"/>
                <a:ea typeface="標楷體" pitchFamily="65" charset="-120"/>
              </a:rPr>
              <a:t>10508</a:t>
            </a:r>
            <a:r>
              <a:rPr lang="zh-TW" altLang="en-US" sz="2400" b="1" dirty="0">
                <a:latin typeface="標楷體" pitchFamily="65" charset="-120"/>
                <a:ea typeface="標楷體" pitchFamily="65" charset="-120"/>
              </a:rPr>
              <a:t>檢討</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a:p>
            <a:pPr eaLnBrk="1" hangingPunct="1">
              <a:defRPr/>
            </a:pPr>
            <a:endParaRPr lang="zh-TW" altLang="en-US" sz="3600" b="1" dirty="0">
              <a:latin typeface="標楷體" pitchFamily="65" charset="-120"/>
              <a:ea typeface="標楷體"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13FA012E-64A6-494D-ADEF-57EE711A192E}" type="slidenum">
              <a:rPr kumimoji="0" lang="en-US" altLang="zh-TW" sz="1400"/>
              <a:pPr>
                <a:spcBef>
                  <a:spcPct val="0"/>
                </a:spcBef>
                <a:buClrTx/>
                <a:buSzTx/>
                <a:buFontTx/>
                <a:buNone/>
              </a:pPr>
              <a:t>48</a:t>
            </a:fld>
            <a:endParaRPr kumimoji="0" lang="en-US" altLang="zh-TW" sz="1400"/>
          </a:p>
        </p:txBody>
      </p:sp>
      <p:sp>
        <p:nvSpPr>
          <p:cNvPr id="62467" name="Text Box 2"/>
          <p:cNvSpPr txBox="1">
            <a:spLocks noChangeArrowheads="1"/>
          </p:cNvSpPr>
          <p:nvPr/>
        </p:nvSpPr>
        <p:spPr bwMode="auto">
          <a:xfrm>
            <a:off x="55563" y="98425"/>
            <a:ext cx="903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92175" indent="-8921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a:solidFill>
                  <a:srgbClr val="003399"/>
                </a:solidFill>
                <a:latin typeface="標楷體" pitchFamily="65" charset="-120"/>
                <a:ea typeface="標楷體" pitchFamily="65" charset="-120"/>
              </a:rPr>
              <a:t>釋二十七：</a:t>
            </a:r>
            <a:endParaRPr lang="en-US" altLang="zh-TW" sz="3600" b="1">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3600" b="1">
                <a:solidFill>
                  <a:srgbClr val="003399"/>
                </a:solidFill>
                <a:latin typeface="標楷體" pitchFamily="65" charset="-120"/>
                <a:ea typeface="標楷體" pitchFamily="65" charset="-120"/>
              </a:rPr>
              <a:t>  </a:t>
            </a:r>
            <a:r>
              <a:rPr lang="zh-TW" altLang="en-US" sz="3400" b="1">
                <a:solidFill>
                  <a:srgbClr val="003399"/>
                </a:solidFill>
                <a:latin typeface="標楷體" pitchFamily="65" charset="-120"/>
                <a:ea typeface="標楷體" pitchFamily="65" charset="-120"/>
              </a:rPr>
              <a:t>農會會員資格可否轉讓或繼承疑義：</a:t>
            </a:r>
          </a:p>
        </p:txBody>
      </p:sp>
      <p:sp>
        <p:nvSpPr>
          <p:cNvPr id="62468" name="Text Box 3"/>
          <p:cNvSpPr txBox="1">
            <a:spLocks noChangeArrowheads="1"/>
          </p:cNvSpPr>
          <p:nvPr/>
        </p:nvSpPr>
        <p:spPr bwMode="auto">
          <a:xfrm>
            <a:off x="0" y="1268413"/>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71463" indent="-271463">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b="1">
                <a:latin typeface="標楷體" pitchFamily="65" charset="-120"/>
                <a:ea typeface="標楷體" pitchFamily="65" charset="-120"/>
              </a:rPr>
              <a:t> </a:t>
            </a:r>
            <a:r>
              <a:rPr lang="en-US" altLang="zh-TW" b="1">
                <a:latin typeface="標楷體" pitchFamily="65" charset="-120"/>
                <a:ea typeface="標楷體" pitchFamily="65" charset="-120"/>
              </a:rPr>
              <a:t>1.</a:t>
            </a:r>
            <a:r>
              <a:rPr lang="zh-TW" altLang="en-US" b="1">
                <a:latin typeface="標楷體" pitchFamily="65" charset="-120"/>
                <a:ea typeface="標楷體" pitchFamily="65" charset="-120"/>
              </a:rPr>
              <a:t>農會</a:t>
            </a:r>
            <a:r>
              <a:rPr lang="zh-TW" altLang="en-US" b="1">
                <a:solidFill>
                  <a:srgbClr val="FF0000"/>
                </a:solidFill>
                <a:latin typeface="標楷體" pitchFamily="65" charset="-120"/>
                <a:ea typeface="標楷體" pitchFamily="65" charset="-120"/>
              </a:rPr>
              <a:t>會員資格</a:t>
            </a:r>
            <a:r>
              <a:rPr lang="zh-TW" altLang="en-US" b="1">
                <a:latin typeface="標楷體" pitchFamily="65" charset="-120"/>
                <a:ea typeface="標楷體" pitchFamily="65" charset="-120"/>
              </a:rPr>
              <a:t>具有</a:t>
            </a:r>
            <a:r>
              <a:rPr lang="zh-TW" altLang="en-US" b="1">
                <a:solidFill>
                  <a:srgbClr val="FF0000"/>
                </a:solidFill>
                <a:latin typeface="標楷體" pitchFamily="65" charset="-120"/>
                <a:ea typeface="標楷體" pitchFamily="65" charset="-120"/>
              </a:rPr>
              <a:t>身分權</a:t>
            </a:r>
            <a:r>
              <a:rPr lang="zh-TW" altLang="en-US" b="1">
                <a:latin typeface="標楷體" pitchFamily="65" charset="-120"/>
                <a:ea typeface="標楷體" pitchFamily="65" charset="-120"/>
              </a:rPr>
              <a:t>性質，原則上</a:t>
            </a:r>
            <a:r>
              <a:rPr lang="zh-TW" altLang="en-US" b="1">
                <a:solidFill>
                  <a:srgbClr val="FF0000"/>
                </a:solidFill>
                <a:latin typeface="標楷體" pitchFamily="65" charset="-120"/>
                <a:ea typeface="標楷體" pitchFamily="65" charset="-120"/>
              </a:rPr>
              <a:t>無移轉</a:t>
            </a:r>
            <a:endParaRPr lang="en-US" altLang="zh-TW" b="1">
              <a:solidFill>
                <a:srgbClr val="FF0000"/>
              </a:solidFill>
              <a:latin typeface="標楷體" pitchFamily="65" charset="-120"/>
              <a:ea typeface="標楷體" pitchFamily="65" charset="-120"/>
            </a:endParaRPr>
          </a:p>
          <a:p>
            <a:pPr eaLnBrk="1" hangingPunct="1">
              <a:spcBef>
                <a:spcPct val="0"/>
              </a:spcBef>
              <a:buClrTx/>
              <a:buSzTx/>
              <a:buFontTx/>
              <a:buNone/>
            </a:pPr>
            <a:r>
              <a:rPr lang="zh-TW" altLang="en-US" b="1">
                <a:solidFill>
                  <a:srgbClr val="FF0000"/>
                </a:solidFill>
                <a:latin typeface="標楷體" pitchFamily="65" charset="-120"/>
                <a:ea typeface="標楷體" pitchFamily="65" charset="-120"/>
              </a:rPr>
              <a:t>   性</a:t>
            </a:r>
            <a:r>
              <a:rPr lang="zh-TW" altLang="en-US" b="1">
                <a:latin typeface="標楷體" pitchFamily="65" charset="-120"/>
                <a:ea typeface="標楷體" pitchFamily="65" charset="-120"/>
              </a:rPr>
              <a:t>；其與營利社團的社員權，原則上有移轉性</a:t>
            </a:r>
            <a:endParaRPr lang="en-US" altLang="zh-TW" b="1">
              <a:latin typeface="標楷體" pitchFamily="65" charset="-120"/>
              <a:ea typeface="標楷體" pitchFamily="65" charset="-120"/>
            </a:endParaRPr>
          </a:p>
          <a:p>
            <a:pPr eaLnBrk="1" hangingPunct="1">
              <a:spcBef>
                <a:spcPct val="0"/>
              </a:spcBef>
              <a:buClrTx/>
              <a:buSzTx/>
              <a:buFontTx/>
              <a:buNone/>
            </a:pPr>
            <a:r>
              <a:rPr lang="zh-TW" altLang="en-US" b="1">
                <a:latin typeface="標楷體" pitchFamily="65" charset="-120"/>
                <a:ea typeface="標楷體" pitchFamily="65" charset="-120"/>
              </a:rPr>
              <a:t>   有別。   </a:t>
            </a:r>
            <a:r>
              <a:rPr lang="en-US" altLang="zh-TW" sz="2400" b="1">
                <a:latin typeface="標楷體" pitchFamily="65" charset="-120"/>
                <a:ea typeface="標楷體" pitchFamily="65" charset="-120"/>
              </a:rPr>
              <a:t>(</a:t>
            </a:r>
            <a:r>
              <a:rPr lang="zh-TW" altLang="en-US" sz="2400" b="1">
                <a:latin typeface="標楷體" pitchFamily="65" charset="-120"/>
                <a:ea typeface="標楷體" pitchFamily="65" charset="-120"/>
              </a:rPr>
              <a:t>農委會</a:t>
            </a:r>
            <a:r>
              <a:rPr lang="en-US" altLang="zh-TW" sz="2400" b="1">
                <a:latin typeface="標楷體" pitchFamily="65" charset="-120"/>
                <a:ea typeface="標楷體" pitchFamily="65" charset="-120"/>
              </a:rPr>
              <a:t>91.5.6.</a:t>
            </a:r>
            <a:r>
              <a:rPr lang="zh-TW" altLang="en-US" sz="2400" b="1">
                <a:latin typeface="標楷體" pitchFamily="65" charset="-120"/>
                <a:ea typeface="標楷體" pitchFamily="65" charset="-120"/>
              </a:rPr>
              <a:t>農輔字第</a:t>
            </a:r>
            <a:r>
              <a:rPr lang="en-US" altLang="zh-TW" sz="2400" b="1">
                <a:latin typeface="標楷體" pitchFamily="65" charset="-120"/>
                <a:ea typeface="標楷體" pitchFamily="65" charset="-120"/>
              </a:rPr>
              <a:t>0910000277</a:t>
            </a:r>
            <a:r>
              <a:rPr lang="zh-TW" altLang="en-US" sz="2400" b="1">
                <a:latin typeface="標楷體" pitchFamily="65" charset="-120"/>
                <a:ea typeface="標楷體" pitchFamily="65" charset="-120"/>
              </a:rPr>
              <a:t>號函）</a:t>
            </a:r>
          </a:p>
          <a:p>
            <a:pPr eaLnBrk="1" hangingPunct="1">
              <a:spcBef>
                <a:spcPct val="0"/>
              </a:spcBef>
              <a:buClrTx/>
              <a:buSzTx/>
              <a:buFontTx/>
              <a:buNone/>
            </a:pPr>
            <a:r>
              <a:rPr lang="zh-TW" altLang="en-US" sz="2800" b="1">
                <a:latin typeface="標楷體" pitchFamily="65" charset="-120"/>
                <a:ea typeface="標楷體" pitchFamily="65" charset="-120"/>
              </a:rPr>
              <a:t> </a:t>
            </a:r>
            <a:r>
              <a:rPr lang="en-US" altLang="zh-TW" sz="2800" b="1">
                <a:latin typeface="標楷體" pitchFamily="65" charset="-120"/>
                <a:ea typeface="標楷體" pitchFamily="65" charset="-120"/>
              </a:rPr>
              <a:t>2.</a:t>
            </a:r>
            <a:r>
              <a:rPr lang="zh-TW" altLang="en-US" sz="2800" b="1">
                <a:latin typeface="標楷體" pitchFamily="65" charset="-120"/>
                <a:ea typeface="標楷體" pitchFamily="65" charset="-120"/>
              </a:rPr>
              <a:t>農會法第</a:t>
            </a:r>
            <a:r>
              <a:rPr lang="en-US" altLang="zh-TW" sz="2800" b="1">
                <a:latin typeface="標楷體" pitchFamily="65" charset="-120"/>
                <a:ea typeface="標楷體" pitchFamily="65" charset="-120"/>
              </a:rPr>
              <a:t>18</a:t>
            </a:r>
            <a:r>
              <a:rPr lang="zh-TW" altLang="en-US" sz="2800" b="1">
                <a:latin typeface="標楷體" pitchFamily="65" charset="-120"/>
                <a:ea typeface="標楷體" pitchFamily="65" charset="-120"/>
              </a:rPr>
              <a:t>條第</a:t>
            </a:r>
            <a:r>
              <a:rPr lang="en-US" altLang="zh-TW" sz="2800" b="1">
                <a:latin typeface="標楷體" pitchFamily="65" charset="-120"/>
                <a:ea typeface="標楷體" pitchFamily="65" charset="-120"/>
              </a:rPr>
              <a:t>1</a:t>
            </a:r>
            <a:r>
              <a:rPr lang="zh-TW" altLang="en-US" sz="2800" b="1">
                <a:latin typeface="標楷體" pitchFamily="65" charset="-120"/>
                <a:ea typeface="標楷體" pitchFamily="65" charset="-120"/>
              </a:rPr>
              <a:t>款規定略以：農會會員死亡為出會；</a:t>
            </a:r>
            <a:endParaRPr lang="en-US" altLang="zh-TW" sz="2800" b="1">
              <a:latin typeface="標楷體" pitchFamily="65" charset="-120"/>
              <a:ea typeface="標楷體" pitchFamily="65" charset="-120"/>
            </a:endParaRPr>
          </a:p>
          <a:p>
            <a:pPr eaLnBrk="1" hangingPunct="1">
              <a:spcBef>
                <a:spcPct val="0"/>
              </a:spcBef>
              <a:buClrTx/>
              <a:buSzTx/>
              <a:buFontTx/>
              <a:buNone/>
            </a:pPr>
            <a:r>
              <a:rPr lang="zh-TW" altLang="en-US" sz="2800" b="1">
                <a:latin typeface="標楷體" pitchFamily="65" charset="-120"/>
                <a:ea typeface="標楷體" pitchFamily="65" charset="-120"/>
              </a:rPr>
              <a:t>   又查民法第</a:t>
            </a:r>
            <a:r>
              <a:rPr lang="en-US" altLang="zh-TW" sz="2800" b="1">
                <a:latin typeface="標楷體" pitchFamily="65" charset="-120"/>
                <a:ea typeface="標楷體" pitchFamily="65" charset="-120"/>
              </a:rPr>
              <a:t>1148</a:t>
            </a:r>
            <a:r>
              <a:rPr lang="zh-TW" altLang="en-US" sz="2800" b="1">
                <a:latin typeface="標楷體" pitchFamily="65" charset="-120"/>
                <a:ea typeface="標楷體" pitchFamily="65" charset="-120"/>
              </a:rPr>
              <a:t>條規定略以：繼承人自繼承開始時，</a:t>
            </a:r>
            <a:endParaRPr lang="en-US" altLang="zh-TW" sz="2800" b="1">
              <a:latin typeface="標楷體" pitchFamily="65" charset="-120"/>
              <a:ea typeface="標楷體" pitchFamily="65" charset="-120"/>
            </a:endParaRPr>
          </a:p>
          <a:p>
            <a:pPr eaLnBrk="1" hangingPunct="1">
              <a:spcBef>
                <a:spcPct val="0"/>
              </a:spcBef>
              <a:buClrTx/>
              <a:buSzTx/>
              <a:buFontTx/>
              <a:buNone/>
            </a:pPr>
            <a:r>
              <a:rPr lang="zh-TW" altLang="en-US" sz="2800" b="1">
                <a:latin typeface="標楷體" pitchFamily="65" charset="-120"/>
                <a:ea typeface="標楷體" pitchFamily="65" charset="-120"/>
              </a:rPr>
              <a:t>   承受被繼承人財產上之一切權利、義務。繼承之標的，</a:t>
            </a:r>
            <a:endParaRPr lang="en-US" altLang="zh-TW" sz="2800" b="1">
              <a:latin typeface="標楷體" pitchFamily="65" charset="-120"/>
              <a:ea typeface="標楷體" pitchFamily="65" charset="-120"/>
            </a:endParaRPr>
          </a:p>
          <a:p>
            <a:pPr eaLnBrk="1" hangingPunct="1">
              <a:spcBef>
                <a:spcPct val="0"/>
              </a:spcBef>
              <a:buClrTx/>
              <a:buSzTx/>
              <a:buFontTx/>
              <a:buNone/>
            </a:pPr>
            <a:r>
              <a:rPr lang="zh-TW" altLang="en-US" sz="2800" b="1">
                <a:latin typeface="標楷體" pitchFamily="65" charset="-120"/>
                <a:ea typeface="標楷體" pitchFamily="65" charset="-120"/>
              </a:rPr>
              <a:t>   係以被繼承人財產上之一切權利、義務。本案農會會</a:t>
            </a:r>
            <a:endParaRPr lang="en-US" altLang="zh-TW" sz="2800" b="1">
              <a:latin typeface="標楷體" pitchFamily="65" charset="-120"/>
              <a:ea typeface="標楷體" pitchFamily="65" charset="-120"/>
            </a:endParaRPr>
          </a:p>
          <a:p>
            <a:pPr eaLnBrk="1" hangingPunct="1">
              <a:spcBef>
                <a:spcPct val="0"/>
              </a:spcBef>
              <a:buClrTx/>
              <a:buSzTx/>
              <a:buFontTx/>
              <a:buNone/>
            </a:pPr>
            <a:r>
              <a:rPr lang="zh-TW" altLang="en-US" sz="2800" b="1">
                <a:latin typeface="標楷體" pitchFamily="65" charset="-120"/>
                <a:ea typeface="標楷體" pitchFamily="65" charset="-120"/>
              </a:rPr>
              <a:t>   員資格屬</a:t>
            </a:r>
            <a:r>
              <a:rPr lang="zh-TW" altLang="en-US" sz="2800" b="1" u="sng">
                <a:solidFill>
                  <a:srgbClr val="C52F11"/>
                </a:solidFill>
                <a:latin typeface="標楷體" pitchFamily="65" charset="-120"/>
                <a:ea typeface="標楷體" pitchFamily="65" charset="-120"/>
              </a:rPr>
              <a:t>身分權</a:t>
            </a:r>
            <a:r>
              <a:rPr lang="zh-TW" altLang="en-US" sz="2800" b="1">
                <a:latin typeface="標楷體" pitchFamily="65" charset="-120"/>
                <a:ea typeface="標楷體" pitchFamily="65" charset="-120"/>
              </a:rPr>
              <a:t>性質，</a:t>
            </a:r>
            <a:r>
              <a:rPr lang="zh-TW" altLang="en-US" sz="2800" b="1" u="sng">
                <a:solidFill>
                  <a:srgbClr val="C52F11"/>
                </a:solidFill>
                <a:latin typeface="標楷體" pitchFamily="65" charset="-120"/>
                <a:ea typeface="標楷體" pitchFamily="65" charset="-120"/>
              </a:rPr>
              <a:t>非為財產權性質，未能列入繼</a:t>
            </a:r>
            <a:endParaRPr lang="en-US" altLang="zh-TW" sz="2800" b="1" u="sng">
              <a:solidFill>
                <a:srgbClr val="C52F11"/>
              </a:solidFill>
              <a:latin typeface="標楷體" pitchFamily="65" charset="-120"/>
              <a:ea typeface="標楷體" pitchFamily="65" charset="-120"/>
            </a:endParaRPr>
          </a:p>
          <a:p>
            <a:pPr eaLnBrk="1" hangingPunct="1">
              <a:spcBef>
                <a:spcPct val="0"/>
              </a:spcBef>
              <a:buClrTx/>
              <a:buSzTx/>
              <a:buFontTx/>
              <a:buNone/>
            </a:pPr>
            <a:r>
              <a:rPr lang="zh-TW" altLang="en-US" sz="2800" b="1">
                <a:solidFill>
                  <a:srgbClr val="C52F11"/>
                </a:solidFill>
                <a:latin typeface="標楷體" pitchFamily="65" charset="-120"/>
                <a:ea typeface="標楷體" pitchFamily="65" charset="-120"/>
              </a:rPr>
              <a:t>   </a:t>
            </a:r>
            <a:r>
              <a:rPr lang="zh-TW" altLang="en-US" sz="2800" b="1" u="sng">
                <a:solidFill>
                  <a:srgbClr val="C52F11"/>
                </a:solidFill>
                <a:latin typeface="標楷體" pitchFamily="65" charset="-120"/>
                <a:ea typeface="標楷體" pitchFamily="65" charset="-120"/>
              </a:rPr>
              <a:t>承之標的</a:t>
            </a:r>
            <a:r>
              <a:rPr lang="zh-TW" altLang="en-US" sz="2800" b="1">
                <a:latin typeface="標楷體" pitchFamily="65" charset="-120"/>
                <a:ea typeface="標楷體" pitchFamily="65" charset="-120"/>
              </a:rPr>
              <a:t>，且農會會員資格已因其死亡，構成會員出</a:t>
            </a:r>
            <a:endParaRPr lang="en-US" altLang="zh-TW" sz="2800" b="1">
              <a:latin typeface="標楷體" pitchFamily="65" charset="-120"/>
              <a:ea typeface="標楷體" pitchFamily="65" charset="-120"/>
            </a:endParaRPr>
          </a:p>
          <a:p>
            <a:pPr eaLnBrk="1" hangingPunct="1">
              <a:spcBef>
                <a:spcPct val="0"/>
              </a:spcBef>
              <a:buClrTx/>
              <a:buSzTx/>
              <a:buFontTx/>
              <a:buNone/>
            </a:pPr>
            <a:r>
              <a:rPr lang="zh-TW" altLang="en-US" sz="2800" b="1">
                <a:latin typeface="標楷體" pitchFamily="65" charset="-120"/>
                <a:ea typeface="標楷體" pitchFamily="65" charset="-120"/>
              </a:rPr>
              <a:t>   會之法律效果，已喪失會員資格，</a:t>
            </a:r>
            <a:r>
              <a:rPr lang="zh-TW" altLang="en-US" sz="2800" b="1" u="sng">
                <a:solidFill>
                  <a:srgbClr val="C52F11"/>
                </a:solidFill>
                <a:latin typeface="標楷體" pitchFamily="65" charset="-120"/>
                <a:ea typeface="標楷體" pitchFamily="65" charset="-120"/>
              </a:rPr>
              <a:t>不得以繼承方式取</a:t>
            </a:r>
            <a:endParaRPr lang="en-US" altLang="zh-TW" sz="2800" b="1" u="sng">
              <a:solidFill>
                <a:srgbClr val="C52F11"/>
              </a:solidFill>
              <a:latin typeface="標楷體" pitchFamily="65" charset="-120"/>
              <a:ea typeface="標楷體" pitchFamily="65" charset="-120"/>
            </a:endParaRPr>
          </a:p>
          <a:p>
            <a:pPr eaLnBrk="1" hangingPunct="1">
              <a:spcBef>
                <a:spcPct val="0"/>
              </a:spcBef>
              <a:buClrTx/>
              <a:buSzTx/>
              <a:buFontTx/>
              <a:buNone/>
            </a:pPr>
            <a:r>
              <a:rPr lang="zh-TW" altLang="en-US" sz="2800" b="1">
                <a:solidFill>
                  <a:srgbClr val="C52F11"/>
                </a:solidFill>
                <a:latin typeface="標楷體" pitchFamily="65" charset="-120"/>
                <a:ea typeface="標楷體" pitchFamily="65" charset="-120"/>
              </a:rPr>
              <a:t>   </a:t>
            </a:r>
            <a:r>
              <a:rPr lang="zh-TW" altLang="en-US" sz="2800" b="1" u="sng">
                <a:solidFill>
                  <a:srgbClr val="C52F11"/>
                </a:solidFill>
                <a:latin typeface="標楷體" pitchFamily="65" charset="-120"/>
                <a:ea typeface="標楷體" pitchFamily="65" charset="-120"/>
              </a:rPr>
              <a:t>得</a:t>
            </a:r>
            <a:r>
              <a:rPr lang="zh-TW" altLang="en-US" sz="2800" b="1">
                <a:solidFill>
                  <a:srgbClr val="C52F11"/>
                </a:solidFill>
                <a:latin typeface="標楷體" pitchFamily="65" charset="-120"/>
                <a:ea typeface="標楷體" pitchFamily="65" charset="-120"/>
              </a:rPr>
              <a:t>。</a:t>
            </a:r>
            <a:r>
              <a:rPr lang="zh-TW" altLang="en-US" sz="2800" b="1">
                <a:latin typeface="標楷體" pitchFamily="65" charset="-120"/>
                <a:ea typeface="標楷體" pitchFamily="65" charset="-120"/>
              </a:rPr>
              <a:t>      </a:t>
            </a:r>
            <a:r>
              <a:rPr lang="zh-TW" altLang="en-US" sz="2400" b="1">
                <a:latin typeface="標楷體" pitchFamily="65" charset="-120"/>
                <a:ea typeface="標楷體" pitchFamily="65" charset="-120"/>
              </a:rPr>
              <a:t>（農委會</a:t>
            </a:r>
            <a:r>
              <a:rPr lang="en-US" altLang="zh-TW" sz="2400" b="1">
                <a:latin typeface="標楷體" pitchFamily="65" charset="-120"/>
                <a:ea typeface="標楷體" pitchFamily="65" charset="-120"/>
              </a:rPr>
              <a:t>91.12.16.</a:t>
            </a:r>
            <a:r>
              <a:rPr lang="zh-TW" altLang="en-US" sz="2400" b="1">
                <a:latin typeface="標楷體" pitchFamily="65" charset="-120"/>
                <a:ea typeface="標楷體" pitchFamily="65" charset="-120"/>
              </a:rPr>
              <a:t>農輔字第</a:t>
            </a:r>
            <a:r>
              <a:rPr lang="en-US" altLang="zh-TW" sz="2400" b="1">
                <a:latin typeface="標楷體" pitchFamily="65" charset="-120"/>
                <a:ea typeface="標楷體" pitchFamily="65" charset="-120"/>
              </a:rPr>
              <a:t>0910160957</a:t>
            </a:r>
            <a:r>
              <a:rPr lang="zh-TW" altLang="en-US" sz="2400" b="1">
                <a:latin typeface="標楷體" pitchFamily="65" charset="-120"/>
                <a:ea typeface="標楷體" pitchFamily="65" charset="-120"/>
              </a:rPr>
              <a:t>號函）</a:t>
            </a:r>
            <a:r>
              <a:rPr lang="zh-TW" altLang="en-US" sz="2800">
                <a:latin typeface="標楷體" pitchFamily="65" charset="-120"/>
                <a:ea typeface="標楷體" pitchFamily="65" charset="-120"/>
              </a:rPr>
              <a:t> </a:t>
            </a:r>
            <a:endParaRPr lang="zh-TW" altLang="en-US" sz="2800" b="1">
              <a:solidFill>
                <a:srgbClr val="050701"/>
              </a:solidFill>
              <a:latin typeface="標楷體" pitchFamily="65" charset="-120"/>
              <a:ea typeface="標楷體" pitchFamily="65" charset="-120"/>
            </a:endParaRPr>
          </a:p>
          <a:p>
            <a:pPr eaLnBrk="1" hangingPunct="1">
              <a:spcBef>
                <a:spcPct val="0"/>
              </a:spcBef>
              <a:buClrTx/>
              <a:buSzTx/>
              <a:buFontTx/>
              <a:buNone/>
            </a:pPr>
            <a:r>
              <a:rPr lang="zh-TW" altLang="en-US" sz="2800" b="1">
                <a:solidFill>
                  <a:srgbClr val="050701"/>
                </a:solidFill>
                <a:latin typeface="標楷體" pitchFamily="65" charset="-120"/>
                <a:ea typeface="標楷體" pitchFamily="65" charset="-12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3D8ADEE-4933-48AD-AEE9-E88538B91321}" type="slidenum">
              <a:rPr kumimoji="0" lang="en-US" altLang="zh-TW" sz="1400"/>
              <a:pPr>
                <a:spcBef>
                  <a:spcPct val="0"/>
                </a:spcBef>
                <a:buClrTx/>
                <a:buSzTx/>
                <a:buFontTx/>
                <a:buNone/>
              </a:pPr>
              <a:t>49</a:t>
            </a:fld>
            <a:endParaRPr kumimoji="0" lang="en-US" altLang="zh-TW" sz="1400"/>
          </a:p>
        </p:txBody>
      </p:sp>
      <p:sp>
        <p:nvSpPr>
          <p:cNvPr id="56323" name="Rectangle 2"/>
          <p:cNvSpPr>
            <a:spLocks noGrp="1" noRot="1" noChangeArrowheads="1"/>
          </p:cNvSpPr>
          <p:nvPr>
            <p:ph type="title"/>
          </p:nvPr>
        </p:nvSpPr>
        <p:spPr/>
        <p:txBody>
          <a:bodyPr/>
          <a:lstStyle/>
          <a:p>
            <a:pPr algn="l" eaLnBrk="1" hangingPunct="1">
              <a:defRPr/>
            </a:pPr>
            <a:r>
              <a:rPr lang="zh-TW" altLang="en-US" sz="3600" b="1" kern="1200" dirty="0">
                <a:solidFill>
                  <a:srgbClr val="003399"/>
                </a:solidFill>
                <a:latin typeface="標楷體" pitchFamily="65" charset="-120"/>
                <a:ea typeface="標楷體" pitchFamily="65" charset="-120"/>
                <a:cs typeface="+mn-cs"/>
              </a:rPr>
              <a:t>釋二十八：</a:t>
            </a:r>
            <a:r>
              <a:rPr lang="en-US" altLang="zh-TW" sz="3600" b="1" kern="1200" dirty="0">
                <a:solidFill>
                  <a:srgbClr val="003399"/>
                </a:solidFill>
                <a:latin typeface="標楷體" pitchFamily="65" charset="-120"/>
                <a:ea typeface="標楷體" pitchFamily="65" charset="-120"/>
                <a:cs typeface="+mn-cs"/>
              </a:rPr>
              <a:t/>
            </a:r>
            <a:br>
              <a:rPr lang="en-US" altLang="zh-TW" sz="3600" b="1" kern="1200" dirty="0">
                <a:solidFill>
                  <a:srgbClr val="003399"/>
                </a:solidFill>
                <a:latin typeface="標楷體" pitchFamily="65" charset="-120"/>
                <a:ea typeface="標楷體" pitchFamily="65" charset="-120"/>
                <a:cs typeface="+mn-cs"/>
              </a:rPr>
            </a:br>
            <a:r>
              <a:rPr lang="zh-TW" altLang="en-US" sz="3600" b="1" kern="1200" dirty="0">
                <a:solidFill>
                  <a:srgbClr val="003399"/>
                </a:solidFill>
                <a:latin typeface="標楷體" pitchFamily="65" charset="-120"/>
                <a:ea typeface="標楷體" pitchFamily="65" charset="-120"/>
                <a:cs typeface="+mn-cs"/>
              </a:rPr>
              <a:t>關於申請加入農會為會員、贊助會員後，農會信用部得予辦理放款之時點認定：</a:t>
            </a:r>
            <a:br>
              <a:rPr lang="zh-TW" altLang="en-US" sz="3600" b="1" kern="1200" dirty="0">
                <a:solidFill>
                  <a:srgbClr val="003399"/>
                </a:solidFill>
                <a:latin typeface="標楷體" pitchFamily="65" charset="-120"/>
                <a:ea typeface="標楷體" pitchFamily="65" charset="-120"/>
                <a:cs typeface="+mn-cs"/>
              </a:rPr>
            </a:br>
            <a:endParaRPr lang="zh-TW" altLang="en-US" sz="3600" b="1" kern="1200" dirty="0">
              <a:solidFill>
                <a:srgbClr val="003399"/>
              </a:solidFill>
              <a:latin typeface="標楷體" pitchFamily="65" charset="-120"/>
              <a:ea typeface="標楷體" pitchFamily="65" charset="-120"/>
              <a:cs typeface="+mn-cs"/>
            </a:endParaRPr>
          </a:p>
        </p:txBody>
      </p:sp>
      <p:sp>
        <p:nvSpPr>
          <p:cNvPr id="56324" name="Rectangle 3"/>
          <p:cNvSpPr>
            <a:spLocks noGrp="1" noRot="1" noChangeArrowheads="1"/>
          </p:cNvSpPr>
          <p:nvPr>
            <p:ph type="body" idx="1"/>
          </p:nvPr>
        </p:nvSpPr>
        <p:spPr>
          <a:xfrm>
            <a:off x="301625" y="1916113"/>
            <a:ext cx="8540750" cy="4608512"/>
          </a:xfrm>
        </p:spPr>
        <p:txBody>
          <a:bodyPr/>
          <a:lstStyle/>
          <a:p>
            <a:pPr eaLnBrk="1" hangingPunct="1">
              <a:lnSpc>
                <a:spcPct val="90000"/>
              </a:lnSpc>
              <a:defRPr/>
            </a:pPr>
            <a:r>
              <a:rPr lang="zh-TW" altLang="en-US" sz="2800" b="1" dirty="0">
                <a:latin typeface="標楷體" pitchFamily="65" charset="-120"/>
                <a:ea typeface="標楷體" pitchFamily="65" charset="-120"/>
              </a:rPr>
              <a:t>農民申請</a:t>
            </a:r>
            <a:r>
              <a:rPr lang="zh-TW" altLang="en-US" sz="2800" b="1" dirty="0">
                <a:solidFill>
                  <a:srgbClr val="FF0000"/>
                </a:solidFill>
                <a:latin typeface="標楷體" pitchFamily="65" charset="-120"/>
                <a:ea typeface="標楷體" pitchFamily="65" charset="-120"/>
              </a:rPr>
              <a:t>加入會員</a:t>
            </a:r>
            <a:r>
              <a:rPr lang="zh-TW" altLang="en-US" sz="2800" b="1" dirty="0">
                <a:latin typeface="標楷體" pitchFamily="65" charset="-120"/>
                <a:ea typeface="標楷體" pitchFamily="65" charset="-120"/>
              </a:rPr>
              <a:t>，理事會依法審查入會者之資格，</a:t>
            </a:r>
            <a:r>
              <a:rPr lang="zh-TW" altLang="en-US" sz="2800" b="1" dirty="0">
                <a:solidFill>
                  <a:srgbClr val="FF0000"/>
                </a:solidFill>
                <a:latin typeface="標楷體" pitchFamily="65" charset="-120"/>
                <a:ea typeface="標楷體" pitchFamily="65" charset="-120"/>
              </a:rPr>
              <a:t>以申請日期為準</a:t>
            </a:r>
            <a:r>
              <a:rPr lang="zh-TW" altLang="en-US" sz="2800" b="1" dirty="0">
                <a:latin typeface="標楷體" pitchFamily="65" charset="-120"/>
                <a:ea typeface="標楷體" pitchFamily="65" charset="-120"/>
              </a:rPr>
              <a:t>，係指會員資格年資之計算而言。至於農會信用部辦理放款之時點認定問題，自應以理事會審核通過日起始得貸放。</a:t>
            </a:r>
          </a:p>
          <a:p>
            <a:pPr eaLnBrk="1" hangingPunct="1">
              <a:lnSpc>
                <a:spcPct val="90000"/>
              </a:lnSpc>
              <a:buFont typeface="Wingdings" pitchFamily="2" charset="2"/>
              <a:buNone/>
              <a:defRPr/>
            </a:pPr>
            <a:r>
              <a:rPr lang="zh-TW" altLang="en-US" sz="2400" b="1" dirty="0">
                <a:latin typeface="標楷體" pitchFamily="65" charset="-120"/>
                <a:ea typeface="標楷體" pitchFamily="65" charset="-120"/>
              </a:rPr>
              <a:t>  </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84.10.5</a:t>
            </a:r>
            <a:r>
              <a:rPr lang="zh-TW" altLang="en-US"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8425532</a:t>
            </a:r>
            <a:r>
              <a:rPr lang="zh-TW" altLang="en-US" sz="2400" b="1" dirty="0">
                <a:latin typeface="標楷體" pitchFamily="65" charset="-120"/>
                <a:ea typeface="標楷體" pitchFamily="65" charset="-120"/>
              </a:rPr>
              <a:t>號函，農委會</a:t>
            </a:r>
            <a:r>
              <a:rPr lang="en-US" altLang="zh-TW" sz="2400" b="1" dirty="0">
                <a:latin typeface="標楷體" pitchFamily="65" charset="-120"/>
                <a:ea typeface="標楷體" pitchFamily="65" charset="-120"/>
              </a:rPr>
              <a:t>10508</a:t>
            </a:r>
            <a:r>
              <a:rPr lang="zh-TW" altLang="en-US" sz="2400" b="1" dirty="0">
                <a:latin typeface="標楷體" pitchFamily="65" charset="-120"/>
                <a:ea typeface="標楷體" pitchFamily="65" charset="-120"/>
              </a:rPr>
              <a:t>檢討</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a:p>
            <a:pPr eaLnBrk="1" hangingPunct="1">
              <a:lnSpc>
                <a:spcPct val="90000"/>
              </a:lnSpc>
              <a:defRPr/>
            </a:pPr>
            <a:r>
              <a:rPr lang="zh-TW" altLang="en-US" sz="2800" b="1" dirty="0">
                <a:latin typeface="標楷體" pitchFamily="65" charset="-120"/>
                <a:ea typeface="標楷體" pitchFamily="65" charset="-120"/>
              </a:rPr>
              <a:t>註：農民申請加入農會為會員已有數年，因農會發生糾紛迄未召開理事會，致無法審定其會員資格，可由該管縣市政府督促農會速即召開理事會依法審查申請入會者之資格。至</a:t>
            </a:r>
            <a:r>
              <a:rPr lang="zh-TW" altLang="en-US" sz="2800" b="1" dirty="0">
                <a:solidFill>
                  <a:srgbClr val="FF0000"/>
                </a:solidFill>
                <a:latin typeface="標楷體" pitchFamily="65" charset="-120"/>
                <a:ea typeface="標楷體" pitchFamily="65" charset="-120"/>
              </a:rPr>
              <a:t>入會起算日期，應以申請之日期為準</a:t>
            </a:r>
            <a:r>
              <a:rPr lang="zh-TW" altLang="en-US" sz="2800" b="1" dirty="0">
                <a:latin typeface="標楷體" pitchFamily="65" charset="-120"/>
                <a:ea typeface="標楷體" pitchFamily="65" charset="-120"/>
              </a:rPr>
              <a:t>。</a:t>
            </a:r>
            <a:endParaRPr lang="en-US" altLang="zh-TW" sz="2800" b="1" dirty="0">
              <a:latin typeface="標楷體" pitchFamily="65" charset="-120"/>
              <a:ea typeface="標楷體" pitchFamily="65" charset="-120"/>
            </a:endParaRPr>
          </a:p>
          <a:p>
            <a:pPr marL="0" indent="0" eaLnBrk="1" hangingPunct="1">
              <a:lnSpc>
                <a:spcPct val="90000"/>
              </a:lnSpc>
              <a:buFont typeface="Wingdings" pitchFamily="2" charset="2"/>
              <a:buNone/>
              <a:defRPr/>
            </a:pP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84.10.5</a:t>
            </a:r>
            <a:r>
              <a:rPr lang="zh-TW" altLang="en-US"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8425532</a:t>
            </a:r>
            <a:r>
              <a:rPr lang="zh-TW" altLang="en-US" sz="2400" b="1" dirty="0">
                <a:latin typeface="標楷體" pitchFamily="65" charset="-120"/>
                <a:ea typeface="標楷體" pitchFamily="65" charset="-120"/>
              </a:rPr>
              <a:t>號函，農委會</a:t>
            </a:r>
            <a:r>
              <a:rPr lang="en-US" altLang="zh-TW" sz="2400" b="1" dirty="0">
                <a:latin typeface="標楷體" pitchFamily="65" charset="-120"/>
                <a:ea typeface="標楷體" pitchFamily="65" charset="-120"/>
              </a:rPr>
              <a:t>10508</a:t>
            </a:r>
            <a:r>
              <a:rPr lang="zh-TW" altLang="en-US" sz="2400" b="1" dirty="0">
                <a:latin typeface="標楷體" pitchFamily="65" charset="-120"/>
                <a:ea typeface="標楷體" pitchFamily="65" charset="-120"/>
              </a:rPr>
              <a:t>檢討</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a:extLst>
              <a:ext uri="{FF2B5EF4-FFF2-40B4-BE49-F238E27FC236}">
                <a16:creationId xmlns:a16="http://schemas.microsoft.com/office/drawing/2014/main" xmlns="" id="{54FFEEC6-2D8D-46DF-A73A-8C8EC26417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05EA151-4B23-479D-A168-EBA3527823EE}" type="slidenum">
              <a:rPr lang="en-US" altLang="zh-TW" sz="1400" smtClean="0">
                <a:solidFill>
                  <a:srgbClr val="000000"/>
                </a:solidFill>
              </a:rPr>
              <a:pPr>
                <a:spcBef>
                  <a:spcPct val="0"/>
                </a:spcBef>
                <a:buFontTx/>
                <a:buNone/>
              </a:pPr>
              <a:t>5</a:t>
            </a:fld>
            <a:endParaRPr lang="en-US" altLang="zh-TW" sz="1400">
              <a:solidFill>
                <a:srgbClr val="000000"/>
              </a:solidFill>
            </a:endParaRPr>
          </a:p>
        </p:txBody>
      </p:sp>
      <p:sp>
        <p:nvSpPr>
          <p:cNvPr id="75779" name="Text Box 2">
            <a:extLst>
              <a:ext uri="{FF2B5EF4-FFF2-40B4-BE49-F238E27FC236}">
                <a16:creationId xmlns:a16="http://schemas.microsoft.com/office/drawing/2014/main" xmlns="" id="{9507D7F1-D60B-445D-BB4F-6ABEB7F73F6A}"/>
              </a:ext>
            </a:extLst>
          </p:cNvPr>
          <p:cNvSpPr txBox="1">
            <a:spLocks noChangeArrowheads="1"/>
          </p:cNvSpPr>
          <p:nvPr/>
        </p:nvSpPr>
        <p:spPr bwMode="auto">
          <a:xfrm>
            <a:off x="30163" y="188913"/>
            <a:ext cx="8964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FontTx/>
              <a:buNone/>
            </a:pPr>
            <a:r>
              <a:rPr lang="zh-TW" altLang="en-US" sz="2400" b="1" dirty="0">
                <a:solidFill>
                  <a:srgbClr val="003399"/>
                </a:solidFill>
                <a:latin typeface="標楷體" panose="03000509000000000000" pitchFamily="65" charset="-120"/>
                <a:ea typeface="標楷體" panose="03000509000000000000" pitchFamily="65" charset="-120"/>
              </a:rPr>
              <a:t>第十二條  凡</a:t>
            </a:r>
            <a:r>
              <a:rPr lang="zh-TW" altLang="en-US" sz="2400" b="1" u="sng" dirty="0">
                <a:solidFill>
                  <a:srgbClr val="FF0000"/>
                </a:solidFill>
                <a:latin typeface="標楷體" panose="03000509000000000000" pitchFamily="65" charset="-120"/>
                <a:ea typeface="標楷體" panose="03000509000000000000" pitchFamily="65" charset="-120"/>
              </a:rPr>
              <a:t>成年之</a:t>
            </a:r>
            <a:r>
              <a:rPr lang="zh-TW" altLang="en-US" sz="2400" b="1" u="sng" dirty="0">
                <a:solidFill>
                  <a:srgbClr val="003399"/>
                </a:solidFill>
                <a:latin typeface="標楷體" panose="03000509000000000000" pitchFamily="65" charset="-120"/>
                <a:ea typeface="標楷體" panose="03000509000000000000" pitchFamily="65" charset="-120"/>
              </a:rPr>
              <a:t>中華民國國民</a:t>
            </a:r>
            <a:r>
              <a:rPr lang="zh-TW" altLang="en-US" sz="2400" b="1" dirty="0">
                <a:solidFill>
                  <a:srgbClr val="003399"/>
                </a:solidFill>
                <a:latin typeface="標楷體" panose="03000509000000000000" pitchFamily="65" charset="-120"/>
                <a:ea typeface="標楷體" panose="03000509000000000000" pitchFamily="65" charset="-120"/>
              </a:rPr>
              <a:t>，</a:t>
            </a:r>
            <a:r>
              <a:rPr lang="zh-TW" altLang="en-US" sz="2400" b="1" u="sng" dirty="0">
                <a:solidFill>
                  <a:srgbClr val="003399"/>
                </a:solidFill>
                <a:latin typeface="標楷體" panose="03000509000000000000" pitchFamily="65" charset="-120"/>
                <a:ea typeface="標楷體" panose="03000509000000000000" pitchFamily="65" charset="-120"/>
              </a:rPr>
              <a:t>設籍農會組織區域內</a:t>
            </a:r>
            <a:r>
              <a:rPr lang="zh-TW" altLang="en-US" sz="2400" b="1" dirty="0">
                <a:solidFill>
                  <a:srgbClr val="003399"/>
                </a:solidFill>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實際從事農業</a:t>
            </a:r>
            <a:r>
              <a:rPr lang="zh-TW" altLang="en-US" sz="2400" b="1" dirty="0">
                <a:solidFill>
                  <a:srgbClr val="003399"/>
                </a:solidFill>
                <a:latin typeface="標楷體" panose="03000509000000000000" pitchFamily="65" charset="-120"/>
                <a:ea typeface="標楷體" panose="03000509000000000000" pitchFamily="65" charset="-120"/>
              </a:rPr>
              <a:t>，並合於下列各款之一者，</a:t>
            </a:r>
            <a:r>
              <a:rPr lang="zh-TW" altLang="en-US" sz="2400" b="1" u="sng" dirty="0">
                <a:solidFill>
                  <a:srgbClr val="003399"/>
                </a:solidFill>
                <a:latin typeface="標楷體" panose="03000509000000000000" pitchFamily="65" charset="-120"/>
                <a:ea typeface="標楷體" panose="03000509000000000000" pitchFamily="65" charset="-120"/>
              </a:rPr>
              <a:t>經審查合格後</a:t>
            </a:r>
            <a:r>
              <a:rPr lang="zh-TW" altLang="en-US" sz="2400" b="1" dirty="0">
                <a:solidFill>
                  <a:srgbClr val="003399"/>
                </a:solidFill>
                <a:latin typeface="標楷體" panose="03000509000000000000" pitchFamily="65" charset="-120"/>
                <a:ea typeface="標楷體" panose="03000509000000000000" pitchFamily="65" charset="-120"/>
              </a:rPr>
              <a:t>，得加入該組織區域之基層農會為</a:t>
            </a:r>
            <a:r>
              <a:rPr lang="zh-TW" altLang="en-US" sz="2400" b="1" u="sng" dirty="0">
                <a:solidFill>
                  <a:srgbClr val="003399"/>
                </a:solidFill>
                <a:latin typeface="標楷體" panose="03000509000000000000" pitchFamily="65" charset="-120"/>
                <a:ea typeface="標楷體" panose="03000509000000000000" pitchFamily="65" charset="-120"/>
              </a:rPr>
              <a:t>會員</a:t>
            </a:r>
            <a:r>
              <a:rPr lang="zh-TW" altLang="en-US" sz="2400" b="1" dirty="0">
                <a:solidFill>
                  <a:srgbClr val="003399"/>
                </a:solidFill>
                <a:latin typeface="標楷體" panose="03000509000000000000" pitchFamily="65" charset="-120"/>
                <a:ea typeface="標楷體" panose="03000509000000000000" pitchFamily="65" charset="-120"/>
              </a:rPr>
              <a:t>：</a:t>
            </a:r>
          </a:p>
        </p:txBody>
      </p:sp>
      <p:sp>
        <p:nvSpPr>
          <p:cNvPr id="14340" name="Text Box 4">
            <a:extLst>
              <a:ext uri="{FF2B5EF4-FFF2-40B4-BE49-F238E27FC236}">
                <a16:creationId xmlns:a16="http://schemas.microsoft.com/office/drawing/2014/main" xmlns="" id="{949B8235-0DF7-4E6C-B642-19BBBD8F30BD}"/>
              </a:ext>
            </a:extLst>
          </p:cNvPr>
          <p:cNvSpPr txBox="1">
            <a:spLocks noChangeArrowheads="1"/>
          </p:cNvSpPr>
          <p:nvPr/>
        </p:nvSpPr>
        <p:spPr bwMode="auto">
          <a:xfrm>
            <a:off x="369888" y="1389063"/>
            <a:ext cx="8286750" cy="5262562"/>
          </a:xfrm>
          <a:prstGeom prst="rect">
            <a:avLst/>
          </a:prstGeom>
          <a:noFill/>
          <a:ln w="12700" cap="sq">
            <a:noFill/>
            <a:miter lim="800000"/>
            <a:headEnd type="none" w="sm" len="sm"/>
            <a:tailEnd type="none" w="sm" len="sm"/>
          </a:ln>
        </p:spPr>
        <p:txBody>
          <a:bodyPr>
            <a:spAutoFit/>
          </a:bodyPr>
          <a:lstStyle/>
          <a:p>
            <a:pPr marL="1249363" indent="-803275" eaLnBrk="1" hangingPunct="1">
              <a:defRPr/>
            </a:pPr>
            <a:r>
              <a:rPr lang="zh-TW" altLang="en-US" sz="2400" b="1" dirty="0">
                <a:solidFill>
                  <a:srgbClr val="003399"/>
                </a:solidFill>
                <a:latin typeface="標楷體" pitchFamily="65" charset="-120"/>
                <a:ea typeface="標楷體" pitchFamily="65" charset="-120"/>
              </a:rPr>
              <a:t>一、</a:t>
            </a:r>
            <a:r>
              <a:rPr lang="zh-TW" altLang="en-US" sz="2400" b="1" u="sng" dirty="0">
                <a:solidFill>
                  <a:srgbClr val="003399"/>
                </a:solidFill>
                <a:latin typeface="標楷體" pitchFamily="65" charset="-120"/>
                <a:ea typeface="標楷體" pitchFamily="65" charset="-120"/>
              </a:rPr>
              <a:t>自耕農</a:t>
            </a:r>
            <a:r>
              <a:rPr lang="zh-TW" altLang="en-US" sz="2400" b="1" dirty="0">
                <a:solidFill>
                  <a:srgbClr val="003399"/>
                </a:solidFill>
                <a:latin typeface="標楷體" pitchFamily="65" charset="-120"/>
                <a:ea typeface="標楷體" pitchFamily="65" charset="-120"/>
              </a:rPr>
              <a:t>。</a:t>
            </a:r>
          </a:p>
          <a:p>
            <a:pPr marL="1249363" indent="-803275" eaLnBrk="1" hangingPunct="1">
              <a:defRPr/>
            </a:pPr>
            <a:r>
              <a:rPr lang="zh-TW" altLang="en-US" sz="2400" b="1" dirty="0">
                <a:solidFill>
                  <a:srgbClr val="003399"/>
                </a:solidFill>
                <a:latin typeface="標楷體" pitchFamily="65" charset="-120"/>
                <a:ea typeface="標楷體" pitchFamily="65" charset="-120"/>
              </a:rPr>
              <a:t>二、</a:t>
            </a:r>
            <a:r>
              <a:rPr lang="zh-TW" altLang="en-US" sz="2400" b="1" u="sng" dirty="0">
                <a:solidFill>
                  <a:srgbClr val="003399"/>
                </a:solidFill>
                <a:latin typeface="標楷體" pitchFamily="65" charset="-120"/>
                <a:ea typeface="標楷體" pitchFamily="65" charset="-120"/>
              </a:rPr>
              <a:t>佃農</a:t>
            </a:r>
            <a:r>
              <a:rPr lang="zh-TW" altLang="en-US" sz="2400" b="1" dirty="0">
                <a:solidFill>
                  <a:srgbClr val="003399"/>
                </a:solidFill>
                <a:latin typeface="標楷體" pitchFamily="65" charset="-120"/>
                <a:ea typeface="標楷體" pitchFamily="65" charset="-120"/>
              </a:rPr>
              <a:t>。</a:t>
            </a:r>
          </a:p>
          <a:p>
            <a:pPr marL="1071563" indent="-625475" eaLnBrk="1" hangingPunct="1">
              <a:defRPr/>
            </a:pPr>
            <a:r>
              <a:rPr lang="zh-TW" altLang="en-US" sz="2400" b="1" dirty="0">
                <a:solidFill>
                  <a:srgbClr val="003399"/>
                </a:solidFill>
                <a:latin typeface="標楷體" pitchFamily="65" charset="-120"/>
                <a:ea typeface="標楷體" pitchFamily="65" charset="-120"/>
              </a:rPr>
              <a:t>三、</a:t>
            </a:r>
            <a:r>
              <a:rPr lang="zh-TW" altLang="en-US" sz="2400" b="1" u="sng" dirty="0">
                <a:solidFill>
                  <a:srgbClr val="003399"/>
                </a:solidFill>
                <a:latin typeface="標楷體" pitchFamily="65" charset="-120"/>
                <a:ea typeface="標楷體" pitchFamily="65" charset="-120"/>
              </a:rPr>
              <a:t>農業學校畢業</a:t>
            </a:r>
            <a:r>
              <a:rPr lang="zh-TW" altLang="en-US" sz="2400" b="1" dirty="0">
                <a:solidFill>
                  <a:srgbClr val="003399"/>
                </a:solidFill>
                <a:latin typeface="標楷體" pitchFamily="65" charset="-120"/>
                <a:ea typeface="標楷體" pitchFamily="65" charset="-120"/>
              </a:rPr>
              <a:t>或有農業專著或發明，</a:t>
            </a:r>
            <a:r>
              <a:rPr lang="zh-TW" altLang="en-US" sz="2400" b="1" u="sng" dirty="0">
                <a:solidFill>
                  <a:srgbClr val="003399"/>
                </a:solidFill>
                <a:latin typeface="標楷體" pitchFamily="65" charset="-120"/>
                <a:ea typeface="標楷體" pitchFamily="65" charset="-120"/>
              </a:rPr>
              <a:t>現在從事農業推廣工作</a:t>
            </a:r>
            <a:r>
              <a:rPr lang="zh-TW" altLang="en-US" sz="2400" b="1" dirty="0">
                <a:solidFill>
                  <a:srgbClr val="003399"/>
                </a:solidFill>
                <a:latin typeface="標楷體" pitchFamily="65" charset="-120"/>
                <a:ea typeface="標楷體" pitchFamily="65" charset="-120"/>
              </a:rPr>
              <a:t>。</a:t>
            </a:r>
          </a:p>
          <a:p>
            <a:pPr marL="1071563" indent="-625475" eaLnBrk="1" hangingPunct="1">
              <a:defRPr/>
            </a:pPr>
            <a:r>
              <a:rPr lang="zh-TW" altLang="en-US" sz="2400" b="1" dirty="0">
                <a:solidFill>
                  <a:srgbClr val="003399"/>
                </a:solidFill>
                <a:latin typeface="標楷體" pitchFamily="65" charset="-120"/>
                <a:ea typeface="標楷體" pitchFamily="65" charset="-120"/>
              </a:rPr>
              <a:t>四、服務於</a:t>
            </a:r>
            <a:r>
              <a:rPr lang="zh-TW" altLang="en-US" sz="2400" b="1" u="sng" dirty="0">
                <a:solidFill>
                  <a:srgbClr val="003399"/>
                </a:solidFill>
                <a:latin typeface="標楷體" pitchFamily="65" charset="-120"/>
                <a:ea typeface="標楷體" pitchFamily="65" charset="-120"/>
              </a:rPr>
              <a:t>依法令登記</a:t>
            </a:r>
            <a:r>
              <a:rPr lang="zh-TW" altLang="en-US" sz="2400" b="1" dirty="0">
                <a:solidFill>
                  <a:srgbClr val="003399"/>
                </a:solidFill>
                <a:latin typeface="標楷體" pitchFamily="65" charset="-120"/>
                <a:ea typeface="標楷體" pitchFamily="65" charset="-120"/>
              </a:rPr>
              <a:t>之農、林、牧場</a:t>
            </a:r>
            <a:r>
              <a:rPr lang="zh-TW" altLang="en-US" sz="2400" b="1" u="sng" dirty="0">
                <a:solidFill>
                  <a:srgbClr val="003399"/>
                </a:solidFill>
                <a:latin typeface="標楷體" pitchFamily="65" charset="-120"/>
                <a:ea typeface="標楷體" pitchFamily="65" charset="-120"/>
              </a:rPr>
              <a:t>員工</a:t>
            </a:r>
            <a:r>
              <a:rPr lang="zh-TW" altLang="en-US" sz="2400" b="1" dirty="0">
                <a:solidFill>
                  <a:srgbClr val="003399"/>
                </a:solidFill>
                <a:latin typeface="標楷體" pitchFamily="65" charset="-120"/>
                <a:ea typeface="標楷體" pitchFamily="65" charset="-120"/>
              </a:rPr>
              <a:t>，實際從事農業工作。 </a:t>
            </a:r>
            <a:endParaRPr lang="en-US" altLang="zh-TW" sz="2400" b="1" dirty="0">
              <a:solidFill>
                <a:srgbClr val="003399"/>
              </a:solidFill>
              <a:latin typeface="標楷體" pitchFamily="65" charset="-120"/>
              <a:ea typeface="標楷體" pitchFamily="65" charset="-120"/>
            </a:endParaRPr>
          </a:p>
          <a:p>
            <a:pPr marL="446088" eaLnBrk="1" hangingPunct="1">
              <a:defRPr/>
            </a:pPr>
            <a:r>
              <a:rPr lang="zh-TW" altLang="en-US" sz="2400" b="1" dirty="0">
                <a:solidFill>
                  <a:srgbClr val="003399"/>
                </a:solidFill>
                <a:latin typeface="標楷體" pitchFamily="65" charset="-120"/>
                <a:ea typeface="標楷體" pitchFamily="65" charset="-120"/>
              </a:rPr>
              <a:t>    前項各款人員申請加入農會會員資格之認定、應備書件、審查程序及其他應遵行事項之辦法，由中央主管機關定之 。</a:t>
            </a:r>
          </a:p>
          <a:p>
            <a:pPr marL="446088" eaLnBrk="1" hangingPunct="1">
              <a:defRPr/>
            </a:pPr>
            <a:r>
              <a:rPr lang="zh-TW" altLang="en-US" sz="2400" b="1" dirty="0">
                <a:solidFill>
                  <a:srgbClr val="003399"/>
                </a:solidFill>
                <a:latin typeface="標楷體" pitchFamily="65" charset="-120"/>
                <a:ea typeface="標楷體" pitchFamily="65" charset="-120"/>
              </a:rPr>
              <a:t>    本法</a:t>
            </a:r>
            <a:r>
              <a:rPr lang="zh-TW" altLang="zh-TW" sz="2400" b="1" u="sng" spc="20" dirty="0">
                <a:latin typeface="Times New Roman"/>
                <a:ea typeface="標楷體"/>
                <a:cs typeface="Times New Roman"/>
              </a:rPr>
              <a:t>中華民國九十年一月二十日</a:t>
            </a:r>
            <a:r>
              <a:rPr lang="zh-TW" altLang="en-US" sz="2400" b="1" dirty="0">
                <a:solidFill>
                  <a:srgbClr val="003399"/>
                </a:solidFill>
                <a:latin typeface="標楷體" pitchFamily="65" charset="-120"/>
                <a:ea typeface="標楷體" pitchFamily="65" charset="-120"/>
              </a:rPr>
              <a:t>修正施行前以</a:t>
            </a:r>
            <a:r>
              <a:rPr lang="zh-TW" altLang="en-US" sz="2400" b="1" u="sng" dirty="0">
                <a:solidFill>
                  <a:srgbClr val="003399"/>
                </a:solidFill>
                <a:latin typeface="標楷體" pitchFamily="65" charset="-120"/>
                <a:ea typeface="標楷體" pitchFamily="65" charset="-120"/>
              </a:rPr>
              <a:t>雇農</a:t>
            </a:r>
            <a:r>
              <a:rPr lang="zh-TW" altLang="en-US" sz="2400" b="1" dirty="0">
                <a:solidFill>
                  <a:srgbClr val="003399"/>
                </a:solidFill>
                <a:latin typeface="標楷體" pitchFamily="65" charset="-120"/>
                <a:ea typeface="標楷體" pitchFamily="65" charset="-120"/>
              </a:rPr>
              <a:t>身分加入農會之現有會員，</a:t>
            </a:r>
            <a:r>
              <a:rPr lang="zh-TW" altLang="en-US" sz="2400" b="1" u="sng" dirty="0">
                <a:solidFill>
                  <a:srgbClr val="FF0000"/>
                </a:solidFill>
                <a:latin typeface="標楷體" pitchFamily="65" charset="-120"/>
                <a:ea typeface="標楷體" pitchFamily="65" charset="-120"/>
              </a:rPr>
              <a:t>繼續從事農業工作者</a:t>
            </a:r>
            <a:r>
              <a:rPr lang="zh-TW" altLang="en-US" sz="2400" b="1" dirty="0">
                <a:solidFill>
                  <a:srgbClr val="003399"/>
                </a:solidFill>
                <a:latin typeface="標楷體" pitchFamily="65" charset="-120"/>
                <a:ea typeface="標楷體" pitchFamily="65" charset="-120"/>
              </a:rPr>
              <a:t>，得繼續為會員。 </a:t>
            </a:r>
          </a:p>
          <a:p>
            <a:pPr marL="446088" eaLnBrk="1" hangingPunct="1">
              <a:defRPr/>
            </a:pPr>
            <a:r>
              <a:rPr lang="zh-TW" altLang="en-US" sz="2400" b="1" dirty="0">
                <a:solidFill>
                  <a:srgbClr val="003399"/>
                </a:solidFill>
                <a:latin typeface="標楷體" pitchFamily="65" charset="-120"/>
                <a:ea typeface="標楷體" pitchFamily="65" charset="-120"/>
              </a:rPr>
              <a:t>    農會會員入會未滿</a:t>
            </a:r>
            <a:r>
              <a:rPr lang="zh-TW" altLang="en-US" sz="2400" b="1" u="sng" dirty="0">
                <a:solidFill>
                  <a:srgbClr val="FF0000"/>
                </a:solidFill>
                <a:latin typeface="標楷體" pitchFamily="65" charset="-120"/>
                <a:ea typeface="標楷體" pitchFamily="65" charset="-120"/>
              </a:rPr>
              <a:t>六個月</a:t>
            </a:r>
            <a:r>
              <a:rPr lang="zh-TW" altLang="en-US" sz="2400" b="1" dirty="0">
                <a:solidFill>
                  <a:srgbClr val="003399"/>
                </a:solidFill>
                <a:latin typeface="標楷體" pitchFamily="65" charset="-120"/>
                <a:ea typeface="標楷體" pitchFamily="65" charset="-120"/>
              </a:rPr>
              <a:t>者，無本法所定</a:t>
            </a:r>
            <a:r>
              <a:rPr lang="zh-TW" altLang="en-US" sz="2400" b="1" u="sng" dirty="0">
                <a:solidFill>
                  <a:srgbClr val="FF0000"/>
                </a:solidFill>
                <a:latin typeface="標楷體" pitchFamily="65" charset="-120"/>
                <a:ea typeface="標楷體" pitchFamily="65" charset="-120"/>
              </a:rPr>
              <a:t>選舉權</a:t>
            </a:r>
            <a:r>
              <a:rPr lang="zh-TW" altLang="en-US" sz="2400" b="1" dirty="0">
                <a:latin typeface="標楷體" pitchFamily="65" charset="-120"/>
                <a:ea typeface="標楷體" pitchFamily="65" charset="-120"/>
              </a:rPr>
              <a:t>及</a:t>
            </a:r>
            <a:r>
              <a:rPr lang="zh-TW" altLang="en-US" sz="2400" b="1" u="sng" dirty="0">
                <a:solidFill>
                  <a:srgbClr val="FF0000"/>
                </a:solidFill>
                <a:latin typeface="標楷體" pitchFamily="65" charset="-120"/>
                <a:ea typeface="標楷體" pitchFamily="65" charset="-120"/>
              </a:rPr>
              <a:t>被選舉權</a:t>
            </a:r>
            <a:r>
              <a:rPr lang="zh-TW" altLang="en-US" sz="2400" b="1" dirty="0">
                <a:solidFill>
                  <a:srgbClr val="003399"/>
                </a:solidFill>
                <a:latin typeface="標楷體" pitchFamily="65" charset="-120"/>
                <a:ea typeface="標楷體" pitchFamily="65" charset="-12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3D8ADEE-4933-48AD-AEE9-E88538B91321}" type="slidenum">
              <a:rPr kumimoji="0" lang="en-US" altLang="zh-TW" sz="1400"/>
              <a:pPr>
                <a:spcBef>
                  <a:spcPct val="0"/>
                </a:spcBef>
                <a:buClrTx/>
                <a:buSzTx/>
                <a:buFontTx/>
                <a:buNone/>
              </a:pPr>
              <a:t>50</a:t>
            </a:fld>
            <a:endParaRPr kumimoji="0" lang="en-US" altLang="zh-TW" sz="1400"/>
          </a:p>
        </p:txBody>
      </p:sp>
      <p:sp>
        <p:nvSpPr>
          <p:cNvPr id="56323" name="Rectangle 2"/>
          <p:cNvSpPr>
            <a:spLocks noGrp="1" noRot="1" noChangeArrowheads="1"/>
          </p:cNvSpPr>
          <p:nvPr>
            <p:ph type="title"/>
          </p:nvPr>
        </p:nvSpPr>
        <p:spPr/>
        <p:txBody>
          <a:bodyPr/>
          <a:lstStyle/>
          <a:p>
            <a:pPr algn="l" eaLnBrk="1" hangingPunct="1">
              <a:defRPr/>
            </a:pPr>
            <a:r>
              <a:rPr lang="zh-TW" altLang="en-US" sz="3600" b="1" kern="1200" dirty="0">
                <a:solidFill>
                  <a:srgbClr val="003399"/>
                </a:solidFill>
                <a:latin typeface="標楷體" pitchFamily="65" charset="-120"/>
                <a:ea typeface="標楷體" pitchFamily="65" charset="-120"/>
                <a:cs typeface="+mn-cs"/>
              </a:rPr>
              <a:t>釋二十九：</a:t>
            </a:r>
            <a:r>
              <a:rPr lang="en-US" altLang="zh-TW" sz="3600" b="1" kern="1200" dirty="0">
                <a:solidFill>
                  <a:srgbClr val="003399"/>
                </a:solidFill>
                <a:latin typeface="標楷體" pitchFamily="65" charset="-120"/>
                <a:ea typeface="標楷體" pitchFamily="65" charset="-120"/>
                <a:cs typeface="+mn-cs"/>
              </a:rPr>
              <a:t/>
            </a:r>
            <a:br>
              <a:rPr lang="en-US" altLang="zh-TW" sz="3600" b="1" kern="1200" dirty="0">
                <a:solidFill>
                  <a:srgbClr val="003399"/>
                </a:solidFill>
                <a:latin typeface="標楷體" pitchFamily="65" charset="-120"/>
                <a:ea typeface="標楷體" pitchFamily="65" charset="-120"/>
                <a:cs typeface="+mn-cs"/>
              </a:rPr>
            </a:br>
            <a:r>
              <a:rPr lang="zh-TW" altLang="en-US" sz="3600" b="1" dirty="0">
                <a:latin typeface="標楷體" pitchFamily="65" charset="-120"/>
                <a:ea typeface="標楷體" pitchFamily="65" charset="-120"/>
              </a:rPr>
              <a:t>有關農會辦理會籍清查，所持土地基地上建物其面積之認定疑義：</a:t>
            </a:r>
            <a:br>
              <a:rPr lang="zh-TW" altLang="en-US" sz="3600" b="1" dirty="0">
                <a:latin typeface="標楷體" pitchFamily="65" charset="-120"/>
                <a:ea typeface="標楷體" pitchFamily="65" charset="-120"/>
              </a:rPr>
            </a:br>
            <a:endParaRPr lang="zh-TW" altLang="en-US" sz="3600" b="1" kern="1200" dirty="0">
              <a:solidFill>
                <a:srgbClr val="003399"/>
              </a:solidFill>
              <a:latin typeface="標楷體" pitchFamily="65" charset="-120"/>
              <a:ea typeface="標楷體" pitchFamily="65" charset="-120"/>
              <a:cs typeface="+mn-cs"/>
            </a:endParaRPr>
          </a:p>
        </p:txBody>
      </p:sp>
      <p:sp>
        <p:nvSpPr>
          <p:cNvPr id="56324" name="Rectangle 3"/>
          <p:cNvSpPr>
            <a:spLocks noGrp="1" noRot="1" noChangeArrowheads="1"/>
          </p:cNvSpPr>
          <p:nvPr>
            <p:ph type="body" idx="1"/>
          </p:nvPr>
        </p:nvSpPr>
        <p:spPr>
          <a:xfrm>
            <a:off x="301625" y="1916113"/>
            <a:ext cx="8540750" cy="4608512"/>
          </a:xfrm>
        </p:spPr>
        <p:txBody>
          <a:bodyPr/>
          <a:lstStyle/>
          <a:p>
            <a:pPr eaLnBrk="1" hangingPunct="1">
              <a:defRPr/>
            </a:pPr>
            <a:r>
              <a:rPr lang="zh-TW" altLang="en-US" sz="2800" b="1" dirty="0">
                <a:latin typeface="標楷體" pitchFamily="65" charset="-120"/>
                <a:ea typeface="標楷體" pitchFamily="65" charset="-120"/>
              </a:rPr>
              <a:t>查農舍係與農業經營不可分離之建築物，提供有心經營農業者於該農地上興建具有放置農機具兼具居住之需求，以便利其農事工作。又農業發展條例第</a:t>
            </a:r>
            <a:r>
              <a:rPr lang="en-US" altLang="zh-TW" sz="2800" b="1" dirty="0">
                <a:latin typeface="標楷體" pitchFamily="65" charset="-120"/>
                <a:ea typeface="標楷體" pitchFamily="65" charset="-120"/>
              </a:rPr>
              <a:t>18</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項及農業用地興建農舍辦法第</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項第</a:t>
            </a:r>
            <a:r>
              <a:rPr lang="en-US" altLang="zh-TW" sz="2800" b="1" dirty="0">
                <a:latin typeface="標楷體" pitchFamily="65" charset="-120"/>
                <a:ea typeface="標楷體" pitchFamily="65" charset="-120"/>
              </a:rPr>
              <a:t>5</a:t>
            </a:r>
            <a:r>
              <a:rPr lang="zh-TW" altLang="en-US" sz="2800" b="1" dirty="0">
                <a:latin typeface="標楷體" pitchFamily="65" charset="-120"/>
                <a:ea typeface="標楷體" pitchFamily="65" charset="-120"/>
              </a:rPr>
              <a:t>款規定略以，興建農舍之農業用地應確供農業使用。爰興建農舍之</a:t>
            </a:r>
            <a:r>
              <a:rPr lang="zh-TW" altLang="en-US" sz="2800" b="1" dirty="0">
                <a:solidFill>
                  <a:srgbClr val="FF0000"/>
                </a:solidFill>
                <a:latin typeface="標楷體" pitchFamily="65" charset="-120"/>
                <a:ea typeface="標楷體" pitchFamily="65" charset="-120"/>
              </a:rPr>
              <a:t>農業用地如確供農業使用者</a:t>
            </a:r>
            <a:r>
              <a:rPr lang="zh-TW" altLang="en-US" sz="2800" b="1" dirty="0">
                <a:latin typeface="標楷體" pitchFamily="65" charset="-120"/>
                <a:ea typeface="標楷體" pitchFamily="65" charset="-120"/>
              </a:rPr>
              <a:t>，尚符合基層農會會員資格審查及認定辦法第</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項以農業用地供農業使用及從事農業生產之規定，</a:t>
            </a:r>
            <a:r>
              <a:rPr lang="zh-TW" altLang="en-US" sz="2800" b="1" dirty="0">
                <a:solidFill>
                  <a:srgbClr val="FF0000"/>
                </a:solidFill>
                <a:latin typeface="標楷體" pitchFamily="65" charset="-120"/>
                <a:ea typeface="標楷體" pitchFamily="65" charset="-120"/>
              </a:rPr>
              <a:t>無須扣除該農舍面積。</a:t>
            </a:r>
            <a:r>
              <a:rPr lang="zh-TW" altLang="en-US" sz="2800" b="1" dirty="0">
                <a:latin typeface="標楷體" pitchFamily="65" charset="-120"/>
                <a:ea typeface="標楷體" pitchFamily="65" charset="-120"/>
              </a:rPr>
              <a:t>（行院院農業委員會</a:t>
            </a:r>
            <a:r>
              <a:rPr lang="en-US" altLang="zh-TW" sz="2800" b="1" dirty="0">
                <a:latin typeface="標楷體" pitchFamily="65" charset="-120"/>
                <a:ea typeface="標楷體" pitchFamily="65" charset="-120"/>
              </a:rPr>
              <a:t>107.07.23</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1070227838</a:t>
            </a:r>
            <a:r>
              <a:rPr lang="zh-TW" altLang="en-US" sz="2800" b="1" dirty="0">
                <a:latin typeface="標楷體" pitchFamily="65" charset="-120"/>
                <a:ea typeface="標楷體" pitchFamily="65" charset="-120"/>
              </a:rPr>
              <a:t>號函）</a:t>
            </a:r>
          </a:p>
          <a:p>
            <a:pPr eaLnBrk="1" hangingPunct="1">
              <a:defRPr/>
            </a:pPr>
            <a:endParaRPr lang="zh-TW" altLang="en-US" sz="2800" b="1" dirty="0">
              <a:latin typeface="標楷體" pitchFamily="65" charset="-120"/>
              <a:ea typeface="標楷體" pitchFamily="65" charset="-120"/>
            </a:endParaRPr>
          </a:p>
        </p:txBody>
      </p:sp>
    </p:spTree>
    <p:extLst>
      <p:ext uri="{BB962C8B-B14F-4D97-AF65-F5344CB8AC3E}">
        <p14:creationId xmlns:p14="http://schemas.microsoft.com/office/powerpoint/2010/main" val="3195154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3D8ADEE-4933-48AD-AEE9-E88538B91321}" type="slidenum">
              <a:rPr kumimoji="0" lang="en-US" altLang="zh-TW" sz="1400"/>
              <a:pPr>
                <a:spcBef>
                  <a:spcPct val="0"/>
                </a:spcBef>
                <a:buClrTx/>
                <a:buSzTx/>
                <a:buFontTx/>
                <a:buNone/>
              </a:pPr>
              <a:t>51</a:t>
            </a:fld>
            <a:endParaRPr kumimoji="0" lang="en-US" altLang="zh-TW" sz="1400"/>
          </a:p>
        </p:txBody>
      </p:sp>
      <p:sp>
        <p:nvSpPr>
          <p:cNvPr id="56323" name="Rectangle 2"/>
          <p:cNvSpPr>
            <a:spLocks noGrp="1" noRot="1" noChangeArrowheads="1"/>
          </p:cNvSpPr>
          <p:nvPr>
            <p:ph type="title"/>
          </p:nvPr>
        </p:nvSpPr>
        <p:spPr/>
        <p:txBody>
          <a:bodyPr/>
          <a:lstStyle/>
          <a:p>
            <a:pPr algn="l" eaLnBrk="1" hangingPunct="1">
              <a:defRPr/>
            </a:pPr>
            <a:r>
              <a:rPr lang="zh-TW" altLang="en-US" sz="3200" b="1" kern="1200" dirty="0">
                <a:solidFill>
                  <a:srgbClr val="003399"/>
                </a:solidFill>
                <a:latin typeface="標楷體" pitchFamily="65" charset="-120"/>
                <a:ea typeface="標楷體" pitchFamily="65" charset="-120"/>
                <a:cs typeface="+mn-cs"/>
              </a:rPr>
              <a:t>釋三十：</a:t>
            </a:r>
            <a:r>
              <a:rPr lang="zh-TW" altLang="en-US" sz="3200" b="1" dirty="0">
                <a:latin typeface="標楷體" pitchFamily="65" charset="-120"/>
                <a:ea typeface="標楷體" pitchFamily="65" charset="-120"/>
              </a:rPr>
              <a:t>會員為籌設休閒農場取得登記許可證，須申請商業登記，成為休閒農場商業登記負責人，是否影響其會員或選任人員資格疑義：</a:t>
            </a:r>
            <a:endParaRPr lang="zh-TW" altLang="en-US" sz="3200" b="1" kern="1200" dirty="0">
              <a:solidFill>
                <a:srgbClr val="003399"/>
              </a:solidFill>
              <a:latin typeface="標楷體" pitchFamily="65" charset="-120"/>
              <a:ea typeface="標楷體" pitchFamily="65" charset="-120"/>
              <a:cs typeface="+mn-cs"/>
            </a:endParaRPr>
          </a:p>
        </p:txBody>
      </p:sp>
      <p:sp>
        <p:nvSpPr>
          <p:cNvPr id="56324" name="Rectangle 3"/>
          <p:cNvSpPr>
            <a:spLocks noGrp="1" noRot="1" noChangeArrowheads="1"/>
          </p:cNvSpPr>
          <p:nvPr>
            <p:ph type="body" idx="1"/>
          </p:nvPr>
        </p:nvSpPr>
        <p:spPr>
          <a:xfrm>
            <a:off x="301625" y="1916113"/>
            <a:ext cx="8540750" cy="4608512"/>
          </a:xfrm>
        </p:spPr>
        <p:txBody>
          <a:bodyPr/>
          <a:lstStyle/>
          <a:p>
            <a:pPr eaLnBrk="1" hangingPunct="1">
              <a:defRPr/>
            </a:pPr>
            <a:r>
              <a:rPr lang="zh-TW" altLang="en-US" sz="2800" b="1" dirty="0">
                <a:latin typeface="標楷體" pitchFamily="65" charset="-120"/>
                <a:ea typeface="標楷體" pitchFamily="65" charset="-120"/>
              </a:rPr>
              <a:t>查農會法第</a:t>
            </a:r>
            <a:r>
              <a:rPr lang="en-US" altLang="zh-TW" sz="2800" b="1" dirty="0">
                <a:latin typeface="標楷體" pitchFamily="65" charset="-120"/>
                <a:ea typeface="標楷體" pitchFamily="65" charset="-120"/>
              </a:rPr>
              <a:t>12</a:t>
            </a:r>
            <a:r>
              <a:rPr lang="zh-TW" altLang="en-US" sz="2800" b="1" dirty="0">
                <a:latin typeface="標楷體" pitchFamily="65" charset="-120"/>
                <a:ea typeface="標楷體" pitchFamily="65" charset="-120"/>
              </a:rPr>
              <a:t>條明定農會會員需「實際從事農業」，同法施行細則第</a:t>
            </a:r>
            <a:r>
              <a:rPr lang="en-US" altLang="zh-TW" sz="2800" b="1" dirty="0">
                <a:latin typeface="標楷體" pitchFamily="65" charset="-120"/>
                <a:ea typeface="標楷體" pitchFamily="65" charset="-120"/>
              </a:rPr>
              <a:t>14</a:t>
            </a:r>
            <a:r>
              <a:rPr lang="zh-TW" altLang="en-US" sz="2800" b="1" dirty="0">
                <a:latin typeface="標楷體" pitchFamily="65" charset="-120"/>
                <a:ea typeface="標楷體" pitchFamily="65" charset="-120"/>
              </a:rPr>
              <a:t>條亦明定需以「經營農業生產為主者」，其資格則由農會理事會本法人自治事項，依「基層農會會員資格審查及認定辦法」進行會員出入會之審查及認定。</a:t>
            </a:r>
            <a:r>
              <a:rPr lang="zh-TW" altLang="en-US" sz="2800" b="1" dirty="0">
                <a:solidFill>
                  <a:srgbClr val="FF0000"/>
                </a:solidFill>
                <a:latin typeface="標楷體" pitchFamily="65" charset="-120"/>
                <a:ea typeface="標楷體" pitchFamily="65" charset="-120"/>
              </a:rPr>
              <a:t>農會會員倘同時具有商業登記負責人之身分者</a:t>
            </a:r>
            <a:r>
              <a:rPr lang="zh-TW" altLang="en-US" sz="2800" b="1" dirty="0">
                <a:latin typeface="標楷體" pitchFamily="65" charset="-120"/>
                <a:ea typeface="標楷體" pitchFamily="65" charset="-120"/>
              </a:rPr>
              <a:t>，應由農會理事會就</a:t>
            </a:r>
            <a:r>
              <a:rPr lang="zh-TW" altLang="en-US" sz="2800" b="1" dirty="0">
                <a:solidFill>
                  <a:srgbClr val="FF0000"/>
                </a:solidFill>
                <a:latin typeface="標楷體" pitchFamily="65" charset="-120"/>
                <a:ea typeface="標楷體" pitchFamily="65" charset="-120"/>
              </a:rPr>
              <a:t>主客觀事實審查認定</a:t>
            </a:r>
            <a:r>
              <a:rPr lang="zh-TW" altLang="en-US" sz="2800" b="1" dirty="0">
                <a:latin typeface="標楷體" pitchFamily="65" charset="-120"/>
                <a:ea typeface="標楷體" pitchFamily="65" charset="-120"/>
              </a:rPr>
              <a:t>是否符合「實際從事農業」，不因其具有商業登記負責人之身分逕認定其不符農會會員資格或選任人員資格。（行政院農業委員會</a:t>
            </a:r>
            <a:r>
              <a:rPr lang="en-US" altLang="zh-TW" sz="2800" b="1" dirty="0">
                <a:latin typeface="標楷體" pitchFamily="65" charset="-120"/>
                <a:ea typeface="標楷體" pitchFamily="65" charset="-120"/>
              </a:rPr>
              <a:t>107.01.12</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1070201688</a:t>
            </a:r>
            <a:r>
              <a:rPr lang="zh-TW" altLang="en-US" sz="2800" b="1" dirty="0">
                <a:latin typeface="標楷體" pitchFamily="65" charset="-120"/>
                <a:ea typeface="標楷體" pitchFamily="65" charset="-120"/>
              </a:rPr>
              <a:t>號函）</a:t>
            </a:r>
          </a:p>
          <a:p>
            <a:pPr eaLnBrk="1" hangingPunct="1">
              <a:defRPr/>
            </a:pPr>
            <a:endParaRPr lang="zh-TW" altLang="en-US" sz="2800" b="1" dirty="0">
              <a:latin typeface="標楷體" pitchFamily="65" charset="-120"/>
              <a:ea typeface="標楷體" pitchFamily="65" charset="-120"/>
            </a:endParaRPr>
          </a:p>
        </p:txBody>
      </p:sp>
    </p:spTree>
    <p:extLst>
      <p:ext uri="{BB962C8B-B14F-4D97-AF65-F5344CB8AC3E}">
        <p14:creationId xmlns:p14="http://schemas.microsoft.com/office/powerpoint/2010/main" val="1777569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48BBC3C4-3CDB-4838-8F07-F312D3568E7D}" type="slidenum">
              <a:rPr kumimoji="0" lang="en-US" altLang="zh-TW" sz="1400"/>
              <a:pPr>
                <a:spcBef>
                  <a:spcPct val="0"/>
                </a:spcBef>
                <a:buClrTx/>
                <a:buSzTx/>
                <a:buFontTx/>
                <a:buNone/>
              </a:pPr>
              <a:t>52</a:t>
            </a:fld>
            <a:endParaRPr kumimoji="0" lang="en-US" altLang="zh-TW" sz="1400"/>
          </a:p>
        </p:txBody>
      </p:sp>
      <p:sp>
        <p:nvSpPr>
          <p:cNvPr id="46083" name="Rectangle 2"/>
          <p:cNvSpPr>
            <a:spLocks noGrp="1" noRot="1" noChangeArrowheads="1"/>
          </p:cNvSpPr>
          <p:nvPr>
            <p:ph type="title"/>
          </p:nvPr>
        </p:nvSpPr>
        <p:spPr>
          <a:xfrm>
            <a:off x="226890" y="136525"/>
            <a:ext cx="8893175" cy="2284363"/>
          </a:xfrm>
        </p:spPr>
        <p:txBody>
          <a:bodyPr/>
          <a:lstStyle/>
          <a:p>
            <a:pPr algn="l" eaLnBrk="1" hangingPunct="1"/>
            <a:r>
              <a:rPr lang="zh-TW" altLang="en-US" sz="2800" b="1" dirty="0">
                <a:latin typeface="標楷體" pitchFamily="65" charset="-120"/>
                <a:ea typeface="標楷體" pitchFamily="65" charset="-120"/>
              </a:rPr>
              <a:t>釋三十一：</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zh-TW" altLang="en-US" sz="2800" b="1" dirty="0">
                <a:latin typeface="標楷體" pitchFamily="65" charset="-120"/>
                <a:ea typeface="標楷體" pitchFamily="65" charset="-120"/>
              </a:rPr>
              <a:t>農業學校農業相關科系畢業，並為</a:t>
            </a:r>
            <a:r>
              <a:rPr lang="zh-TW" altLang="en-US" sz="2800" b="1" dirty="0">
                <a:solidFill>
                  <a:srgbClr val="FF0000"/>
                </a:solidFill>
                <a:latin typeface="標楷體" pitchFamily="65" charset="-120"/>
                <a:ea typeface="標楷體" pitchFamily="65" charset="-120"/>
              </a:rPr>
              <a:t>公司負責人</a:t>
            </a:r>
            <a:r>
              <a:rPr lang="zh-TW" altLang="en-US" sz="2800" b="1" dirty="0">
                <a:latin typeface="標楷體" pitchFamily="65" charset="-120"/>
                <a:ea typeface="標楷體" pitchFamily="65" charset="-120"/>
              </a:rPr>
              <a:t>，且公司</a:t>
            </a:r>
            <a:r>
              <a:rPr lang="zh-TW" altLang="en-US" sz="2800" b="1" dirty="0">
                <a:solidFill>
                  <a:srgbClr val="FF0000"/>
                </a:solidFill>
                <a:latin typeface="標楷體" pitchFamily="65" charset="-120"/>
                <a:ea typeface="標楷體" pitchFamily="65" charset="-120"/>
              </a:rPr>
              <a:t>營業項目為農業推廣與輔導</a:t>
            </a:r>
            <a:r>
              <a:rPr lang="zh-TW" altLang="en-US" sz="2800" b="1" dirty="0">
                <a:latin typeface="標楷體" pitchFamily="65" charset="-120"/>
                <a:ea typeface="標楷體" pitchFamily="65" charset="-120"/>
              </a:rPr>
              <a:t>，可否申請加入農會正會員疑義：</a:t>
            </a:r>
          </a:p>
        </p:txBody>
      </p:sp>
      <p:sp>
        <p:nvSpPr>
          <p:cNvPr id="41988" name="Rectangle 3"/>
          <p:cNvSpPr>
            <a:spLocks noGrp="1" noRot="1" noChangeArrowheads="1"/>
          </p:cNvSpPr>
          <p:nvPr>
            <p:ph type="body" idx="1"/>
          </p:nvPr>
        </p:nvSpPr>
        <p:spPr>
          <a:xfrm>
            <a:off x="107950" y="2708920"/>
            <a:ext cx="8928100" cy="3744268"/>
          </a:xfrm>
        </p:spPr>
        <p:txBody>
          <a:bodyPr/>
          <a:lstStyle/>
          <a:p>
            <a:pPr eaLnBrk="1" hangingPunct="1">
              <a:lnSpc>
                <a:spcPts val="4200"/>
              </a:lnSpc>
              <a:defRPr/>
            </a:pPr>
            <a:r>
              <a:rPr lang="zh-TW" altLang="en-US" b="1" dirty="0">
                <a:latin typeface="標楷體" pitchFamily="65" charset="-120"/>
                <a:ea typeface="標楷體" pitchFamily="65" charset="-120"/>
              </a:rPr>
              <a:t>營業項目為農業推廣與輔導之公司，非屬基層農會會員資格審查及認定辦法第</a:t>
            </a:r>
            <a:r>
              <a:rPr lang="en-US" altLang="zh-TW" b="1" dirty="0">
                <a:latin typeface="標楷體" pitchFamily="65" charset="-120"/>
                <a:ea typeface="標楷體" pitchFamily="65" charset="-120"/>
              </a:rPr>
              <a:t>2</a:t>
            </a:r>
            <a:r>
              <a:rPr lang="zh-TW" altLang="en-US" b="1" dirty="0">
                <a:latin typeface="標楷體" pitchFamily="65" charset="-120"/>
                <a:ea typeface="標楷體" pitchFamily="65" charset="-120"/>
              </a:rPr>
              <a:t>條第</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項第</a:t>
            </a:r>
            <a:r>
              <a:rPr lang="en-US" altLang="zh-TW" b="1" dirty="0">
                <a:latin typeface="標楷體" pitchFamily="65" charset="-120"/>
                <a:ea typeface="標楷體" pitchFamily="65" charset="-120"/>
              </a:rPr>
              <a:t>3</a:t>
            </a:r>
            <a:r>
              <a:rPr lang="zh-TW" altLang="en-US" b="1" dirty="0">
                <a:latin typeface="標楷體" pitchFamily="65" charset="-120"/>
                <a:ea typeface="標楷體" pitchFamily="65" charset="-120"/>
              </a:rPr>
              <a:t>款規定之農業機關</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構</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、學校，自不得加入農會為會員。（農委會</a:t>
            </a:r>
            <a:r>
              <a:rPr lang="en-US" altLang="zh-TW" b="1" dirty="0">
                <a:latin typeface="標楷體" pitchFamily="65" charset="-120"/>
                <a:ea typeface="標楷體" pitchFamily="65" charset="-120"/>
              </a:rPr>
              <a:t>109.5.28</a:t>
            </a:r>
            <a:r>
              <a:rPr lang="zh-TW" altLang="en-US" b="1" dirty="0">
                <a:latin typeface="標楷體" pitchFamily="65" charset="-120"/>
                <a:ea typeface="標楷體" pitchFamily="65" charset="-120"/>
              </a:rPr>
              <a:t>農輔字第</a:t>
            </a:r>
            <a:r>
              <a:rPr lang="en-US" altLang="zh-TW" b="1" dirty="0">
                <a:latin typeface="標楷體" pitchFamily="65" charset="-120"/>
                <a:ea typeface="標楷體" pitchFamily="65" charset="-120"/>
              </a:rPr>
              <a:t>1090221576</a:t>
            </a:r>
            <a:r>
              <a:rPr lang="zh-TW" altLang="en-US" b="1" dirty="0">
                <a:latin typeface="標楷體" pitchFamily="65" charset="-120"/>
                <a:ea typeface="標楷體" pitchFamily="65" charset="-120"/>
              </a:rPr>
              <a:t>號函）</a:t>
            </a:r>
          </a:p>
        </p:txBody>
      </p:sp>
    </p:spTree>
    <p:extLst>
      <p:ext uri="{BB962C8B-B14F-4D97-AF65-F5344CB8AC3E}">
        <p14:creationId xmlns:p14="http://schemas.microsoft.com/office/powerpoint/2010/main" val="360705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48BBC3C4-3CDB-4838-8F07-F312D3568E7D}" type="slidenum">
              <a:rPr kumimoji="0" lang="en-US" altLang="zh-TW" sz="1400"/>
              <a:pPr>
                <a:spcBef>
                  <a:spcPct val="0"/>
                </a:spcBef>
                <a:buClrTx/>
                <a:buSzTx/>
                <a:buFontTx/>
                <a:buNone/>
              </a:pPr>
              <a:t>53</a:t>
            </a:fld>
            <a:endParaRPr kumimoji="0" lang="en-US" altLang="zh-TW" sz="1400"/>
          </a:p>
        </p:txBody>
      </p:sp>
      <p:sp>
        <p:nvSpPr>
          <p:cNvPr id="46083" name="Rectangle 2"/>
          <p:cNvSpPr>
            <a:spLocks noGrp="1" noRot="1" noChangeArrowheads="1"/>
          </p:cNvSpPr>
          <p:nvPr>
            <p:ph type="title"/>
          </p:nvPr>
        </p:nvSpPr>
        <p:spPr>
          <a:xfrm>
            <a:off x="226890" y="548680"/>
            <a:ext cx="8893175" cy="1503363"/>
          </a:xfrm>
        </p:spPr>
        <p:txBody>
          <a:bodyPr/>
          <a:lstStyle/>
          <a:p>
            <a:pPr algn="l" eaLnBrk="1" hangingPunct="1"/>
            <a:r>
              <a:rPr lang="zh-TW" altLang="en-US" sz="2800" b="1" dirty="0">
                <a:latin typeface="標楷體" pitchFamily="65" charset="-120"/>
                <a:ea typeface="標楷體" pitchFamily="65" charset="-120"/>
              </a:rPr>
              <a:t>釋三十二：</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zh-TW" altLang="en-US" sz="3200" b="1" dirty="0">
                <a:latin typeface="標楷體" pitchFamily="65" charset="-120"/>
                <a:ea typeface="標楷體" pitchFamily="65" charset="-120"/>
              </a:rPr>
              <a:t>農民土地被公告徵收後</a:t>
            </a:r>
            <a:r>
              <a:rPr lang="zh-TW" altLang="en-US" sz="2800" b="1" dirty="0">
                <a:latin typeface="標楷體" pitchFamily="65" charset="-120"/>
                <a:ea typeface="標楷體" pitchFamily="65" charset="-120"/>
              </a:rPr>
              <a:t>，其農會改選候選人及當選人資格疑義：</a:t>
            </a:r>
          </a:p>
        </p:txBody>
      </p:sp>
      <p:sp>
        <p:nvSpPr>
          <p:cNvPr id="41988" name="Rectangle 3"/>
          <p:cNvSpPr>
            <a:spLocks noGrp="1" noRot="1" noChangeArrowheads="1"/>
          </p:cNvSpPr>
          <p:nvPr>
            <p:ph type="body" idx="1"/>
          </p:nvPr>
        </p:nvSpPr>
        <p:spPr>
          <a:xfrm>
            <a:off x="107950" y="2492896"/>
            <a:ext cx="8928100" cy="3960292"/>
          </a:xfrm>
        </p:spPr>
        <p:txBody>
          <a:bodyPr/>
          <a:lstStyle/>
          <a:p>
            <a:pPr eaLnBrk="1" hangingPunct="1">
              <a:lnSpc>
                <a:spcPts val="3800"/>
              </a:lnSpc>
              <a:defRPr/>
            </a:pPr>
            <a:r>
              <a:rPr lang="zh-TW" altLang="en-US" sz="2800" b="1" dirty="0">
                <a:latin typeface="標楷體" pitchFamily="65" charset="-120"/>
                <a:ea typeface="標楷體" pitchFamily="65" charset="-120"/>
              </a:rPr>
              <a:t>農民土地被公告徵收，於土地改良物補償費發給</a:t>
            </a:r>
            <a:r>
              <a:rPr lang="zh-TW" altLang="en-US" sz="2800" b="1" u="sng" dirty="0">
                <a:solidFill>
                  <a:srgbClr val="FF0000"/>
                </a:solidFill>
                <a:latin typeface="標楷體" pitchFamily="65" charset="-120"/>
                <a:ea typeface="標楷體" pitchFamily="65" charset="-120"/>
              </a:rPr>
              <a:t>完竣前</a:t>
            </a:r>
            <a:r>
              <a:rPr lang="zh-TW" altLang="en-US" sz="2800" b="1" dirty="0">
                <a:latin typeface="標楷體" pitchFamily="65" charset="-120"/>
                <a:ea typeface="標楷體" pitchFamily="65" charset="-120"/>
              </a:rPr>
              <a:t>，繼續從事農業生產者，尚得為農會會員及農會各選任人員之候選人；至</a:t>
            </a:r>
            <a:r>
              <a:rPr lang="zh-TW" altLang="en-US" sz="2800" b="1" dirty="0">
                <a:highlight>
                  <a:srgbClr val="FFFF00"/>
                </a:highlight>
                <a:latin typeface="標楷體" pitchFamily="65" charset="-120"/>
                <a:ea typeface="標楷體" pitchFamily="65" charset="-120"/>
              </a:rPr>
              <a:t>被公告徵收且補償費發給完竣</a:t>
            </a:r>
            <a:r>
              <a:rPr lang="zh-TW" altLang="en-US" sz="2800" b="1" dirty="0">
                <a:latin typeface="標楷體" pitchFamily="65" charset="-120"/>
                <a:ea typeface="標楷體" pitchFamily="65" charset="-120"/>
              </a:rPr>
              <a:t>，應停止繼續於其上從事農業生產，故不得計入農會會員及農會各選任人員實際從事農業生產之農業用地。（農委會</a:t>
            </a:r>
            <a:r>
              <a:rPr lang="en-US" altLang="zh-TW" sz="2800" b="1" dirty="0">
                <a:latin typeface="標楷體" pitchFamily="65" charset="-120"/>
                <a:ea typeface="標楷體" pitchFamily="65" charset="-120"/>
              </a:rPr>
              <a:t>110.1.25</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1090257458</a:t>
            </a:r>
            <a:r>
              <a:rPr lang="zh-TW" altLang="en-US" sz="2800" b="1" dirty="0">
                <a:latin typeface="標楷體" pitchFamily="65" charset="-120"/>
                <a:ea typeface="標楷體" pitchFamily="65" charset="-120"/>
              </a:rPr>
              <a:t>號函）</a:t>
            </a:r>
          </a:p>
        </p:txBody>
      </p:sp>
    </p:spTree>
    <p:extLst>
      <p:ext uri="{BB962C8B-B14F-4D97-AF65-F5344CB8AC3E}">
        <p14:creationId xmlns:p14="http://schemas.microsoft.com/office/powerpoint/2010/main" val="1942763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48BBC3C4-3CDB-4838-8F07-F312D3568E7D}" type="slidenum">
              <a:rPr kumimoji="0" lang="en-US" altLang="zh-TW" sz="1400"/>
              <a:pPr>
                <a:spcBef>
                  <a:spcPct val="0"/>
                </a:spcBef>
                <a:buClrTx/>
                <a:buSzTx/>
                <a:buFontTx/>
                <a:buNone/>
              </a:pPr>
              <a:t>54</a:t>
            </a:fld>
            <a:endParaRPr kumimoji="0" lang="en-US" altLang="zh-TW" sz="1400"/>
          </a:p>
        </p:txBody>
      </p:sp>
      <p:sp>
        <p:nvSpPr>
          <p:cNvPr id="46083" name="Rectangle 2"/>
          <p:cNvSpPr>
            <a:spLocks noGrp="1" noRot="1" noChangeArrowheads="1"/>
          </p:cNvSpPr>
          <p:nvPr>
            <p:ph type="title"/>
          </p:nvPr>
        </p:nvSpPr>
        <p:spPr>
          <a:xfrm>
            <a:off x="125971" y="484325"/>
            <a:ext cx="8893175" cy="1648531"/>
          </a:xfrm>
        </p:spPr>
        <p:txBody>
          <a:bodyPr/>
          <a:lstStyle/>
          <a:p>
            <a:pPr algn="l" eaLnBrk="1" hangingPunct="1"/>
            <a:r>
              <a:rPr lang="zh-TW" altLang="en-US" sz="2800" b="1" dirty="0">
                <a:latin typeface="標楷體" pitchFamily="65" charset="-120"/>
                <a:ea typeface="標楷體" pitchFamily="65" charset="-120"/>
              </a:rPr>
              <a:t>釋</a:t>
            </a:r>
            <a:r>
              <a:rPr lang="zh-TW" altLang="en-US" sz="2800" b="1" dirty="0">
                <a:solidFill>
                  <a:srgbClr val="FF0000"/>
                </a:solidFill>
                <a:latin typeface="標楷體" pitchFamily="65" charset="-120"/>
                <a:ea typeface="標楷體" pitchFamily="65" charset="-120"/>
              </a:rPr>
              <a:t>三十三</a:t>
            </a:r>
            <a:r>
              <a:rPr lang="zh-TW" altLang="en-US" sz="2800" b="1" dirty="0">
                <a:latin typeface="標楷體" pitchFamily="65" charset="-120"/>
                <a:ea typeface="標楷體" pitchFamily="65" charset="-120"/>
              </a:rPr>
              <a:t>：</a:t>
            </a:r>
            <a:r>
              <a:rPr lang="en-US" altLang="zh-TW" sz="2800" b="1" dirty="0">
                <a:latin typeface="標楷體" pitchFamily="65" charset="-120"/>
                <a:ea typeface="標楷體" pitchFamily="65" charset="-120"/>
              </a:rPr>
              <a:t/>
            </a:r>
            <a:br>
              <a:rPr lang="en-US" altLang="zh-TW" sz="2800" b="1" dirty="0">
                <a:latin typeface="標楷體" pitchFamily="65" charset="-120"/>
                <a:ea typeface="標楷體" pitchFamily="65" charset="-120"/>
              </a:rPr>
            </a:br>
            <a:r>
              <a:rPr lang="zh-TW" altLang="en-US" sz="2800" b="1" dirty="0">
                <a:latin typeface="標楷體" pitchFamily="65" charset="-120"/>
                <a:ea typeface="標楷體" pitchFamily="65" charset="-120"/>
              </a:rPr>
              <a:t>農會秘書督導推廣部門，於</a:t>
            </a:r>
            <a:r>
              <a:rPr lang="en-US" altLang="zh-TW" sz="2800" b="1" dirty="0">
                <a:latin typeface="標楷體" pitchFamily="65" charset="-120"/>
                <a:ea typeface="標楷體" pitchFamily="65" charset="-120"/>
              </a:rPr>
              <a:t>107</a:t>
            </a:r>
            <a:r>
              <a:rPr lang="zh-TW" altLang="en-US" sz="2800" b="1" dirty="0">
                <a:latin typeface="標楷體" pitchFamily="65" charset="-120"/>
                <a:ea typeface="標楷體" pitchFamily="65" charset="-120"/>
              </a:rPr>
              <a:t>年</a:t>
            </a:r>
            <a:r>
              <a:rPr lang="en-US" altLang="zh-TW" sz="2800" b="1" dirty="0">
                <a:latin typeface="標楷體" pitchFamily="65" charset="-120"/>
                <a:ea typeface="標楷體" pitchFamily="65" charset="-120"/>
              </a:rPr>
              <a:t>7</a:t>
            </a:r>
            <a:r>
              <a:rPr lang="zh-TW" altLang="en-US" sz="2800" b="1" dirty="0">
                <a:latin typeface="標楷體" pitchFamily="65" charset="-120"/>
                <a:ea typeface="標楷體" pitchFamily="65" charset="-120"/>
              </a:rPr>
              <a:t>月</a:t>
            </a:r>
            <a:r>
              <a:rPr lang="en-US" altLang="zh-TW" sz="2800" b="1" dirty="0">
                <a:latin typeface="標楷體" pitchFamily="65" charset="-120"/>
                <a:ea typeface="標楷體" pitchFamily="65" charset="-120"/>
              </a:rPr>
              <a:t>15</a:t>
            </a:r>
            <a:r>
              <a:rPr lang="zh-TW" altLang="en-US" sz="2800" b="1" dirty="0">
                <a:latin typeface="標楷體" pitchFamily="65" charset="-120"/>
                <a:ea typeface="標楷體" pitchFamily="65" charset="-120"/>
              </a:rPr>
              <a:t>日退休，同年</a:t>
            </a:r>
            <a:r>
              <a:rPr lang="en-US" altLang="zh-TW" sz="2800" b="1" dirty="0">
                <a:latin typeface="標楷體" pitchFamily="65" charset="-120"/>
                <a:ea typeface="標楷體" pitchFamily="65" charset="-120"/>
              </a:rPr>
              <a:t>7</a:t>
            </a:r>
            <a:r>
              <a:rPr lang="zh-TW" altLang="en-US" sz="2800" b="1" dirty="0">
                <a:latin typeface="標楷體" pitchFamily="65" charset="-120"/>
                <a:ea typeface="標楷體" pitchFamily="65" charset="-120"/>
              </a:rPr>
              <a:t>月</a:t>
            </a:r>
            <a:r>
              <a:rPr lang="en-US" altLang="zh-TW" sz="2800" b="1" dirty="0">
                <a:latin typeface="標楷體" pitchFamily="65" charset="-120"/>
                <a:ea typeface="標楷體" pitchFamily="65" charset="-120"/>
              </a:rPr>
              <a:t>10</a:t>
            </a:r>
            <a:r>
              <a:rPr lang="zh-TW" altLang="en-US" sz="2800" b="1" dirty="0">
                <a:latin typeface="標楷體" pitchFamily="65" charset="-120"/>
                <a:ea typeface="標楷體" pitchFamily="65" charset="-120"/>
              </a:rPr>
              <a:t>日申請變更會員資格別，由農會法第</a:t>
            </a:r>
            <a:r>
              <a:rPr lang="en-US" altLang="zh-TW" sz="2800" b="1" dirty="0">
                <a:latin typeface="標楷體" pitchFamily="65" charset="-120"/>
                <a:ea typeface="標楷體" pitchFamily="65" charset="-120"/>
              </a:rPr>
              <a:t>12</a:t>
            </a:r>
            <a:r>
              <a:rPr lang="zh-TW" altLang="en-US" sz="2800" b="1" dirty="0">
                <a:latin typeface="標楷體" pitchFamily="65" charset="-120"/>
                <a:ea typeface="標楷體" pitchFamily="65" charset="-120"/>
              </a:rPr>
              <a:t>條第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項第</a:t>
            </a:r>
            <a:r>
              <a:rPr lang="en-US" altLang="zh-TW" sz="2800" b="1" dirty="0">
                <a:latin typeface="標楷體" pitchFamily="65" charset="-120"/>
                <a:ea typeface="標楷體" pitchFamily="65" charset="-120"/>
              </a:rPr>
              <a:t>3</a:t>
            </a:r>
            <a:r>
              <a:rPr lang="zh-TW" altLang="en-US" sz="2800" b="1" dirty="0">
                <a:latin typeface="標楷體" pitchFamily="65" charset="-120"/>
                <a:ea typeface="標楷體" pitchFamily="65" charset="-120"/>
              </a:rPr>
              <a:t>款變更為第</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款，並指定生效日為</a:t>
            </a:r>
            <a:r>
              <a:rPr lang="en-US" altLang="zh-TW" sz="2800" b="1" dirty="0">
                <a:latin typeface="標楷體" pitchFamily="65" charset="-120"/>
                <a:ea typeface="標楷體" pitchFamily="65" charset="-120"/>
              </a:rPr>
              <a:t>107</a:t>
            </a:r>
            <a:r>
              <a:rPr lang="zh-TW" altLang="en-US" sz="2800" b="1" dirty="0">
                <a:latin typeface="標楷體" pitchFamily="65" charset="-120"/>
                <a:ea typeface="標楷體" pitchFamily="65" charset="-120"/>
              </a:rPr>
              <a:t>年</a:t>
            </a:r>
            <a:r>
              <a:rPr lang="en-US" altLang="zh-TW" sz="2800" b="1" dirty="0">
                <a:latin typeface="標楷體" pitchFamily="65" charset="-120"/>
                <a:ea typeface="標楷體" pitchFamily="65" charset="-120"/>
              </a:rPr>
              <a:t>7</a:t>
            </a:r>
            <a:r>
              <a:rPr lang="zh-TW" altLang="en-US" sz="2800" b="1" dirty="0">
                <a:latin typeface="標楷體" pitchFamily="65" charset="-120"/>
                <a:ea typeface="標楷體" pitchFamily="65" charset="-120"/>
              </a:rPr>
              <a:t>月</a:t>
            </a:r>
            <a:r>
              <a:rPr lang="en-US" altLang="zh-TW" sz="2800" b="1" dirty="0">
                <a:latin typeface="標楷體" pitchFamily="65" charset="-120"/>
                <a:ea typeface="標楷體" pitchFamily="65" charset="-120"/>
              </a:rPr>
              <a:t>16</a:t>
            </a:r>
            <a:r>
              <a:rPr lang="zh-TW" altLang="en-US" sz="2800" b="1" dirty="0">
                <a:latin typeface="標楷體" pitchFamily="65" charset="-120"/>
                <a:ea typeface="標楷體" pitchFamily="65" charset="-120"/>
              </a:rPr>
              <a:t>日案疑義：</a:t>
            </a:r>
          </a:p>
        </p:txBody>
      </p:sp>
      <p:sp>
        <p:nvSpPr>
          <p:cNvPr id="41988" name="Rectangle 3"/>
          <p:cNvSpPr>
            <a:spLocks noGrp="1" noRot="1" noChangeArrowheads="1"/>
          </p:cNvSpPr>
          <p:nvPr>
            <p:ph type="body" idx="1"/>
          </p:nvPr>
        </p:nvSpPr>
        <p:spPr>
          <a:xfrm>
            <a:off x="119308" y="2280902"/>
            <a:ext cx="8928100" cy="3816276"/>
          </a:xfrm>
        </p:spPr>
        <p:txBody>
          <a:bodyPr/>
          <a:lstStyle/>
          <a:p>
            <a:pPr eaLnBrk="1" hangingPunct="1">
              <a:lnSpc>
                <a:spcPts val="3500"/>
              </a:lnSpc>
              <a:defRPr/>
            </a:pPr>
            <a:r>
              <a:rPr lang="zh-TW" altLang="en-US" sz="2600" b="1" dirty="0">
                <a:latin typeface="標楷體" pitchFamily="65" charset="-120"/>
                <a:ea typeface="標楷體" pitchFamily="65" charset="-120"/>
              </a:rPr>
              <a:t>農會之聘雇員工，依行政院農業委員會</a:t>
            </a:r>
            <a:r>
              <a:rPr lang="en-US" altLang="zh-TW" sz="2600" b="1" dirty="0">
                <a:latin typeface="標楷體" pitchFamily="65" charset="-120"/>
                <a:ea typeface="標楷體" pitchFamily="65" charset="-120"/>
              </a:rPr>
              <a:t>102</a:t>
            </a:r>
            <a:r>
              <a:rPr lang="zh-TW" altLang="en-US" sz="2600" b="1" dirty="0">
                <a:latin typeface="標楷體" pitchFamily="65" charset="-120"/>
                <a:ea typeface="標楷體" pitchFamily="65" charset="-120"/>
              </a:rPr>
              <a:t>年</a:t>
            </a:r>
            <a:r>
              <a:rPr lang="en-US" altLang="zh-TW" sz="2600" b="1" dirty="0">
                <a:latin typeface="標楷體" pitchFamily="65" charset="-120"/>
                <a:ea typeface="標楷體" pitchFamily="65" charset="-120"/>
              </a:rPr>
              <a:t>2</a:t>
            </a:r>
            <a:r>
              <a:rPr lang="zh-TW" altLang="en-US" sz="2600" b="1" dirty="0">
                <a:latin typeface="標楷體" pitchFamily="65" charset="-120"/>
                <a:ea typeface="標楷體" pitchFamily="65" charset="-120"/>
              </a:rPr>
              <a:t>月</a:t>
            </a:r>
            <a:r>
              <a:rPr lang="en-US" altLang="zh-TW" sz="2600" b="1" dirty="0">
                <a:latin typeface="標楷體" pitchFamily="65" charset="-120"/>
                <a:ea typeface="標楷體" pitchFamily="65" charset="-120"/>
              </a:rPr>
              <a:t>18</a:t>
            </a:r>
            <a:r>
              <a:rPr lang="zh-TW" altLang="en-US" sz="2600" b="1" dirty="0">
                <a:latin typeface="標楷體" pitchFamily="65" charset="-120"/>
                <a:ea typeface="標楷體" pitchFamily="65" charset="-120"/>
              </a:rPr>
              <a:t>日農輔字第</a:t>
            </a:r>
            <a:r>
              <a:rPr lang="en-US" altLang="zh-TW" sz="2600" b="1" dirty="0">
                <a:latin typeface="標楷體" pitchFamily="65" charset="-120"/>
                <a:ea typeface="標楷體" pitchFamily="65" charset="-120"/>
              </a:rPr>
              <a:t>1020204089</a:t>
            </a:r>
            <a:r>
              <a:rPr lang="zh-TW" altLang="en-US" sz="2600" b="1" dirty="0">
                <a:latin typeface="標楷體" pitchFamily="65" charset="-120"/>
                <a:ea typeface="標楷體" pitchFamily="65" charset="-120"/>
              </a:rPr>
              <a:t>號函釋，僅能以農業推廣工作人員資格申請加入農會為會員，不得以兼職農業生產工作為由加入農會為會員。</a:t>
            </a:r>
            <a:endParaRPr lang="en-US" altLang="zh-TW" sz="2600" b="1" dirty="0">
              <a:latin typeface="標楷體" pitchFamily="65" charset="-120"/>
              <a:ea typeface="標楷體" pitchFamily="65" charset="-120"/>
            </a:endParaRPr>
          </a:p>
          <a:p>
            <a:pPr eaLnBrk="1" hangingPunct="1">
              <a:lnSpc>
                <a:spcPts val="3500"/>
              </a:lnSpc>
              <a:defRPr/>
            </a:pPr>
            <a:r>
              <a:rPr lang="zh-TW" altLang="en-US" sz="2600" b="1" dirty="0">
                <a:latin typeface="標楷體" pitchFamily="65" charset="-120"/>
                <a:ea typeface="標楷體" pitchFamily="65" charset="-120"/>
              </a:rPr>
              <a:t>為維持會員資格不中斷，其於退休前</a:t>
            </a:r>
            <a:r>
              <a:rPr lang="en-US" altLang="zh-TW" sz="2600" b="1" dirty="0">
                <a:latin typeface="標楷體" pitchFamily="65" charset="-120"/>
                <a:ea typeface="標楷體" pitchFamily="65" charset="-120"/>
              </a:rPr>
              <a:t>(107</a:t>
            </a:r>
            <a:r>
              <a:rPr lang="zh-TW" altLang="en-US" sz="2600" b="1" dirty="0">
                <a:latin typeface="標楷體" pitchFamily="65" charset="-120"/>
                <a:ea typeface="標楷體" pitchFamily="65" charset="-120"/>
              </a:rPr>
              <a:t>年</a:t>
            </a:r>
            <a:r>
              <a:rPr lang="en-US" altLang="zh-TW" sz="2600" b="1" dirty="0">
                <a:latin typeface="標楷體" pitchFamily="65" charset="-120"/>
                <a:ea typeface="標楷體" pitchFamily="65" charset="-120"/>
              </a:rPr>
              <a:t>7</a:t>
            </a:r>
            <a:r>
              <a:rPr lang="zh-TW" altLang="en-US" sz="2600" b="1" dirty="0">
                <a:latin typeface="標楷體" pitchFamily="65" charset="-120"/>
                <a:ea typeface="標楷體" pitchFamily="65" charset="-120"/>
              </a:rPr>
              <a:t>月</a:t>
            </a:r>
            <a:r>
              <a:rPr lang="en-US" altLang="zh-TW" sz="2600" b="1" dirty="0">
                <a:latin typeface="標楷體" pitchFamily="65" charset="-120"/>
                <a:ea typeface="標楷體" pitchFamily="65" charset="-120"/>
              </a:rPr>
              <a:t>10</a:t>
            </a:r>
            <a:r>
              <a:rPr lang="zh-TW" altLang="en-US" sz="2600" b="1" dirty="0">
                <a:latin typeface="標楷體" pitchFamily="65" charset="-120"/>
                <a:ea typeface="標楷體" pitchFamily="65" charset="-120"/>
              </a:rPr>
              <a:t>日</a:t>
            </a:r>
            <a:r>
              <a:rPr lang="en-US" altLang="zh-TW" sz="2600" b="1" dirty="0">
                <a:latin typeface="標楷體" pitchFamily="65" charset="-120"/>
                <a:ea typeface="標楷體" pitchFamily="65" charset="-120"/>
              </a:rPr>
              <a:t>)</a:t>
            </a:r>
            <a:r>
              <a:rPr lang="zh-TW" altLang="en-US" sz="2600" b="1" dirty="0">
                <a:latin typeface="標楷體" pitchFamily="65" charset="-120"/>
                <a:ea typeface="標楷體" pitchFamily="65" charset="-120"/>
              </a:rPr>
              <a:t>，向農會辦理會員資格異動登記，並指定自退休次日</a:t>
            </a:r>
            <a:r>
              <a:rPr lang="en-US" altLang="zh-TW" sz="2600" b="1" dirty="0">
                <a:latin typeface="標楷體" pitchFamily="65" charset="-120"/>
                <a:ea typeface="標楷體" pitchFamily="65" charset="-120"/>
              </a:rPr>
              <a:t>(</a:t>
            </a:r>
            <a:r>
              <a:rPr lang="zh-TW" altLang="en-US" sz="2600" b="1" dirty="0">
                <a:latin typeface="標楷體" pitchFamily="65" charset="-120"/>
                <a:ea typeface="標楷體" pitchFamily="65" charset="-120"/>
              </a:rPr>
              <a:t>即</a:t>
            </a:r>
            <a:r>
              <a:rPr lang="en-US" altLang="zh-TW" sz="2600" b="1" dirty="0">
                <a:latin typeface="標楷體" pitchFamily="65" charset="-120"/>
                <a:ea typeface="標楷體" pitchFamily="65" charset="-120"/>
              </a:rPr>
              <a:t>107</a:t>
            </a:r>
            <a:r>
              <a:rPr lang="zh-TW" altLang="en-US" sz="2600" b="1" dirty="0">
                <a:latin typeface="標楷體" pitchFamily="65" charset="-120"/>
                <a:ea typeface="標楷體" pitchFamily="65" charset="-120"/>
              </a:rPr>
              <a:t>年</a:t>
            </a:r>
            <a:r>
              <a:rPr lang="en-US" altLang="zh-TW" sz="2600" b="1" dirty="0">
                <a:latin typeface="標楷體" pitchFamily="65" charset="-120"/>
                <a:ea typeface="標楷體" pitchFamily="65" charset="-120"/>
              </a:rPr>
              <a:t>7</a:t>
            </a:r>
            <a:r>
              <a:rPr lang="zh-TW" altLang="en-US" sz="2600" b="1" dirty="0">
                <a:latin typeface="標楷體" pitchFamily="65" charset="-120"/>
                <a:ea typeface="標楷體" pitchFamily="65" charset="-120"/>
              </a:rPr>
              <a:t>月</a:t>
            </a:r>
            <a:r>
              <a:rPr lang="en-US" altLang="zh-TW" sz="2600" b="1" dirty="0">
                <a:latin typeface="標楷體" pitchFamily="65" charset="-120"/>
                <a:ea typeface="標楷體" pitchFamily="65" charset="-120"/>
              </a:rPr>
              <a:t>16</a:t>
            </a:r>
            <a:r>
              <a:rPr lang="zh-TW" altLang="en-US" sz="2600" b="1" dirty="0">
                <a:latin typeface="標楷體" pitchFamily="65" charset="-120"/>
                <a:ea typeface="標楷體" pitchFamily="65" charset="-120"/>
              </a:rPr>
              <a:t>日</a:t>
            </a:r>
            <a:r>
              <a:rPr lang="en-US" altLang="zh-TW" sz="2600" b="1" dirty="0">
                <a:latin typeface="標楷體" pitchFamily="65" charset="-120"/>
                <a:ea typeface="標楷體" pitchFamily="65" charset="-120"/>
              </a:rPr>
              <a:t>)</a:t>
            </a:r>
            <a:r>
              <a:rPr lang="zh-TW" altLang="en-US" sz="2600" b="1" dirty="0">
                <a:latin typeface="標楷體" pitchFamily="65" charset="-120"/>
                <a:ea typeface="標楷體" pitchFamily="65" charset="-120"/>
              </a:rPr>
              <a:t>起，以自耕農身分為農會會員，於法尚無不合。</a:t>
            </a:r>
            <a:r>
              <a:rPr lang="en-US" altLang="zh-TW" sz="2400" b="1" dirty="0">
                <a:latin typeface="標楷體" pitchFamily="65" charset="-120"/>
                <a:ea typeface="標楷體" pitchFamily="65" charset="-120"/>
              </a:rPr>
              <a:t>(</a:t>
            </a:r>
            <a:r>
              <a:rPr lang="zh-TW" altLang="en-US" sz="2000" b="1" dirty="0">
                <a:latin typeface="標楷體" pitchFamily="65" charset="-120"/>
                <a:ea typeface="標楷體" pitchFamily="65" charset="-120"/>
              </a:rPr>
              <a:t>農委會</a:t>
            </a:r>
            <a:r>
              <a:rPr lang="en-US" altLang="zh-TW" sz="2000" b="1" dirty="0">
                <a:latin typeface="標楷體" pitchFamily="65" charset="-120"/>
                <a:ea typeface="標楷體" pitchFamily="65" charset="-120"/>
              </a:rPr>
              <a:t>111.1.7</a:t>
            </a:r>
            <a:r>
              <a:rPr lang="zh-TW" altLang="en-US" sz="2000" b="1" dirty="0">
                <a:latin typeface="標楷體" pitchFamily="65" charset="-120"/>
                <a:ea typeface="標楷體" pitchFamily="65" charset="-120"/>
              </a:rPr>
              <a:t>農輔字第</a:t>
            </a:r>
            <a:r>
              <a:rPr lang="en-US" altLang="zh-TW" sz="2000" b="1" dirty="0">
                <a:latin typeface="標楷體" pitchFamily="65" charset="-120"/>
                <a:ea typeface="標楷體" pitchFamily="65" charset="-120"/>
              </a:rPr>
              <a:t>1100254461</a:t>
            </a:r>
            <a:r>
              <a:rPr lang="zh-TW" altLang="en-US" sz="2000" b="1" dirty="0">
                <a:latin typeface="標楷體" pitchFamily="65" charset="-120"/>
                <a:ea typeface="標楷體" pitchFamily="65" charset="-120"/>
              </a:rPr>
              <a:t>號函</a:t>
            </a:r>
            <a:r>
              <a:rPr lang="en-US" altLang="zh-TW" sz="2400" b="1" dirty="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68577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B545BB9E-9128-40EA-A850-AC1B4522C560}" type="slidenum">
              <a:rPr kumimoji="0" lang="en-US" altLang="zh-TW" sz="1400"/>
              <a:pPr>
                <a:spcBef>
                  <a:spcPct val="0"/>
                </a:spcBef>
                <a:buClrTx/>
                <a:buSzTx/>
                <a:buFontTx/>
                <a:buNone/>
              </a:pPr>
              <a:t>55</a:t>
            </a:fld>
            <a:endParaRPr kumimoji="0" lang="en-US" altLang="zh-TW" sz="1400"/>
          </a:p>
        </p:txBody>
      </p:sp>
      <p:sp>
        <p:nvSpPr>
          <p:cNvPr id="57347" name="Rectangle 4"/>
          <p:cNvSpPr>
            <a:spLocks noGrp="1" noChangeArrowheads="1"/>
          </p:cNvSpPr>
          <p:nvPr>
            <p:ph type="body" idx="1"/>
          </p:nvPr>
        </p:nvSpPr>
        <p:spPr>
          <a:xfrm>
            <a:off x="250825" y="1196975"/>
            <a:ext cx="8893175" cy="5472113"/>
          </a:xfrm>
        </p:spPr>
        <p:txBody>
          <a:bodyPr/>
          <a:lstStyle/>
          <a:p>
            <a:pPr marL="357188" indent="-357188">
              <a:buFont typeface="Wingdings" pitchFamily="2" charset="2"/>
              <a:buNone/>
              <a:defRPr/>
            </a:pPr>
            <a:r>
              <a:rPr lang="zh-TW" altLang="en-US" sz="2800" b="1" dirty="0">
                <a:solidFill>
                  <a:srgbClr val="000099"/>
                </a:solidFill>
                <a:latin typeface="標楷體" pitchFamily="65" charset="-120"/>
                <a:ea typeface="標楷體" pitchFamily="65" charset="-120"/>
              </a:rPr>
              <a:t>第十三條  </a:t>
            </a:r>
            <a:r>
              <a:rPr lang="zh-TW" altLang="zh-TW" sz="2800" b="1" dirty="0">
                <a:solidFill>
                  <a:srgbClr val="000099"/>
                </a:solidFill>
                <a:latin typeface="標楷體" pitchFamily="65" charset="-120"/>
                <a:ea typeface="標楷體" pitchFamily="65" charset="-120"/>
              </a:rPr>
              <a:t>凡</a:t>
            </a:r>
            <a:r>
              <a:rPr lang="zh-TW" altLang="en-US" sz="2800" b="1" dirty="0">
                <a:solidFill>
                  <a:srgbClr val="000099"/>
                </a:solidFill>
                <a:latin typeface="標楷體" pitchFamily="65" charset="-120"/>
                <a:ea typeface="標楷體" pitchFamily="65" charset="-120"/>
              </a:rPr>
              <a:t>成年之</a:t>
            </a:r>
            <a:r>
              <a:rPr lang="zh-TW" altLang="zh-TW" sz="2800" b="1" dirty="0">
                <a:solidFill>
                  <a:srgbClr val="000099"/>
                </a:solidFill>
                <a:latin typeface="標楷體" pitchFamily="65" charset="-120"/>
                <a:ea typeface="標楷體" pitchFamily="65" charset="-120"/>
              </a:rPr>
              <a:t>中華民國國民，設籍農會組織區域內，不合前條規定者，得加入農會為個人贊助會員。</a:t>
            </a:r>
          </a:p>
          <a:p>
            <a:pPr marL="0" indent="0">
              <a:buFont typeface="Wingdings" pitchFamily="2" charset="2"/>
              <a:buNone/>
              <a:defRPr/>
            </a:pPr>
            <a:r>
              <a:rPr lang="zh-TW" altLang="en-US" sz="2800" b="1" dirty="0">
                <a:solidFill>
                  <a:srgbClr val="000099"/>
                </a:solidFill>
                <a:latin typeface="標楷體" pitchFamily="65" charset="-120"/>
                <a:ea typeface="標楷體" pitchFamily="65" charset="-120"/>
              </a:rPr>
              <a:t>      </a:t>
            </a:r>
            <a:r>
              <a:rPr lang="zh-TW" altLang="zh-TW" sz="2800" b="1" dirty="0">
                <a:solidFill>
                  <a:srgbClr val="000099"/>
                </a:solidFill>
                <a:latin typeface="標楷體" pitchFamily="65" charset="-120"/>
                <a:ea typeface="標楷體" pitchFamily="65" charset="-120"/>
              </a:rPr>
              <a:t>凡依法登記之農業合作組織、公司、行號、工</a:t>
            </a:r>
            <a:endParaRPr lang="en-US" altLang="zh-TW" sz="2800" b="1" dirty="0">
              <a:solidFill>
                <a:srgbClr val="000099"/>
              </a:solidFill>
              <a:latin typeface="標楷體" pitchFamily="65" charset="-120"/>
              <a:ea typeface="標楷體" pitchFamily="65" charset="-120"/>
            </a:endParaRPr>
          </a:p>
          <a:p>
            <a:pPr marL="0" indent="0">
              <a:buFont typeface="Wingdings" pitchFamily="2" charset="2"/>
              <a:buNone/>
              <a:defRPr/>
            </a:pPr>
            <a:r>
              <a:rPr lang="zh-TW" altLang="en-US" sz="2800" b="1" dirty="0">
                <a:solidFill>
                  <a:srgbClr val="000099"/>
                </a:solidFill>
                <a:latin typeface="標楷體" pitchFamily="65" charset="-120"/>
                <a:ea typeface="標楷體" pitchFamily="65" charset="-120"/>
              </a:rPr>
              <a:t>  </a:t>
            </a:r>
            <a:r>
              <a:rPr lang="zh-TW" altLang="zh-TW" sz="2800" b="1" dirty="0">
                <a:solidFill>
                  <a:srgbClr val="000099"/>
                </a:solidFill>
                <a:latin typeface="標楷體" pitchFamily="65" charset="-120"/>
                <a:ea typeface="標楷體" pitchFamily="65" charset="-120"/>
              </a:rPr>
              <a:t>廠得加入當地農會為團體贊助會員。</a:t>
            </a:r>
          </a:p>
          <a:p>
            <a:pPr marL="0" indent="0">
              <a:buFont typeface="Wingdings" pitchFamily="2" charset="2"/>
              <a:buNone/>
              <a:defRPr/>
            </a:pPr>
            <a:r>
              <a:rPr lang="zh-TW" altLang="en-US" sz="2800" b="1" dirty="0">
                <a:solidFill>
                  <a:srgbClr val="000099"/>
                </a:solidFill>
                <a:latin typeface="標楷體" pitchFamily="65" charset="-120"/>
                <a:ea typeface="標楷體" pitchFamily="65" charset="-120"/>
              </a:rPr>
              <a:t>      </a:t>
            </a:r>
            <a:r>
              <a:rPr lang="zh-TW" altLang="zh-TW" sz="2800" b="1" u="sng" dirty="0">
                <a:solidFill>
                  <a:srgbClr val="FF0000"/>
                </a:solidFill>
                <a:latin typeface="標楷體" pitchFamily="65" charset="-120"/>
                <a:ea typeface="標楷體" pitchFamily="65" charset="-120"/>
              </a:rPr>
              <a:t>個人贊助會員及團體贊助會員，除得當選監事</a:t>
            </a:r>
            <a:endParaRPr lang="en-US" altLang="zh-TW" sz="2800" b="1" u="sng" dirty="0">
              <a:solidFill>
                <a:srgbClr val="FF0000"/>
              </a:solidFill>
              <a:latin typeface="標楷體" pitchFamily="65" charset="-120"/>
              <a:ea typeface="標楷體" pitchFamily="65" charset="-120"/>
            </a:endParaRPr>
          </a:p>
          <a:p>
            <a:pPr marL="0" indent="0">
              <a:buFont typeface="Wingdings" pitchFamily="2" charset="2"/>
              <a:buNone/>
              <a:defRPr/>
            </a:pPr>
            <a:r>
              <a:rPr lang="zh-TW" altLang="en-US" sz="2800" b="1" u="sng" dirty="0">
                <a:solidFill>
                  <a:srgbClr val="FF0000"/>
                </a:solidFill>
                <a:latin typeface="標楷體" pitchFamily="65" charset="-120"/>
                <a:ea typeface="標楷體" pitchFamily="65" charset="-120"/>
              </a:rPr>
              <a:t>  </a:t>
            </a:r>
            <a:r>
              <a:rPr lang="zh-TW" altLang="zh-TW" sz="2800" b="1" u="sng" dirty="0">
                <a:solidFill>
                  <a:srgbClr val="FF0000"/>
                </a:solidFill>
                <a:latin typeface="標楷體" pitchFamily="65" charset="-120"/>
                <a:ea typeface="標楷體" pitchFamily="65" charset="-120"/>
              </a:rPr>
              <a:t>外，無選舉權及其他被選舉權</a:t>
            </a:r>
            <a:r>
              <a:rPr lang="zh-TW" altLang="zh-TW" sz="2800" b="1" dirty="0">
                <a:solidFill>
                  <a:srgbClr val="000099"/>
                </a:solidFill>
                <a:latin typeface="標楷體" pitchFamily="65" charset="-120"/>
                <a:ea typeface="標楷體" pitchFamily="65" charset="-120"/>
              </a:rPr>
              <a:t>。但其他應享權利與</a:t>
            </a:r>
            <a:endParaRPr lang="en-US" altLang="zh-TW" sz="2800" b="1" dirty="0">
              <a:solidFill>
                <a:srgbClr val="000099"/>
              </a:solidFill>
              <a:latin typeface="標楷體" pitchFamily="65" charset="-120"/>
              <a:ea typeface="標楷體" pitchFamily="65" charset="-120"/>
            </a:endParaRPr>
          </a:p>
          <a:p>
            <a:pPr marL="0" indent="0">
              <a:buFont typeface="Wingdings" pitchFamily="2" charset="2"/>
              <a:buNone/>
              <a:defRPr/>
            </a:pPr>
            <a:r>
              <a:rPr lang="zh-TW" altLang="en-US" sz="2800" b="1" dirty="0">
                <a:solidFill>
                  <a:srgbClr val="000099"/>
                </a:solidFill>
                <a:latin typeface="標楷體" pitchFamily="65" charset="-120"/>
                <a:ea typeface="標楷體" pitchFamily="65" charset="-120"/>
              </a:rPr>
              <a:t>  </a:t>
            </a:r>
            <a:r>
              <a:rPr lang="zh-TW" altLang="zh-TW" sz="2800" b="1" dirty="0">
                <a:solidFill>
                  <a:srgbClr val="000099"/>
                </a:solidFill>
                <a:latin typeface="標楷體" pitchFamily="65" charset="-120"/>
                <a:ea typeface="標楷體" pitchFamily="65" charset="-120"/>
              </a:rPr>
              <a:t>會員同。</a:t>
            </a:r>
          </a:p>
          <a:p>
            <a:pPr marL="0" indent="0">
              <a:buFont typeface="Wingdings" pitchFamily="2" charset="2"/>
              <a:buNone/>
              <a:defRPr/>
            </a:pPr>
            <a:r>
              <a:rPr lang="zh-TW" altLang="en-US" sz="2800" b="1" dirty="0">
                <a:solidFill>
                  <a:srgbClr val="000099"/>
                </a:solidFill>
                <a:latin typeface="標楷體" pitchFamily="65" charset="-120"/>
                <a:ea typeface="標楷體" pitchFamily="65" charset="-120"/>
              </a:rPr>
              <a:t>      </a:t>
            </a:r>
            <a:r>
              <a:rPr lang="zh-TW" altLang="zh-TW" sz="2800" b="1" dirty="0">
                <a:solidFill>
                  <a:srgbClr val="000099"/>
                </a:solidFill>
                <a:latin typeface="標楷體" pitchFamily="65" charset="-120"/>
                <a:ea typeface="標楷體" pitchFamily="65" charset="-120"/>
              </a:rPr>
              <a:t>農會信用部對個人贊助會員及團體贊助會員授</a:t>
            </a:r>
            <a:endParaRPr lang="en-US" altLang="zh-TW" sz="2800" b="1" dirty="0">
              <a:solidFill>
                <a:srgbClr val="000099"/>
              </a:solidFill>
              <a:latin typeface="標楷體" pitchFamily="65" charset="-120"/>
              <a:ea typeface="標楷體" pitchFamily="65" charset="-120"/>
            </a:endParaRPr>
          </a:p>
          <a:p>
            <a:pPr marL="0" indent="0">
              <a:buFont typeface="Wingdings" pitchFamily="2" charset="2"/>
              <a:buNone/>
              <a:defRPr/>
            </a:pPr>
            <a:r>
              <a:rPr lang="zh-TW" altLang="en-US" sz="2800" b="1" dirty="0">
                <a:solidFill>
                  <a:srgbClr val="000099"/>
                </a:solidFill>
                <a:latin typeface="標楷體" pitchFamily="65" charset="-120"/>
                <a:ea typeface="標楷體" pitchFamily="65" charset="-120"/>
              </a:rPr>
              <a:t>  </a:t>
            </a:r>
            <a:r>
              <a:rPr lang="zh-TW" altLang="zh-TW" sz="2800" b="1" dirty="0">
                <a:solidFill>
                  <a:srgbClr val="000099"/>
                </a:solidFill>
                <a:latin typeface="標楷體" pitchFamily="65" charset="-120"/>
                <a:ea typeface="標楷體" pitchFamily="65" charset="-120"/>
              </a:rPr>
              <a:t>信及其限額之標準，由中央目的事業主管機關定之。</a:t>
            </a:r>
            <a:endParaRPr lang="zh-TW" altLang="en-US" sz="2800" b="1" dirty="0">
              <a:solidFill>
                <a:srgbClr val="000099"/>
              </a:solidFill>
              <a:latin typeface="標楷體" pitchFamily="65" charset="-120"/>
              <a:ea typeface="標楷體" pitchFamily="65" charset="-120"/>
            </a:endParaRPr>
          </a:p>
          <a:p>
            <a:pPr marL="898525" indent="-898525" algn="just">
              <a:lnSpc>
                <a:spcPct val="105000"/>
              </a:lnSpc>
              <a:buClr>
                <a:srgbClr val="FF0000"/>
              </a:buClr>
              <a:buFont typeface="Wingdings" pitchFamily="2" charset="2"/>
              <a:buNone/>
              <a:defRPr/>
            </a:pPr>
            <a:endParaRPr lang="zh-TW" altLang="en-US" sz="2800" b="1" dirty="0">
              <a:solidFill>
                <a:srgbClr val="000099"/>
              </a:solidFill>
              <a:latin typeface="標楷體" pitchFamily="65" charset="-120"/>
              <a:ea typeface="標楷體" pitchFamily="65" charset="-120"/>
            </a:endParaRPr>
          </a:p>
        </p:txBody>
      </p:sp>
      <p:sp>
        <p:nvSpPr>
          <p:cNvPr id="64516" name="標題 1"/>
          <p:cNvSpPr>
            <a:spLocks noGrp="1"/>
          </p:cNvSpPr>
          <p:nvPr>
            <p:ph type="title"/>
          </p:nvPr>
        </p:nvSpPr>
        <p:spPr>
          <a:xfrm>
            <a:off x="301625" y="404813"/>
            <a:ext cx="8540750" cy="863600"/>
          </a:xfrm>
        </p:spPr>
        <p:txBody>
          <a:bodyPr/>
          <a:lstStyle/>
          <a:p>
            <a:pPr algn="l"/>
            <a:r>
              <a:rPr lang="zh-TW" altLang="en-US" sz="3600" b="1">
                <a:solidFill>
                  <a:srgbClr val="000099"/>
                </a:solidFill>
                <a:latin typeface="標楷體" pitchFamily="65" charset="-120"/>
                <a:ea typeface="標楷體" pitchFamily="65" charset="-120"/>
              </a:rPr>
              <a:t>（二</a:t>
            </a:r>
            <a:r>
              <a:rPr lang="en-US" altLang="zh-TW" sz="3600" b="1">
                <a:solidFill>
                  <a:srgbClr val="000099"/>
                </a:solidFill>
                <a:latin typeface="標楷體" pitchFamily="65" charset="-120"/>
                <a:ea typeface="標楷體" pitchFamily="65" charset="-120"/>
              </a:rPr>
              <a:t>)</a:t>
            </a:r>
            <a:r>
              <a:rPr lang="zh-TW" altLang="en-US" sz="3600" b="1">
                <a:solidFill>
                  <a:srgbClr val="000099"/>
                </a:solidFill>
                <a:latin typeface="標楷體" pitchFamily="65" charset="-120"/>
                <a:ea typeface="標楷體" pitchFamily="65" charset="-120"/>
              </a:rPr>
              <a:t>贊助會員</a:t>
            </a:r>
            <a:endParaRPr lang="zh-TW" alt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620713"/>
            <a:ext cx="9144000" cy="5832475"/>
          </a:xfrm>
        </p:spPr>
        <p:txBody>
          <a:bodyPr/>
          <a:lstStyle/>
          <a:p>
            <a:pPr marL="989013" indent="-989013" algn="l">
              <a:defRPr/>
            </a:pPr>
            <a:r>
              <a:rPr lang="zh-TW" altLang="en-US" sz="2800" b="1" spc="-100" dirty="0">
                <a:latin typeface="標楷體" panose="03000509000000000000" pitchFamily="65" charset="-120"/>
                <a:ea typeface="標楷體" panose="03000509000000000000" pitchFamily="65" charset="-120"/>
              </a:rPr>
              <a:t>釋一：</a:t>
            </a:r>
            <a:r>
              <a:rPr lang="zh-TW" altLang="zh-TW" sz="2800" b="1" spc="-100" dirty="0">
                <a:latin typeface="標楷體" panose="03000509000000000000" pitchFamily="65" charset="-120"/>
                <a:ea typeface="標楷體" panose="03000509000000000000" pitchFamily="65" charset="-120"/>
              </a:rPr>
              <a:t>所稱合作組織之範圍為，凡經合作事業主管機關核准登記之農業性合作社或合作農場均屬之。有關農業合作組織雖已經加入當地農會為團體贊助會員，但該組織之</a:t>
            </a:r>
            <a:r>
              <a:rPr lang="zh-TW" altLang="zh-TW" sz="2800" b="1" spc="-100" dirty="0">
                <a:solidFill>
                  <a:srgbClr val="FF0000"/>
                </a:solidFill>
                <a:latin typeface="標楷體" panose="03000509000000000000" pitchFamily="65" charset="-120"/>
                <a:ea typeface="標楷體" panose="03000509000000000000" pitchFamily="65" charset="-120"/>
              </a:rPr>
              <a:t>組成份子</a:t>
            </a:r>
            <a:r>
              <a:rPr lang="zh-TW" altLang="zh-TW" sz="2800" b="1" spc="-100" dirty="0">
                <a:latin typeface="標楷體" panose="03000509000000000000" pitchFamily="65" charset="-120"/>
                <a:ea typeface="標楷體" panose="03000509000000000000" pitchFamily="65" charset="-120"/>
              </a:rPr>
              <a:t>仍可以個人身分申請加入農會。</a:t>
            </a:r>
            <a:endParaRPr lang="en-US" altLang="zh-TW" sz="2800" b="1" spc="-100" dirty="0">
              <a:latin typeface="標楷體" panose="03000509000000000000" pitchFamily="65" charset="-120"/>
              <a:ea typeface="標楷體" panose="03000509000000000000" pitchFamily="65" charset="-120"/>
            </a:endParaRPr>
          </a:p>
          <a:p>
            <a:pPr marL="1073150" indent="-1073150" algn="l">
              <a:defRPr/>
            </a:pPr>
            <a:r>
              <a:rPr lang="zh-TW" altLang="en-US" sz="2800" b="1" spc="-100" dirty="0">
                <a:latin typeface="標楷體" panose="03000509000000000000" pitchFamily="65" charset="-120"/>
                <a:ea typeface="標楷體" panose="03000509000000000000" pitchFamily="65" charset="-120"/>
              </a:rPr>
              <a:t>釋二：</a:t>
            </a:r>
            <a:r>
              <a:rPr lang="zh-TW" altLang="zh-TW" sz="2800" b="1" spc="-100" dirty="0">
                <a:solidFill>
                  <a:srgbClr val="FF0000"/>
                </a:solidFill>
                <a:latin typeface="標楷體" panose="03000509000000000000" pitchFamily="65" charset="-120"/>
                <a:ea typeface="標楷體" panose="03000509000000000000" pitchFamily="65" charset="-120"/>
              </a:rPr>
              <a:t>社區合作社</a:t>
            </a:r>
            <a:r>
              <a:rPr lang="zh-TW" altLang="zh-TW" sz="2800" b="1" spc="-100" dirty="0">
                <a:latin typeface="標楷體" panose="03000509000000000000" pitchFamily="65" charset="-120"/>
                <a:ea typeface="標楷體" panose="03000509000000000000" pitchFamily="65" charset="-120"/>
              </a:rPr>
              <a:t>並非農業合作組織，不宜申請加入當地農會為團體贊助會員。</a:t>
            </a:r>
            <a:endParaRPr lang="en-US" altLang="zh-TW" sz="2800" b="1" spc="-100" dirty="0">
              <a:latin typeface="標楷體" panose="03000509000000000000" pitchFamily="65" charset="-120"/>
              <a:ea typeface="標楷體" panose="03000509000000000000" pitchFamily="65" charset="-120"/>
            </a:endParaRPr>
          </a:p>
          <a:p>
            <a:pPr marL="1073150" indent="-1073150" algn="l">
              <a:defRPr/>
            </a:pPr>
            <a:r>
              <a:rPr lang="zh-TW" altLang="en-US" sz="2800" b="1" spc="-100" dirty="0">
                <a:latin typeface="標楷體" panose="03000509000000000000" pitchFamily="65" charset="-120"/>
                <a:ea typeface="標楷體" panose="03000509000000000000" pitchFamily="65" charset="-120"/>
              </a:rPr>
              <a:t>釋三：</a:t>
            </a:r>
            <a:r>
              <a:rPr lang="zh-TW" altLang="zh-TW" sz="2800" b="1" spc="-100" dirty="0">
                <a:solidFill>
                  <a:srgbClr val="FF0000"/>
                </a:solidFill>
                <a:latin typeface="標楷體" panose="03000509000000000000" pitchFamily="65" charset="-120"/>
                <a:ea typeface="標楷體" panose="03000509000000000000" pitchFamily="65" charset="-120"/>
              </a:rPr>
              <a:t>祭祀公業</a:t>
            </a:r>
            <a:r>
              <a:rPr lang="zh-TW" altLang="zh-TW" sz="2800" b="1" spc="-100" dirty="0">
                <a:latin typeface="標楷體" panose="03000509000000000000" pitchFamily="65" charset="-120"/>
                <a:ea typeface="標楷體" panose="03000509000000000000" pitchFamily="65" charset="-120"/>
              </a:rPr>
              <a:t>既非農業合作組織、公司、行號、工廠，自不得適用本條規定參加農會為團體贊助會員。</a:t>
            </a:r>
            <a:endParaRPr lang="en-US" altLang="zh-TW" sz="2800" b="1" spc="-100" dirty="0">
              <a:latin typeface="標楷體" panose="03000509000000000000" pitchFamily="65" charset="-120"/>
              <a:ea typeface="標楷體" panose="03000509000000000000" pitchFamily="65" charset="-120"/>
            </a:endParaRPr>
          </a:p>
          <a:p>
            <a:pPr marL="1073150" indent="-1073150" algn="l">
              <a:defRPr/>
            </a:pPr>
            <a:r>
              <a:rPr lang="zh-TW" altLang="en-US" sz="2800" b="1" spc="-100" dirty="0">
                <a:latin typeface="標楷體" panose="03000509000000000000" pitchFamily="65" charset="-120"/>
                <a:ea typeface="標楷體" panose="03000509000000000000" pitchFamily="65" charset="-120"/>
              </a:rPr>
              <a:t>釋四：農會</a:t>
            </a:r>
            <a:r>
              <a:rPr lang="zh-TW" altLang="zh-TW" sz="2800" b="1" spc="-100" dirty="0">
                <a:latin typeface="標楷體" panose="03000509000000000000" pitchFamily="65" charset="-120"/>
                <a:ea typeface="標楷體" panose="03000509000000000000" pitchFamily="65" charset="-120"/>
              </a:rPr>
              <a:t>法第</a:t>
            </a:r>
            <a:r>
              <a:rPr lang="en-US" altLang="zh-TW" sz="2800" b="1" spc="-100" dirty="0">
                <a:latin typeface="標楷體" panose="03000509000000000000" pitchFamily="65" charset="-120"/>
                <a:ea typeface="標楷體" panose="03000509000000000000" pitchFamily="65" charset="-120"/>
              </a:rPr>
              <a:t>15</a:t>
            </a:r>
            <a:r>
              <a:rPr lang="zh-TW" altLang="zh-TW" sz="2800" b="1" spc="-100" dirty="0">
                <a:latin typeface="標楷體" panose="03000509000000000000" pitchFamily="65" charset="-120"/>
                <a:ea typeface="標楷體" panose="03000509000000000000" pitchFamily="65" charset="-120"/>
              </a:rPr>
              <a:t>條第</a:t>
            </a:r>
            <a:r>
              <a:rPr lang="en-US" altLang="zh-TW" sz="2800" b="1" spc="-100" dirty="0">
                <a:latin typeface="標楷體" panose="03000509000000000000" pitchFamily="65" charset="-120"/>
                <a:ea typeface="標楷體" panose="03000509000000000000" pitchFamily="65" charset="-120"/>
              </a:rPr>
              <a:t>1</a:t>
            </a:r>
            <a:r>
              <a:rPr lang="zh-TW" altLang="zh-TW" sz="2800" b="1" spc="-100" dirty="0">
                <a:latin typeface="標楷體" panose="03000509000000000000" pitchFamily="65" charset="-120"/>
                <a:ea typeface="標楷體" panose="03000509000000000000" pitchFamily="65" charset="-120"/>
              </a:rPr>
              <a:t>項規定，上級農會以其下級農會為會員；另第</a:t>
            </a:r>
            <a:r>
              <a:rPr lang="en-US" altLang="zh-TW" sz="2800" b="1" spc="-100" dirty="0">
                <a:latin typeface="標楷體" panose="03000509000000000000" pitchFamily="65" charset="-120"/>
                <a:ea typeface="標楷體" panose="03000509000000000000" pitchFamily="65" charset="-120"/>
              </a:rPr>
              <a:t>8</a:t>
            </a:r>
            <a:r>
              <a:rPr lang="zh-TW" altLang="zh-TW" sz="2800" b="1" spc="-100" dirty="0">
                <a:latin typeface="標楷體" panose="03000509000000000000" pitchFamily="65" charset="-120"/>
                <a:ea typeface="標楷體" panose="03000509000000000000" pitchFamily="65" charset="-120"/>
              </a:rPr>
              <a:t>條第</a:t>
            </a:r>
            <a:r>
              <a:rPr lang="en-US" altLang="zh-TW" sz="2800" b="1" spc="-100" dirty="0">
                <a:latin typeface="標楷體" panose="03000509000000000000" pitchFamily="65" charset="-120"/>
                <a:ea typeface="標楷體" panose="03000509000000000000" pitchFamily="65" charset="-120"/>
              </a:rPr>
              <a:t>4</a:t>
            </a:r>
            <a:r>
              <a:rPr lang="zh-TW" altLang="zh-TW" sz="2800" b="1" spc="-100" dirty="0">
                <a:latin typeface="標楷體" panose="03000509000000000000" pitchFamily="65" charset="-120"/>
                <a:ea typeface="標楷體" panose="03000509000000000000" pitchFamily="65" charset="-120"/>
              </a:rPr>
              <a:t>項亦規定下級農會受上級農會之輔導。基層農會為縣農會之會員，</a:t>
            </a:r>
            <a:r>
              <a:rPr lang="zh-TW" altLang="zh-TW" sz="2800" b="1" spc="-100" dirty="0">
                <a:solidFill>
                  <a:srgbClr val="FF0000"/>
                </a:solidFill>
                <a:latin typeface="標楷體" panose="03000509000000000000" pitchFamily="65" charset="-120"/>
                <a:ea typeface="標楷體" panose="03000509000000000000" pitchFamily="65" charset="-120"/>
              </a:rPr>
              <a:t>縣農會</a:t>
            </a:r>
            <a:r>
              <a:rPr lang="zh-TW" altLang="zh-TW" sz="2800" b="1" spc="-100" dirty="0">
                <a:latin typeface="標楷體" panose="03000509000000000000" pitchFamily="65" charset="-120"/>
                <a:ea typeface="標楷體" panose="03000509000000000000" pitchFamily="65" charset="-120"/>
              </a:rPr>
              <a:t>以上級農會身分擬反轉申請加入基層農會為贊助會員，與</a:t>
            </a:r>
            <a:r>
              <a:rPr lang="zh-TW" altLang="en-US" sz="2800" b="1" spc="-100" dirty="0">
                <a:latin typeface="標楷體" panose="03000509000000000000" pitchFamily="65" charset="-120"/>
                <a:ea typeface="標楷體" panose="03000509000000000000" pitchFamily="65" charset="-120"/>
              </a:rPr>
              <a:t>法</a:t>
            </a:r>
            <a:r>
              <a:rPr lang="zh-TW" altLang="zh-TW" sz="2800" b="1" spc="-100" dirty="0">
                <a:latin typeface="標楷體" panose="03000509000000000000" pitchFamily="65" charset="-120"/>
                <a:ea typeface="標楷體" panose="03000509000000000000" pitchFamily="65" charset="-120"/>
              </a:rPr>
              <a:t>有悖。</a:t>
            </a:r>
            <a:endParaRPr lang="zh-TW" altLang="en-US" sz="2800" b="1" spc="-100" dirty="0">
              <a:latin typeface="標楷體" panose="03000509000000000000" pitchFamily="65" charset="-120"/>
              <a:ea typeface="標楷體" panose="03000509000000000000" pitchFamily="65" charset="-120"/>
            </a:endParaRPr>
          </a:p>
        </p:txBody>
      </p:sp>
      <p:sp>
        <p:nvSpPr>
          <p:cNvPr id="6553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3E4F412-A089-4504-B264-4434568ABFEC}" type="slidenum">
              <a:rPr kumimoji="0" lang="en-US" altLang="zh-TW" sz="1400"/>
              <a:pPr>
                <a:spcBef>
                  <a:spcPct val="0"/>
                </a:spcBef>
                <a:buClrTx/>
                <a:buSzTx/>
                <a:buFontTx/>
                <a:buNone/>
              </a:pPr>
              <a:t>56</a:t>
            </a:fld>
            <a:endParaRPr kumimoji="0" lang="en-US" altLang="zh-TW"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9CD1644-9A5C-40CE-ACC9-C8A5B19E2142}" type="slidenum">
              <a:rPr kumimoji="0" lang="en-US" altLang="zh-TW" sz="1400"/>
              <a:pPr>
                <a:spcBef>
                  <a:spcPct val="0"/>
                </a:spcBef>
                <a:buClrTx/>
                <a:buSzTx/>
                <a:buFontTx/>
                <a:buNone/>
              </a:pPr>
              <a:t>57</a:t>
            </a:fld>
            <a:endParaRPr kumimoji="0" lang="en-US" altLang="zh-TW" sz="1400"/>
          </a:p>
        </p:txBody>
      </p:sp>
      <p:sp>
        <p:nvSpPr>
          <p:cNvPr id="66563" name="Rectangle 2"/>
          <p:cNvSpPr>
            <a:spLocks noGrp="1" noRot="1" noChangeArrowheads="1"/>
          </p:cNvSpPr>
          <p:nvPr>
            <p:ph type="title"/>
          </p:nvPr>
        </p:nvSpPr>
        <p:spPr>
          <a:xfrm>
            <a:off x="301625" y="609600"/>
            <a:ext cx="8540750" cy="658813"/>
          </a:xfrm>
        </p:spPr>
        <p:txBody>
          <a:bodyPr/>
          <a:lstStyle/>
          <a:p>
            <a:pPr algn="l" eaLnBrk="1" hangingPunct="1"/>
            <a:r>
              <a:rPr lang="en-US" altLang="zh-TW" sz="3600">
                <a:latin typeface="標楷體" pitchFamily="65" charset="-120"/>
                <a:ea typeface="標楷體" pitchFamily="65" charset="-120"/>
              </a:rPr>
              <a:t/>
            </a:r>
            <a:br>
              <a:rPr lang="en-US" altLang="zh-TW" sz="3600">
                <a:latin typeface="標楷體" pitchFamily="65" charset="-120"/>
                <a:ea typeface="標楷體" pitchFamily="65" charset="-120"/>
              </a:rPr>
            </a:br>
            <a:r>
              <a:rPr lang="zh-TW" altLang="zh-TW" sz="3600" b="1">
                <a:latin typeface="標楷體" pitchFamily="65" charset="-120"/>
                <a:ea typeface="標楷體" pitchFamily="65" charset="-120"/>
              </a:rPr>
              <a:t>第十四條</a:t>
            </a:r>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農會會員每戶以一人為限。</a:t>
            </a:r>
            <a:br>
              <a:rPr lang="zh-TW" altLang="zh-TW" sz="3600" b="1">
                <a:latin typeface="標楷體" pitchFamily="65" charset="-120"/>
                <a:ea typeface="標楷體" pitchFamily="65" charset="-120"/>
              </a:rPr>
            </a:br>
            <a:endParaRPr lang="zh-TW" altLang="zh-TW" sz="3600" b="1">
              <a:latin typeface="標楷體" pitchFamily="65" charset="-120"/>
              <a:ea typeface="標楷體" pitchFamily="65" charset="-120"/>
            </a:endParaRPr>
          </a:p>
        </p:txBody>
      </p:sp>
      <p:sp>
        <p:nvSpPr>
          <p:cNvPr id="63492" name="Rectangle 3"/>
          <p:cNvSpPr>
            <a:spLocks noGrp="1" noRot="1" noChangeArrowheads="1"/>
          </p:cNvSpPr>
          <p:nvPr>
            <p:ph type="body" idx="1"/>
          </p:nvPr>
        </p:nvSpPr>
        <p:spPr>
          <a:xfrm>
            <a:off x="301625" y="1268413"/>
            <a:ext cx="8662988" cy="5256212"/>
          </a:xfrm>
        </p:spPr>
        <p:txBody>
          <a:bodyPr/>
          <a:lstStyle/>
          <a:p>
            <a:pPr eaLnBrk="1" hangingPunct="1">
              <a:buFont typeface="Wingdings" pitchFamily="2" charset="2"/>
              <a:buNone/>
              <a:defRPr/>
            </a:pPr>
            <a:r>
              <a:rPr lang="zh-TW" altLang="en-US" sz="3600" b="1" dirty="0">
                <a:solidFill>
                  <a:schemeClr val="tx2"/>
                </a:solidFill>
                <a:latin typeface="標楷體" pitchFamily="65" charset="-120"/>
                <a:ea typeface="標楷體" pitchFamily="65" charset="-120"/>
                <a:cs typeface="+mj-cs"/>
              </a:rPr>
              <a:t>釋</a:t>
            </a:r>
            <a:r>
              <a:rPr lang="zh-TW" altLang="zh-TW" sz="3600" b="1" dirty="0">
                <a:solidFill>
                  <a:schemeClr val="tx2"/>
                </a:solidFill>
                <a:latin typeface="標楷體" pitchFamily="65" charset="-120"/>
                <a:ea typeface="標楷體" pitchFamily="65" charset="-120"/>
                <a:cs typeface="+mj-cs"/>
              </a:rPr>
              <a:t>一</a:t>
            </a:r>
            <a:r>
              <a:rPr lang="zh-TW" altLang="en-US" sz="3600" b="1" dirty="0">
                <a:solidFill>
                  <a:schemeClr val="tx2"/>
                </a:solidFill>
                <a:latin typeface="標楷體" pitchFamily="65" charset="-120"/>
                <a:ea typeface="標楷體" pitchFamily="65" charset="-120"/>
                <a:cs typeface="+mj-cs"/>
              </a:rPr>
              <a:t>：</a:t>
            </a:r>
            <a:endParaRPr lang="en-US" altLang="zh-TW" sz="3600" b="1" dirty="0">
              <a:solidFill>
                <a:schemeClr val="tx2"/>
              </a:solidFill>
              <a:latin typeface="標楷體" pitchFamily="65" charset="-120"/>
              <a:ea typeface="標楷體" pitchFamily="65" charset="-120"/>
              <a:cs typeface="+mj-cs"/>
            </a:endParaRPr>
          </a:p>
          <a:p>
            <a:pPr indent="103188" eaLnBrk="1" hangingPunct="1">
              <a:buFont typeface="Wingdings" pitchFamily="2" charset="2"/>
              <a:buNone/>
              <a:defRPr/>
            </a:pPr>
            <a:r>
              <a:rPr lang="zh-TW" altLang="zh-TW" sz="3600" b="1" dirty="0">
                <a:solidFill>
                  <a:schemeClr val="tx2"/>
                </a:solidFill>
                <a:latin typeface="標楷體" pitchFamily="65" charset="-120"/>
                <a:ea typeface="標楷體" pitchFamily="65" charset="-120"/>
                <a:cs typeface="+mj-cs"/>
              </a:rPr>
              <a:t>有關</a:t>
            </a:r>
            <a:r>
              <a:rPr lang="zh-TW" altLang="zh-TW" sz="3600" b="1" dirty="0">
                <a:solidFill>
                  <a:srgbClr val="FF0000"/>
                </a:solidFill>
                <a:latin typeface="標楷體" pitchFamily="65" charset="-120"/>
                <a:ea typeface="標楷體" pitchFamily="65" charset="-120"/>
                <a:cs typeface="+mj-cs"/>
              </a:rPr>
              <a:t>夫妻分戶</a:t>
            </a:r>
            <a:r>
              <a:rPr lang="zh-TW" altLang="zh-TW" sz="3600" b="1" dirty="0">
                <a:solidFill>
                  <a:schemeClr val="tx2"/>
                </a:solidFill>
                <a:latin typeface="標楷體" pitchFamily="65" charset="-120"/>
                <a:ea typeface="標楷體" pitchFamily="65" charset="-120"/>
                <a:cs typeface="+mj-cs"/>
              </a:rPr>
              <a:t>者，可否</a:t>
            </a:r>
            <a:r>
              <a:rPr lang="zh-TW" altLang="zh-TW" sz="3600" b="1" dirty="0">
                <a:solidFill>
                  <a:srgbClr val="FF0000"/>
                </a:solidFill>
                <a:latin typeface="標楷體" pitchFamily="65" charset="-120"/>
                <a:ea typeface="標楷體" pitchFamily="65" charset="-120"/>
                <a:cs typeface="+mj-cs"/>
              </a:rPr>
              <a:t>分別入會</a:t>
            </a:r>
            <a:r>
              <a:rPr lang="zh-TW" altLang="zh-TW" sz="3600" b="1" dirty="0">
                <a:solidFill>
                  <a:schemeClr val="tx2"/>
                </a:solidFill>
                <a:latin typeface="標楷體" pitchFamily="65" charset="-120"/>
                <a:ea typeface="標楷體" pitchFamily="65" charset="-120"/>
                <a:cs typeface="+mj-cs"/>
              </a:rPr>
              <a:t>疑義：</a:t>
            </a:r>
          </a:p>
          <a:p>
            <a:pPr marL="446088" indent="0" eaLnBrk="1" hangingPunct="1">
              <a:buFont typeface="Wingdings" pitchFamily="2" charset="2"/>
              <a:buNone/>
              <a:defRPr/>
            </a:pPr>
            <a:r>
              <a:rPr lang="zh-TW" altLang="zh-TW" b="1" dirty="0">
                <a:latin typeface="標楷體" pitchFamily="65" charset="-120"/>
                <a:ea typeface="標楷體" pitchFamily="65" charset="-120"/>
              </a:rPr>
              <a:t>本案准</a:t>
            </a:r>
            <a:r>
              <a:rPr lang="zh-TW" altLang="en-US" b="1" dirty="0">
                <a:latin typeface="標楷體" pitchFamily="65" charset="-120"/>
                <a:ea typeface="標楷體" pitchFamily="65" charset="-120"/>
              </a:rPr>
              <a:t>依</a:t>
            </a:r>
            <a:r>
              <a:rPr lang="zh-TW" altLang="zh-TW" b="1" dirty="0">
                <a:latin typeface="標楷體" pitchFamily="65" charset="-120"/>
                <a:ea typeface="標楷體" pitchFamily="65" charset="-120"/>
              </a:rPr>
              <a:t>法務部</a:t>
            </a:r>
            <a:r>
              <a:rPr lang="en-US" altLang="zh-TW" b="1" dirty="0">
                <a:latin typeface="標楷體" pitchFamily="65" charset="-120"/>
                <a:ea typeface="標楷體" pitchFamily="65" charset="-120"/>
              </a:rPr>
              <a:t>70.1.22.</a:t>
            </a:r>
            <a:r>
              <a:rPr lang="zh-TW" altLang="zh-TW" b="1" dirty="0">
                <a:latin typeface="標楷體" pitchFamily="65" charset="-120"/>
                <a:ea typeface="標楷體" pitchFamily="65" charset="-120"/>
              </a:rPr>
              <a:t>法</a:t>
            </a:r>
            <a:r>
              <a:rPr lang="en-US" altLang="zh-TW" b="1" dirty="0">
                <a:latin typeface="標楷體" pitchFamily="65" charset="-120"/>
                <a:ea typeface="標楷體" pitchFamily="65" charset="-120"/>
              </a:rPr>
              <a:t>70</a:t>
            </a:r>
            <a:r>
              <a:rPr lang="zh-TW" altLang="zh-TW" b="1" dirty="0">
                <a:latin typeface="標楷體" pitchFamily="65" charset="-120"/>
                <a:ea typeface="標楷體" pitchFamily="65" charset="-120"/>
              </a:rPr>
              <a:t>律</a:t>
            </a:r>
            <a:r>
              <a:rPr lang="en-US" altLang="zh-TW" b="1" dirty="0">
                <a:latin typeface="標楷體" pitchFamily="65" charset="-120"/>
                <a:ea typeface="標楷體" pitchFamily="65" charset="-120"/>
              </a:rPr>
              <a:t>0885</a:t>
            </a:r>
            <a:r>
              <a:rPr lang="zh-TW" altLang="zh-TW" b="1" dirty="0">
                <a:latin typeface="標楷體" pitchFamily="65" charset="-120"/>
                <a:ea typeface="標楷體" pitchFamily="65" charset="-120"/>
              </a:rPr>
              <a:t>號函復：經查農會法施行細則第</a:t>
            </a:r>
            <a:r>
              <a:rPr lang="en-US" altLang="zh-TW" b="1" dirty="0">
                <a:latin typeface="標楷體" pitchFamily="65" charset="-120"/>
                <a:ea typeface="標楷體" pitchFamily="65" charset="-120"/>
              </a:rPr>
              <a:t>23</a:t>
            </a:r>
            <a:r>
              <a:rPr lang="zh-TW" altLang="zh-TW" b="1" dirty="0">
                <a:latin typeface="標楷體" pitchFamily="65" charset="-120"/>
                <a:ea typeface="標楷體" pitchFamily="65" charset="-120"/>
              </a:rPr>
              <a:t>條（現為第</a:t>
            </a:r>
            <a:r>
              <a:rPr lang="en-US" altLang="zh-TW" b="1" dirty="0">
                <a:latin typeface="標楷體" pitchFamily="65" charset="-120"/>
                <a:ea typeface="標楷體" pitchFamily="65" charset="-120"/>
              </a:rPr>
              <a:t>17</a:t>
            </a:r>
            <a:r>
              <a:rPr lang="zh-TW" altLang="zh-TW" b="1" dirty="0">
                <a:latin typeface="標楷體" pitchFamily="65" charset="-120"/>
                <a:ea typeface="標楷體" pitchFamily="65" charset="-120"/>
              </a:rPr>
              <a:t>條）規定「本法（即農會法）第</a:t>
            </a:r>
            <a:r>
              <a:rPr lang="en-US" altLang="zh-TW" b="1" dirty="0">
                <a:latin typeface="標楷體" pitchFamily="65" charset="-120"/>
                <a:ea typeface="標楷體" pitchFamily="65" charset="-120"/>
              </a:rPr>
              <a:t>14</a:t>
            </a:r>
            <a:r>
              <a:rPr lang="zh-TW" altLang="zh-TW" b="1" dirty="0">
                <a:latin typeface="標楷體" pitchFamily="65" charset="-120"/>
                <a:ea typeface="標楷體" pitchFamily="65" charset="-120"/>
              </a:rPr>
              <a:t>條所稱之戶，以戶籍登記者為準，入會會員不限於戶長」，次查戶籍法並未有夫妻必須同戶之規定，且夫妻分戶者，法令亦未有限制不得為農會會員之規定，故夫妻分戶時，似宜准其分別入會。</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3DB83BF-EF1C-447C-9E21-F8CB26561C7A}" type="slidenum">
              <a:rPr kumimoji="0" lang="en-US" altLang="zh-TW" sz="1400"/>
              <a:pPr>
                <a:spcBef>
                  <a:spcPct val="0"/>
                </a:spcBef>
                <a:buClrTx/>
                <a:buSzTx/>
                <a:buFontTx/>
                <a:buNone/>
              </a:pPr>
              <a:t>58</a:t>
            </a:fld>
            <a:endParaRPr kumimoji="0" lang="en-US" altLang="zh-TW" sz="1400"/>
          </a:p>
        </p:txBody>
      </p:sp>
      <p:sp>
        <p:nvSpPr>
          <p:cNvPr id="67587" name="Text Box 3"/>
          <p:cNvSpPr txBox="1">
            <a:spLocks noChangeArrowheads="1"/>
          </p:cNvSpPr>
          <p:nvPr/>
        </p:nvSpPr>
        <p:spPr bwMode="auto">
          <a:xfrm>
            <a:off x="827088" y="3557588"/>
            <a:ext cx="79216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b="1" dirty="0">
                <a:latin typeface="標楷體" pitchFamily="65" charset="-120"/>
                <a:ea typeface="標楷體" pitchFamily="65" charset="-120"/>
              </a:rPr>
              <a:t>對於夫妻分戶並於同一筆農地上，除非屬共有農地且</a:t>
            </a:r>
            <a:r>
              <a:rPr lang="zh-TW" altLang="en-US" b="1" dirty="0">
                <a:solidFill>
                  <a:srgbClr val="FF0000"/>
                </a:solidFill>
                <a:latin typeface="標楷體" pitchFamily="65" charset="-120"/>
                <a:ea typeface="標楷體" pitchFamily="65" charset="-120"/>
              </a:rPr>
              <a:t>分別持</a:t>
            </a:r>
            <a:r>
              <a:rPr lang="zh-TW" altLang="en-US" b="1" dirty="0">
                <a:latin typeface="標楷體" pitchFamily="65" charset="-120"/>
                <a:ea typeface="標楷體" pitchFamily="65" charset="-120"/>
              </a:rPr>
              <a:t>有面積均在</a:t>
            </a:r>
            <a:r>
              <a:rPr lang="en-US" altLang="zh-TW" b="1" dirty="0">
                <a:latin typeface="標楷體" pitchFamily="65" charset="-120"/>
                <a:ea typeface="標楷體" pitchFamily="65" charset="-120"/>
              </a:rPr>
              <a:t>0.1</a:t>
            </a:r>
            <a:r>
              <a:rPr lang="zh-TW" altLang="en-US" b="1" dirty="0">
                <a:latin typeface="標楷體" pitchFamily="65" charset="-120"/>
                <a:ea typeface="標楷體" pitchFamily="65" charset="-120"/>
              </a:rPr>
              <a:t>公頃以上，否則，</a:t>
            </a:r>
            <a:r>
              <a:rPr lang="zh-TW" altLang="en-US" b="1" dirty="0">
                <a:solidFill>
                  <a:srgbClr val="FF0000"/>
                </a:solidFill>
                <a:latin typeface="標楷體" pitchFamily="65" charset="-120"/>
                <a:ea typeface="標楷體" pitchFamily="65" charset="-120"/>
              </a:rPr>
              <a:t>不宜</a:t>
            </a:r>
            <a:r>
              <a:rPr lang="zh-TW" altLang="en-US" b="1" dirty="0">
                <a:latin typeface="標楷體" pitchFamily="65" charset="-120"/>
                <a:ea typeface="標楷體" pitchFamily="65" charset="-120"/>
              </a:rPr>
              <a:t>各自加入農會為自耕農會員。（農委會</a:t>
            </a:r>
            <a:r>
              <a:rPr lang="en-US" altLang="zh-TW" b="1" dirty="0">
                <a:latin typeface="標楷體" pitchFamily="65" charset="-120"/>
                <a:ea typeface="標楷體" pitchFamily="65" charset="-120"/>
              </a:rPr>
              <a:t>93.7.13.</a:t>
            </a:r>
            <a:r>
              <a:rPr lang="zh-TW" altLang="en-US" b="1" dirty="0">
                <a:latin typeface="標楷體" pitchFamily="65" charset="-120"/>
                <a:ea typeface="標楷體" pitchFamily="65" charset="-120"/>
              </a:rPr>
              <a:t>農輔字第</a:t>
            </a:r>
            <a:r>
              <a:rPr lang="en-US" altLang="zh-TW" b="1" dirty="0">
                <a:latin typeface="標楷體" pitchFamily="65" charset="-120"/>
                <a:ea typeface="標楷體" pitchFamily="65" charset="-120"/>
              </a:rPr>
              <a:t>0930131385</a:t>
            </a:r>
            <a:r>
              <a:rPr lang="zh-TW" altLang="en-US" b="1" dirty="0">
                <a:latin typeface="標楷體" pitchFamily="65" charset="-120"/>
                <a:ea typeface="標楷體" pitchFamily="65" charset="-120"/>
              </a:rPr>
              <a:t>號函） </a:t>
            </a:r>
          </a:p>
        </p:txBody>
      </p:sp>
      <p:sp>
        <p:nvSpPr>
          <p:cNvPr id="64516" name="Text Box 4"/>
          <p:cNvSpPr txBox="1">
            <a:spLocks noChangeArrowheads="1"/>
          </p:cNvSpPr>
          <p:nvPr/>
        </p:nvSpPr>
        <p:spPr bwMode="auto">
          <a:xfrm>
            <a:off x="323850" y="549275"/>
            <a:ext cx="85693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eaLnBrk="0" hangingPunct="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defRPr/>
            </a:pPr>
            <a:r>
              <a:rPr lang="zh-TW" altLang="en-US" b="1" dirty="0">
                <a:solidFill>
                  <a:schemeClr val="tx2"/>
                </a:solidFill>
                <a:latin typeface="標楷體" pitchFamily="65" charset="-120"/>
                <a:ea typeface="標楷體" pitchFamily="65" charset="-120"/>
                <a:cs typeface="+mj-cs"/>
              </a:rPr>
              <a:t>釋二：</a:t>
            </a:r>
            <a:endParaRPr lang="en-US" altLang="zh-TW" b="1" dirty="0">
              <a:solidFill>
                <a:schemeClr val="tx2"/>
              </a:solidFill>
              <a:latin typeface="標楷體" pitchFamily="65" charset="-120"/>
              <a:ea typeface="標楷體" pitchFamily="65" charset="-120"/>
              <a:cs typeface="+mj-cs"/>
            </a:endParaRPr>
          </a:p>
          <a:p>
            <a:pPr eaLnBrk="1" hangingPunct="1">
              <a:spcBef>
                <a:spcPct val="0"/>
              </a:spcBef>
              <a:buClrTx/>
              <a:buSzTx/>
              <a:buFontTx/>
              <a:buNone/>
              <a:defRPr/>
            </a:pPr>
            <a:r>
              <a:rPr lang="zh-TW" altLang="en-US" b="1" dirty="0">
                <a:solidFill>
                  <a:schemeClr val="tx2"/>
                </a:solidFill>
                <a:latin typeface="標楷體" pitchFamily="65" charset="-120"/>
                <a:ea typeface="標楷體" pitchFamily="65" charset="-120"/>
                <a:cs typeface="+mj-cs"/>
              </a:rPr>
              <a:t>  夫妻分戶（或不同農會組織區域內）並於同</a:t>
            </a:r>
            <a:endParaRPr lang="en-US" altLang="zh-TW" b="1" dirty="0">
              <a:solidFill>
                <a:schemeClr val="tx2"/>
              </a:solidFill>
              <a:latin typeface="標楷體" pitchFamily="65" charset="-120"/>
              <a:ea typeface="標楷體" pitchFamily="65" charset="-120"/>
              <a:cs typeface="+mj-cs"/>
            </a:endParaRPr>
          </a:p>
          <a:p>
            <a:pPr eaLnBrk="1" hangingPunct="1">
              <a:spcBef>
                <a:spcPct val="0"/>
              </a:spcBef>
              <a:buClrTx/>
              <a:buSzTx/>
              <a:buFontTx/>
              <a:buNone/>
              <a:defRPr/>
            </a:pPr>
            <a:r>
              <a:rPr lang="zh-TW" altLang="en-US" b="1" dirty="0">
                <a:solidFill>
                  <a:schemeClr val="tx2"/>
                </a:solidFill>
                <a:latin typeface="標楷體" pitchFamily="65" charset="-120"/>
                <a:ea typeface="標楷體" pitchFamily="65" charset="-120"/>
                <a:cs typeface="+mj-cs"/>
              </a:rPr>
              <a:t>  一筆農地上（面積</a:t>
            </a:r>
            <a:r>
              <a:rPr lang="en-US" altLang="zh-TW" b="1" dirty="0">
                <a:solidFill>
                  <a:schemeClr val="tx2"/>
                </a:solidFill>
                <a:latin typeface="標楷體" pitchFamily="65" charset="-120"/>
                <a:ea typeface="標楷體" pitchFamily="65" charset="-120"/>
                <a:cs typeface="+mj-cs"/>
              </a:rPr>
              <a:t>0.2</a:t>
            </a:r>
            <a:r>
              <a:rPr lang="zh-TW" altLang="en-US" b="1" dirty="0">
                <a:solidFill>
                  <a:schemeClr val="tx2"/>
                </a:solidFill>
                <a:latin typeface="標楷體" pitchFamily="65" charset="-120"/>
                <a:ea typeface="標楷體" pitchFamily="65" charset="-120"/>
                <a:cs typeface="+mj-cs"/>
              </a:rPr>
              <a:t>公頃以上）共同實際從</a:t>
            </a:r>
            <a:endParaRPr lang="en-US" altLang="zh-TW" b="1" dirty="0">
              <a:solidFill>
                <a:schemeClr val="tx2"/>
              </a:solidFill>
              <a:latin typeface="標楷體" pitchFamily="65" charset="-120"/>
              <a:ea typeface="標楷體" pitchFamily="65" charset="-120"/>
              <a:cs typeface="+mj-cs"/>
            </a:endParaRPr>
          </a:p>
          <a:p>
            <a:pPr eaLnBrk="1" hangingPunct="1">
              <a:spcBef>
                <a:spcPct val="0"/>
              </a:spcBef>
              <a:buClrTx/>
              <a:buSzTx/>
              <a:buFontTx/>
              <a:buNone/>
              <a:defRPr/>
            </a:pPr>
            <a:r>
              <a:rPr lang="zh-TW" altLang="en-US" b="1" dirty="0">
                <a:solidFill>
                  <a:schemeClr val="tx2"/>
                </a:solidFill>
                <a:latin typeface="標楷體" pitchFamily="65" charset="-120"/>
                <a:ea typeface="標楷體" pitchFamily="65" charset="-120"/>
                <a:cs typeface="+mj-cs"/>
              </a:rPr>
              <a:t>  事農業生產工作，可否持同一筆農地（相同</a:t>
            </a:r>
            <a:endParaRPr lang="en-US" altLang="zh-TW" b="1" dirty="0">
              <a:solidFill>
                <a:schemeClr val="tx2"/>
              </a:solidFill>
              <a:latin typeface="標楷體" pitchFamily="65" charset="-120"/>
              <a:ea typeface="標楷體" pitchFamily="65" charset="-120"/>
              <a:cs typeface="+mj-cs"/>
            </a:endParaRPr>
          </a:p>
          <a:p>
            <a:pPr eaLnBrk="1" hangingPunct="1">
              <a:spcBef>
                <a:spcPct val="0"/>
              </a:spcBef>
              <a:buClrTx/>
              <a:buSzTx/>
              <a:buFontTx/>
              <a:buNone/>
              <a:defRPr/>
            </a:pPr>
            <a:r>
              <a:rPr lang="zh-TW" altLang="en-US" b="1" dirty="0">
                <a:solidFill>
                  <a:schemeClr val="tx2"/>
                </a:solidFill>
                <a:latin typeface="標楷體" pitchFamily="65" charset="-120"/>
                <a:ea typeface="標楷體" pitchFamily="65" charset="-120"/>
                <a:cs typeface="+mj-cs"/>
              </a:rPr>
              <a:t>  地號）分別以平均每人面積</a:t>
            </a:r>
            <a:r>
              <a:rPr lang="en-US" altLang="zh-TW" b="1" dirty="0">
                <a:solidFill>
                  <a:schemeClr val="tx2"/>
                </a:solidFill>
                <a:latin typeface="標楷體" pitchFamily="65" charset="-120"/>
                <a:ea typeface="標楷體" pitchFamily="65" charset="-120"/>
                <a:cs typeface="+mj-cs"/>
              </a:rPr>
              <a:t>0.1</a:t>
            </a:r>
            <a:r>
              <a:rPr lang="zh-TW" altLang="en-US" b="1" dirty="0">
                <a:solidFill>
                  <a:schemeClr val="tx2"/>
                </a:solidFill>
                <a:latin typeface="標楷體" pitchFamily="65" charset="-120"/>
                <a:ea typeface="標楷體" pitchFamily="65" charset="-120"/>
                <a:cs typeface="+mj-cs"/>
              </a:rPr>
              <a:t>公頃以上申請</a:t>
            </a:r>
            <a:endParaRPr lang="en-US" altLang="zh-TW" b="1" dirty="0">
              <a:solidFill>
                <a:schemeClr val="tx2"/>
              </a:solidFill>
              <a:latin typeface="標楷體" pitchFamily="65" charset="-120"/>
              <a:ea typeface="標楷體" pitchFamily="65" charset="-120"/>
              <a:cs typeface="+mj-cs"/>
            </a:endParaRPr>
          </a:p>
          <a:p>
            <a:pPr eaLnBrk="1" hangingPunct="1">
              <a:spcBef>
                <a:spcPct val="0"/>
              </a:spcBef>
              <a:buClrTx/>
              <a:buSzTx/>
              <a:buFontTx/>
              <a:buNone/>
              <a:defRPr/>
            </a:pPr>
            <a:r>
              <a:rPr lang="zh-TW" altLang="en-US" b="1" dirty="0">
                <a:solidFill>
                  <a:schemeClr val="tx2"/>
                </a:solidFill>
                <a:latin typeface="標楷體" pitchFamily="65" charset="-120"/>
                <a:ea typeface="標楷體" pitchFamily="65" charset="-120"/>
                <a:cs typeface="+mj-cs"/>
              </a:rPr>
              <a:t>  各自加入農會為自耕農正會員疑義：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1F02AEDD-2874-430F-815E-95070C5E01BC}" type="slidenum">
              <a:rPr kumimoji="0" lang="en-US" altLang="zh-TW" sz="1400"/>
              <a:pPr>
                <a:spcBef>
                  <a:spcPct val="0"/>
                </a:spcBef>
                <a:buClrTx/>
                <a:buSzTx/>
                <a:buFontTx/>
                <a:buNone/>
              </a:pPr>
              <a:t>59</a:t>
            </a:fld>
            <a:endParaRPr kumimoji="0" lang="en-US" altLang="zh-TW" sz="1400"/>
          </a:p>
        </p:txBody>
      </p:sp>
      <p:sp>
        <p:nvSpPr>
          <p:cNvPr id="65539" name="Rectangle 2"/>
          <p:cNvSpPr>
            <a:spLocks noGrp="1" noRot="1" noChangeArrowheads="1"/>
          </p:cNvSpPr>
          <p:nvPr>
            <p:ph type="title"/>
          </p:nvPr>
        </p:nvSpPr>
        <p:spPr>
          <a:xfrm>
            <a:off x="250825" y="692150"/>
            <a:ext cx="8540750" cy="1873250"/>
          </a:xfrm>
        </p:spPr>
        <p:txBody>
          <a:bodyPr/>
          <a:lstStyle/>
          <a:p>
            <a:pPr marL="361950" indent="-361950" algn="l" eaLnBrk="1" hangingPunct="1">
              <a:defRPr/>
            </a:pPr>
            <a:r>
              <a:rPr lang="zh-TW" altLang="en-US" sz="3200" b="1" kern="1200" dirty="0">
                <a:latin typeface="標楷體" pitchFamily="65" charset="-120"/>
                <a:ea typeface="標楷體" pitchFamily="65" charset="-120"/>
              </a:rPr>
              <a:t>釋三：</a:t>
            </a:r>
            <a:r>
              <a:rPr lang="en-US" altLang="zh-TW" sz="3200" b="1" kern="1200" dirty="0">
                <a:latin typeface="標楷體" pitchFamily="65" charset="-120"/>
                <a:ea typeface="標楷體" pitchFamily="65" charset="-120"/>
              </a:rPr>
              <a:t/>
            </a:r>
            <a:br>
              <a:rPr lang="en-US" altLang="zh-TW" sz="3200" b="1" kern="1200" dirty="0">
                <a:latin typeface="標楷體" pitchFamily="65" charset="-120"/>
                <a:ea typeface="標楷體" pitchFamily="65" charset="-120"/>
              </a:rPr>
            </a:br>
            <a:r>
              <a:rPr lang="zh-TW" altLang="zh-TW" sz="3200" b="1" kern="1200" dirty="0">
                <a:latin typeface="標楷體" pitchFamily="65" charset="-120"/>
                <a:ea typeface="標楷體" pitchFamily="65" charset="-120"/>
              </a:rPr>
              <a:t>農會會員入會每戶以</a:t>
            </a:r>
            <a:r>
              <a:rPr lang="en-US" altLang="zh-TW" sz="3200" b="1" kern="1200" dirty="0">
                <a:latin typeface="標楷體" pitchFamily="65" charset="-120"/>
                <a:ea typeface="標楷體" pitchFamily="65" charset="-120"/>
              </a:rPr>
              <a:t>1</a:t>
            </a:r>
            <a:r>
              <a:rPr lang="zh-TW" altLang="zh-TW" sz="3200" b="1" kern="1200" dirty="0">
                <a:latin typeface="標楷體" pitchFamily="65" charset="-120"/>
                <a:ea typeface="標楷體" pitchFamily="65" charset="-120"/>
              </a:rPr>
              <a:t>人為限，在同戶內無人入會時，其戶內之「寄居人」可否申請入會疑義：</a:t>
            </a:r>
            <a:br>
              <a:rPr lang="zh-TW" altLang="zh-TW" sz="3200" b="1" kern="1200" dirty="0">
                <a:latin typeface="標楷體" pitchFamily="65" charset="-120"/>
                <a:ea typeface="標楷體" pitchFamily="65" charset="-120"/>
              </a:rPr>
            </a:br>
            <a:endParaRPr lang="zh-TW" altLang="zh-TW" sz="3200" b="1" kern="1200" dirty="0">
              <a:latin typeface="標楷體" pitchFamily="65" charset="-120"/>
              <a:ea typeface="標楷體" pitchFamily="65" charset="-120"/>
            </a:endParaRPr>
          </a:p>
        </p:txBody>
      </p:sp>
      <p:sp>
        <p:nvSpPr>
          <p:cNvPr id="68612" name="Rectangle 3"/>
          <p:cNvSpPr>
            <a:spLocks noGrp="1" noRot="1" noChangeArrowheads="1"/>
          </p:cNvSpPr>
          <p:nvPr>
            <p:ph type="body" idx="1"/>
          </p:nvPr>
        </p:nvSpPr>
        <p:spPr>
          <a:xfrm>
            <a:off x="684213" y="2565400"/>
            <a:ext cx="8135937" cy="3533775"/>
          </a:xfrm>
        </p:spPr>
        <p:txBody>
          <a:bodyPr/>
          <a:lstStyle/>
          <a:p>
            <a:pPr marL="0" indent="0" eaLnBrk="1" hangingPunct="1">
              <a:buFont typeface="Wingdings" pitchFamily="2" charset="2"/>
              <a:buNone/>
            </a:pPr>
            <a:r>
              <a:rPr lang="zh-TW" altLang="zh-TW" b="1">
                <a:latin typeface="標楷體" pitchFamily="65" charset="-120"/>
                <a:ea typeface="標楷體" pitchFamily="65" charset="-120"/>
              </a:rPr>
              <a:t>按農會會員，依農會法第</a:t>
            </a:r>
            <a:r>
              <a:rPr lang="en-US" altLang="zh-TW" b="1">
                <a:latin typeface="標楷體" pitchFamily="65" charset="-120"/>
                <a:ea typeface="標楷體" pitchFamily="65" charset="-120"/>
              </a:rPr>
              <a:t>14</a:t>
            </a:r>
            <a:r>
              <a:rPr lang="zh-TW" altLang="zh-TW" b="1">
                <a:latin typeface="標楷體" pitchFamily="65" charset="-120"/>
                <a:ea typeface="標楷體" pitchFamily="65" charset="-120"/>
              </a:rPr>
              <a:t>條規定每戶以</a:t>
            </a:r>
            <a:r>
              <a:rPr lang="en-US" altLang="zh-TW" b="1">
                <a:latin typeface="標楷體" pitchFamily="65" charset="-120"/>
                <a:ea typeface="標楷體" pitchFamily="65" charset="-120"/>
              </a:rPr>
              <a:t>1</a:t>
            </a:r>
            <a:r>
              <a:rPr lang="zh-TW" altLang="zh-TW" b="1">
                <a:latin typeface="標楷體" pitchFamily="65" charset="-120"/>
                <a:ea typeface="標楷體" pitchFamily="65" charset="-120"/>
              </a:rPr>
              <a:t>人為限，此所謂每戶之</a:t>
            </a:r>
            <a:r>
              <a:rPr lang="en-US" altLang="zh-TW" b="1">
                <a:latin typeface="標楷體" pitchFamily="65" charset="-120"/>
                <a:ea typeface="標楷體" pitchFamily="65" charset="-120"/>
              </a:rPr>
              <a:t>1</a:t>
            </a:r>
            <a:r>
              <a:rPr lang="zh-TW" altLang="zh-TW" b="1">
                <a:latin typeface="標楷體" pitchFamily="65" charset="-120"/>
                <a:ea typeface="標楷體" pitchFamily="65" charset="-120"/>
              </a:rPr>
              <a:t>人，同法無特定限制，則戶籍上共同生活戶內之「寄居人」，為戶籍法施行細則第</a:t>
            </a:r>
            <a:r>
              <a:rPr lang="en-US" altLang="zh-TW" b="1">
                <a:latin typeface="標楷體" pitchFamily="65" charset="-120"/>
                <a:ea typeface="標楷體" pitchFamily="65" charset="-120"/>
              </a:rPr>
              <a:t>12</a:t>
            </a:r>
            <a:r>
              <a:rPr lang="zh-TW" altLang="zh-TW" b="1">
                <a:latin typeface="標楷體" pitchFamily="65" charset="-120"/>
                <a:ea typeface="標楷體" pitchFamily="65" charset="-120"/>
              </a:rPr>
              <a:t>條（現為第</a:t>
            </a:r>
            <a:r>
              <a:rPr lang="en-US" altLang="zh-TW" b="1">
                <a:latin typeface="標楷體" pitchFamily="65" charset="-120"/>
                <a:ea typeface="標楷體" pitchFamily="65" charset="-120"/>
              </a:rPr>
              <a:t>4</a:t>
            </a:r>
            <a:r>
              <a:rPr lang="zh-TW" altLang="zh-TW" b="1">
                <a:latin typeface="標楷體" pitchFamily="65" charset="-120"/>
                <a:ea typeface="標楷體" pitchFamily="65" charset="-120"/>
              </a:rPr>
              <a:t>條）所列戶口之一，其具有農會法第</a:t>
            </a:r>
            <a:r>
              <a:rPr lang="en-US" altLang="zh-TW" b="1">
                <a:latin typeface="標楷體" pitchFamily="65" charset="-120"/>
                <a:ea typeface="標楷體" pitchFamily="65" charset="-120"/>
              </a:rPr>
              <a:t>12</a:t>
            </a:r>
            <a:r>
              <a:rPr lang="zh-TW" altLang="zh-TW" b="1">
                <a:latin typeface="標楷體" pitchFamily="65" charset="-120"/>
                <a:ea typeface="標楷體" pitchFamily="65" charset="-120"/>
              </a:rPr>
              <a:t>條所定資格者，自得為該戶農會會員。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76FB0FCC-90E6-4D2B-9789-03228425F9CA}" type="slidenum">
              <a:rPr kumimoji="0" lang="en-US" altLang="zh-TW" sz="1400"/>
              <a:pPr>
                <a:spcBef>
                  <a:spcPct val="0"/>
                </a:spcBef>
                <a:buClrTx/>
                <a:buSzTx/>
                <a:buFontTx/>
                <a:buNone/>
              </a:pPr>
              <a:t>6</a:t>
            </a:fld>
            <a:endParaRPr kumimoji="0" lang="en-US" altLang="zh-TW" sz="1400"/>
          </a:p>
        </p:txBody>
      </p:sp>
      <p:sp>
        <p:nvSpPr>
          <p:cNvPr id="18435" name="Text Box 2"/>
          <p:cNvSpPr txBox="1">
            <a:spLocks noChangeArrowheads="1"/>
          </p:cNvSpPr>
          <p:nvPr/>
        </p:nvSpPr>
        <p:spPr bwMode="auto">
          <a:xfrm>
            <a:off x="246063" y="620713"/>
            <a:ext cx="87185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4000" b="1">
                <a:solidFill>
                  <a:srgbClr val="C00000"/>
                </a:solidFill>
                <a:latin typeface="標楷體" pitchFamily="65" charset="-120"/>
                <a:ea typeface="標楷體" pitchFamily="65" charset="-120"/>
              </a:rPr>
              <a:t>實際從事農業之規定 </a:t>
            </a:r>
            <a:endParaRPr lang="en-US" altLang="zh-TW" sz="4000" b="1">
              <a:solidFill>
                <a:srgbClr val="C00000"/>
              </a:solidFill>
              <a:latin typeface="標楷體" pitchFamily="65" charset="-120"/>
              <a:ea typeface="標楷體" pitchFamily="65" charset="-120"/>
            </a:endParaRPr>
          </a:p>
          <a:p>
            <a:pPr eaLnBrk="1" hangingPunct="1">
              <a:spcBef>
                <a:spcPct val="0"/>
              </a:spcBef>
              <a:buClrTx/>
              <a:buSzTx/>
              <a:buFontTx/>
              <a:buNone/>
            </a:pPr>
            <a:endParaRPr lang="zh-TW" altLang="en-US" sz="3400" b="1">
              <a:solidFill>
                <a:srgbClr val="003399"/>
              </a:solidFill>
              <a:latin typeface="標楷體" pitchFamily="65" charset="-120"/>
              <a:ea typeface="標楷體" pitchFamily="65" charset="-120"/>
            </a:endParaRPr>
          </a:p>
        </p:txBody>
      </p:sp>
      <p:sp>
        <p:nvSpPr>
          <p:cNvPr id="18436" name="Text Box 4"/>
          <p:cNvSpPr txBox="1">
            <a:spLocks noChangeArrowheads="1"/>
          </p:cNvSpPr>
          <p:nvPr/>
        </p:nvSpPr>
        <p:spPr bwMode="auto">
          <a:xfrm>
            <a:off x="374650" y="1412875"/>
            <a:ext cx="87185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3600" b="1" dirty="0">
                <a:solidFill>
                  <a:srgbClr val="003399"/>
                </a:solidFill>
                <a:latin typeface="標楷體" pitchFamily="65" charset="-120"/>
                <a:ea typeface="標楷體" pitchFamily="65" charset="-120"/>
              </a:rPr>
              <a:t>農會法施行細則</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3600" b="1" dirty="0">
                <a:solidFill>
                  <a:srgbClr val="003399"/>
                </a:solidFill>
                <a:latin typeface="標楷體" pitchFamily="65" charset="-120"/>
                <a:ea typeface="標楷體" pitchFamily="65" charset="-120"/>
              </a:rPr>
              <a:t>第十四條  本法第十二條第一項所稱實際從事農業，</a:t>
            </a:r>
            <a:r>
              <a:rPr lang="zh-TW" altLang="zh-TW" sz="3600" b="1" dirty="0">
                <a:solidFill>
                  <a:srgbClr val="003399"/>
                </a:solidFill>
                <a:latin typeface="標楷體" pitchFamily="65" charset="-120"/>
                <a:ea typeface="標楷體" pitchFamily="65" charset="-120"/>
              </a:rPr>
              <a:t>係指以</a:t>
            </a:r>
            <a:r>
              <a:rPr lang="zh-TW" altLang="zh-TW" sz="3600" b="1" u="sng" dirty="0">
                <a:solidFill>
                  <a:srgbClr val="003399"/>
                </a:solidFill>
                <a:highlight>
                  <a:srgbClr val="FFFF00"/>
                </a:highlight>
                <a:latin typeface="標楷體" pitchFamily="65" charset="-120"/>
                <a:ea typeface="標楷體" pitchFamily="65" charset="-120"/>
              </a:rPr>
              <a:t>自有</a:t>
            </a:r>
            <a:r>
              <a:rPr lang="zh-TW" altLang="zh-TW" sz="3600" b="1" dirty="0">
                <a:solidFill>
                  <a:srgbClr val="003399"/>
                </a:solidFill>
                <a:latin typeface="標楷體" pitchFamily="65" charset="-120"/>
                <a:ea typeface="標楷體" pitchFamily="65" charset="-120"/>
              </a:rPr>
              <a:t>人力、畜力或農用機械操作經營農業生產為主者。其因缺乏勞力委託他人以人力、畜力或農用機械代耕，而</a:t>
            </a:r>
            <a:r>
              <a:rPr lang="zh-TW" altLang="zh-TW" sz="3600" b="1" dirty="0">
                <a:solidFill>
                  <a:srgbClr val="FF0000"/>
                </a:solidFill>
                <a:latin typeface="標楷體" pitchFamily="65" charset="-120"/>
                <a:ea typeface="標楷體" pitchFamily="65" charset="-120"/>
              </a:rPr>
              <a:t>自行經營農業生產者</a:t>
            </a:r>
            <a:r>
              <a:rPr lang="zh-TW" altLang="zh-TW" sz="3600" b="1" dirty="0">
                <a:solidFill>
                  <a:srgbClr val="003399"/>
                </a:solidFill>
                <a:latin typeface="標楷體" pitchFamily="65" charset="-120"/>
                <a:ea typeface="標楷體" pitchFamily="65" charset="-120"/>
              </a:rPr>
              <a:t>，視同實際從事農業。</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44860DE-5779-47FF-A840-A18B9466F9B5}" type="slidenum">
              <a:rPr kumimoji="0" lang="en-US" altLang="zh-TW" sz="1400"/>
              <a:pPr>
                <a:spcBef>
                  <a:spcPct val="0"/>
                </a:spcBef>
                <a:buClrTx/>
                <a:buSzTx/>
                <a:buFontTx/>
                <a:buNone/>
              </a:pPr>
              <a:t>60</a:t>
            </a:fld>
            <a:endParaRPr kumimoji="0" lang="en-US" altLang="zh-TW" sz="1400"/>
          </a:p>
        </p:txBody>
      </p:sp>
      <p:sp>
        <p:nvSpPr>
          <p:cNvPr id="66563" name="Rectangle 2"/>
          <p:cNvSpPr>
            <a:spLocks noGrp="1" noRot="1" noChangeArrowheads="1"/>
          </p:cNvSpPr>
          <p:nvPr>
            <p:ph type="title"/>
          </p:nvPr>
        </p:nvSpPr>
        <p:spPr>
          <a:xfrm>
            <a:off x="323850" y="620713"/>
            <a:ext cx="8540750" cy="1655762"/>
          </a:xfrm>
        </p:spPr>
        <p:txBody>
          <a:bodyPr/>
          <a:lstStyle/>
          <a:p>
            <a:pPr algn="l" eaLnBrk="1" hangingPunct="1">
              <a:defRPr/>
            </a:pPr>
            <a:r>
              <a:rPr lang="zh-TW" altLang="en-US" sz="3200" b="1" kern="1200" dirty="0">
                <a:latin typeface="標楷體" pitchFamily="65" charset="-120"/>
                <a:ea typeface="標楷體" pitchFamily="65" charset="-120"/>
              </a:rPr>
              <a:t>釋四：</a:t>
            </a:r>
            <a:r>
              <a:rPr lang="en-US" altLang="zh-TW" sz="3200" b="1" kern="1200" dirty="0">
                <a:latin typeface="標楷體" pitchFamily="65" charset="-120"/>
                <a:ea typeface="標楷體" pitchFamily="65" charset="-120"/>
              </a:rPr>
              <a:t/>
            </a:r>
            <a:br>
              <a:rPr lang="en-US" altLang="zh-TW" sz="3200" b="1" kern="1200" dirty="0">
                <a:latin typeface="標楷體" pitchFamily="65" charset="-120"/>
                <a:ea typeface="標楷體" pitchFamily="65" charset="-120"/>
              </a:rPr>
            </a:br>
            <a:r>
              <a:rPr lang="zh-TW" altLang="en-US" sz="3200" b="1" kern="1200" dirty="0">
                <a:latin typeface="標楷體" pitchFamily="65" charset="-120"/>
                <a:ea typeface="標楷體" pitchFamily="65" charset="-120"/>
              </a:rPr>
              <a:t>  </a:t>
            </a:r>
            <a:r>
              <a:rPr lang="zh-TW" altLang="zh-TW" sz="3200" b="1" kern="1200" dirty="0">
                <a:latin typeface="標楷體" pitchFamily="65" charset="-120"/>
                <a:ea typeface="標楷體" pitchFamily="65" charset="-120"/>
              </a:rPr>
              <a:t>有關農會法第</a:t>
            </a:r>
            <a:r>
              <a:rPr lang="en-US" altLang="zh-TW" sz="3200" b="1" kern="1200" dirty="0">
                <a:latin typeface="標楷體" pitchFamily="65" charset="-120"/>
                <a:ea typeface="標楷體" pitchFamily="65" charset="-120"/>
              </a:rPr>
              <a:t>14</a:t>
            </a:r>
            <a:r>
              <a:rPr lang="zh-TW" altLang="zh-TW" sz="3200" b="1" kern="1200" dirty="0">
                <a:latin typeface="標楷體" pitchFamily="65" charset="-120"/>
                <a:ea typeface="標楷體" pitchFamily="65" charset="-120"/>
              </a:rPr>
              <a:t>條規定農會會員每戶以</a:t>
            </a:r>
            <a:r>
              <a:rPr lang="en-US" altLang="zh-TW" sz="3200" b="1" kern="1200" dirty="0">
                <a:latin typeface="標楷體" pitchFamily="65" charset="-120"/>
                <a:ea typeface="標楷體" pitchFamily="65" charset="-120"/>
              </a:rPr>
              <a:t>1</a:t>
            </a:r>
            <a:r>
              <a:rPr lang="zh-TW" altLang="zh-TW" sz="3200" b="1" kern="1200" dirty="0">
                <a:latin typeface="標楷體" pitchFamily="65" charset="-120"/>
                <a:ea typeface="標楷體" pitchFamily="65" charset="-120"/>
              </a:rPr>
              <a:t>人為</a:t>
            </a:r>
            <a:r>
              <a:rPr lang="en-US" altLang="zh-TW" sz="3200" b="1" kern="1200" dirty="0">
                <a:latin typeface="標楷體" pitchFamily="65" charset="-120"/>
                <a:ea typeface="標楷體" pitchFamily="65" charset="-120"/>
              </a:rPr>
              <a:t/>
            </a:r>
            <a:br>
              <a:rPr lang="en-US" altLang="zh-TW" sz="3200" b="1" kern="1200" dirty="0">
                <a:latin typeface="標楷體" pitchFamily="65" charset="-120"/>
                <a:ea typeface="標楷體" pitchFamily="65" charset="-120"/>
              </a:rPr>
            </a:br>
            <a:r>
              <a:rPr lang="zh-TW" altLang="en-US" sz="3200" b="1" kern="1200" dirty="0">
                <a:latin typeface="標楷體" pitchFamily="65" charset="-120"/>
                <a:ea typeface="標楷體" pitchFamily="65" charset="-120"/>
              </a:rPr>
              <a:t>  </a:t>
            </a:r>
            <a:r>
              <a:rPr lang="zh-TW" altLang="zh-TW" sz="3200" b="1" kern="1200" dirty="0">
                <a:latin typeface="標楷體" pitchFamily="65" charset="-120"/>
                <a:ea typeface="標楷體" pitchFamily="65" charset="-120"/>
              </a:rPr>
              <a:t>限，是否包括贊助會員疑義：</a:t>
            </a:r>
            <a:br>
              <a:rPr lang="zh-TW" altLang="zh-TW" sz="3200" b="1" kern="1200" dirty="0">
                <a:latin typeface="標楷體" pitchFamily="65" charset="-120"/>
                <a:ea typeface="標楷體" pitchFamily="65" charset="-120"/>
              </a:rPr>
            </a:br>
            <a:endParaRPr lang="zh-TW" altLang="zh-TW" sz="3200" b="1" kern="1200" dirty="0">
              <a:latin typeface="標楷體" pitchFamily="65" charset="-120"/>
              <a:ea typeface="標楷體" pitchFamily="65" charset="-120"/>
            </a:endParaRPr>
          </a:p>
        </p:txBody>
      </p:sp>
      <p:sp>
        <p:nvSpPr>
          <p:cNvPr id="69636" name="Rectangle 3"/>
          <p:cNvSpPr>
            <a:spLocks noGrp="1" noRot="1" noChangeArrowheads="1"/>
          </p:cNvSpPr>
          <p:nvPr>
            <p:ph type="body" idx="1"/>
          </p:nvPr>
        </p:nvSpPr>
        <p:spPr>
          <a:xfrm>
            <a:off x="827088" y="2349500"/>
            <a:ext cx="8015287" cy="3749675"/>
          </a:xfrm>
        </p:spPr>
        <p:txBody>
          <a:bodyPr/>
          <a:lstStyle/>
          <a:p>
            <a:pPr marL="0" indent="0" eaLnBrk="1" hangingPunct="1">
              <a:buFont typeface="Wingdings" pitchFamily="2" charset="2"/>
              <a:buNone/>
            </a:pPr>
            <a:r>
              <a:rPr lang="zh-TW" altLang="zh-TW" b="1">
                <a:latin typeface="標楷體" pitchFamily="65" charset="-120"/>
                <a:ea typeface="標楷體" pitchFamily="65" charset="-120"/>
              </a:rPr>
              <a:t>查農會法第</a:t>
            </a:r>
            <a:r>
              <a:rPr lang="en-US" altLang="zh-TW" b="1">
                <a:latin typeface="標楷體" pitchFamily="65" charset="-120"/>
                <a:ea typeface="標楷體" pitchFamily="65" charset="-120"/>
              </a:rPr>
              <a:t>12</a:t>
            </a:r>
            <a:r>
              <a:rPr lang="zh-TW" altLang="zh-TW" b="1">
                <a:latin typeface="標楷體" pitchFamily="65" charset="-120"/>
                <a:ea typeface="標楷體" pitchFamily="65" charset="-120"/>
              </a:rPr>
              <a:t>條對於農會會員之資格，定有詳細規定，第</a:t>
            </a:r>
            <a:r>
              <a:rPr lang="en-US" altLang="zh-TW" b="1">
                <a:latin typeface="標楷體" pitchFamily="65" charset="-120"/>
                <a:ea typeface="標楷體" pitchFamily="65" charset="-120"/>
              </a:rPr>
              <a:t>13</a:t>
            </a:r>
            <a:r>
              <a:rPr lang="zh-TW" altLang="zh-TW" b="1">
                <a:latin typeface="標楷體" pitchFamily="65" charset="-120"/>
                <a:ea typeface="標楷體" pitchFamily="65" charset="-120"/>
              </a:rPr>
              <a:t>條第</a:t>
            </a:r>
            <a:r>
              <a:rPr lang="en-US" altLang="zh-TW" b="1">
                <a:latin typeface="標楷體" pitchFamily="65" charset="-120"/>
                <a:ea typeface="標楷體" pitchFamily="65" charset="-120"/>
              </a:rPr>
              <a:t>1</a:t>
            </a:r>
            <a:r>
              <a:rPr lang="zh-TW" altLang="zh-TW" b="1">
                <a:latin typeface="標楷體" pitchFamily="65" charset="-120"/>
                <a:ea typeface="標楷體" pitchFamily="65" charset="-120"/>
              </a:rPr>
              <a:t>項又明定不合前條規定者，得加入農會為個人贊助會員。揆諸上開</a:t>
            </a:r>
            <a:r>
              <a:rPr lang="en-US" altLang="zh-TW" b="1">
                <a:latin typeface="標楷體" pitchFamily="65" charset="-120"/>
                <a:ea typeface="標楷體" pitchFamily="65" charset="-120"/>
              </a:rPr>
              <a:t>2</a:t>
            </a:r>
            <a:r>
              <a:rPr lang="zh-TW" altLang="zh-TW" b="1">
                <a:latin typeface="標楷體" pitchFamily="65" charset="-120"/>
                <a:ea typeface="標楷體" pitchFamily="65" charset="-120"/>
              </a:rPr>
              <a:t>條之立法旨意，第</a:t>
            </a:r>
            <a:r>
              <a:rPr lang="en-US" altLang="zh-TW" b="1">
                <a:latin typeface="標楷體" pitchFamily="65" charset="-120"/>
                <a:ea typeface="標楷體" pitchFamily="65" charset="-120"/>
              </a:rPr>
              <a:t>14</a:t>
            </a:r>
            <a:r>
              <a:rPr lang="zh-TW" altLang="zh-TW" b="1">
                <a:latin typeface="標楷體" pitchFamily="65" charset="-120"/>
                <a:ea typeface="標楷體" pitchFamily="65" charset="-120"/>
              </a:rPr>
              <a:t>條農會會員每戶以</a:t>
            </a:r>
            <a:r>
              <a:rPr lang="en-US" altLang="zh-TW" b="1">
                <a:latin typeface="標楷體" pitchFamily="65" charset="-120"/>
                <a:ea typeface="標楷體" pitchFamily="65" charset="-120"/>
              </a:rPr>
              <a:t>1</a:t>
            </a:r>
            <a:r>
              <a:rPr lang="zh-TW" altLang="zh-TW" b="1">
                <a:latin typeface="標楷體" pitchFamily="65" charset="-120"/>
                <a:ea typeface="標楷體" pitchFamily="65" charset="-120"/>
              </a:rPr>
              <a:t>人為限之規定，應</a:t>
            </a:r>
            <a:r>
              <a:rPr lang="zh-TW" altLang="zh-TW" b="1">
                <a:solidFill>
                  <a:srgbClr val="FF0000"/>
                </a:solidFill>
                <a:latin typeface="標楷體" pitchFamily="65" charset="-120"/>
                <a:ea typeface="標楷體" pitchFamily="65" charset="-120"/>
              </a:rPr>
              <a:t>不包括</a:t>
            </a:r>
            <a:r>
              <a:rPr lang="zh-TW" altLang="zh-TW" b="1">
                <a:latin typeface="標楷體" pitchFamily="65" charset="-120"/>
                <a:ea typeface="標楷體" pitchFamily="65" charset="-120"/>
              </a:rPr>
              <a:t>贊助會員在內。</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D3C69BC5-CF98-4AAE-A098-8CB2B1054A66}" type="slidenum">
              <a:rPr kumimoji="0" lang="en-US" altLang="zh-TW" sz="1400"/>
              <a:pPr>
                <a:spcBef>
                  <a:spcPct val="0"/>
                </a:spcBef>
                <a:buClrTx/>
                <a:buSzTx/>
                <a:buFontTx/>
                <a:buNone/>
              </a:pPr>
              <a:t>61</a:t>
            </a:fld>
            <a:endParaRPr kumimoji="0" lang="en-US" altLang="zh-TW" sz="1400"/>
          </a:p>
        </p:txBody>
      </p:sp>
      <p:sp>
        <p:nvSpPr>
          <p:cNvPr id="70659" name="Text Box 2"/>
          <p:cNvSpPr txBox="1">
            <a:spLocks noChangeArrowheads="1"/>
          </p:cNvSpPr>
          <p:nvPr/>
        </p:nvSpPr>
        <p:spPr bwMode="auto">
          <a:xfrm>
            <a:off x="246063" y="188913"/>
            <a:ext cx="871855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第十五條　上級農會以其下級農會為會員。下級農會參加上級農會之代表，由該農會會員（代表）大會選舉，</a:t>
            </a:r>
            <a:r>
              <a:rPr lang="zh-TW" altLang="en-US" sz="3400" b="1" u="sng" dirty="0">
                <a:solidFill>
                  <a:srgbClr val="FF0000"/>
                </a:solidFill>
                <a:latin typeface="標楷體" pitchFamily="65" charset="-120"/>
                <a:ea typeface="標楷體" pitchFamily="65" charset="-120"/>
              </a:rPr>
              <a:t>其名額由主管機關定之</a:t>
            </a:r>
            <a:r>
              <a:rPr lang="zh-TW" altLang="en-US" sz="3400" b="1" dirty="0">
                <a:solidFill>
                  <a:srgbClr val="003399"/>
                </a:solidFill>
                <a:latin typeface="標楷體" pitchFamily="65" charset="-120"/>
                <a:ea typeface="標楷體" pitchFamily="65" charset="-120"/>
              </a:rPr>
              <a:t>。</a:t>
            </a:r>
            <a:r>
              <a:rPr lang="zh-TW" altLang="en-US" sz="3400" b="1" dirty="0">
                <a:solidFill>
                  <a:srgbClr val="FF0000"/>
                </a:solidFill>
                <a:latin typeface="標楷體" pitchFamily="65" charset="-120"/>
                <a:ea typeface="標楷體" pitchFamily="65" charset="-120"/>
              </a:rPr>
              <a:t>下級農會理事長</a:t>
            </a:r>
            <a:r>
              <a:rPr lang="zh-TW" altLang="en-US" sz="3400" b="1" dirty="0">
                <a:solidFill>
                  <a:srgbClr val="003399"/>
                </a:solidFill>
                <a:latin typeface="標楷體" pitchFamily="65" charset="-120"/>
                <a:ea typeface="標楷體" pitchFamily="65" charset="-120"/>
              </a:rPr>
              <a:t>為其上級農會會員代表大會</a:t>
            </a:r>
            <a:r>
              <a:rPr lang="zh-TW" altLang="en-US" sz="3400" b="1" dirty="0">
                <a:solidFill>
                  <a:srgbClr val="FF0000"/>
                </a:solidFill>
                <a:latin typeface="標楷體" pitchFamily="65" charset="-120"/>
                <a:ea typeface="標楷體" pitchFamily="65" charset="-120"/>
              </a:rPr>
              <a:t>當然代表</a:t>
            </a:r>
            <a:r>
              <a:rPr lang="zh-TW" altLang="en-US" sz="3400" b="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各級農會會員代表中，應有</a:t>
            </a:r>
            <a:r>
              <a:rPr lang="zh-TW" altLang="en-US" sz="3400" b="1" dirty="0">
                <a:solidFill>
                  <a:srgbClr val="FF0000"/>
                </a:solidFill>
                <a:latin typeface="標楷體" pitchFamily="65" charset="-120"/>
                <a:ea typeface="標楷體" pitchFamily="65" charset="-120"/>
              </a:rPr>
              <a:t>三分之二</a:t>
            </a:r>
            <a:r>
              <a:rPr lang="zh-TW" altLang="en-US" sz="3400" b="1" dirty="0">
                <a:solidFill>
                  <a:srgbClr val="003399"/>
                </a:solidFill>
                <a:latin typeface="標楷體" pitchFamily="65" charset="-120"/>
                <a:ea typeface="標楷體" pitchFamily="65" charset="-120"/>
              </a:rPr>
              <a:t>以上為</a:t>
            </a:r>
            <a:r>
              <a:rPr lang="zh-TW" altLang="en-US" sz="3400" b="1" dirty="0">
                <a:solidFill>
                  <a:srgbClr val="FF0000"/>
                </a:solidFill>
                <a:latin typeface="標楷體" pitchFamily="65" charset="-120"/>
                <a:ea typeface="標楷體" pitchFamily="65" charset="-120"/>
              </a:rPr>
              <a:t>自耕農、佃農及雇農</a:t>
            </a:r>
            <a:r>
              <a:rPr lang="zh-TW" altLang="en-US" sz="3400" b="1" dirty="0">
                <a:solidFill>
                  <a:srgbClr val="003399"/>
                </a:solidFill>
                <a:latin typeface="標楷體" pitchFamily="65" charset="-120"/>
                <a:ea typeface="標楷體" pitchFamily="65" charset="-120"/>
              </a:rPr>
              <a:t>。</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a:t>
            </a:r>
            <a:r>
              <a:rPr lang="zh-TW" altLang="en-US" sz="3400" b="1" dirty="0">
                <a:solidFill>
                  <a:srgbClr val="FF0000"/>
                </a:solidFill>
                <a:latin typeface="標楷體" pitchFamily="65" charset="-120"/>
                <a:ea typeface="標楷體" pitchFamily="65" charset="-120"/>
              </a:rPr>
              <a:t>會員代表任期為四年，連選得連任</a:t>
            </a:r>
            <a:r>
              <a:rPr lang="zh-TW" altLang="en-US" sz="3400" b="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會員代表</a:t>
            </a:r>
            <a:r>
              <a:rPr lang="zh-TW" altLang="en-US" sz="3400" b="1" dirty="0">
                <a:solidFill>
                  <a:srgbClr val="FF0000"/>
                </a:solidFill>
                <a:latin typeface="標楷體" pitchFamily="65" charset="-120"/>
                <a:ea typeface="標楷體" pitchFamily="65" charset="-120"/>
              </a:rPr>
              <a:t>不得兼任</a:t>
            </a:r>
            <a:r>
              <a:rPr lang="zh-TW" altLang="en-US" sz="3400" b="1" dirty="0">
                <a:solidFill>
                  <a:srgbClr val="003399"/>
                </a:solidFill>
                <a:latin typeface="標楷體" pitchFamily="65" charset="-120"/>
                <a:ea typeface="標楷體" pitchFamily="65" charset="-120"/>
              </a:rPr>
              <a:t>農事小組組長、副組長及農會聘、雇人員。 </a:t>
            </a:r>
          </a:p>
          <a:p>
            <a:pPr eaLnBrk="1" hangingPunct="1">
              <a:spcBef>
                <a:spcPct val="0"/>
              </a:spcBef>
              <a:buClrTx/>
              <a:buSzTx/>
              <a:buFontTx/>
              <a:buNone/>
            </a:pPr>
            <a:r>
              <a:rPr lang="zh-TW" altLang="en-US" sz="3400" b="1" dirty="0">
                <a:solidFill>
                  <a:srgbClr val="003399"/>
                </a:solidFill>
                <a:latin typeface="標楷體" pitchFamily="65" charset="-120"/>
                <a:ea typeface="標楷體" pitchFamily="65" charset="-120"/>
              </a:rPr>
              <a:t>      各級農會會員代表，應於選舉前辦理候選人</a:t>
            </a:r>
            <a:r>
              <a:rPr lang="zh-TW" altLang="en-US" sz="3400" b="1" dirty="0">
                <a:solidFill>
                  <a:srgbClr val="FF0000"/>
                </a:solidFill>
                <a:latin typeface="標楷體" pitchFamily="65" charset="-120"/>
                <a:ea typeface="標楷體" pitchFamily="65" charset="-120"/>
              </a:rPr>
              <a:t>登記</a:t>
            </a:r>
            <a:r>
              <a:rPr lang="zh-TW" altLang="en-US" sz="3400" b="1" dirty="0">
                <a:solidFill>
                  <a:srgbClr val="003399"/>
                </a:solidFill>
                <a:latin typeface="標楷體" pitchFamily="65" charset="-120"/>
                <a:ea typeface="標楷體" pitchFamily="65" charset="-120"/>
              </a:rPr>
              <a:t>；非經登記，不得參加競選。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70FD9B61-33AD-4C41-89D4-9168FD4E5884}" type="slidenum">
              <a:rPr kumimoji="0" lang="en-US" altLang="zh-TW" sz="1400"/>
              <a:pPr>
                <a:spcBef>
                  <a:spcPct val="0"/>
                </a:spcBef>
                <a:buClrTx/>
                <a:buSzTx/>
                <a:buFontTx/>
                <a:buNone/>
              </a:pPr>
              <a:t>62</a:t>
            </a:fld>
            <a:endParaRPr kumimoji="0" lang="en-US" altLang="zh-TW" sz="1400"/>
          </a:p>
        </p:txBody>
      </p:sp>
      <p:sp>
        <p:nvSpPr>
          <p:cNvPr id="68611" name="Text Box 2"/>
          <p:cNvSpPr txBox="1">
            <a:spLocks noChangeArrowheads="1"/>
          </p:cNvSpPr>
          <p:nvPr/>
        </p:nvSpPr>
        <p:spPr bwMode="auto">
          <a:xfrm>
            <a:off x="539750" y="620713"/>
            <a:ext cx="777716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92175" indent="-892175" eaLnBrk="0" hangingPunct="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1701800" indent="-1701800" eaLnBrk="1" hangingPunct="1">
              <a:lnSpc>
                <a:spcPts val="4800"/>
              </a:lnSpc>
              <a:spcBef>
                <a:spcPct val="0"/>
              </a:spcBef>
              <a:buClrTx/>
              <a:buSzTx/>
              <a:buFontTx/>
              <a:buNone/>
              <a:defRPr/>
            </a:pPr>
            <a:r>
              <a:rPr lang="zh-TW" altLang="en-US" sz="3400" b="1" dirty="0">
                <a:latin typeface="標楷體" pitchFamily="65" charset="-120"/>
                <a:ea typeface="標楷體" pitchFamily="65" charset="-120"/>
              </a:rPr>
              <a:t>釋一：</a:t>
            </a:r>
            <a:r>
              <a:rPr lang="en-US" altLang="zh-TW" sz="3400" b="1" dirty="0">
                <a:latin typeface="標楷體" pitchFamily="65" charset="-120"/>
                <a:ea typeface="標楷體" pitchFamily="65" charset="-120"/>
              </a:rPr>
              <a:t>1.</a:t>
            </a:r>
            <a:r>
              <a:rPr lang="zh-TW" altLang="en-US" sz="3400" b="1" dirty="0">
                <a:latin typeface="標楷體" pitchFamily="65" charset="-120"/>
                <a:ea typeface="標楷體" pitchFamily="65" charset="-120"/>
              </a:rPr>
              <a:t>各級農會會員代表中應有三分之二以上為自耕農、佃農與雇農，其數額包括三分之二</a:t>
            </a:r>
            <a:r>
              <a:rPr lang="zh-TW" altLang="en-US" sz="3400" b="1" dirty="0">
                <a:solidFill>
                  <a:srgbClr val="FF0000"/>
                </a:solidFill>
                <a:latin typeface="標楷體" pitchFamily="65" charset="-120"/>
                <a:ea typeface="標楷體" pitchFamily="65" charset="-120"/>
              </a:rPr>
              <a:t>本數</a:t>
            </a:r>
            <a:r>
              <a:rPr lang="zh-TW" altLang="en-US" sz="3400" b="1" dirty="0">
                <a:latin typeface="標楷體" pitchFamily="65" charset="-120"/>
                <a:ea typeface="標楷體" pitchFamily="65" charset="-120"/>
              </a:rPr>
              <a:t>。</a:t>
            </a:r>
            <a:endParaRPr lang="en-US" altLang="zh-TW" sz="3400" b="1" dirty="0">
              <a:latin typeface="標楷體" pitchFamily="65" charset="-120"/>
              <a:ea typeface="標楷體" pitchFamily="65" charset="-120"/>
            </a:endParaRPr>
          </a:p>
          <a:p>
            <a:pPr marL="1701800" indent="-1701800" eaLnBrk="1" hangingPunct="1">
              <a:lnSpc>
                <a:spcPts val="4800"/>
              </a:lnSpc>
              <a:spcBef>
                <a:spcPct val="0"/>
              </a:spcBef>
              <a:buClrTx/>
              <a:buSzTx/>
              <a:buFont typeface="Wingdings" pitchFamily="2" charset="2"/>
              <a:buNone/>
              <a:defRPr/>
            </a:pPr>
            <a:r>
              <a:rPr lang="zh-TW" altLang="en-US" sz="3400" b="1" dirty="0">
                <a:latin typeface="標楷體" pitchFamily="65" charset="-120"/>
                <a:ea typeface="標楷體" pitchFamily="65" charset="-120"/>
              </a:rPr>
              <a:t>      </a:t>
            </a:r>
            <a:r>
              <a:rPr lang="en-US" altLang="zh-TW" sz="3400" b="1" dirty="0">
                <a:latin typeface="標楷體" pitchFamily="65" charset="-120"/>
                <a:ea typeface="標楷體" pitchFamily="65" charset="-120"/>
              </a:rPr>
              <a:t>2.</a:t>
            </a:r>
            <a:r>
              <a:rPr lang="zh-TW" altLang="en-US" sz="3400" b="1" dirty="0">
                <a:latin typeface="標楷體" pitchFamily="65" charset="-120"/>
                <a:ea typeface="標楷體" pitchFamily="65" charset="-120"/>
              </a:rPr>
              <a:t>會員代表</a:t>
            </a:r>
            <a:r>
              <a:rPr lang="zh-TW" altLang="en-US" sz="3400" b="1" dirty="0">
                <a:solidFill>
                  <a:srgbClr val="FF0000"/>
                </a:solidFill>
                <a:latin typeface="標楷體" pitchFamily="65" charset="-120"/>
                <a:ea typeface="標楷體" pitchFamily="65" charset="-120"/>
              </a:rPr>
              <a:t>無候補制</a:t>
            </a:r>
            <a:r>
              <a:rPr lang="zh-TW" altLang="en-US" sz="3400" b="1" dirty="0">
                <a:latin typeface="標楷體" pitchFamily="65" charset="-120"/>
                <a:ea typeface="標楷體" pitchFamily="65" charset="-120"/>
              </a:rPr>
              <a:t>。</a:t>
            </a:r>
            <a:endParaRPr lang="en-US" altLang="zh-TW" sz="3400" b="1" dirty="0">
              <a:latin typeface="標楷體" pitchFamily="65" charset="-120"/>
              <a:ea typeface="標楷體" pitchFamily="65" charset="-120"/>
            </a:endParaRPr>
          </a:p>
          <a:p>
            <a:pPr marL="1339850" indent="-1339850" eaLnBrk="1" hangingPunct="1">
              <a:lnSpc>
                <a:spcPts val="4800"/>
              </a:lnSpc>
              <a:spcBef>
                <a:spcPct val="0"/>
              </a:spcBef>
              <a:buClrTx/>
              <a:buSzTx/>
              <a:buFont typeface="Wingdings" pitchFamily="2" charset="2"/>
              <a:buNone/>
              <a:defRPr/>
            </a:pPr>
            <a:r>
              <a:rPr lang="zh-TW" altLang="en-US" sz="3400" b="1" dirty="0">
                <a:latin typeface="標楷體" pitchFamily="65" charset="-120"/>
                <a:ea typeface="標楷體" pitchFamily="65" charset="-120"/>
              </a:rPr>
              <a:t>釋二：會員代表之連任人數，是否與理監事同受限制疑義：</a:t>
            </a:r>
            <a:endParaRPr lang="en-US" altLang="zh-TW" sz="3400" b="1" dirty="0">
              <a:latin typeface="標楷體" pitchFamily="65" charset="-120"/>
              <a:ea typeface="標楷體" pitchFamily="65" charset="-120"/>
            </a:endParaRPr>
          </a:p>
          <a:p>
            <a:pPr marL="1254125" indent="-1254125" eaLnBrk="1" hangingPunct="1">
              <a:lnSpc>
                <a:spcPts val="4800"/>
              </a:lnSpc>
              <a:spcBef>
                <a:spcPct val="0"/>
              </a:spcBef>
              <a:buClrTx/>
              <a:buSzTx/>
              <a:buFont typeface="Wingdings" pitchFamily="2" charset="2"/>
              <a:buNone/>
              <a:defRPr/>
            </a:pPr>
            <a:r>
              <a:rPr lang="zh-TW" altLang="en-US" sz="3400" b="1" dirty="0">
                <a:latin typeface="標楷體" pitchFamily="65" charset="-120"/>
                <a:ea typeface="標楷體" pitchFamily="65" charset="-120"/>
              </a:rPr>
              <a:t>      法無明文規定，應不予限制。</a:t>
            </a:r>
          </a:p>
          <a:p>
            <a:pPr marL="1339850" indent="-1339850" eaLnBrk="1" hangingPunct="1">
              <a:lnSpc>
                <a:spcPts val="4800"/>
              </a:lnSpc>
              <a:spcBef>
                <a:spcPct val="0"/>
              </a:spcBef>
              <a:buClrTx/>
              <a:buSzTx/>
              <a:buFontTx/>
              <a:buNone/>
              <a:defRPr/>
            </a:pPr>
            <a:r>
              <a:rPr lang="zh-TW" altLang="en-US" sz="3400" b="1" dirty="0">
                <a:solidFill>
                  <a:srgbClr val="050701"/>
                </a:solidFill>
                <a:latin typeface="標楷體" pitchFamily="65" charset="-120"/>
                <a:ea typeface="標楷體" pitchFamily="65" charset="-120"/>
              </a:rPr>
              <a:t> </a:t>
            </a:r>
            <a:endParaRPr lang="en-US" altLang="zh-TW" sz="3400" b="1" dirty="0">
              <a:solidFill>
                <a:srgbClr val="050701"/>
              </a:solidFill>
              <a:latin typeface="標楷體" pitchFamily="65" charset="-120"/>
              <a:ea typeface="標楷體" pitchFamily="65" charset="-120"/>
            </a:endParaRPr>
          </a:p>
          <a:p>
            <a:pPr marL="1339850" indent="-1339850" eaLnBrk="1" hangingPunct="1">
              <a:spcBef>
                <a:spcPct val="0"/>
              </a:spcBef>
              <a:buClrTx/>
              <a:buSzTx/>
              <a:buFontTx/>
              <a:buNone/>
              <a:defRPr/>
            </a:pPr>
            <a:endParaRPr lang="zh-TW" altLang="en-US" sz="3400" b="1" dirty="0">
              <a:latin typeface="標楷體" pitchFamily="65" charset="-120"/>
              <a:ea typeface="標楷體" pitchFamily="65" charset="-12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AA2A935-FEEF-4B99-BF95-E50C4A6139C8}" type="slidenum">
              <a:rPr kumimoji="0" lang="en-US" altLang="zh-TW" sz="1400"/>
              <a:pPr>
                <a:spcBef>
                  <a:spcPct val="0"/>
                </a:spcBef>
                <a:buClrTx/>
                <a:buSzTx/>
                <a:buFontTx/>
                <a:buNone/>
              </a:pPr>
              <a:t>63</a:t>
            </a:fld>
            <a:endParaRPr kumimoji="0" lang="en-US" altLang="zh-TW" sz="1400"/>
          </a:p>
        </p:txBody>
      </p:sp>
      <p:sp>
        <p:nvSpPr>
          <p:cNvPr id="72707" name="Text Box 4"/>
          <p:cNvSpPr txBox="1">
            <a:spLocks noChangeArrowheads="1"/>
          </p:cNvSpPr>
          <p:nvPr/>
        </p:nvSpPr>
        <p:spPr bwMode="auto">
          <a:xfrm>
            <a:off x="-28575" y="301625"/>
            <a:ext cx="924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714375" indent="-7143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b="1">
                <a:solidFill>
                  <a:srgbClr val="003399"/>
                </a:solidFill>
                <a:latin typeface="標楷體" pitchFamily="65" charset="-120"/>
                <a:ea typeface="標楷體" pitchFamily="65" charset="-120"/>
              </a:rPr>
              <a:t>釋三：</a:t>
            </a:r>
            <a:endParaRPr lang="en-US" altLang="zh-TW" b="1">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b="1">
                <a:solidFill>
                  <a:srgbClr val="003399"/>
                </a:solidFill>
                <a:latin typeface="標楷體" pitchFamily="65" charset="-120"/>
                <a:ea typeface="標楷體" pitchFamily="65" charset="-120"/>
              </a:rPr>
              <a:t>  關於基層農會會員代表名額之計算基礎及會員代</a:t>
            </a:r>
            <a:endParaRPr lang="en-US" altLang="zh-TW" b="1">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b="1">
                <a:solidFill>
                  <a:srgbClr val="003399"/>
                </a:solidFill>
                <a:latin typeface="標楷體" pitchFamily="65" charset="-120"/>
                <a:ea typeface="標楷體" pitchFamily="65" charset="-120"/>
              </a:rPr>
              <a:t>  表大會未先行通過修正章程後再辦理選舉疑義：  </a:t>
            </a:r>
          </a:p>
        </p:txBody>
      </p:sp>
      <p:sp>
        <p:nvSpPr>
          <p:cNvPr id="72708" name="Text Box 6"/>
          <p:cNvSpPr txBox="1">
            <a:spLocks noChangeArrowheads="1"/>
          </p:cNvSpPr>
          <p:nvPr/>
        </p:nvSpPr>
        <p:spPr bwMode="auto">
          <a:xfrm>
            <a:off x="-28575" y="1916113"/>
            <a:ext cx="877728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3000" b="1">
                <a:latin typeface="標楷體" pitchFamily="65" charset="-120"/>
                <a:ea typeface="標楷體" pitchFamily="65" charset="-120"/>
              </a:rPr>
              <a:t>(</a:t>
            </a:r>
            <a:r>
              <a:rPr lang="zh-TW" altLang="en-US" sz="3000" b="1">
                <a:latin typeface="標楷體" pitchFamily="65" charset="-120"/>
                <a:ea typeface="標楷體" pitchFamily="65" charset="-120"/>
              </a:rPr>
              <a:t>一</a:t>
            </a:r>
            <a:r>
              <a:rPr lang="en-US" altLang="zh-TW" sz="3000" b="1">
                <a:latin typeface="標楷體" pitchFamily="65" charset="-120"/>
                <a:ea typeface="標楷體" pitchFamily="65" charset="-120"/>
              </a:rPr>
              <a:t>)</a:t>
            </a:r>
            <a:r>
              <a:rPr lang="zh-TW" altLang="en-US" sz="3000" b="1">
                <a:latin typeface="標楷體" pitchFamily="65" charset="-120"/>
                <a:ea typeface="標楷體" pitchFamily="65" charset="-120"/>
              </a:rPr>
              <a:t>農會法或同法施行細則已規定之事項，農會章程未為規定或其規定與之牴觸者，均依農會法或同法施行細則之規定。選舉為決議之一種，農會會員代表大會所為之選舉，其合於農會法或同法施行細則之規定者，即屬有效。 </a:t>
            </a:r>
          </a:p>
        </p:txBody>
      </p:sp>
      <p:sp>
        <p:nvSpPr>
          <p:cNvPr id="72709" name="Text Box 7"/>
          <p:cNvSpPr txBox="1">
            <a:spLocks noChangeArrowheads="1"/>
          </p:cNvSpPr>
          <p:nvPr/>
        </p:nvSpPr>
        <p:spPr bwMode="auto">
          <a:xfrm>
            <a:off x="9525" y="4318000"/>
            <a:ext cx="8820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en-US" altLang="zh-TW" sz="3000" b="1">
                <a:latin typeface="標楷體" pitchFamily="65" charset="-120"/>
                <a:ea typeface="標楷體" pitchFamily="65" charset="-120"/>
              </a:rPr>
              <a:t>(</a:t>
            </a:r>
            <a:r>
              <a:rPr lang="zh-TW" altLang="en-US" sz="3000" b="1">
                <a:latin typeface="標楷體" pitchFamily="65" charset="-120"/>
                <a:ea typeface="標楷體" pitchFamily="65" charset="-120"/>
              </a:rPr>
              <a:t>二</a:t>
            </a:r>
            <a:r>
              <a:rPr lang="en-US" altLang="zh-TW" sz="3000" b="1">
                <a:latin typeface="標楷體" pitchFamily="65" charset="-120"/>
                <a:ea typeface="標楷體" pitchFamily="65" charset="-120"/>
              </a:rPr>
              <a:t>)</a:t>
            </a:r>
            <a:r>
              <a:rPr lang="zh-TW" altLang="en-US" sz="3000" b="1">
                <a:latin typeface="標楷體" pitchFamily="65" charset="-120"/>
                <a:ea typeface="標楷體" pitchFamily="65" charset="-120"/>
              </a:rPr>
              <a:t>農會會員代表大會之進行，修正章程與選舉孰先孰後，僅為議程上之</a:t>
            </a:r>
            <a:r>
              <a:rPr lang="zh-TW" altLang="en-US" sz="3000" b="1">
                <a:solidFill>
                  <a:srgbClr val="FF0000"/>
                </a:solidFill>
                <a:latin typeface="標楷體" pitchFamily="65" charset="-120"/>
                <a:ea typeface="標楷體" pitchFamily="65" charset="-120"/>
              </a:rPr>
              <a:t>程序問題</a:t>
            </a:r>
            <a:r>
              <a:rPr lang="zh-TW" altLang="en-US" sz="3000" b="1">
                <a:latin typeface="標楷體" pitchFamily="65" charset="-120"/>
                <a:ea typeface="標楷體" pitchFamily="65" charset="-120"/>
              </a:rPr>
              <a:t>，如大會之召開與所為決議合法，議程之先後，應</a:t>
            </a:r>
            <a:r>
              <a:rPr lang="zh-TW" altLang="en-US" sz="3000" b="1">
                <a:solidFill>
                  <a:srgbClr val="FF0000"/>
                </a:solidFill>
                <a:latin typeface="標楷體" pitchFamily="65" charset="-120"/>
                <a:ea typeface="標楷體" pitchFamily="65" charset="-120"/>
              </a:rPr>
              <a:t>不足以影響其效力</a:t>
            </a:r>
            <a:r>
              <a:rPr lang="zh-TW" altLang="en-US" sz="3000" b="1">
                <a:latin typeface="標楷體" pitchFamily="65" charset="-120"/>
                <a:ea typeface="標楷體" pitchFamily="65" charset="-120"/>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47798957-7460-4D33-BF25-0A624408FAD5}" type="slidenum">
              <a:rPr kumimoji="0" lang="en-US" altLang="zh-TW" sz="1400"/>
              <a:pPr>
                <a:spcBef>
                  <a:spcPct val="0"/>
                </a:spcBef>
                <a:buClrTx/>
                <a:buSzTx/>
                <a:buFontTx/>
                <a:buNone/>
              </a:pPr>
              <a:t>64</a:t>
            </a:fld>
            <a:endParaRPr kumimoji="0" lang="en-US" altLang="zh-TW" sz="1400"/>
          </a:p>
        </p:txBody>
      </p:sp>
      <p:sp>
        <p:nvSpPr>
          <p:cNvPr id="74755" name="Text Box 2"/>
          <p:cNvSpPr txBox="1">
            <a:spLocks noChangeArrowheads="1"/>
          </p:cNvSpPr>
          <p:nvPr/>
        </p:nvSpPr>
        <p:spPr bwMode="auto">
          <a:xfrm>
            <a:off x="900113" y="2276475"/>
            <a:ext cx="77763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zh-TW" sz="3600" b="1" dirty="0">
                <a:latin typeface="標楷體" pitchFamily="65" charset="-120"/>
                <a:ea typeface="標楷體" pitchFamily="65" charset="-120"/>
              </a:rPr>
              <a:t>按農會選任人員之當選人應於規定之日就職，會員代表任期為</a:t>
            </a:r>
            <a:r>
              <a:rPr lang="en-US" altLang="zh-TW" sz="3600" b="1" dirty="0">
                <a:latin typeface="標楷體" pitchFamily="65" charset="-120"/>
                <a:ea typeface="標楷體" pitchFamily="65" charset="-120"/>
              </a:rPr>
              <a:t>4</a:t>
            </a:r>
            <a:r>
              <a:rPr lang="zh-TW" altLang="zh-TW" sz="3600" b="1" dirty="0">
                <a:latin typeface="標楷體" pitchFamily="65" charset="-120"/>
                <a:ea typeface="標楷體" pitchFamily="65" charset="-120"/>
              </a:rPr>
              <a:t>年，故現任農會會員代表之任期應計算至</a:t>
            </a:r>
            <a:r>
              <a:rPr lang="zh-TW" altLang="zh-TW" sz="3600" b="1" u="sng" dirty="0">
                <a:solidFill>
                  <a:srgbClr val="FF0000"/>
                </a:solidFill>
                <a:latin typeface="標楷體" pitchFamily="65" charset="-120"/>
                <a:ea typeface="標楷體" pitchFamily="65" charset="-120"/>
              </a:rPr>
              <a:t>次屆會員代表大會之前</a:t>
            </a:r>
            <a:r>
              <a:rPr lang="en-US" altLang="zh-TW" sz="3600" b="1" u="sng" dirty="0">
                <a:solidFill>
                  <a:srgbClr val="FF0000"/>
                </a:solidFill>
                <a:latin typeface="標楷體" pitchFamily="65" charset="-120"/>
                <a:ea typeface="標楷體" pitchFamily="65" charset="-120"/>
              </a:rPr>
              <a:t>1</a:t>
            </a:r>
            <a:r>
              <a:rPr lang="zh-TW" altLang="zh-TW" sz="3600" b="1" u="sng" dirty="0">
                <a:solidFill>
                  <a:srgbClr val="FF0000"/>
                </a:solidFill>
                <a:latin typeface="標楷體" pitchFamily="65" charset="-120"/>
                <a:ea typeface="標楷體" pitchFamily="65" charset="-120"/>
              </a:rPr>
              <a:t>日</a:t>
            </a:r>
            <a:r>
              <a:rPr lang="zh-TW" altLang="zh-TW" sz="3600" b="1" dirty="0">
                <a:latin typeface="標楷體" pitchFamily="65" charset="-120"/>
                <a:ea typeface="標楷體" pitchFamily="65" charset="-120"/>
              </a:rPr>
              <a:t>。</a:t>
            </a:r>
            <a:endParaRPr lang="zh-TW" altLang="en-US" sz="3600" b="1" dirty="0">
              <a:latin typeface="標楷體" pitchFamily="65" charset="-120"/>
              <a:ea typeface="標楷體" pitchFamily="65" charset="-120"/>
            </a:endParaRPr>
          </a:p>
        </p:txBody>
      </p:sp>
      <p:sp>
        <p:nvSpPr>
          <p:cNvPr id="74756" name="Text Box 3"/>
          <p:cNvSpPr txBox="1">
            <a:spLocks noChangeArrowheads="1"/>
          </p:cNvSpPr>
          <p:nvPr/>
        </p:nvSpPr>
        <p:spPr bwMode="auto">
          <a:xfrm>
            <a:off x="246063" y="847725"/>
            <a:ext cx="8351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釋四：</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農會會員代表任期如何計算疑義：</a:t>
            </a:r>
            <a:r>
              <a:rPr lang="zh-TW" altLang="en-US" sz="3600" b="1" dirty="0">
                <a:solidFill>
                  <a:srgbClr val="003399"/>
                </a:solidFill>
                <a:latin typeface="標楷體" pitchFamily="65" charset="-120"/>
                <a:ea typeface="標楷體" pitchFamily="65" charset="-12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D838F864-49F0-476F-8535-505A2824CEA0}" type="slidenum">
              <a:rPr kumimoji="0" lang="en-US" altLang="zh-TW" sz="1400"/>
              <a:pPr>
                <a:spcBef>
                  <a:spcPct val="0"/>
                </a:spcBef>
                <a:buClrTx/>
                <a:buSzTx/>
                <a:buFontTx/>
                <a:buNone/>
              </a:pPr>
              <a:t>65</a:t>
            </a:fld>
            <a:endParaRPr kumimoji="0" lang="en-US" altLang="zh-TW" sz="1400"/>
          </a:p>
        </p:txBody>
      </p:sp>
      <p:sp>
        <p:nvSpPr>
          <p:cNvPr id="75779" name="Text Box 2"/>
          <p:cNvSpPr txBox="1">
            <a:spLocks noChangeArrowheads="1"/>
          </p:cNvSpPr>
          <p:nvPr/>
        </p:nvSpPr>
        <p:spPr bwMode="auto">
          <a:xfrm>
            <a:off x="684213" y="1982788"/>
            <a:ext cx="82089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zh-TW" b="1" dirty="0">
                <a:latin typeface="標楷體" pitchFamily="65" charset="-120"/>
                <a:ea typeface="標楷體" pitchFamily="65" charset="-120"/>
              </a:rPr>
              <a:t>參照內政部函釋：「農會會員代表出缺，其餘會員代表人數在不影響行使會員代表大會職權時，得不辦理補選。但所餘會員代表人數不足農會法施行細則第</a:t>
            </a:r>
            <a:r>
              <a:rPr lang="en-US" altLang="zh-TW" b="1" dirty="0">
                <a:latin typeface="標楷體" pitchFamily="65" charset="-120"/>
                <a:ea typeface="標楷體" pitchFamily="65" charset="-120"/>
              </a:rPr>
              <a:t>35</a:t>
            </a:r>
            <a:r>
              <a:rPr lang="zh-TW" altLang="zh-TW" b="1" dirty="0">
                <a:latin typeface="標楷體" pitchFamily="65" charset="-120"/>
                <a:ea typeface="標楷體" pitchFamily="65" charset="-120"/>
              </a:rPr>
              <a:t>條第</a:t>
            </a:r>
            <a:r>
              <a:rPr lang="en-US" altLang="zh-TW" b="1" dirty="0">
                <a:latin typeface="標楷體" pitchFamily="65" charset="-120"/>
                <a:ea typeface="標楷體" pitchFamily="65" charset="-120"/>
              </a:rPr>
              <a:t>3</a:t>
            </a:r>
            <a:r>
              <a:rPr lang="zh-TW" altLang="zh-TW" b="1" dirty="0">
                <a:latin typeface="標楷體" pitchFamily="65" charset="-120"/>
                <a:ea typeface="標楷體" pitchFamily="65" charset="-120"/>
              </a:rPr>
              <a:t>項（現為第</a:t>
            </a:r>
            <a:r>
              <a:rPr lang="en-US" altLang="zh-TW" b="1" dirty="0">
                <a:latin typeface="標楷體" pitchFamily="65" charset="-120"/>
                <a:ea typeface="標楷體" pitchFamily="65" charset="-120"/>
              </a:rPr>
              <a:t>33</a:t>
            </a:r>
            <a:r>
              <a:rPr lang="zh-TW" altLang="zh-TW" b="1" dirty="0">
                <a:latin typeface="標楷體" pitchFamily="65" charset="-120"/>
                <a:ea typeface="標楷體" pitchFamily="65" charset="-120"/>
              </a:rPr>
              <a:t>條第</a:t>
            </a:r>
            <a:r>
              <a:rPr lang="en-US" altLang="zh-TW" b="1" dirty="0">
                <a:latin typeface="標楷體" pitchFamily="65" charset="-120"/>
                <a:ea typeface="標楷體" pitchFamily="65" charset="-120"/>
              </a:rPr>
              <a:t>3</a:t>
            </a:r>
            <a:r>
              <a:rPr lang="zh-TW" altLang="zh-TW" b="1" dirty="0">
                <a:latin typeface="標楷體" pitchFamily="65" charset="-120"/>
                <a:ea typeface="標楷體" pitchFamily="65" charset="-120"/>
              </a:rPr>
              <a:t>項）所定名額三分之二或所餘會員代表中自耕農、佃農及雇農之人數未達農會法第</a:t>
            </a:r>
            <a:r>
              <a:rPr lang="en-US" altLang="zh-TW" b="1" dirty="0">
                <a:latin typeface="標楷體" pitchFamily="65" charset="-120"/>
                <a:ea typeface="標楷體" pitchFamily="65" charset="-120"/>
              </a:rPr>
              <a:t>15</a:t>
            </a:r>
            <a:r>
              <a:rPr lang="zh-TW" altLang="zh-TW" b="1" dirty="0">
                <a:latin typeface="標楷體" pitchFamily="65" charset="-120"/>
                <a:ea typeface="標楷體" pitchFamily="65" charset="-120"/>
              </a:rPr>
              <a:t>條第</a:t>
            </a:r>
            <a:r>
              <a:rPr lang="en-US" altLang="zh-TW" b="1" dirty="0">
                <a:latin typeface="標楷體" pitchFamily="65" charset="-120"/>
                <a:ea typeface="標楷體" pitchFamily="65" charset="-120"/>
              </a:rPr>
              <a:t>2</a:t>
            </a:r>
            <a:r>
              <a:rPr lang="zh-TW" altLang="zh-TW" b="1" dirty="0">
                <a:latin typeface="標楷體" pitchFamily="65" charset="-120"/>
                <a:ea typeface="標楷體" pitchFamily="65" charset="-120"/>
              </a:rPr>
              <a:t>項所定之比例者應辦理補選」辦理。</a:t>
            </a:r>
            <a:endParaRPr lang="zh-TW" altLang="en-US" b="1" dirty="0">
              <a:latin typeface="標楷體" pitchFamily="65" charset="-120"/>
              <a:ea typeface="標楷體" pitchFamily="65" charset="-120"/>
            </a:endParaRPr>
          </a:p>
        </p:txBody>
      </p:sp>
      <p:sp>
        <p:nvSpPr>
          <p:cNvPr id="75780" name="Text Box 3"/>
          <p:cNvSpPr txBox="1">
            <a:spLocks noChangeArrowheads="1"/>
          </p:cNvSpPr>
          <p:nvPr/>
        </p:nvSpPr>
        <p:spPr bwMode="auto">
          <a:xfrm>
            <a:off x="239713" y="260350"/>
            <a:ext cx="87963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solidFill>
                  <a:srgbClr val="003399"/>
                </a:solidFill>
                <a:latin typeface="標楷體" pitchFamily="65" charset="-120"/>
                <a:ea typeface="標楷體" pitchFamily="65" charset="-120"/>
              </a:rPr>
              <a:t>釋五：</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關於農會候選人登記不足額，重新公告</a:t>
            </a:r>
            <a:endParaRPr lang="en-US" altLang="zh-TW" sz="3600"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受理登記疑義：</a:t>
            </a:r>
            <a:r>
              <a:rPr lang="zh-TW" altLang="en-US" sz="3600" b="1" dirty="0">
                <a:solidFill>
                  <a:srgbClr val="003399"/>
                </a:solidFill>
                <a:latin typeface="標楷體" pitchFamily="65" charset="-120"/>
                <a:ea typeface="標楷體" pitchFamily="65" charset="-12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BC13305C-16DE-4013-83C1-6F23829446B9}" type="slidenum">
              <a:rPr kumimoji="0" lang="en-US" altLang="zh-TW" sz="1400"/>
              <a:pPr>
                <a:spcBef>
                  <a:spcPct val="0"/>
                </a:spcBef>
                <a:buClrTx/>
                <a:buSzTx/>
                <a:buFontTx/>
                <a:buNone/>
              </a:pPr>
              <a:t>66</a:t>
            </a:fld>
            <a:endParaRPr kumimoji="0" lang="en-US" altLang="zh-TW" sz="1400"/>
          </a:p>
        </p:txBody>
      </p:sp>
      <p:sp>
        <p:nvSpPr>
          <p:cNvPr id="77827" name="Text Box 2"/>
          <p:cNvSpPr txBox="1">
            <a:spLocks noChangeArrowheads="1"/>
          </p:cNvSpPr>
          <p:nvPr/>
        </p:nvSpPr>
        <p:spPr bwMode="auto">
          <a:xfrm>
            <a:off x="34925" y="476250"/>
            <a:ext cx="87185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第十五條之一　農會會員入會滿</a:t>
            </a:r>
            <a:r>
              <a:rPr lang="zh-TW" altLang="en-US" sz="3000" b="1" dirty="0">
                <a:solidFill>
                  <a:srgbClr val="FF0000"/>
                </a:solidFill>
                <a:latin typeface="標楷體" pitchFamily="65" charset="-120"/>
                <a:ea typeface="標楷體" pitchFamily="65" charset="-120"/>
              </a:rPr>
              <a:t>六個月以上</a:t>
            </a:r>
            <a:r>
              <a:rPr lang="zh-TW" altLang="en-US" sz="3000" b="1" dirty="0">
                <a:solidFill>
                  <a:srgbClr val="003399"/>
                </a:solidFill>
                <a:latin typeface="標楷體" pitchFamily="65" charset="-120"/>
                <a:ea typeface="標楷體" pitchFamily="65" charset="-120"/>
              </a:rPr>
              <a:t>者，得登記為會員代表候選人。但有下列情形之一者，不得登記；已登記者，應予撤銷或廢止： </a:t>
            </a:r>
          </a:p>
        </p:txBody>
      </p:sp>
      <p:sp>
        <p:nvSpPr>
          <p:cNvPr id="77828" name="Text Box 3"/>
          <p:cNvSpPr txBox="1">
            <a:spLocks noChangeArrowheads="1"/>
          </p:cNvSpPr>
          <p:nvPr/>
        </p:nvSpPr>
        <p:spPr bwMode="auto">
          <a:xfrm>
            <a:off x="34925" y="1773238"/>
            <a:ext cx="87852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249363"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一、</a:t>
            </a:r>
            <a:r>
              <a:rPr lang="zh-TW" altLang="en-US" sz="2800" b="1" dirty="0">
                <a:solidFill>
                  <a:srgbClr val="FF0000"/>
                </a:solidFill>
                <a:latin typeface="標楷體" pitchFamily="65" charset="-120"/>
                <a:ea typeface="標楷體" pitchFamily="65" charset="-120"/>
              </a:rPr>
              <a:t>積欠</a:t>
            </a:r>
            <a:r>
              <a:rPr lang="zh-TW" altLang="en-US" sz="2800" b="1" dirty="0">
                <a:solidFill>
                  <a:srgbClr val="003399"/>
                </a:solidFill>
                <a:latin typeface="標楷體" pitchFamily="65" charset="-120"/>
                <a:ea typeface="標楷體" pitchFamily="65" charset="-120"/>
              </a:rPr>
              <a:t>農會財物、會費、事業資金、農業推廣經費；或</a:t>
            </a:r>
            <a:r>
              <a:rPr lang="zh-TW" altLang="en-US" sz="2800" b="1" dirty="0">
                <a:solidFill>
                  <a:srgbClr val="FF0000"/>
                </a:solidFill>
                <a:latin typeface="標楷體" pitchFamily="65" charset="-120"/>
                <a:ea typeface="標楷體" pitchFamily="65" charset="-120"/>
              </a:rPr>
              <a:t>對農會有保證債務</a:t>
            </a:r>
            <a:r>
              <a:rPr lang="zh-TW" altLang="en-US" sz="2800" b="1" dirty="0">
                <a:solidFill>
                  <a:srgbClr val="003399"/>
                </a:solidFill>
                <a:latin typeface="標楷體" pitchFamily="65" charset="-120"/>
                <a:ea typeface="標楷體" pitchFamily="65" charset="-120"/>
              </a:rPr>
              <a:t>而逾期尚未清償者。</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二、有</a:t>
            </a:r>
            <a:r>
              <a:rPr lang="zh-TW" altLang="en-US" sz="2800" b="1" dirty="0">
                <a:solidFill>
                  <a:srgbClr val="FF0000"/>
                </a:solidFill>
                <a:latin typeface="標楷體" pitchFamily="65" charset="-120"/>
                <a:ea typeface="標楷體" pitchFamily="65" charset="-120"/>
              </a:rPr>
              <a:t>第十八條</a:t>
            </a:r>
            <a:r>
              <a:rPr lang="zh-TW" altLang="en-US" sz="2800" b="1" dirty="0">
                <a:solidFill>
                  <a:srgbClr val="003399"/>
                </a:solidFill>
                <a:latin typeface="標楷體" pitchFamily="65" charset="-120"/>
                <a:ea typeface="標楷體" pitchFamily="65" charset="-120"/>
              </a:rPr>
              <a:t>各款情形之一者。 </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三、動員戡亂時期終止後，曾犯 內亂、外患罪，經判刑確定者。</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四、</a:t>
            </a:r>
            <a:r>
              <a:rPr lang="zh-TW" altLang="en-US" sz="2800" b="1" dirty="0">
                <a:solidFill>
                  <a:srgbClr val="003399"/>
                </a:solidFill>
                <a:latin typeface="Times New Roman" pitchFamily="18" charset="0"/>
                <a:ea typeface="標楷體" pitchFamily="65" charset="-120"/>
              </a:rPr>
              <a:t>受宣告強制工作之保安處分或流氓感訓處分之裁判確定，</a:t>
            </a:r>
            <a:r>
              <a:rPr lang="zh-TW" altLang="en-US" sz="2800" b="1" dirty="0">
                <a:solidFill>
                  <a:srgbClr val="FF0000"/>
                </a:solidFill>
                <a:latin typeface="Times New Roman" pitchFamily="18" charset="0"/>
                <a:ea typeface="標楷體" pitchFamily="65" charset="-120"/>
              </a:rPr>
              <a:t>尚未執行、執行未畢或執行完畢未滿五年</a:t>
            </a:r>
            <a:r>
              <a:rPr lang="zh-TW" altLang="en-US" sz="2800" b="1" dirty="0">
                <a:solidFill>
                  <a:srgbClr val="003399"/>
                </a:solidFill>
                <a:latin typeface="Times New Roman" pitchFamily="18" charset="0"/>
                <a:ea typeface="標楷體" pitchFamily="65" charset="-120"/>
              </a:rPr>
              <a:t>者。</a:t>
            </a:r>
            <a:r>
              <a:rPr lang="zh-TW" altLang="en-US" sz="2800" b="1" dirty="0">
                <a:solidFill>
                  <a:srgbClr val="003399"/>
                </a:solidFill>
                <a:highlight>
                  <a:srgbClr val="FFFF00"/>
                </a:highlight>
                <a:latin typeface="Times New Roman" pitchFamily="18" charset="0"/>
                <a:ea typeface="標楷體" pitchFamily="65" charset="-120"/>
              </a:rPr>
              <a:t>受其他保安處分之裁判確定，尚未執行或執行未畢者。</a:t>
            </a:r>
            <a:endParaRPr lang="en-US" altLang="zh-TW" sz="2800" b="1" dirty="0">
              <a:solidFill>
                <a:srgbClr val="003399"/>
              </a:solidFill>
              <a:highlight>
                <a:srgbClr val="FFFF00"/>
              </a:highlight>
              <a:latin typeface="Times New Roman" pitchFamily="18" charset="0"/>
              <a:ea typeface="標楷體" pitchFamily="65" charset="-120"/>
            </a:endParaRPr>
          </a:p>
          <a:p>
            <a:pPr eaLnBrk="1" hangingPunct="1">
              <a:spcBef>
                <a:spcPct val="0"/>
              </a:spcBef>
              <a:buClrTx/>
              <a:buSzTx/>
              <a:buFont typeface="Wingdings" pitchFamily="2" charset="2"/>
              <a:buNone/>
            </a:pPr>
            <a:r>
              <a:rPr lang="zh-TW" altLang="en-US" sz="2800" b="1" dirty="0">
                <a:solidFill>
                  <a:srgbClr val="003399"/>
                </a:solidFill>
                <a:latin typeface="標楷體" pitchFamily="65" charset="-120"/>
                <a:ea typeface="標楷體" pitchFamily="65" charset="-120"/>
              </a:rPr>
              <a:t>五、曾犯刑法或其特別法之貪污罪、組織犯罪防制條例之罪，經判刑確定者。 </a:t>
            </a:r>
          </a:p>
          <a:p>
            <a:pPr eaLnBrk="1" hangingPunct="1">
              <a:spcBef>
                <a:spcPct val="0"/>
              </a:spcBef>
              <a:buClrTx/>
              <a:buSzTx/>
              <a:buFontTx/>
              <a:buNone/>
            </a:pPr>
            <a:endParaRPr lang="zh-TW" altLang="en-US" sz="2800" b="1" dirty="0">
              <a:solidFill>
                <a:srgbClr val="003399"/>
              </a:solidFill>
              <a:latin typeface="標楷體" pitchFamily="65" charset="-120"/>
              <a:ea typeface="標楷體" pitchFamily="65" charset="-12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CFAE8F71-56BE-4057-B0CB-EE975A09B05D}" type="slidenum">
              <a:rPr kumimoji="0" lang="en-US" altLang="zh-TW" sz="1400"/>
              <a:pPr>
                <a:spcBef>
                  <a:spcPct val="0"/>
                </a:spcBef>
                <a:buClrTx/>
                <a:buSzTx/>
                <a:buFontTx/>
                <a:buNone/>
              </a:pPr>
              <a:t>67</a:t>
            </a:fld>
            <a:endParaRPr kumimoji="0" lang="en-US" altLang="zh-TW" sz="1400"/>
          </a:p>
        </p:txBody>
      </p:sp>
      <p:sp>
        <p:nvSpPr>
          <p:cNvPr id="78851" name="Text Box 3"/>
          <p:cNvSpPr txBox="1">
            <a:spLocks noChangeArrowheads="1"/>
          </p:cNvSpPr>
          <p:nvPr/>
        </p:nvSpPr>
        <p:spPr bwMode="auto">
          <a:xfrm>
            <a:off x="0" y="620713"/>
            <a:ext cx="87185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249363"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000" b="1">
                <a:solidFill>
                  <a:srgbClr val="003399"/>
                </a:solidFill>
                <a:latin typeface="標楷體" pitchFamily="65" charset="-120"/>
                <a:ea typeface="標楷體" pitchFamily="65" charset="-120"/>
              </a:rPr>
              <a:t>六、曾犯刑法或其特別法之投票行賄、收賄罪、妨害投票或競選罪、包攬賄選罪，或利用職務上之機會或方法犯侵占、詐欺、背信或偽造文書罪，經判處有期徒刑以上之刑確定者。但</a:t>
            </a:r>
            <a:r>
              <a:rPr lang="zh-TW" altLang="en-US" sz="3000" b="1">
                <a:solidFill>
                  <a:srgbClr val="FF0000"/>
                </a:solidFill>
                <a:latin typeface="標楷體" pitchFamily="65" charset="-120"/>
                <a:ea typeface="標楷體" pitchFamily="65" charset="-120"/>
              </a:rPr>
              <a:t>受緩刑宣告或易科罰金執行完畢</a:t>
            </a:r>
            <a:r>
              <a:rPr lang="zh-TW" altLang="en-US" sz="3000" b="1">
                <a:solidFill>
                  <a:srgbClr val="003399"/>
                </a:solidFill>
                <a:latin typeface="標楷體" pitchFamily="65" charset="-120"/>
                <a:ea typeface="標楷體" pitchFamily="65" charset="-120"/>
              </a:rPr>
              <a:t>者，不在此限。 </a:t>
            </a:r>
          </a:p>
          <a:p>
            <a:pPr eaLnBrk="1" hangingPunct="1">
              <a:spcBef>
                <a:spcPct val="0"/>
              </a:spcBef>
              <a:buClrTx/>
              <a:buSzTx/>
              <a:buFontTx/>
              <a:buNone/>
            </a:pPr>
            <a:r>
              <a:rPr lang="zh-TW" altLang="en-US" sz="3000" b="1">
                <a:solidFill>
                  <a:srgbClr val="003399"/>
                </a:solidFill>
                <a:latin typeface="標楷體" pitchFamily="65" charset="-120"/>
                <a:ea typeface="標楷體" pitchFamily="65" charset="-120"/>
              </a:rPr>
              <a:t>七、犯前四款以外之罪，經判處有期徒刑以上之刑確定，尚未執行或執行未畢者。但受緩刑宣告或</a:t>
            </a:r>
            <a:r>
              <a:rPr lang="zh-TW" altLang="en-US" sz="3000" b="1">
                <a:solidFill>
                  <a:srgbClr val="FF0000"/>
                </a:solidFill>
                <a:latin typeface="標楷體" pitchFamily="65" charset="-120"/>
                <a:ea typeface="標楷體" pitchFamily="65" charset="-120"/>
              </a:rPr>
              <a:t>受刑處有期徒刑六個月以下得易科罰金</a:t>
            </a:r>
            <a:r>
              <a:rPr lang="zh-TW" altLang="en-US" sz="3000" b="1">
                <a:solidFill>
                  <a:srgbClr val="003399"/>
                </a:solidFill>
                <a:latin typeface="標楷體" pitchFamily="65" charset="-120"/>
                <a:ea typeface="標楷體" pitchFamily="65" charset="-120"/>
              </a:rPr>
              <a:t>者，不在此限。 </a:t>
            </a:r>
          </a:p>
          <a:p>
            <a:pPr eaLnBrk="1" hangingPunct="1">
              <a:spcBef>
                <a:spcPct val="0"/>
              </a:spcBef>
              <a:buClrTx/>
              <a:buSzTx/>
              <a:buFontTx/>
              <a:buNone/>
            </a:pPr>
            <a:r>
              <a:rPr lang="zh-TW" altLang="en-US" sz="3000" b="1">
                <a:solidFill>
                  <a:srgbClr val="003399"/>
                </a:solidFill>
                <a:latin typeface="標楷體" pitchFamily="65" charset="-120"/>
                <a:ea typeface="標楷體" pitchFamily="65" charset="-120"/>
              </a:rPr>
              <a:t>八、使用票據經拒絕往來，</a:t>
            </a:r>
            <a:r>
              <a:rPr lang="zh-TW" altLang="en-US" sz="3000" b="1">
                <a:solidFill>
                  <a:srgbClr val="FF0000"/>
                </a:solidFill>
                <a:latin typeface="標楷體" pitchFamily="65" charset="-120"/>
                <a:ea typeface="標楷體" pitchFamily="65" charset="-120"/>
              </a:rPr>
              <a:t>尚未期滿</a:t>
            </a:r>
            <a:r>
              <a:rPr lang="zh-TW" altLang="en-US" sz="3000" b="1">
                <a:solidFill>
                  <a:srgbClr val="003399"/>
                </a:solidFill>
                <a:latin typeface="標楷體" pitchFamily="65" charset="-120"/>
                <a:ea typeface="標楷體" pitchFamily="65" charset="-120"/>
              </a:rPr>
              <a:t>者。</a:t>
            </a:r>
            <a:endParaRPr lang="en-US" altLang="zh-TW" sz="30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sz="3000" b="1">
                <a:solidFill>
                  <a:srgbClr val="FF0000"/>
                </a:solidFill>
                <a:latin typeface="標楷體" pitchFamily="65" charset="-120"/>
                <a:ea typeface="標楷體" pitchFamily="65" charset="-120"/>
              </a:rPr>
              <a:t>九、褫奪公權尚未復權者。</a:t>
            </a:r>
            <a:r>
              <a:rPr lang="zh-TW" altLang="en-US" sz="3000" b="1">
                <a:solidFill>
                  <a:srgbClr val="FF0000"/>
                </a:solidFill>
                <a:latin typeface="標楷體" pitchFamily="65" charset="-120"/>
                <a:ea typeface="標楷體" pitchFamily="65" charset="-12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82EA761-FED9-4B0E-9D47-E373E3F7C2DC}" type="slidenum">
              <a:rPr kumimoji="0" lang="en-US" altLang="zh-TW" sz="1400"/>
              <a:pPr>
                <a:spcBef>
                  <a:spcPct val="0"/>
                </a:spcBef>
                <a:buClrTx/>
                <a:buSzTx/>
                <a:buFontTx/>
                <a:buNone/>
              </a:pPr>
              <a:t>68</a:t>
            </a:fld>
            <a:endParaRPr kumimoji="0" lang="en-US" altLang="zh-TW" sz="1400"/>
          </a:p>
        </p:txBody>
      </p:sp>
      <p:sp>
        <p:nvSpPr>
          <p:cNvPr id="79875" name="Text Box 2"/>
          <p:cNvSpPr txBox="1">
            <a:spLocks noChangeArrowheads="1"/>
          </p:cNvSpPr>
          <p:nvPr/>
        </p:nvSpPr>
        <p:spPr bwMode="auto">
          <a:xfrm>
            <a:off x="755650" y="2781300"/>
            <a:ext cx="8175625"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a:latin typeface="標楷體" pitchFamily="65" charset="-120"/>
                <a:ea typeface="標楷體" pitchFamily="65" charset="-120"/>
              </a:rPr>
              <a:t>農會法第</a:t>
            </a:r>
            <a:r>
              <a:rPr lang="en-US" altLang="zh-TW" sz="3600" b="1">
                <a:latin typeface="標楷體" pitchFamily="65" charset="-120"/>
                <a:ea typeface="標楷體" pitchFamily="65" charset="-120"/>
              </a:rPr>
              <a:t>15</a:t>
            </a:r>
            <a:r>
              <a:rPr lang="zh-TW" altLang="en-US" sz="3600" b="1">
                <a:latin typeface="標楷體" pitchFamily="65" charset="-120"/>
                <a:ea typeface="標楷體" pitchFamily="65" charset="-120"/>
              </a:rPr>
              <a:t>條之</a:t>
            </a:r>
            <a:r>
              <a:rPr lang="en-US" altLang="zh-TW" sz="3600" b="1">
                <a:latin typeface="標楷體" pitchFamily="65" charset="-120"/>
                <a:ea typeface="標楷體" pitchFamily="65" charset="-120"/>
              </a:rPr>
              <a:t>1</a:t>
            </a:r>
            <a:r>
              <a:rPr lang="zh-TW" altLang="en-US" sz="3600" b="1">
                <a:latin typeface="標楷體" pitchFamily="65" charset="-120"/>
                <a:ea typeface="標楷體" pitchFamily="65" charset="-120"/>
              </a:rPr>
              <a:t>第</a:t>
            </a:r>
            <a:r>
              <a:rPr lang="en-US" altLang="zh-TW" sz="3600" b="1">
                <a:latin typeface="標楷體" pitchFamily="65" charset="-120"/>
                <a:ea typeface="標楷體" pitchFamily="65" charset="-120"/>
              </a:rPr>
              <a:t>6</a:t>
            </a:r>
            <a:r>
              <a:rPr lang="zh-TW" altLang="en-US" sz="3600" b="1">
                <a:latin typeface="標楷體" pitchFamily="65" charset="-120"/>
                <a:ea typeface="標楷體" pitchFamily="65" charset="-120"/>
              </a:rPr>
              <a:t>款規定，所稱利用「職務上之機會」，並未限定與農會業務有關者，方符農會法排除信用不佳或人格品德瑕疵者之規定。</a:t>
            </a:r>
            <a:endParaRPr lang="en-US" altLang="zh-TW" sz="3600" b="1">
              <a:latin typeface="標楷體" pitchFamily="65" charset="-120"/>
              <a:ea typeface="標楷體" pitchFamily="65" charset="-120"/>
            </a:endParaRPr>
          </a:p>
          <a:p>
            <a:pPr eaLnBrk="1" hangingPunct="1">
              <a:spcBef>
                <a:spcPct val="0"/>
              </a:spcBef>
              <a:buClrTx/>
              <a:buSzTx/>
              <a:buFontTx/>
              <a:buNone/>
            </a:pPr>
            <a:r>
              <a:rPr lang="zh-TW" altLang="en-US" sz="2800" b="1">
                <a:latin typeface="標楷體" pitchFamily="65" charset="-120"/>
                <a:ea typeface="標楷體" pitchFamily="65" charset="-120"/>
              </a:rPr>
              <a:t>（農委會</a:t>
            </a:r>
            <a:r>
              <a:rPr lang="en-US" altLang="zh-TW" sz="2800" b="1">
                <a:latin typeface="標楷體" pitchFamily="65" charset="-120"/>
                <a:ea typeface="標楷體" pitchFamily="65" charset="-120"/>
              </a:rPr>
              <a:t>91.2.15.</a:t>
            </a:r>
            <a:r>
              <a:rPr lang="zh-TW" altLang="en-US" sz="2800" b="1">
                <a:latin typeface="標楷體" pitchFamily="65" charset="-120"/>
                <a:ea typeface="標楷體" pitchFamily="65" charset="-120"/>
              </a:rPr>
              <a:t>農輔字第</a:t>
            </a:r>
            <a:r>
              <a:rPr lang="en-US" altLang="zh-TW" sz="2800" b="1">
                <a:latin typeface="標楷體" pitchFamily="65" charset="-120"/>
                <a:ea typeface="標楷體" pitchFamily="65" charset="-120"/>
              </a:rPr>
              <a:t>0910107206</a:t>
            </a:r>
            <a:r>
              <a:rPr lang="zh-TW" altLang="en-US" sz="2800" b="1">
                <a:latin typeface="標楷體" pitchFamily="65" charset="-120"/>
                <a:ea typeface="標楷體" pitchFamily="65" charset="-120"/>
              </a:rPr>
              <a:t>號函）</a:t>
            </a:r>
            <a:r>
              <a:rPr lang="zh-TW" altLang="en-US" sz="3400" b="1">
                <a:solidFill>
                  <a:srgbClr val="050701"/>
                </a:solidFill>
                <a:latin typeface="標楷體" pitchFamily="65" charset="-120"/>
                <a:ea typeface="標楷體" pitchFamily="65" charset="-120"/>
              </a:rPr>
              <a:t> </a:t>
            </a:r>
          </a:p>
        </p:txBody>
      </p:sp>
      <p:sp>
        <p:nvSpPr>
          <p:cNvPr id="79876" name="Text Box 3"/>
          <p:cNvSpPr txBox="1">
            <a:spLocks noChangeArrowheads="1"/>
          </p:cNvSpPr>
          <p:nvPr/>
        </p:nvSpPr>
        <p:spPr bwMode="auto">
          <a:xfrm>
            <a:off x="323850" y="476250"/>
            <a:ext cx="8607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3600" b="1">
                <a:solidFill>
                  <a:srgbClr val="003399"/>
                </a:solidFill>
                <a:latin typeface="標楷體" pitchFamily="65" charset="-120"/>
                <a:ea typeface="標楷體" pitchFamily="65" charset="-120"/>
              </a:rPr>
              <a:t>釋一：</a:t>
            </a:r>
            <a:endParaRPr lang="en-US" altLang="zh-TW" sz="36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3400" b="1">
                <a:solidFill>
                  <a:srgbClr val="050701"/>
                </a:solidFill>
                <a:latin typeface="標楷體" pitchFamily="65" charset="-120"/>
                <a:ea typeface="標楷體" pitchFamily="65" charset="-120"/>
              </a:rPr>
              <a:t>  </a:t>
            </a:r>
            <a:r>
              <a:rPr lang="zh-TW" altLang="en-US" sz="3600" b="1">
                <a:solidFill>
                  <a:srgbClr val="003399"/>
                </a:solidFill>
                <a:latin typeface="標楷體" pitchFamily="65" charset="-120"/>
                <a:ea typeface="標楷體" pitchFamily="65" charset="-120"/>
              </a:rPr>
              <a:t>農會法第</a:t>
            </a:r>
            <a:r>
              <a:rPr lang="en-US" altLang="zh-TW" sz="3600" b="1">
                <a:solidFill>
                  <a:srgbClr val="003399"/>
                </a:solidFill>
                <a:latin typeface="標楷體" pitchFamily="65" charset="-120"/>
                <a:ea typeface="標楷體" pitchFamily="65" charset="-120"/>
              </a:rPr>
              <a:t>15</a:t>
            </a:r>
            <a:r>
              <a:rPr lang="zh-TW" altLang="en-US" sz="3600" b="1">
                <a:solidFill>
                  <a:srgbClr val="003399"/>
                </a:solidFill>
                <a:latin typeface="標楷體" pitchFamily="65" charset="-120"/>
                <a:ea typeface="標楷體" pitchFamily="65" charset="-120"/>
              </a:rPr>
              <a:t>條之</a:t>
            </a:r>
            <a:r>
              <a:rPr lang="en-US" altLang="zh-TW" sz="3600" b="1">
                <a:solidFill>
                  <a:srgbClr val="003399"/>
                </a:solidFill>
                <a:latin typeface="標楷體" pitchFamily="65" charset="-120"/>
                <a:ea typeface="標楷體" pitchFamily="65" charset="-120"/>
              </a:rPr>
              <a:t>1</a:t>
            </a:r>
            <a:r>
              <a:rPr lang="zh-TW" altLang="en-US" sz="3600" b="1">
                <a:solidFill>
                  <a:srgbClr val="003399"/>
                </a:solidFill>
                <a:latin typeface="標楷體" pitchFamily="65" charset="-120"/>
                <a:ea typeface="標楷體" pitchFamily="65" charset="-120"/>
              </a:rPr>
              <a:t>第</a:t>
            </a:r>
            <a:r>
              <a:rPr lang="en-US" altLang="zh-TW" sz="3600" b="1">
                <a:solidFill>
                  <a:srgbClr val="003399"/>
                </a:solidFill>
                <a:latin typeface="標楷體" pitchFamily="65" charset="-120"/>
                <a:ea typeface="標楷體" pitchFamily="65" charset="-120"/>
              </a:rPr>
              <a:t>6</a:t>
            </a:r>
            <a:r>
              <a:rPr lang="zh-TW" altLang="en-US" sz="3600" b="1">
                <a:solidFill>
                  <a:srgbClr val="003399"/>
                </a:solidFill>
                <a:latin typeface="標楷體" pitchFamily="65" charset="-120"/>
                <a:ea typeface="標楷體" pitchFamily="65" charset="-120"/>
              </a:rPr>
              <a:t>款所稱「利用職務</a:t>
            </a:r>
            <a:endParaRPr lang="en-US" altLang="zh-TW" sz="36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3600" b="1">
                <a:solidFill>
                  <a:srgbClr val="003399"/>
                </a:solidFill>
                <a:latin typeface="標楷體" pitchFamily="65" charset="-120"/>
                <a:ea typeface="標楷體" pitchFamily="65" charset="-120"/>
              </a:rPr>
              <a:t>  上之機會」，係指與農會業務有關職務</a:t>
            </a:r>
            <a:endParaRPr lang="en-US" altLang="zh-TW" sz="36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3600" b="1">
                <a:solidFill>
                  <a:srgbClr val="003399"/>
                </a:solidFill>
                <a:latin typeface="標楷體" pitchFamily="65" charset="-120"/>
                <a:ea typeface="標楷體" pitchFamily="65" charset="-120"/>
              </a:rPr>
              <a:t>  或泛指任何工作業務之疑義：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07F909E-3160-4ED2-B1E9-96696237B0EC}" type="slidenum">
              <a:rPr kumimoji="0" lang="en-US" altLang="zh-TW" sz="1400"/>
              <a:pPr>
                <a:spcBef>
                  <a:spcPct val="0"/>
                </a:spcBef>
                <a:buClrTx/>
                <a:buSzTx/>
                <a:buFontTx/>
                <a:buNone/>
              </a:pPr>
              <a:t>69</a:t>
            </a:fld>
            <a:endParaRPr kumimoji="0" lang="en-US" altLang="zh-TW" sz="1400"/>
          </a:p>
        </p:txBody>
      </p:sp>
      <p:sp>
        <p:nvSpPr>
          <p:cNvPr id="80899" name="Text Box 2"/>
          <p:cNvSpPr txBox="1">
            <a:spLocks noChangeArrowheads="1"/>
          </p:cNvSpPr>
          <p:nvPr/>
        </p:nvSpPr>
        <p:spPr bwMode="auto">
          <a:xfrm>
            <a:off x="539750" y="1531938"/>
            <a:ext cx="8135938"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2800" b="1" dirty="0">
                <a:latin typeface="標楷體" pitchFamily="65" charset="-120"/>
                <a:ea typeface="標楷體" pitchFamily="65" charset="-120"/>
              </a:rPr>
              <a:t>依農會法第</a:t>
            </a:r>
            <a:r>
              <a:rPr lang="en-US" altLang="zh-TW" sz="2800" b="1" dirty="0">
                <a:latin typeface="標楷體" pitchFamily="65" charset="-120"/>
                <a:ea typeface="標楷體" pitchFamily="65" charset="-120"/>
              </a:rPr>
              <a:t>15</a:t>
            </a:r>
            <a:r>
              <a:rPr lang="zh-TW" altLang="en-US" sz="2800" b="1" dirty="0">
                <a:latin typeface="標楷體" pitchFamily="65" charset="-120"/>
                <a:ea typeface="標楷體" pitchFamily="65" charset="-120"/>
              </a:rPr>
              <a:t>條之</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、第</a:t>
            </a:r>
            <a:r>
              <a:rPr lang="en-US" altLang="zh-TW" sz="2800" b="1" dirty="0">
                <a:latin typeface="標楷體" pitchFamily="65" charset="-120"/>
                <a:ea typeface="標楷體" pitchFamily="65" charset="-120"/>
              </a:rPr>
              <a:t>20</a:t>
            </a:r>
            <a:r>
              <a:rPr lang="zh-TW" altLang="en-US" sz="2800" b="1" dirty="0">
                <a:latin typeface="標楷體" pitchFamily="65" charset="-120"/>
                <a:ea typeface="標楷體" pitchFamily="65" charset="-120"/>
              </a:rPr>
              <a:t>條之</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、第</a:t>
            </a:r>
            <a:r>
              <a:rPr lang="en-US" altLang="zh-TW" sz="2800" b="1" dirty="0">
                <a:latin typeface="標楷體" pitchFamily="65" charset="-120"/>
                <a:ea typeface="標楷體" pitchFamily="65" charset="-120"/>
              </a:rPr>
              <a:t>25</a:t>
            </a:r>
            <a:r>
              <a:rPr lang="zh-TW" altLang="en-US" sz="2800" b="1" dirty="0">
                <a:latin typeface="標楷體" pitchFamily="65" charset="-120"/>
                <a:ea typeface="標楷體" pitchFamily="65" charset="-120"/>
              </a:rPr>
              <a:t>條之</a:t>
            </a:r>
            <a:r>
              <a:rPr lang="en-US" altLang="zh-TW" sz="2800" b="1" dirty="0">
                <a:latin typeface="標楷體" pitchFamily="65" charset="-120"/>
                <a:ea typeface="標楷體" pitchFamily="65" charset="-120"/>
              </a:rPr>
              <a:t>2</a:t>
            </a:r>
            <a:r>
              <a:rPr lang="zh-TW" altLang="en-US" sz="2800" b="1" dirty="0">
                <a:latin typeface="標楷體" pitchFamily="65" charset="-120"/>
                <a:ea typeface="標楷體" pitchFamily="65" charset="-120"/>
              </a:rPr>
              <a:t>意旨，「積欠」係指農會會員在「登記」為會員代表、理事、監事候選人，或「登記」為總幹事候聘人時，逾期尚未清償者而言，如於「登記」時對農會尚未逾期之債務，自不屬「積欠」；而所稱「財物」除農會自有資金貸款之抵押貸款外，尚包括信用部一般性存款戶之資金之貸款與政策性專業貸款。至於該等人員對農會之授信案，如</a:t>
            </a:r>
            <a:r>
              <a:rPr lang="zh-TW" altLang="en-US" sz="2800" b="1" dirty="0">
                <a:solidFill>
                  <a:srgbClr val="FF0000"/>
                </a:solidFill>
                <a:latin typeface="標楷體" pitchFamily="65" charset="-120"/>
                <a:ea typeface="標楷體" pitchFamily="65" charset="-120"/>
              </a:rPr>
              <a:t>符合「逾期放款列報範圍」之規定者或屬轉列呆帳，均認屬有積欠農會財物情事。</a:t>
            </a:r>
            <a:endParaRPr lang="en-US" altLang="zh-TW" sz="2800" b="1" dirty="0">
              <a:solidFill>
                <a:srgbClr val="FF0000"/>
              </a:solidFill>
              <a:latin typeface="標楷體" pitchFamily="65" charset="-120"/>
              <a:ea typeface="標楷體" pitchFamily="65" charset="-120"/>
            </a:endParaRPr>
          </a:p>
          <a:p>
            <a:pPr eaLnBrk="1" hangingPunct="1">
              <a:spcBef>
                <a:spcPct val="0"/>
              </a:spcBef>
              <a:buClrTx/>
              <a:buSzTx/>
              <a:buFontTx/>
              <a:buNone/>
            </a:pPr>
            <a:r>
              <a:rPr lang="zh-TW" altLang="en-US" sz="2800" b="1" dirty="0">
                <a:latin typeface="標楷體" pitchFamily="65" charset="-120"/>
                <a:ea typeface="標楷體" pitchFamily="65" charset="-120"/>
              </a:rPr>
              <a:t>（農委會</a:t>
            </a:r>
            <a:r>
              <a:rPr lang="en-US" altLang="zh-TW" sz="2800" b="1" dirty="0">
                <a:latin typeface="標楷體" pitchFamily="65" charset="-120"/>
                <a:ea typeface="標楷體" pitchFamily="65" charset="-120"/>
              </a:rPr>
              <a:t>91.7.25.</a:t>
            </a:r>
            <a:r>
              <a:rPr lang="zh-TW" altLang="en-US" sz="2800" b="1" dirty="0">
                <a:latin typeface="標楷體" pitchFamily="65" charset="-120"/>
                <a:ea typeface="標楷體" pitchFamily="65" charset="-120"/>
              </a:rPr>
              <a:t>農輔字第</a:t>
            </a:r>
            <a:r>
              <a:rPr lang="en-US" altLang="zh-TW" sz="2800" b="1" dirty="0">
                <a:latin typeface="標楷體" pitchFamily="65" charset="-120"/>
                <a:ea typeface="標楷體" pitchFamily="65" charset="-120"/>
              </a:rPr>
              <a:t>0910134745</a:t>
            </a:r>
            <a:r>
              <a:rPr lang="zh-TW" altLang="en-US" sz="2800" b="1" dirty="0">
                <a:latin typeface="標楷體" pitchFamily="65" charset="-120"/>
                <a:ea typeface="標楷體" pitchFamily="65" charset="-120"/>
              </a:rPr>
              <a:t>號函） </a:t>
            </a:r>
          </a:p>
        </p:txBody>
      </p:sp>
      <p:sp>
        <p:nvSpPr>
          <p:cNvPr id="80900" name="Text Box 3"/>
          <p:cNvSpPr txBox="1">
            <a:spLocks noChangeArrowheads="1"/>
          </p:cNvSpPr>
          <p:nvPr/>
        </p:nvSpPr>
        <p:spPr bwMode="auto">
          <a:xfrm>
            <a:off x="0" y="115888"/>
            <a:ext cx="88201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2800" b="1">
                <a:solidFill>
                  <a:srgbClr val="003399"/>
                </a:solidFill>
                <a:latin typeface="標楷體" pitchFamily="65" charset="-120"/>
                <a:ea typeface="標楷體" pitchFamily="65" charset="-120"/>
              </a:rPr>
              <a:t>釋二：</a:t>
            </a:r>
            <a:endParaRPr lang="en-US" altLang="zh-TW" sz="2800" b="1">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a:solidFill>
                  <a:srgbClr val="003399"/>
                </a:solidFill>
                <a:latin typeface="標楷體" pitchFamily="65" charset="-120"/>
                <a:ea typeface="標楷體" pitchFamily="65" charset="-120"/>
              </a:rPr>
              <a:t>  為農會選任人員或為人保證貸款，列入農會信用部</a:t>
            </a:r>
            <a:endParaRPr lang="en-US" altLang="zh-TW" sz="2800" b="1">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a:solidFill>
                  <a:srgbClr val="003399"/>
                </a:solidFill>
                <a:latin typeface="標楷體" pitchFamily="65" charset="-120"/>
                <a:ea typeface="標楷體" pitchFamily="65" charset="-120"/>
              </a:rPr>
              <a:t>  「逾期放款列報範圍」，是否屬積欠農會財物疑義</a:t>
            </a:r>
            <a:r>
              <a:rPr lang="zh-TW" altLang="en-US" sz="3000" b="1">
                <a:solidFill>
                  <a:srgbClr val="050701"/>
                </a:solidFill>
                <a:latin typeface="標楷體" pitchFamily="65" charset="-120"/>
                <a:ea typeface="標楷體" pitchFamily="65" charset="-12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5"/>
          <p:cNvSpPr>
            <a:spLocks noGrp="1"/>
          </p:cNvSpPr>
          <p:nvPr>
            <p:ph type="subTitle" idx="1"/>
          </p:nvPr>
        </p:nvSpPr>
        <p:spPr>
          <a:xfrm>
            <a:off x="179388" y="1092200"/>
            <a:ext cx="8964612" cy="5072063"/>
          </a:xfrm>
        </p:spPr>
        <p:txBody>
          <a:bodyPr/>
          <a:lstStyle/>
          <a:p>
            <a:pPr marL="485775" indent="-485775" algn="l" eaLnBrk="1" hangingPunct="1">
              <a:spcBef>
                <a:spcPct val="0"/>
              </a:spcBef>
              <a:buClrTx/>
              <a:buSzTx/>
              <a:defRPr/>
            </a:pPr>
            <a:r>
              <a:rPr lang="zh-TW" altLang="en-US" b="1" kern="1200" dirty="0">
                <a:solidFill>
                  <a:srgbClr val="003399"/>
                </a:solidFill>
                <a:latin typeface="標楷體" pitchFamily="65" charset="-120"/>
                <a:ea typeface="標楷體" pitchFamily="65" charset="-120"/>
              </a:rPr>
              <a:t>農會法施行細則</a:t>
            </a:r>
            <a:endParaRPr lang="en-US" altLang="zh-TW" b="1" kern="1200" dirty="0">
              <a:solidFill>
                <a:srgbClr val="003399"/>
              </a:solidFill>
              <a:latin typeface="標楷體" pitchFamily="65" charset="-120"/>
              <a:ea typeface="標楷體" pitchFamily="65" charset="-120"/>
            </a:endParaRPr>
          </a:p>
          <a:p>
            <a:pPr marL="485775" indent="-485775" algn="l" eaLnBrk="1" hangingPunct="1">
              <a:spcBef>
                <a:spcPct val="0"/>
              </a:spcBef>
              <a:buClrTx/>
              <a:buSzTx/>
              <a:defRPr/>
            </a:pPr>
            <a:r>
              <a:rPr lang="zh-TW" altLang="en-US" b="1" kern="1200" dirty="0">
                <a:solidFill>
                  <a:srgbClr val="003399"/>
                </a:solidFill>
                <a:latin typeface="標楷體" pitchFamily="65" charset="-120"/>
                <a:ea typeface="標楷體" pitchFamily="65" charset="-120"/>
              </a:rPr>
              <a:t>第十五條  本法第十二條第三項所稱繼續從事農業工作，</a:t>
            </a:r>
            <a:r>
              <a:rPr lang="zh-TW" altLang="zh-TW" b="1" kern="1200" dirty="0">
                <a:solidFill>
                  <a:srgbClr val="003399"/>
                </a:solidFill>
                <a:latin typeface="標楷體" pitchFamily="65" charset="-120"/>
                <a:ea typeface="標楷體" pitchFamily="65" charset="-120"/>
              </a:rPr>
              <a:t>係指繼續</a:t>
            </a:r>
            <a:r>
              <a:rPr lang="zh-TW" altLang="zh-TW" b="1" kern="1200" dirty="0">
                <a:solidFill>
                  <a:srgbClr val="FF0000"/>
                </a:solidFill>
                <a:latin typeface="標楷體" pitchFamily="65" charset="-120"/>
                <a:ea typeface="標楷體" pitchFamily="65" charset="-120"/>
              </a:rPr>
              <a:t>受僱</a:t>
            </a:r>
            <a:r>
              <a:rPr lang="zh-TW" altLang="zh-TW" b="1" kern="1200" dirty="0">
                <a:solidFill>
                  <a:srgbClr val="003399"/>
                </a:solidFill>
                <a:latin typeface="標楷體" pitchFamily="65" charset="-120"/>
                <a:ea typeface="標楷體" pitchFamily="65" charset="-120"/>
              </a:rPr>
              <a:t>於</a:t>
            </a:r>
            <a:r>
              <a:rPr lang="zh-TW" altLang="zh-TW" b="1" kern="1200" dirty="0">
                <a:solidFill>
                  <a:srgbClr val="FF0000"/>
                </a:solidFill>
                <a:latin typeface="標楷體" pitchFamily="65" charset="-120"/>
                <a:ea typeface="標楷體" pitchFamily="65" charset="-120"/>
              </a:rPr>
              <a:t>自耕農、佃農會員</a:t>
            </a:r>
            <a:r>
              <a:rPr lang="zh-TW" altLang="zh-TW" b="1" kern="1200" dirty="0">
                <a:solidFill>
                  <a:srgbClr val="003399"/>
                </a:solidFill>
                <a:latin typeface="標楷體" pitchFamily="65" charset="-120"/>
                <a:ea typeface="標楷體" pitchFamily="65" charset="-120"/>
              </a:rPr>
              <a:t>，以人力、畜力或農用機械操作從事</a:t>
            </a:r>
            <a:r>
              <a:rPr lang="zh-TW" altLang="zh-TW" b="1" kern="1200" dirty="0">
                <a:solidFill>
                  <a:srgbClr val="FF0000"/>
                </a:solidFill>
                <a:latin typeface="標楷體" pitchFamily="65" charset="-120"/>
                <a:ea typeface="標楷體" pitchFamily="65" charset="-120"/>
              </a:rPr>
              <a:t>農業生產</a:t>
            </a:r>
            <a:r>
              <a:rPr lang="zh-TW" altLang="zh-TW" b="1" kern="1200" dirty="0">
                <a:solidFill>
                  <a:srgbClr val="003399"/>
                </a:solidFill>
                <a:latin typeface="標楷體" pitchFamily="65" charset="-120"/>
                <a:ea typeface="標楷體" pitchFamily="65" charset="-120"/>
              </a:rPr>
              <a:t>為業，每年實際受僱從事耕作達</a:t>
            </a:r>
            <a:r>
              <a:rPr lang="zh-TW" altLang="en-US" b="1" kern="1200" dirty="0">
                <a:solidFill>
                  <a:srgbClr val="FF0000"/>
                </a:solidFill>
                <a:latin typeface="標楷體" pitchFamily="65" charset="-120"/>
                <a:ea typeface="標楷體" pitchFamily="65" charset="-120"/>
              </a:rPr>
              <a:t>六</a:t>
            </a:r>
            <a:r>
              <a:rPr lang="zh-TW" altLang="zh-TW" b="1" kern="1200" dirty="0">
                <a:solidFill>
                  <a:srgbClr val="FF0000"/>
                </a:solidFill>
                <a:latin typeface="標楷體" pitchFamily="65" charset="-120"/>
                <a:ea typeface="標楷體" pitchFamily="65" charset="-120"/>
              </a:rPr>
              <a:t>個月以上</a:t>
            </a:r>
            <a:r>
              <a:rPr lang="zh-TW" altLang="zh-TW" b="1" kern="1200" dirty="0">
                <a:solidFill>
                  <a:srgbClr val="003399"/>
                </a:solidFill>
                <a:latin typeface="標楷體" pitchFamily="65" charset="-120"/>
                <a:ea typeface="標楷體" pitchFamily="65" charset="-120"/>
              </a:rPr>
              <a:t>及耕作農地面積達</a:t>
            </a:r>
            <a:r>
              <a:rPr lang="en-US" altLang="zh-TW" b="1" kern="1200" dirty="0">
                <a:solidFill>
                  <a:srgbClr val="FF0000"/>
                </a:solidFill>
                <a:latin typeface="標楷體" pitchFamily="65" charset="-120"/>
                <a:ea typeface="標楷體" pitchFamily="65" charset="-120"/>
              </a:rPr>
              <a:t>O.</a:t>
            </a:r>
            <a:r>
              <a:rPr lang="zh-TW" altLang="en-US" b="1" kern="1200" dirty="0">
                <a:solidFill>
                  <a:srgbClr val="FF0000"/>
                </a:solidFill>
                <a:latin typeface="標楷體" pitchFamily="65" charset="-120"/>
                <a:ea typeface="標楷體" pitchFamily="65" charset="-120"/>
              </a:rPr>
              <a:t>五</a:t>
            </a:r>
            <a:r>
              <a:rPr lang="zh-TW" altLang="zh-TW" b="1" kern="1200" dirty="0">
                <a:solidFill>
                  <a:srgbClr val="FF0000"/>
                </a:solidFill>
                <a:latin typeface="標楷體" pitchFamily="65" charset="-120"/>
                <a:ea typeface="標楷體" pitchFamily="65" charset="-120"/>
              </a:rPr>
              <a:t>公頃以上</a:t>
            </a:r>
            <a:r>
              <a:rPr lang="zh-TW" altLang="zh-TW" b="1" kern="1200" dirty="0">
                <a:solidFill>
                  <a:srgbClr val="003399"/>
                </a:solidFill>
                <a:latin typeface="標楷體" pitchFamily="65" charset="-120"/>
                <a:ea typeface="標楷體" pitchFamily="65" charset="-120"/>
              </a:rPr>
              <a:t>，持有雇主出具之僱用證明書者。</a:t>
            </a:r>
          </a:p>
          <a:p>
            <a:pPr marL="485775" indent="-485775" algn="l" eaLnBrk="1" hangingPunct="1">
              <a:spcBef>
                <a:spcPct val="0"/>
              </a:spcBef>
              <a:buClrTx/>
              <a:buSzTx/>
              <a:defRPr/>
            </a:pPr>
            <a:r>
              <a:rPr lang="zh-TW" altLang="en-US" b="1" kern="1200" dirty="0">
                <a:solidFill>
                  <a:srgbClr val="003399"/>
                </a:solidFill>
                <a:latin typeface="標楷體" pitchFamily="65" charset="-120"/>
                <a:ea typeface="標楷體" pitchFamily="65" charset="-120"/>
              </a:rPr>
              <a:t>      </a:t>
            </a:r>
            <a:r>
              <a:rPr lang="zh-TW" altLang="zh-TW" b="1" kern="1200" dirty="0">
                <a:solidFill>
                  <a:srgbClr val="003399"/>
                </a:solidFill>
                <a:latin typeface="標楷體" pitchFamily="65" charset="-120"/>
                <a:ea typeface="標楷體" pitchFamily="65" charset="-120"/>
              </a:rPr>
              <a:t>前項</a:t>
            </a:r>
            <a:r>
              <a:rPr lang="zh-TW" altLang="zh-TW" b="1" kern="1200" dirty="0">
                <a:solidFill>
                  <a:srgbClr val="FF0000"/>
                </a:solidFill>
                <a:latin typeface="標楷體" pitchFamily="65" charset="-120"/>
                <a:ea typeface="標楷體" pitchFamily="65" charset="-120"/>
              </a:rPr>
              <a:t>僱用證明書</a:t>
            </a:r>
            <a:r>
              <a:rPr lang="zh-TW" altLang="zh-TW" b="1" kern="1200" dirty="0">
                <a:solidFill>
                  <a:srgbClr val="003399"/>
                </a:solidFill>
                <a:latin typeface="標楷體" pitchFamily="65" charset="-120"/>
                <a:ea typeface="標楷體" pitchFamily="65" charset="-120"/>
              </a:rPr>
              <a:t>應經農事小組組長或村、里長查證屬實；或經地方法院或民間之公證人</a:t>
            </a:r>
            <a:r>
              <a:rPr lang="zh-TW" altLang="zh-TW" b="1" kern="1200" dirty="0">
                <a:solidFill>
                  <a:srgbClr val="FF0000"/>
                </a:solidFill>
                <a:latin typeface="標楷體" pitchFamily="65" charset="-120"/>
                <a:ea typeface="標楷體" pitchFamily="65" charset="-120"/>
              </a:rPr>
              <a:t>公證</a:t>
            </a:r>
            <a:r>
              <a:rPr lang="zh-TW" altLang="zh-TW" b="1" kern="1200" dirty="0">
                <a:solidFill>
                  <a:srgbClr val="003399"/>
                </a:solidFill>
                <a:latin typeface="標楷體" pitchFamily="65" charset="-120"/>
                <a:ea typeface="標楷體" pitchFamily="65" charset="-120"/>
              </a:rPr>
              <a:t>。</a:t>
            </a:r>
          </a:p>
          <a:p>
            <a:pPr algn="l">
              <a:defRPr/>
            </a:pPr>
            <a:endParaRPr lang="zh-TW" altLang="en-US" dirty="0"/>
          </a:p>
        </p:txBody>
      </p:sp>
      <p:sp>
        <p:nvSpPr>
          <p:cNvPr id="194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9CF3B46C-E539-4925-AE78-218F1996012D}" type="slidenum">
              <a:rPr kumimoji="0" lang="en-US" altLang="zh-TW" sz="1400"/>
              <a:pPr>
                <a:spcBef>
                  <a:spcPct val="0"/>
                </a:spcBef>
                <a:buClrTx/>
                <a:buSzTx/>
                <a:buFontTx/>
                <a:buNone/>
              </a:pPr>
              <a:t>7</a:t>
            </a:fld>
            <a:endParaRPr kumimoji="0" lang="en-US" altLang="zh-TW" sz="1400"/>
          </a:p>
        </p:txBody>
      </p:sp>
      <p:sp>
        <p:nvSpPr>
          <p:cNvPr id="16389" name="Text Box 2"/>
          <p:cNvSpPr txBox="1">
            <a:spLocks noChangeArrowheads="1"/>
          </p:cNvSpPr>
          <p:nvPr/>
        </p:nvSpPr>
        <p:spPr bwMode="auto">
          <a:xfrm>
            <a:off x="179388" y="476250"/>
            <a:ext cx="88979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6088" eaLnBrk="0" hangingPunct="0">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485775" indent="-485775" eaLnBrk="1" hangingPunct="1">
              <a:spcBef>
                <a:spcPct val="0"/>
              </a:spcBef>
              <a:buClrTx/>
              <a:buSzTx/>
              <a:buFont typeface="Wingdings" pitchFamily="2" charset="2"/>
              <a:buNone/>
              <a:defRPr/>
            </a:pPr>
            <a:r>
              <a:rPr lang="zh-TW" altLang="en-US" sz="4000" b="1" dirty="0">
                <a:solidFill>
                  <a:srgbClr val="C00000"/>
                </a:solidFill>
                <a:latin typeface="標楷體" pitchFamily="65" charset="-120"/>
                <a:ea typeface="標楷體" pitchFamily="65" charset="-120"/>
              </a:rPr>
              <a:t>雇農繼續從事農業工作者</a:t>
            </a:r>
          </a:p>
          <a:p>
            <a:pPr eaLnBrk="1" hangingPunct="1">
              <a:spcBef>
                <a:spcPct val="0"/>
              </a:spcBef>
              <a:buClrTx/>
              <a:buSzTx/>
              <a:buFontTx/>
              <a:buNone/>
              <a:defRPr/>
            </a:pPr>
            <a:r>
              <a:rPr lang="zh-TW" altLang="en-US" sz="3400" b="1" dirty="0">
                <a:solidFill>
                  <a:srgbClr val="003399"/>
                </a:solidFill>
                <a:latin typeface="標楷體" pitchFamily="65" charset="-120"/>
                <a:ea typeface="標楷體" pitchFamily="65" charset="-12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9D4443A7-06DF-45D2-8E13-FC99030DFF38}" type="slidenum">
              <a:rPr kumimoji="0" lang="en-US" altLang="zh-TW" sz="1400"/>
              <a:pPr>
                <a:spcBef>
                  <a:spcPct val="0"/>
                </a:spcBef>
                <a:buClrTx/>
                <a:buSzTx/>
                <a:buFontTx/>
                <a:buNone/>
              </a:pPr>
              <a:t>70</a:t>
            </a:fld>
            <a:endParaRPr kumimoji="0" lang="en-US" altLang="zh-TW" sz="1400"/>
          </a:p>
        </p:txBody>
      </p:sp>
      <p:sp>
        <p:nvSpPr>
          <p:cNvPr id="81923" name="Text Box 2"/>
          <p:cNvSpPr txBox="1">
            <a:spLocks noChangeArrowheads="1"/>
          </p:cNvSpPr>
          <p:nvPr/>
        </p:nvSpPr>
        <p:spPr bwMode="auto">
          <a:xfrm>
            <a:off x="539750" y="1125538"/>
            <a:ext cx="81359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農會法第</a:t>
            </a:r>
            <a:r>
              <a:rPr lang="en-US" altLang="zh-TW" sz="2400" b="1" dirty="0">
                <a:latin typeface="標楷體" pitchFamily="65" charset="-120"/>
                <a:ea typeface="標楷體" pitchFamily="65" charset="-120"/>
              </a:rPr>
              <a:t>15</a:t>
            </a:r>
            <a:r>
              <a:rPr lang="zh-TW" altLang="zh-TW" sz="2400" b="1" dirty="0">
                <a:latin typeface="標楷體" pitchFamily="65" charset="-120"/>
                <a:ea typeface="標楷體" pitchFamily="65" charset="-120"/>
              </a:rPr>
              <a:t>條之</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第</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款、第</a:t>
            </a:r>
            <a:r>
              <a:rPr lang="en-US" altLang="zh-TW" sz="2400" b="1" dirty="0">
                <a:latin typeface="標楷體" pitchFamily="65" charset="-120"/>
                <a:ea typeface="標楷體" pitchFamily="65" charset="-120"/>
              </a:rPr>
              <a:t>20</a:t>
            </a:r>
            <a:r>
              <a:rPr lang="zh-TW" altLang="zh-TW" sz="2400" b="1" dirty="0">
                <a:latin typeface="標楷體" pitchFamily="65" charset="-120"/>
                <a:ea typeface="標楷體" pitchFamily="65" charset="-120"/>
              </a:rPr>
              <a:t>條之</a:t>
            </a:r>
            <a:r>
              <a:rPr lang="en-US" altLang="zh-TW" sz="2400" b="1" dirty="0">
                <a:latin typeface="標楷體" pitchFamily="65" charset="-120"/>
                <a:ea typeface="標楷體" pitchFamily="65" charset="-120"/>
              </a:rPr>
              <a:t>2</a:t>
            </a:r>
            <a:r>
              <a:rPr lang="zh-TW" altLang="zh-TW" sz="2400" b="1" dirty="0">
                <a:latin typeface="標楷體" pitchFamily="65" charset="-120"/>
                <a:ea typeface="標楷體" pitchFamily="65" charset="-120"/>
              </a:rPr>
              <a:t>第</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款、第</a:t>
            </a:r>
            <a:r>
              <a:rPr lang="en-US" altLang="zh-TW" sz="2400" b="1" dirty="0">
                <a:latin typeface="標楷體" pitchFamily="65" charset="-120"/>
                <a:ea typeface="標楷體" pitchFamily="65" charset="-120"/>
              </a:rPr>
              <a:t>25</a:t>
            </a:r>
            <a:r>
              <a:rPr lang="zh-TW" altLang="zh-TW" sz="2400" b="1" dirty="0">
                <a:latin typeface="標楷體" pitchFamily="65" charset="-120"/>
                <a:ea typeface="標楷體" pitchFamily="65" charset="-120"/>
              </a:rPr>
              <a:t>條之</a:t>
            </a:r>
            <a:r>
              <a:rPr lang="en-US" altLang="zh-TW" sz="2400" b="1" dirty="0">
                <a:latin typeface="標楷體" pitchFamily="65" charset="-120"/>
                <a:ea typeface="標楷體" pitchFamily="65" charset="-120"/>
              </a:rPr>
              <a:t>2</a:t>
            </a:r>
            <a:r>
              <a:rPr lang="zh-TW" altLang="zh-TW" sz="2400" b="1" dirty="0">
                <a:latin typeface="標楷體" pitchFamily="65" charset="-120"/>
                <a:ea typeface="標楷體" pitchFamily="65" charset="-120"/>
              </a:rPr>
              <a:t>第</a:t>
            </a:r>
            <a:r>
              <a:rPr lang="en-US" altLang="zh-TW" sz="2400" b="1" dirty="0">
                <a:latin typeface="標楷體" pitchFamily="65" charset="-120"/>
                <a:ea typeface="標楷體" pitchFamily="65" charset="-120"/>
              </a:rPr>
              <a:t>2</a:t>
            </a: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款中所稱</a:t>
            </a:r>
            <a:r>
              <a:rPr lang="zh-TW" altLang="zh-TW" sz="2400" b="1" dirty="0">
                <a:solidFill>
                  <a:srgbClr val="FF0000"/>
                </a:solidFill>
                <a:latin typeface="標楷體" pitchFamily="65" charset="-120"/>
                <a:ea typeface="標楷體" pitchFamily="65" charset="-120"/>
              </a:rPr>
              <a:t>「農會財物」，指農會自有資金之抵押貸款、信</a:t>
            </a:r>
            <a:endParaRPr lang="en-US" altLang="zh-TW" sz="2400" b="1" dirty="0">
              <a:solidFill>
                <a:srgbClr val="FF0000"/>
              </a:solidFill>
              <a:latin typeface="標楷體" pitchFamily="65" charset="-120"/>
              <a:ea typeface="標楷體" pitchFamily="65" charset="-120"/>
            </a:endParaRPr>
          </a:p>
          <a:p>
            <a:pPr eaLnBrk="1" hangingPunct="1">
              <a:spcBef>
                <a:spcPct val="0"/>
              </a:spcBef>
              <a:buClrTx/>
              <a:buSzTx/>
              <a:buFontTx/>
              <a:buNone/>
            </a:pPr>
            <a:r>
              <a:rPr lang="zh-TW" altLang="en-US" sz="2400" b="1" dirty="0">
                <a:solidFill>
                  <a:srgbClr val="FF0000"/>
                </a:solidFill>
                <a:latin typeface="標楷體" pitchFamily="65" charset="-120"/>
                <a:ea typeface="標楷體" pitchFamily="65" charset="-120"/>
              </a:rPr>
              <a:t>  </a:t>
            </a:r>
            <a:r>
              <a:rPr lang="zh-TW" altLang="zh-TW" sz="2400" b="1" dirty="0">
                <a:solidFill>
                  <a:srgbClr val="FF0000"/>
                </a:solidFill>
                <a:latin typeface="標楷體" pitchFamily="65" charset="-120"/>
                <a:ea typeface="標楷體" pitchFamily="65" charset="-120"/>
              </a:rPr>
              <a:t>用部一般存款戶資金之貸款與政策性專案貸款及農會所有</a:t>
            </a:r>
            <a:endParaRPr lang="en-US" altLang="zh-TW" sz="2400" b="1" dirty="0">
              <a:solidFill>
                <a:srgbClr val="FF0000"/>
              </a:solidFill>
              <a:latin typeface="標楷體" pitchFamily="65" charset="-120"/>
              <a:ea typeface="標楷體" pitchFamily="65" charset="-120"/>
            </a:endParaRPr>
          </a:p>
          <a:p>
            <a:pPr eaLnBrk="1" hangingPunct="1">
              <a:spcBef>
                <a:spcPct val="0"/>
              </a:spcBef>
              <a:buClrTx/>
              <a:buSzTx/>
              <a:buFontTx/>
              <a:buNone/>
            </a:pPr>
            <a:r>
              <a:rPr lang="zh-TW" altLang="en-US" sz="2400" b="1" dirty="0">
                <a:solidFill>
                  <a:srgbClr val="FF0000"/>
                </a:solidFill>
                <a:latin typeface="標楷體" pitchFamily="65" charset="-120"/>
                <a:ea typeface="標楷體" pitchFamily="65" charset="-120"/>
              </a:rPr>
              <a:t>  </a:t>
            </a:r>
            <a:r>
              <a:rPr lang="zh-TW" altLang="zh-TW" sz="2400" b="1" dirty="0">
                <a:solidFill>
                  <a:srgbClr val="FF0000"/>
                </a:solidFill>
                <a:latin typeface="標楷體" pitchFamily="65" charset="-120"/>
                <a:ea typeface="標楷體" pitchFamily="65" charset="-120"/>
              </a:rPr>
              <a:t>之實體物品。</a:t>
            </a:r>
            <a:endParaRPr lang="en-US" altLang="zh-TW" sz="2400" b="1" dirty="0">
              <a:solidFill>
                <a:srgbClr val="FF0000"/>
              </a:solidFill>
              <a:latin typeface="標楷體" pitchFamily="65" charset="-120"/>
              <a:ea typeface="標楷體" pitchFamily="65" charset="-120"/>
            </a:endParaRPr>
          </a:p>
          <a:p>
            <a:pPr eaLnBrk="1" hangingPunct="1">
              <a:spcBef>
                <a:spcPct val="0"/>
              </a:spcBef>
              <a:buClrTx/>
              <a:buSzTx/>
              <a:buFontTx/>
              <a:buNone/>
            </a:pPr>
            <a:r>
              <a:rPr lang="en-US" altLang="zh-TW" sz="2400" b="1" dirty="0">
                <a:latin typeface="標楷體" pitchFamily="65" charset="-120"/>
                <a:ea typeface="標楷體" pitchFamily="65" charset="-120"/>
              </a:rPr>
              <a:t>2.</a:t>
            </a:r>
            <a:r>
              <a:rPr lang="zh-TW" altLang="zh-TW" sz="2400" b="1" dirty="0">
                <a:latin typeface="標楷體" pitchFamily="65" charset="-120"/>
                <a:ea typeface="標楷體" pitchFamily="65" charset="-120"/>
              </a:rPr>
              <a:t>至會員在農會信用部之貸款有否「逾期」之認定，應依本</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會</a:t>
            </a:r>
            <a:r>
              <a:rPr lang="en-US" altLang="zh-TW" sz="2400" b="1" dirty="0">
                <a:latin typeface="標楷體" pitchFamily="65" charset="-120"/>
                <a:ea typeface="標楷體" pitchFamily="65" charset="-120"/>
              </a:rPr>
              <a:t>93</a:t>
            </a:r>
            <a:r>
              <a:rPr lang="zh-TW" altLang="zh-TW"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28</a:t>
            </a:r>
            <a:r>
              <a:rPr lang="zh-TW" altLang="zh-TW" sz="2400" b="1" dirty="0">
                <a:latin typeface="標楷體" pitchFamily="65" charset="-120"/>
                <a:ea typeface="標楷體" pitchFamily="65" charset="-120"/>
              </a:rPr>
              <a:t>日農輔字第</a:t>
            </a:r>
            <a:r>
              <a:rPr lang="en-US" altLang="zh-TW" sz="2400" b="1" dirty="0">
                <a:latin typeface="標楷體" pitchFamily="65" charset="-120"/>
                <a:ea typeface="標楷體" pitchFamily="65" charset="-120"/>
              </a:rPr>
              <a:t>0930050082</a:t>
            </a:r>
            <a:r>
              <a:rPr lang="zh-TW" altLang="zh-TW" sz="2400" b="1" dirty="0">
                <a:latin typeface="標楷體" pitchFamily="65" charset="-120"/>
                <a:ea typeface="標楷體" pitchFamily="65" charset="-120"/>
              </a:rPr>
              <a:t>號令發布「農會漁會</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信用部資產評估損失準備提列及逾期放款催收款呆帳處理</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辦法」第</a:t>
            </a:r>
            <a:r>
              <a:rPr lang="en-US" altLang="zh-TW" sz="2400" b="1" dirty="0">
                <a:latin typeface="標楷體" pitchFamily="65" charset="-120"/>
                <a:ea typeface="標楷體" pitchFamily="65" charset="-120"/>
              </a:rPr>
              <a:t>7</a:t>
            </a:r>
            <a:r>
              <a:rPr lang="zh-TW" altLang="zh-TW" sz="2400" b="1" dirty="0">
                <a:latin typeface="標楷體" pitchFamily="65" charset="-120"/>
                <a:ea typeface="標楷體" pitchFamily="65" charset="-120"/>
              </a:rPr>
              <a:t>條規定辦理。又經協議分期償還之放款，再發</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生未依約清償者，仍屬「積欠」；逾期放款轉列呆帳，亦</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屬「積欠」範圍；另經和解後減免之違約金、利息，其請</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求權已消滅，自不屬「積欠」。</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en-US" altLang="zh-TW" sz="2400" b="1" dirty="0">
                <a:latin typeface="標楷體" pitchFamily="65" charset="-120"/>
                <a:ea typeface="標楷體" pitchFamily="65" charset="-120"/>
              </a:rPr>
              <a:t>3.</a:t>
            </a:r>
            <a:r>
              <a:rPr lang="zh-TW" altLang="zh-TW" sz="2400" b="1" dirty="0">
                <a:latin typeface="標楷體" pitchFamily="65" charset="-120"/>
                <a:ea typeface="標楷體" pitchFamily="65" charset="-120"/>
              </a:rPr>
              <a:t>有關信用部以外債務或實體物品之「積欠」則指凡經</a:t>
            </a:r>
            <a:r>
              <a:rPr lang="zh-TW" altLang="zh-TW" sz="2400" b="1" dirty="0">
                <a:solidFill>
                  <a:srgbClr val="FF0000"/>
                </a:solidFill>
                <a:latin typeface="標楷體" pitchFamily="65" charset="-120"/>
                <a:ea typeface="標楷體" pitchFamily="65" charset="-120"/>
              </a:rPr>
              <a:t>農會</a:t>
            </a:r>
            <a:endParaRPr lang="en-US" altLang="zh-TW" sz="2400" b="1" dirty="0">
              <a:solidFill>
                <a:srgbClr val="FF0000"/>
              </a:solidFill>
              <a:latin typeface="標楷體" pitchFamily="65" charset="-120"/>
              <a:ea typeface="標楷體" pitchFamily="65" charset="-120"/>
            </a:endParaRPr>
          </a:p>
          <a:p>
            <a:pPr eaLnBrk="1" hangingPunct="1">
              <a:spcBef>
                <a:spcPct val="0"/>
              </a:spcBef>
              <a:buClrTx/>
              <a:buSzTx/>
              <a:buFontTx/>
              <a:buNone/>
            </a:pPr>
            <a:r>
              <a:rPr lang="zh-TW" altLang="en-US" sz="2400" b="1" dirty="0">
                <a:solidFill>
                  <a:srgbClr val="FF0000"/>
                </a:solidFill>
                <a:latin typeface="標楷體" pitchFamily="65" charset="-120"/>
                <a:ea typeface="標楷體" pitchFamily="65" charset="-120"/>
              </a:rPr>
              <a:t>  </a:t>
            </a:r>
            <a:r>
              <a:rPr lang="zh-TW" altLang="zh-TW" sz="2400" b="1" dirty="0">
                <a:solidFill>
                  <a:srgbClr val="FF0000"/>
                </a:solidFill>
                <a:latin typeface="標楷體" pitchFamily="65" charset="-120"/>
                <a:ea typeface="標楷體" pitchFamily="65" charset="-120"/>
              </a:rPr>
              <a:t>通知於限定期日清償或補足而未清償或補足</a:t>
            </a:r>
            <a:r>
              <a:rPr lang="zh-TW" altLang="zh-TW" sz="2400" b="1" dirty="0">
                <a:latin typeface="標楷體" pitchFamily="65" charset="-120"/>
                <a:ea typeface="標楷體" pitchFamily="65" charset="-120"/>
              </a:rPr>
              <a:t>者，即屬「積</a:t>
            </a:r>
            <a:endParaRPr lang="en-US" altLang="zh-TW" sz="2400" b="1" dirty="0">
              <a:latin typeface="標楷體" pitchFamily="65" charset="-120"/>
              <a:ea typeface="標楷體" pitchFamily="65" charset="-120"/>
            </a:endParaRPr>
          </a:p>
          <a:p>
            <a:pPr eaLnBrk="1" hangingPunct="1">
              <a:spcBef>
                <a:spcPct val="0"/>
              </a:spcBef>
              <a:buClrTx/>
              <a:buSzTx/>
              <a:buFontTx/>
              <a:buNone/>
            </a:pPr>
            <a:r>
              <a:rPr lang="zh-TW" altLang="en-US" sz="2400" b="1" dirty="0">
                <a:latin typeface="標楷體" pitchFamily="65" charset="-120"/>
                <a:ea typeface="標楷體" pitchFamily="65" charset="-120"/>
              </a:rPr>
              <a:t>  </a:t>
            </a:r>
            <a:r>
              <a:rPr lang="zh-TW" altLang="zh-TW" sz="2400" b="1" dirty="0">
                <a:latin typeface="標楷體" pitchFamily="65" charset="-120"/>
                <a:ea typeface="標楷體" pitchFamily="65" charset="-120"/>
              </a:rPr>
              <a:t>欠」。</a:t>
            </a:r>
            <a:r>
              <a:rPr lang="zh-TW" altLang="en-US"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93.11.26</a:t>
            </a:r>
            <a:r>
              <a:rPr lang="zh-TW" altLang="zh-TW"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0930051136</a:t>
            </a:r>
            <a:r>
              <a:rPr lang="zh-TW" altLang="zh-TW" sz="2400" b="1" dirty="0">
                <a:latin typeface="標楷體" pitchFamily="65" charset="-120"/>
                <a:ea typeface="標楷體" pitchFamily="65" charset="-120"/>
              </a:rPr>
              <a:t>號函</a:t>
            </a:r>
            <a:r>
              <a:rPr lang="zh-TW" altLang="en-US" sz="2400" b="1" dirty="0">
                <a:latin typeface="標楷體" pitchFamily="65" charset="-120"/>
                <a:ea typeface="標楷體" pitchFamily="65" charset="-120"/>
              </a:rPr>
              <a:t>） </a:t>
            </a:r>
          </a:p>
        </p:txBody>
      </p:sp>
      <p:sp>
        <p:nvSpPr>
          <p:cNvPr id="81924" name="Text Box 3"/>
          <p:cNvSpPr txBox="1">
            <a:spLocks noChangeArrowheads="1"/>
          </p:cNvSpPr>
          <p:nvPr/>
        </p:nvSpPr>
        <p:spPr bwMode="auto">
          <a:xfrm>
            <a:off x="395288" y="115888"/>
            <a:ext cx="8424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2800" b="1">
                <a:solidFill>
                  <a:srgbClr val="003399"/>
                </a:solidFill>
                <a:latin typeface="標楷體" pitchFamily="65" charset="-120"/>
                <a:ea typeface="標楷體" pitchFamily="65" charset="-120"/>
              </a:rPr>
              <a:t>釋三：</a:t>
            </a:r>
            <a:endParaRPr lang="en-US" altLang="zh-TW" sz="28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800" b="1">
                <a:solidFill>
                  <a:srgbClr val="003399"/>
                </a:solidFill>
                <a:latin typeface="標楷體" pitchFamily="65" charset="-120"/>
                <a:ea typeface="標楷體" pitchFamily="65" charset="-120"/>
              </a:rPr>
              <a:t>  </a:t>
            </a:r>
            <a:r>
              <a:rPr lang="zh-TW" altLang="zh-TW" sz="2800" b="1">
                <a:solidFill>
                  <a:srgbClr val="003399"/>
                </a:solidFill>
                <a:latin typeface="標楷體" pitchFamily="65" charset="-120"/>
                <a:ea typeface="標楷體" pitchFamily="65" charset="-120"/>
              </a:rPr>
              <a:t>有關農會出具無積欠財物證明疑義</a:t>
            </a:r>
            <a:r>
              <a:rPr lang="zh-TW" altLang="en-US" sz="2800" b="1">
                <a:solidFill>
                  <a:srgbClr val="003399"/>
                </a:solidFill>
                <a:latin typeface="標楷體" pitchFamily="65" charset="-120"/>
                <a:ea typeface="標楷體" pitchFamily="65" charset="-12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4C1DFE1-8AC0-44B3-BD53-19ED1F8C7D51}" type="slidenum">
              <a:rPr kumimoji="0" lang="en-US" altLang="zh-TW" sz="1400"/>
              <a:pPr>
                <a:spcBef>
                  <a:spcPct val="0"/>
                </a:spcBef>
                <a:buClrTx/>
                <a:buSzTx/>
                <a:buFontTx/>
                <a:buNone/>
              </a:pPr>
              <a:t>71</a:t>
            </a:fld>
            <a:endParaRPr kumimoji="0" lang="en-US" altLang="zh-TW" sz="1400"/>
          </a:p>
        </p:txBody>
      </p:sp>
      <p:sp>
        <p:nvSpPr>
          <p:cNvPr id="84995" name="Text Box 2"/>
          <p:cNvSpPr txBox="1">
            <a:spLocks noChangeArrowheads="1"/>
          </p:cNvSpPr>
          <p:nvPr/>
        </p:nvSpPr>
        <p:spPr bwMode="auto">
          <a:xfrm>
            <a:off x="684213" y="1030288"/>
            <a:ext cx="8135937"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zh-TW" sz="2600" b="1" dirty="0">
                <a:latin typeface="標楷體" pitchFamily="65" charset="-120"/>
                <a:ea typeface="標楷體" pitchFamily="65" charset="-120"/>
              </a:rPr>
              <a:t>刑法第</a:t>
            </a:r>
            <a:r>
              <a:rPr lang="en-US" altLang="zh-TW" sz="2600" b="1" dirty="0">
                <a:latin typeface="標楷體" pitchFamily="65" charset="-120"/>
                <a:ea typeface="標楷體" pitchFamily="65" charset="-120"/>
              </a:rPr>
              <a:t>74</a:t>
            </a:r>
            <a:r>
              <a:rPr lang="zh-TW" altLang="zh-TW" sz="2600" b="1" dirty="0">
                <a:latin typeface="標楷體" pitchFamily="65" charset="-120"/>
                <a:ea typeface="標楷體" pitchFamily="65" charset="-120"/>
              </a:rPr>
              <a:t>條第</a:t>
            </a:r>
            <a:r>
              <a:rPr lang="en-US" altLang="zh-TW" sz="2600" b="1" dirty="0">
                <a:latin typeface="標楷體" pitchFamily="65" charset="-120"/>
                <a:ea typeface="標楷體" pitchFamily="65" charset="-120"/>
              </a:rPr>
              <a:t>5</a:t>
            </a:r>
            <a:r>
              <a:rPr lang="zh-TW" altLang="zh-TW" sz="2600" b="1" dirty="0">
                <a:latin typeface="標楷體" pitchFamily="65" charset="-120"/>
                <a:ea typeface="標楷體" pitchFamily="65" charset="-120"/>
              </a:rPr>
              <a:t>項規定：「緩刑之效力不及於從刑與保安處分之宣告。」準此，行為係在刑法修正施行前，判決確定（同時宣告緩刑及褫奪公權）</a:t>
            </a:r>
            <a:r>
              <a:rPr lang="zh-TW" altLang="zh-TW" sz="2600" b="1" u="sng" dirty="0">
                <a:highlight>
                  <a:srgbClr val="FFFF00"/>
                </a:highlight>
                <a:latin typeface="標楷體" pitchFamily="65" charset="-120"/>
                <a:ea typeface="標楷體" pitchFamily="65" charset="-120"/>
              </a:rPr>
              <a:t>在</a:t>
            </a:r>
            <a:r>
              <a:rPr lang="en-US" altLang="zh-TW" sz="2600" b="1" u="sng" dirty="0">
                <a:highlight>
                  <a:srgbClr val="FFFF00"/>
                </a:highlight>
                <a:latin typeface="標楷體" pitchFamily="65" charset="-120"/>
                <a:ea typeface="標楷體" pitchFamily="65" charset="-120"/>
              </a:rPr>
              <a:t>95</a:t>
            </a:r>
            <a:r>
              <a:rPr lang="zh-TW" altLang="zh-TW" sz="2600" b="1" u="sng" dirty="0">
                <a:highlight>
                  <a:srgbClr val="FFFF00"/>
                </a:highlight>
                <a:latin typeface="標楷體" pitchFamily="65" charset="-120"/>
                <a:ea typeface="標楷體" pitchFamily="65" charset="-120"/>
              </a:rPr>
              <a:t>年</a:t>
            </a:r>
            <a:r>
              <a:rPr lang="en-US" altLang="zh-TW" sz="2600" b="1" u="sng" dirty="0">
                <a:highlight>
                  <a:srgbClr val="FFFF00"/>
                </a:highlight>
                <a:latin typeface="標楷體" pitchFamily="65" charset="-120"/>
                <a:ea typeface="標楷體" pitchFamily="65" charset="-120"/>
              </a:rPr>
              <a:t>7</a:t>
            </a:r>
            <a:r>
              <a:rPr lang="zh-TW" altLang="zh-TW" sz="2600" b="1" u="sng" dirty="0">
                <a:highlight>
                  <a:srgbClr val="FFFF00"/>
                </a:highlight>
                <a:latin typeface="標楷體" pitchFamily="65" charset="-120"/>
                <a:ea typeface="標楷體" pitchFamily="65" charset="-120"/>
              </a:rPr>
              <a:t>月</a:t>
            </a:r>
            <a:r>
              <a:rPr lang="en-US" altLang="zh-TW" sz="2600" b="1" u="sng" dirty="0">
                <a:highlight>
                  <a:srgbClr val="FFFF00"/>
                </a:highlight>
                <a:latin typeface="標楷體" pitchFamily="65" charset="-120"/>
                <a:ea typeface="標楷體" pitchFamily="65" charset="-120"/>
              </a:rPr>
              <a:t>1</a:t>
            </a:r>
            <a:r>
              <a:rPr lang="zh-TW" altLang="zh-TW" sz="2600" b="1" u="sng" dirty="0">
                <a:highlight>
                  <a:srgbClr val="FFFF00"/>
                </a:highlight>
                <a:latin typeface="標楷體" pitchFamily="65" charset="-120"/>
                <a:ea typeface="標楷體" pitchFamily="65" charset="-120"/>
              </a:rPr>
              <a:t>日以</a:t>
            </a:r>
            <a:r>
              <a:rPr lang="zh-TW" altLang="zh-TW" sz="2600" b="1" u="sng" dirty="0">
                <a:solidFill>
                  <a:srgbClr val="FF0000"/>
                </a:solidFill>
                <a:highlight>
                  <a:srgbClr val="FFFF00"/>
                </a:highlight>
                <a:latin typeface="標楷體" pitchFamily="65" charset="-120"/>
                <a:ea typeface="標楷體" pitchFamily="65" charset="-120"/>
              </a:rPr>
              <a:t>後</a:t>
            </a:r>
            <a:r>
              <a:rPr lang="zh-TW" altLang="zh-TW" sz="2600" b="1" u="sng" dirty="0">
                <a:solidFill>
                  <a:srgbClr val="FF0000"/>
                </a:solidFill>
                <a:latin typeface="標楷體" pitchFamily="65" charset="-120"/>
                <a:ea typeface="標楷體" pitchFamily="65" charset="-120"/>
              </a:rPr>
              <a:t>者</a:t>
            </a:r>
            <a:r>
              <a:rPr lang="zh-TW" altLang="zh-TW" sz="2600" b="1" dirty="0">
                <a:latin typeface="標楷體" pitchFamily="65" charset="-120"/>
                <a:ea typeface="標楷體" pitchFamily="65" charset="-120"/>
              </a:rPr>
              <a:t>，須依新修正施行之刑法規定，緩刑效力不及於從刑，褫奪公權之宣告，自裁判確定時發生效力。本案農會會員代表因妨害投票案件，經判處有期徒刑</a:t>
            </a:r>
            <a:r>
              <a:rPr lang="en-US" altLang="zh-TW" sz="2600" b="1" dirty="0">
                <a:latin typeface="標楷體" pitchFamily="65" charset="-120"/>
                <a:ea typeface="標楷體" pitchFamily="65" charset="-120"/>
              </a:rPr>
              <a:t>3</a:t>
            </a:r>
            <a:r>
              <a:rPr lang="zh-TW" altLang="zh-TW" sz="2600" b="1" dirty="0">
                <a:latin typeface="標楷體" pitchFamily="65" charset="-120"/>
                <a:ea typeface="標楷體" pitchFamily="65" charset="-120"/>
              </a:rPr>
              <a:t>月、緩刑</a:t>
            </a:r>
            <a:r>
              <a:rPr lang="en-US" altLang="zh-TW" sz="2600" b="1" dirty="0">
                <a:latin typeface="標楷體" pitchFamily="65" charset="-120"/>
                <a:ea typeface="標楷體" pitchFamily="65" charset="-120"/>
              </a:rPr>
              <a:t>2</a:t>
            </a:r>
            <a:r>
              <a:rPr lang="zh-TW" altLang="zh-TW" sz="2600" b="1" dirty="0">
                <a:latin typeface="標楷體" pitchFamily="65" charset="-120"/>
                <a:ea typeface="標楷體" pitchFamily="65" charset="-120"/>
              </a:rPr>
              <a:t>年、褫奪公權</a:t>
            </a:r>
            <a:r>
              <a:rPr lang="en-US" altLang="zh-TW" sz="2600" b="1" dirty="0">
                <a:latin typeface="標楷體" pitchFamily="65" charset="-120"/>
                <a:ea typeface="標楷體" pitchFamily="65" charset="-120"/>
              </a:rPr>
              <a:t>2</a:t>
            </a:r>
            <a:r>
              <a:rPr lang="zh-TW" altLang="zh-TW" sz="2600" b="1" dirty="0">
                <a:latin typeface="標楷體" pitchFamily="65" charset="-120"/>
                <a:ea typeface="標楷體" pitchFamily="65" charset="-120"/>
              </a:rPr>
              <a:t>年並於</a:t>
            </a:r>
            <a:r>
              <a:rPr lang="en-US" altLang="zh-TW" sz="2600" b="1" dirty="0">
                <a:latin typeface="標楷體" pitchFamily="65" charset="-120"/>
                <a:ea typeface="標楷體" pitchFamily="65" charset="-120"/>
              </a:rPr>
              <a:t>95</a:t>
            </a:r>
            <a:r>
              <a:rPr lang="zh-TW" altLang="zh-TW" sz="2600" b="1" dirty="0">
                <a:latin typeface="標楷體" pitchFamily="65" charset="-120"/>
                <a:ea typeface="標楷體" pitchFamily="65" charset="-120"/>
              </a:rPr>
              <a:t>年</a:t>
            </a:r>
            <a:r>
              <a:rPr lang="en-US" altLang="zh-TW" sz="2600" b="1" dirty="0">
                <a:latin typeface="標楷體" pitchFamily="65" charset="-120"/>
                <a:ea typeface="標楷體" pitchFamily="65" charset="-120"/>
              </a:rPr>
              <a:t>7</a:t>
            </a:r>
            <a:r>
              <a:rPr lang="zh-TW" altLang="zh-TW" sz="2600" b="1" dirty="0">
                <a:latin typeface="標楷體" pitchFamily="65" charset="-120"/>
                <a:ea typeface="標楷體" pitchFamily="65" charset="-120"/>
              </a:rPr>
              <a:t>月</a:t>
            </a:r>
            <a:r>
              <a:rPr lang="en-US" altLang="zh-TW" sz="2600" b="1" dirty="0">
                <a:latin typeface="標楷體" pitchFamily="65" charset="-120"/>
                <a:ea typeface="標楷體" pitchFamily="65" charset="-120"/>
              </a:rPr>
              <a:t>3</a:t>
            </a:r>
            <a:r>
              <a:rPr lang="zh-TW" altLang="zh-TW" sz="2600" b="1" dirty="0">
                <a:latin typeface="標楷體" pitchFamily="65" charset="-120"/>
                <a:ea typeface="標楷體" pitchFamily="65" charset="-120"/>
              </a:rPr>
              <a:t>日判決確定，依上開說明，本案判決既於</a:t>
            </a:r>
            <a:r>
              <a:rPr lang="en-US" altLang="zh-TW" sz="2600" b="1" dirty="0">
                <a:solidFill>
                  <a:srgbClr val="FF0000"/>
                </a:solidFill>
                <a:latin typeface="標楷體" pitchFamily="65" charset="-120"/>
                <a:ea typeface="標楷體" pitchFamily="65" charset="-120"/>
              </a:rPr>
              <a:t>95</a:t>
            </a:r>
            <a:r>
              <a:rPr lang="zh-TW" altLang="zh-TW" sz="2600" b="1" dirty="0">
                <a:solidFill>
                  <a:srgbClr val="FF0000"/>
                </a:solidFill>
                <a:latin typeface="標楷體" pitchFamily="65" charset="-120"/>
                <a:ea typeface="標楷體" pitchFamily="65" charset="-120"/>
              </a:rPr>
              <a:t>年</a:t>
            </a:r>
            <a:r>
              <a:rPr lang="en-US" altLang="zh-TW" sz="2600" b="1" dirty="0">
                <a:solidFill>
                  <a:srgbClr val="FF0000"/>
                </a:solidFill>
                <a:latin typeface="標楷體" pitchFamily="65" charset="-120"/>
                <a:ea typeface="標楷體" pitchFamily="65" charset="-120"/>
              </a:rPr>
              <a:t>7</a:t>
            </a:r>
            <a:r>
              <a:rPr lang="zh-TW" altLang="zh-TW" sz="2600" b="1" dirty="0">
                <a:solidFill>
                  <a:srgbClr val="FF0000"/>
                </a:solidFill>
                <a:latin typeface="標楷體" pitchFamily="65" charset="-120"/>
                <a:ea typeface="標楷體" pitchFamily="65" charset="-120"/>
              </a:rPr>
              <a:t>月</a:t>
            </a:r>
            <a:r>
              <a:rPr lang="en-US" altLang="zh-TW" sz="2600" b="1" dirty="0">
                <a:solidFill>
                  <a:srgbClr val="FF0000"/>
                </a:solidFill>
                <a:latin typeface="標楷體" pitchFamily="65" charset="-120"/>
                <a:ea typeface="標楷體" pitchFamily="65" charset="-120"/>
              </a:rPr>
              <a:t>1</a:t>
            </a:r>
            <a:r>
              <a:rPr lang="zh-TW" altLang="zh-TW" sz="2600" b="1" dirty="0">
                <a:solidFill>
                  <a:srgbClr val="FF0000"/>
                </a:solidFill>
                <a:latin typeface="標楷體" pitchFamily="65" charset="-120"/>
                <a:ea typeface="標楷體" pitchFamily="65" charset="-120"/>
              </a:rPr>
              <a:t>日刑法修正施行後</a:t>
            </a:r>
            <a:r>
              <a:rPr lang="zh-TW" altLang="zh-TW" sz="2600" b="1" dirty="0">
                <a:latin typeface="標楷體" pitchFamily="65" charset="-120"/>
                <a:ea typeface="標楷體" pitchFamily="65" charset="-120"/>
              </a:rPr>
              <a:t>確定，依新修正施行刑法第</a:t>
            </a:r>
            <a:r>
              <a:rPr lang="en-US" altLang="zh-TW" sz="2600" b="1" dirty="0">
                <a:latin typeface="標楷體" pitchFamily="65" charset="-120"/>
                <a:ea typeface="標楷體" pitchFamily="65" charset="-120"/>
              </a:rPr>
              <a:t>74</a:t>
            </a:r>
            <a:r>
              <a:rPr lang="zh-TW" altLang="zh-TW" sz="2600" b="1" dirty="0">
                <a:latin typeface="標楷體" pitchFamily="65" charset="-120"/>
                <a:ea typeface="標楷體" pitchFamily="65" charset="-120"/>
              </a:rPr>
              <a:t>條規定，其緩刑之效力不及於從刑（褫奪公權），同時宣告緩刑及褫奪公權，其</a:t>
            </a:r>
            <a:r>
              <a:rPr lang="zh-TW" altLang="zh-TW" sz="2600" b="1" dirty="0">
                <a:solidFill>
                  <a:srgbClr val="FF0000"/>
                </a:solidFill>
                <a:highlight>
                  <a:srgbClr val="FFFF00"/>
                </a:highlight>
                <a:latin typeface="標楷體" pitchFamily="65" charset="-120"/>
                <a:ea typeface="標楷體" pitchFamily="65" charset="-120"/>
              </a:rPr>
              <a:t>褫奪公權自裁判確定時發生效力</a:t>
            </a:r>
            <a:r>
              <a:rPr lang="zh-TW" altLang="zh-TW" sz="2600" b="1" dirty="0">
                <a:latin typeface="標楷體" pitchFamily="65" charset="-120"/>
                <a:ea typeface="標楷體" pitchFamily="65" charset="-120"/>
              </a:rPr>
              <a:t>，亦即褫奪公權自裁判確定時開始執行。</a:t>
            </a:r>
            <a:r>
              <a:rPr lang="zh-TW" altLang="en-US" sz="2600" b="1" dirty="0">
                <a:latin typeface="標楷體" pitchFamily="65" charset="-120"/>
                <a:ea typeface="標楷體" pitchFamily="65" charset="-120"/>
              </a:rPr>
              <a:t>   </a:t>
            </a:r>
            <a:endParaRPr lang="en-US" altLang="zh-TW" sz="2600"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600" b="1" dirty="0">
                <a:latin typeface="標楷體" pitchFamily="65" charset="-120"/>
                <a:ea typeface="標楷體" pitchFamily="65" charset="-120"/>
              </a:rPr>
              <a:t>（農委會</a:t>
            </a:r>
            <a:r>
              <a:rPr lang="en-US" altLang="zh-TW" sz="2600" b="1" dirty="0">
                <a:latin typeface="標楷體" pitchFamily="65" charset="-120"/>
                <a:ea typeface="標楷體" pitchFamily="65" charset="-120"/>
              </a:rPr>
              <a:t>101.6.12</a:t>
            </a:r>
            <a:r>
              <a:rPr lang="zh-TW" altLang="zh-TW" sz="2600" b="1" dirty="0">
                <a:latin typeface="標楷體" pitchFamily="65" charset="-120"/>
                <a:ea typeface="標楷體" pitchFamily="65" charset="-120"/>
              </a:rPr>
              <a:t>農輔字第</a:t>
            </a:r>
            <a:r>
              <a:rPr lang="en-US" altLang="zh-TW" sz="2600" b="1" dirty="0">
                <a:latin typeface="標楷體" pitchFamily="65" charset="-120"/>
                <a:ea typeface="標楷體" pitchFamily="65" charset="-120"/>
              </a:rPr>
              <a:t>1010051068</a:t>
            </a:r>
            <a:r>
              <a:rPr lang="zh-TW" altLang="zh-TW" sz="2600" b="1" dirty="0">
                <a:latin typeface="標楷體" pitchFamily="65" charset="-120"/>
                <a:ea typeface="標楷體" pitchFamily="65" charset="-120"/>
              </a:rPr>
              <a:t>號函</a:t>
            </a:r>
            <a:r>
              <a:rPr lang="zh-TW" altLang="en-US" sz="2600" b="1" dirty="0">
                <a:latin typeface="標楷體" pitchFamily="65" charset="-120"/>
                <a:ea typeface="標楷體" pitchFamily="65" charset="-120"/>
              </a:rPr>
              <a:t>） </a:t>
            </a:r>
          </a:p>
        </p:txBody>
      </p:sp>
      <p:sp>
        <p:nvSpPr>
          <p:cNvPr id="84996" name="Text Box 3"/>
          <p:cNvSpPr txBox="1">
            <a:spLocks noChangeArrowheads="1"/>
          </p:cNvSpPr>
          <p:nvPr/>
        </p:nvSpPr>
        <p:spPr bwMode="auto">
          <a:xfrm>
            <a:off x="242888" y="115888"/>
            <a:ext cx="8424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2800" b="1" dirty="0">
                <a:solidFill>
                  <a:srgbClr val="003399"/>
                </a:solidFill>
                <a:latin typeface="標楷體" pitchFamily="65" charset="-120"/>
                <a:ea typeface="標楷體" pitchFamily="65" charset="-120"/>
              </a:rPr>
              <a:t>釋四：</a:t>
            </a:r>
            <a:endParaRPr lang="en-US" altLang="zh-TW" sz="2800"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800" b="1" dirty="0">
                <a:solidFill>
                  <a:srgbClr val="003399"/>
                </a:solidFill>
                <a:latin typeface="標楷體" pitchFamily="65" charset="-120"/>
                <a:ea typeface="標楷體" pitchFamily="65" charset="-120"/>
              </a:rPr>
              <a:t>  </a:t>
            </a:r>
            <a:r>
              <a:rPr lang="zh-TW" altLang="zh-TW" sz="2800" b="1" dirty="0">
                <a:solidFill>
                  <a:srgbClr val="FF0000"/>
                </a:solidFill>
                <a:latin typeface="標楷體" pitchFamily="65" charset="-120"/>
                <a:ea typeface="標楷體" pitchFamily="65" charset="-120"/>
              </a:rPr>
              <a:t>緩刑之效力不及於從刑</a:t>
            </a:r>
            <a:r>
              <a:rPr lang="zh-TW" altLang="zh-TW" sz="2800" b="1" dirty="0">
                <a:solidFill>
                  <a:srgbClr val="003399"/>
                </a:solidFill>
                <a:latin typeface="標楷體" pitchFamily="65" charset="-120"/>
                <a:ea typeface="標楷體" pitchFamily="65" charset="-120"/>
              </a:rPr>
              <a:t>與保安處分宣告</a:t>
            </a:r>
            <a:r>
              <a:rPr lang="zh-TW" altLang="en-US" sz="2800" b="1" dirty="0">
                <a:solidFill>
                  <a:srgbClr val="003399"/>
                </a:solidFill>
                <a:latin typeface="標楷體" pitchFamily="65" charset="-120"/>
                <a:ea typeface="標楷體" pitchFamily="65" charset="-120"/>
              </a:rPr>
              <a:t>之執行</a:t>
            </a:r>
            <a:r>
              <a:rPr lang="zh-TW" altLang="zh-TW" sz="2800" b="1" dirty="0">
                <a:solidFill>
                  <a:srgbClr val="003399"/>
                </a:solidFill>
                <a:latin typeface="標楷體" pitchFamily="65" charset="-120"/>
                <a:ea typeface="標楷體" pitchFamily="65" charset="-120"/>
              </a:rPr>
              <a:t>疑義</a:t>
            </a:r>
            <a:r>
              <a:rPr lang="zh-TW" altLang="en-US" sz="2800" b="1" dirty="0">
                <a:solidFill>
                  <a:srgbClr val="003399"/>
                </a:solidFill>
                <a:latin typeface="標楷體" pitchFamily="65" charset="-120"/>
                <a:ea typeface="標楷體" pitchFamily="65" charset="-12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4C1DFE1-8AC0-44B3-BD53-19ED1F8C7D51}" type="slidenum">
              <a:rPr kumimoji="0" lang="en-US" altLang="zh-TW" sz="1400"/>
              <a:pPr>
                <a:spcBef>
                  <a:spcPct val="0"/>
                </a:spcBef>
                <a:buClrTx/>
                <a:buSzTx/>
                <a:buFontTx/>
                <a:buNone/>
              </a:pPr>
              <a:t>72</a:t>
            </a:fld>
            <a:endParaRPr kumimoji="0" lang="en-US" altLang="zh-TW" sz="1400"/>
          </a:p>
        </p:txBody>
      </p:sp>
      <p:sp>
        <p:nvSpPr>
          <p:cNvPr id="84995" name="Text Box 2"/>
          <p:cNvSpPr txBox="1">
            <a:spLocks noChangeArrowheads="1"/>
          </p:cNvSpPr>
          <p:nvPr/>
        </p:nvSpPr>
        <p:spPr bwMode="auto">
          <a:xfrm>
            <a:off x="272356" y="1628800"/>
            <a:ext cx="857726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None/>
            </a:pPr>
            <a:r>
              <a:rPr lang="zh-TW" altLang="en-US" sz="2400" b="1" dirty="0">
                <a:latin typeface="標楷體" pitchFamily="65" charset="-120"/>
                <a:ea typeface="標楷體" pitchFamily="65" charset="-120"/>
              </a:rPr>
              <a:t>*查農會法第</a:t>
            </a:r>
            <a:r>
              <a:rPr lang="en-US" altLang="zh-TW" sz="2400" b="1" dirty="0">
                <a:latin typeface="標楷體" pitchFamily="65" charset="-120"/>
                <a:ea typeface="標楷體" pitchFamily="65" charset="-120"/>
              </a:rPr>
              <a:t>25</a:t>
            </a:r>
            <a:r>
              <a:rPr lang="zh-TW" altLang="en-US" sz="2400" b="1" dirty="0">
                <a:latin typeface="標楷體" pitchFamily="65" charset="-120"/>
                <a:ea typeface="標楷體" pitchFamily="65" charset="-120"/>
              </a:rPr>
              <a:t>條之</a:t>
            </a:r>
            <a:r>
              <a:rPr lang="en-US" altLang="zh-TW" sz="2400" b="1" dirty="0">
                <a:latin typeface="標楷體" pitchFamily="65" charset="-120"/>
                <a:ea typeface="標楷體" pitchFamily="65" charset="-120"/>
              </a:rPr>
              <a:t>2</a:t>
            </a:r>
            <a:r>
              <a:rPr lang="zh-TW" altLang="en-US" sz="2400" b="1" dirty="0">
                <a:latin typeface="標楷體" pitchFamily="65" charset="-120"/>
                <a:ea typeface="標楷體" pitchFamily="65" charset="-120"/>
              </a:rPr>
              <a:t>第</a:t>
            </a:r>
            <a:r>
              <a:rPr lang="en-US" altLang="zh-TW" sz="2400" b="1" dirty="0">
                <a:latin typeface="標楷體" pitchFamily="65" charset="-120"/>
                <a:ea typeface="標楷體" pitchFamily="65" charset="-120"/>
              </a:rPr>
              <a:t>3</a:t>
            </a:r>
            <a:r>
              <a:rPr lang="zh-TW" altLang="en-US" sz="2400" b="1" dirty="0">
                <a:latin typeface="標楷體" pitchFamily="65" charset="-120"/>
                <a:ea typeface="標楷體" pitchFamily="65" charset="-120"/>
              </a:rPr>
              <a:t>款規定，農會總幹事候聘人有同法第</a:t>
            </a:r>
            <a:r>
              <a:rPr lang="en-US" altLang="zh-TW" sz="2400" b="1" dirty="0">
                <a:latin typeface="標楷體" pitchFamily="65" charset="-120"/>
                <a:ea typeface="標楷體" pitchFamily="65" charset="-120"/>
              </a:rPr>
              <a:t>15</a:t>
            </a:r>
            <a:r>
              <a:rPr lang="zh-TW" altLang="en-US" sz="2400" b="1" dirty="0">
                <a:latin typeface="標楷體" pitchFamily="65" charset="-120"/>
                <a:ea typeface="標楷體" pitchFamily="65" charset="-120"/>
              </a:rPr>
              <a:t>條之</a:t>
            </a:r>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第</a:t>
            </a:r>
            <a:r>
              <a:rPr lang="en-US" altLang="zh-TW" sz="2400" b="1" dirty="0">
                <a:latin typeface="標楷體" pitchFamily="65" charset="-120"/>
                <a:ea typeface="標楷體" pitchFamily="65" charset="-120"/>
              </a:rPr>
              <a:t>3</a:t>
            </a:r>
            <a:r>
              <a:rPr lang="zh-TW" altLang="en-US" sz="2400" b="1" dirty="0">
                <a:latin typeface="標楷體" pitchFamily="65" charset="-120"/>
                <a:ea typeface="標楷體" pitchFamily="65" charset="-120"/>
              </a:rPr>
              <a:t>款至第</a:t>
            </a:r>
            <a:r>
              <a:rPr lang="en-US" altLang="zh-TW" sz="2400" b="1" dirty="0">
                <a:latin typeface="標楷體" pitchFamily="65" charset="-120"/>
                <a:ea typeface="標楷體" pitchFamily="65" charset="-120"/>
              </a:rPr>
              <a:t>9</a:t>
            </a:r>
            <a:r>
              <a:rPr lang="zh-TW" altLang="en-US" sz="2400" b="1" dirty="0">
                <a:latin typeface="標楷體" pitchFamily="65" charset="-120"/>
                <a:ea typeface="標楷體" pitchFamily="65" charset="-120"/>
              </a:rPr>
              <a:t>款情形之一者不得登記；其中第</a:t>
            </a:r>
            <a:r>
              <a:rPr lang="en-US" altLang="zh-TW" sz="2400" b="1" dirty="0">
                <a:latin typeface="標楷體" pitchFamily="65" charset="-120"/>
                <a:ea typeface="標楷體" pitchFamily="65" charset="-120"/>
              </a:rPr>
              <a:t>15</a:t>
            </a:r>
            <a:r>
              <a:rPr lang="zh-TW" altLang="en-US" sz="2400" b="1" dirty="0">
                <a:latin typeface="標楷體" pitchFamily="65" charset="-120"/>
                <a:ea typeface="標楷體" pitchFamily="65" charset="-120"/>
              </a:rPr>
              <a:t>條之</a:t>
            </a:r>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第</a:t>
            </a:r>
            <a:r>
              <a:rPr lang="en-US" altLang="zh-TW" sz="2400" b="1" dirty="0">
                <a:latin typeface="標楷體" pitchFamily="65" charset="-120"/>
                <a:ea typeface="標楷體" pitchFamily="65" charset="-120"/>
              </a:rPr>
              <a:t>4</a:t>
            </a:r>
            <a:r>
              <a:rPr lang="zh-TW" altLang="en-US" sz="2400" b="1" dirty="0">
                <a:latin typeface="標楷體" pitchFamily="65" charset="-120"/>
                <a:ea typeface="標楷體" pitchFamily="65" charset="-120"/>
              </a:rPr>
              <a:t>款規定「受宣告強制工作之保安處分或流氓感訓處分之裁判確定，尚未執行、執行未畢或執行完畢未滿</a:t>
            </a:r>
            <a:r>
              <a:rPr lang="en-US" altLang="zh-TW" sz="2400" b="1" dirty="0">
                <a:latin typeface="標楷體" pitchFamily="65" charset="-120"/>
                <a:ea typeface="標楷體" pitchFamily="65" charset="-120"/>
              </a:rPr>
              <a:t>5</a:t>
            </a:r>
            <a:r>
              <a:rPr lang="zh-TW" altLang="en-US" sz="2400" b="1" dirty="0">
                <a:latin typeface="標楷體" pitchFamily="65" charset="-120"/>
                <a:ea typeface="標楷體" pitchFamily="65" charset="-120"/>
              </a:rPr>
              <a:t>年者。受其他保安處分之裁判確定、尚未執行或執行未畢者。」，合先敘明。</a:t>
            </a:r>
          </a:p>
          <a:p>
            <a:pPr eaLnBrk="1" hangingPunct="1">
              <a:spcBef>
                <a:spcPct val="0"/>
              </a:spcBef>
              <a:buClrTx/>
              <a:buSzTx/>
              <a:buNone/>
            </a:pPr>
            <a:r>
              <a:rPr lang="zh-TW" altLang="en-US" sz="2400" b="1" dirty="0">
                <a:latin typeface="標楷體" pitchFamily="65" charset="-120"/>
                <a:ea typeface="標楷體" pitchFamily="65" charset="-120"/>
              </a:rPr>
              <a:t>*次查，中華民國刑法第</a:t>
            </a:r>
            <a:r>
              <a:rPr lang="en-US" altLang="zh-TW" sz="2400" b="1" dirty="0">
                <a:latin typeface="標楷體" pitchFamily="65" charset="-120"/>
                <a:ea typeface="標楷體" pitchFamily="65" charset="-120"/>
              </a:rPr>
              <a:t>12</a:t>
            </a:r>
            <a:r>
              <a:rPr lang="zh-TW" altLang="en-US" sz="2400" b="1" dirty="0">
                <a:latin typeface="標楷體" pitchFamily="65" charset="-120"/>
                <a:ea typeface="標楷體" pitchFamily="65" charset="-120"/>
              </a:rPr>
              <a:t>章保安處分包括同法第</a:t>
            </a:r>
            <a:r>
              <a:rPr lang="en-US" altLang="zh-TW" sz="2400" b="1" dirty="0">
                <a:latin typeface="標楷體" pitchFamily="65" charset="-120"/>
                <a:ea typeface="標楷體" pitchFamily="65" charset="-120"/>
              </a:rPr>
              <a:t>93</a:t>
            </a:r>
            <a:r>
              <a:rPr lang="zh-TW" altLang="en-US" sz="2400" b="1" dirty="0">
                <a:latin typeface="標楷體" pitchFamily="65" charset="-120"/>
                <a:ea typeface="標楷體" pitchFamily="65" charset="-120"/>
              </a:rPr>
              <a:t>條第</a:t>
            </a:r>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項規定，受緩刑之宣告者，除有下列情形之一，應於緩刑期間付保護管束外，得於緩刑期間付保護管束。爰依前揭規定，</a:t>
            </a:r>
            <a:r>
              <a:rPr lang="zh-TW" altLang="en-US" sz="2400" b="1" dirty="0">
                <a:solidFill>
                  <a:srgbClr val="FF0000"/>
                </a:solidFill>
                <a:latin typeface="標楷體" pitchFamily="65" charset="-120"/>
                <a:ea typeface="標楷體" pitchFamily="65" charset="-120"/>
              </a:rPr>
              <a:t>保護管束屬保安處分之一種</a:t>
            </a:r>
            <a:r>
              <a:rPr lang="zh-TW" altLang="en-US" sz="2400" b="1" dirty="0">
                <a:latin typeface="標楷體" pitchFamily="65" charset="-120"/>
                <a:ea typeface="標楷體" pitchFamily="65" charset="-120"/>
              </a:rPr>
              <a:t>，故總幹事候聘人有受緩刑宣告，緩刑期間交付保護管束，即</a:t>
            </a:r>
            <a:r>
              <a:rPr lang="zh-TW" altLang="en-US" b="1" u="sng" dirty="0">
                <a:solidFill>
                  <a:srgbClr val="FF0000"/>
                </a:solidFill>
                <a:latin typeface="標楷體" pitchFamily="65" charset="-120"/>
                <a:ea typeface="標楷體" pitchFamily="65" charset="-120"/>
              </a:rPr>
              <a:t>有</a:t>
            </a:r>
            <a:r>
              <a:rPr lang="zh-TW" altLang="en-US" sz="2400" b="1" dirty="0">
                <a:latin typeface="標楷體" pitchFamily="65" charset="-120"/>
                <a:ea typeface="標楷體" pitchFamily="65" charset="-120"/>
              </a:rPr>
              <a:t>前揭農會法</a:t>
            </a:r>
            <a:r>
              <a:rPr lang="zh-TW" altLang="en-US" sz="2400" b="1" dirty="0">
                <a:solidFill>
                  <a:srgbClr val="FF0000"/>
                </a:solidFill>
                <a:latin typeface="標楷體" pitchFamily="65" charset="-120"/>
                <a:ea typeface="標楷體" pitchFamily="65" charset="-120"/>
              </a:rPr>
              <a:t>第</a:t>
            </a:r>
            <a:r>
              <a:rPr lang="en-US" altLang="zh-TW" sz="2400" b="1" dirty="0">
                <a:solidFill>
                  <a:srgbClr val="FF0000"/>
                </a:solidFill>
                <a:latin typeface="標楷體" pitchFamily="65" charset="-120"/>
                <a:ea typeface="標楷體" pitchFamily="65" charset="-120"/>
              </a:rPr>
              <a:t>15</a:t>
            </a:r>
            <a:r>
              <a:rPr lang="zh-TW" altLang="en-US" sz="2400" b="1" dirty="0">
                <a:solidFill>
                  <a:srgbClr val="FF0000"/>
                </a:solidFill>
                <a:latin typeface="標楷體" pitchFamily="65" charset="-120"/>
                <a:ea typeface="標楷體" pitchFamily="65" charset="-120"/>
              </a:rPr>
              <a:t>條之</a:t>
            </a:r>
            <a:r>
              <a:rPr lang="en-US" altLang="zh-TW" sz="2400" b="1" dirty="0">
                <a:solidFill>
                  <a:srgbClr val="FF0000"/>
                </a:solidFill>
                <a:latin typeface="標楷體" pitchFamily="65" charset="-120"/>
                <a:ea typeface="標楷體" pitchFamily="65" charset="-120"/>
              </a:rPr>
              <a:t>1 </a:t>
            </a:r>
            <a:r>
              <a:rPr lang="zh-TW" altLang="en-US" sz="2400" b="1" dirty="0">
                <a:solidFill>
                  <a:srgbClr val="FF0000"/>
                </a:solidFill>
                <a:latin typeface="標楷體" pitchFamily="65" charset="-120"/>
                <a:ea typeface="標楷體" pitchFamily="65" charset="-120"/>
              </a:rPr>
              <a:t>第</a:t>
            </a:r>
            <a:r>
              <a:rPr lang="en-US" altLang="zh-TW" sz="2400" b="1" dirty="0">
                <a:solidFill>
                  <a:srgbClr val="FF0000"/>
                </a:solidFill>
                <a:latin typeface="標楷體" pitchFamily="65" charset="-120"/>
                <a:ea typeface="標楷體" pitchFamily="65" charset="-120"/>
              </a:rPr>
              <a:t>4</a:t>
            </a:r>
            <a:r>
              <a:rPr lang="zh-TW" altLang="en-US" sz="2400" b="1" dirty="0">
                <a:solidFill>
                  <a:srgbClr val="FF0000"/>
                </a:solidFill>
                <a:latin typeface="標楷體" pitchFamily="65" charset="-120"/>
                <a:ea typeface="標楷體" pitchFamily="65" charset="-120"/>
              </a:rPr>
              <a:t>款後段規定「受其他保安處分之裁判確定</a:t>
            </a:r>
            <a:r>
              <a:rPr lang="zh-TW" altLang="en-US" sz="2400" b="1" dirty="0">
                <a:latin typeface="標楷體" pitchFamily="65" charset="-120"/>
                <a:ea typeface="標楷體" pitchFamily="65" charset="-120"/>
              </a:rPr>
              <a:t>」之適用。</a:t>
            </a:r>
            <a:r>
              <a:rPr lang="zh-TW" altLang="en-US" sz="2600" b="1" dirty="0">
                <a:latin typeface="標楷體" pitchFamily="65" charset="-120"/>
                <a:ea typeface="標楷體" pitchFamily="65" charset="-120"/>
              </a:rPr>
              <a:t>（</a:t>
            </a:r>
            <a:r>
              <a:rPr lang="zh-TW" altLang="en-US" sz="1600" b="1" dirty="0">
                <a:latin typeface="標楷體" pitchFamily="65" charset="-120"/>
                <a:ea typeface="標楷體" pitchFamily="65" charset="-120"/>
              </a:rPr>
              <a:t>行政院農業委員會</a:t>
            </a:r>
            <a:r>
              <a:rPr lang="en-US" altLang="zh-TW" sz="1600" b="1" dirty="0">
                <a:latin typeface="標楷體" pitchFamily="65" charset="-120"/>
                <a:ea typeface="標楷體" pitchFamily="65" charset="-120"/>
              </a:rPr>
              <a:t>105.11.28</a:t>
            </a:r>
            <a:r>
              <a:rPr lang="zh-TW" altLang="en-US" sz="1600" b="1" dirty="0">
                <a:latin typeface="標楷體" pitchFamily="65" charset="-120"/>
                <a:ea typeface="標楷體" pitchFamily="65" charset="-120"/>
              </a:rPr>
              <a:t>農輔字第</a:t>
            </a:r>
            <a:r>
              <a:rPr lang="en-US" altLang="zh-TW" sz="1600" b="1" dirty="0">
                <a:latin typeface="標楷體" pitchFamily="65" charset="-120"/>
                <a:ea typeface="標楷體" pitchFamily="65" charset="-120"/>
              </a:rPr>
              <a:t>1050246364</a:t>
            </a:r>
            <a:r>
              <a:rPr lang="zh-TW" altLang="en-US" sz="1600" b="1" dirty="0">
                <a:latin typeface="標楷體" pitchFamily="65" charset="-120"/>
                <a:ea typeface="標楷體" pitchFamily="65" charset="-120"/>
              </a:rPr>
              <a:t>號函</a:t>
            </a:r>
            <a:r>
              <a:rPr lang="zh-TW" altLang="en-US" sz="2600" b="1" dirty="0">
                <a:latin typeface="標楷體" pitchFamily="65" charset="-120"/>
                <a:ea typeface="標楷體" pitchFamily="65" charset="-120"/>
              </a:rPr>
              <a:t>）</a:t>
            </a:r>
          </a:p>
        </p:txBody>
      </p:sp>
      <p:sp>
        <p:nvSpPr>
          <p:cNvPr id="84996" name="Text Box 3"/>
          <p:cNvSpPr txBox="1">
            <a:spLocks noChangeArrowheads="1"/>
          </p:cNvSpPr>
          <p:nvPr/>
        </p:nvSpPr>
        <p:spPr bwMode="auto">
          <a:xfrm>
            <a:off x="206376" y="0"/>
            <a:ext cx="84248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None/>
            </a:pPr>
            <a:r>
              <a:rPr lang="zh-TW" altLang="en-US" sz="2800" b="1" dirty="0">
                <a:solidFill>
                  <a:srgbClr val="003399"/>
                </a:solidFill>
                <a:latin typeface="標楷體" pitchFamily="65" charset="-120"/>
                <a:ea typeface="標楷體" pitchFamily="65" charset="-120"/>
              </a:rPr>
              <a:t>釋五：總幹事候聘登記人經查有受緩刑宣告，</a:t>
            </a:r>
            <a:r>
              <a:rPr lang="zh-TW" altLang="en-US" sz="2800" b="1" dirty="0">
                <a:solidFill>
                  <a:srgbClr val="FF0000"/>
                </a:solidFill>
                <a:latin typeface="標楷體" pitchFamily="65" charset="-120"/>
                <a:ea typeface="標楷體" pitchFamily="65" charset="-120"/>
              </a:rPr>
              <a:t>緩刑期間交付保護管束情事</a:t>
            </a:r>
            <a:r>
              <a:rPr lang="zh-TW" altLang="en-US" sz="2800" b="1" dirty="0">
                <a:solidFill>
                  <a:srgbClr val="003399"/>
                </a:solidFill>
                <a:latin typeface="標楷體" pitchFamily="65" charset="-120"/>
                <a:ea typeface="標楷體" pitchFamily="65" charset="-120"/>
              </a:rPr>
              <a:t>，是否屬第</a:t>
            </a:r>
            <a:r>
              <a:rPr lang="en-US" altLang="zh-TW" sz="2800" b="1" dirty="0">
                <a:solidFill>
                  <a:srgbClr val="003399"/>
                </a:solidFill>
                <a:latin typeface="標楷體" pitchFamily="65" charset="-120"/>
                <a:ea typeface="標楷體" pitchFamily="65" charset="-120"/>
              </a:rPr>
              <a:t>25</a:t>
            </a:r>
            <a:r>
              <a:rPr lang="zh-TW" altLang="en-US" sz="2800" b="1" dirty="0">
                <a:solidFill>
                  <a:srgbClr val="003399"/>
                </a:solidFill>
                <a:latin typeface="標楷體" pitchFamily="65" charset="-120"/>
                <a:ea typeface="標楷體" pitchFamily="65" charset="-120"/>
              </a:rPr>
              <a:t>條之</a:t>
            </a:r>
            <a:r>
              <a:rPr lang="en-US" altLang="zh-TW" sz="2800" b="1" dirty="0">
                <a:solidFill>
                  <a:srgbClr val="003399"/>
                </a:solidFill>
                <a:latin typeface="標楷體" pitchFamily="65" charset="-120"/>
                <a:ea typeface="標楷體" pitchFamily="65" charset="-120"/>
              </a:rPr>
              <a:t>2</a:t>
            </a:r>
            <a:r>
              <a:rPr lang="zh-TW" altLang="en-US" sz="2800" b="1" dirty="0">
                <a:solidFill>
                  <a:srgbClr val="003399"/>
                </a:solidFill>
                <a:latin typeface="標楷體" pitchFamily="65" charset="-120"/>
                <a:ea typeface="標楷體" pitchFamily="65" charset="-120"/>
              </a:rPr>
              <a:t>第</a:t>
            </a:r>
            <a:r>
              <a:rPr lang="en-US" altLang="zh-TW" sz="2800" b="1" dirty="0">
                <a:solidFill>
                  <a:srgbClr val="003399"/>
                </a:solidFill>
                <a:latin typeface="標楷體" pitchFamily="65" charset="-120"/>
                <a:ea typeface="標楷體" pitchFamily="65" charset="-120"/>
              </a:rPr>
              <a:t>1</a:t>
            </a:r>
            <a:r>
              <a:rPr lang="zh-TW" altLang="en-US" sz="2800" b="1" dirty="0">
                <a:solidFill>
                  <a:srgbClr val="003399"/>
                </a:solidFill>
                <a:latin typeface="標楷體" pitchFamily="65" charset="-120"/>
                <a:ea typeface="標楷體" pitchFamily="65" charset="-120"/>
              </a:rPr>
              <a:t>項第</a:t>
            </a:r>
            <a:r>
              <a:rPr lang="en-US" altLang="zh-TW" sz="2800" b="1" dirty="0">
                <a:solidFill>
                  <a:srgbClr val="003399"/>
                </a:solidFill>
                <a:latin typeface="標楷體" pitchFamily="65" charset="-120"/>
                <a:ea typeface="標楷體" pitchFamily="65" charset="-120"/>
              </a:rPr>
              <a:t>3</a:t>
            </a:r>
            <a:r>
              <a:rPr lang="zh-TW" altLang="en-US" sz="2800" b="1" dirty="0">
                <a:solidFill>
                  <a:srgbClr val="003399"/>
                </a:solidFill>
                <a:latin typeface="標楷體" pitchFamily="65" charset="-120"/>
                <a:ea typeface="標楷體" pitchFamily="65" charset="-120"/>
              </a:rPr>
              <a:t>款情形疑義： </a:t>
            </a:r>
          </a:p>
        </p:txBody>
      </p:sp>
    </p:spTree>
    <p:extLst>
      <p:ext uri="{BB962C8B-B14F-4D97-AF65-F5344CB8AC3E}">
        <p14:creationId xmlns:p14="http://schemas.microsoft.com/office/powerpoint/2010/main" val="811764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4C1DFE1-8AC0-44B3-BD53-19ED1F8C7D51}" type="slidenum">
              <a:rPr kumimoji="0" lang="en-US" altLang="zh-TW" sz="1400"/>
              <a:pPr>
                <a:spcBef>
                  <a:spcPct val="0"/>
                </a:spcBef>
                <a:buClrTx/>
                <a:buSzTx/>
                <a:buFontTx/>
                <a:buNone/>
              </a:pPr>
              <a:t>73</a:t>
            </a:fld>
            <a:endParaRPr kumimoji="0" lang="en-US" altLang="zh-TW" sz="1400"/>
          </a:p>
        </p:txBody>
      </p:sp>
      <p:sp>
        <p:nvSpPr>
          <p:cNvPr id="84995" name="Text Box 2"/>
          <p:cNvSpPr txBox="1">
            <a:spLocks noChangeArrowheads="1"/>
          </p:cNvSpPr>
          <p:nvPr/>
        </p:nvSpPr>
        <p:spPr bwMode="auto">
          <a:xfrm>
            <a:off x="130175" y="2204864"/>
            <a:ext cx="8577263" cy="34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lnSpc>
                <a:spcPts val="4400"/>
              </a:lnSpc>
              <a:spcBef>
                <a:spcPct val="0"/>
              </a:spcBef>
              <a:buClrTx/>
              <a:buSzTx/>
              <a:buNone/>
            </a:pPr>
            <a:r>
              <a:rPr lang="zh-TW" altLang="en-US" sz="2400" b="1" dirty="0">
                <a:latin typeface="標楷體" pitchFamily="65" charset="-120"/>
                <a:ea typeface="標楷體" pitchFamily="65" charset="-120"/>
              </a:rPr>
              <a:t>*</a:t>
            </a:r>
            <a:r>
              <a:rPr lang="zh-TW" altLang="en-US" b="1" dirty="0">
                <a:latin typeface="標楷體" pitchFamily="65" charset="-120"/>
                <a:ea typeface="標楷體" pitchFamily="65" charset="-120"/>
              </a:rPr>
              <a:t>基層農會會員登記參選上級農會代表，為避免有農會法第</a:t>
            </a:r>
            <a:r>
              <a:rPr lang="en-US" altLang="zh-TW" b="1" dirty="0">
                <a:latin typeface="標楷體" pitchFamily="65" charset="-120"/>
                <a:ea typeface="標楷體" pitchFamily="65" charset="-120"/>
              </a:rPr>
              <a:t>15</a:t>
            </a:r>
            <a:r>
              <a:rPr lang="zh-TW" altLang="en-US" b="1" dirty="0">
                <a:latin typeface="標楷體" pitchFamily="65" charset="-120"/>
                <a:ea typeface="標楷體" pitchFamily="65" charset="-120"/>
              </a:rPr>
              <a:t>條之</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第</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款之情事，</a:t>
            </a:r>
            <a:r>
              <a:rPr lang="zh-TW" altLang="en-US" b="1" u="sng" dirty="0">
                <a:solidFill>
                  <a:srgbClr val="FF0000"/>
                </a:solidFill>
                <a:latin typeface="標楷體" pitchFamily="65" charset="-120"/>
                <a:ea typeface="標楷體" pitchFamily="65" charset="-120"/>
              </a:rPr>
              <a:t>除檢附基層農會</a:t>
            </a:r>
            <a:r>
              <a:rPr lang="zh-TW" altLang="en-US" b="1" dirty="0">
                <a:latin typeface="標楷體" pitchFamily="65" charset="-120"/>
                <a:ea typeface="標楷體" pitchFamily="65" charset="-120"/>
              </a:rPr>
              <a:t>發給之農會法第</a:t>
            </a:r>
            <a:r>
              <a:rPr lang="en-US" altLang="zh-TW" b="1" dirty="0">
                <a:latin typeface="標楷體" pitchFamily="65" charset="-120"/>
                <a:ea typeface="標楷體" pitchFamily="65" charset="-120"/>
              </a:rPr>
              <a:t>15</a:t>
            </a:r>
            <a:r>
              <a:rPr lang="zh-TW" altLang="en-US" b="1" dirty="0">
                <a:latin typeface="標楷體" pitchFamily="65" charset="-120"/>
                <a:ea typeface="標楷體" pitchFamily="65" charset="-120"/>
              </a:rPr>
              <a:t>條之</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第</a:t>
            </a:r>
            <a:r>
              <a:rPr lang="en-US" altLang="zh-TW" b="1" dirty="0">
                <a:latin typeface="標楷體" pitchFamily="65" charset="-120"/>
                <a:ea typeface="標楷體" pitchFamily="65" charset="-120"/>
              </a:rPr>
              <a:t>1</a:t>
            </a:r>
            <a:r>
              <a:rPr lang="zh-TW" altLang="en-US" b="1" dirty="0">
                <a:latin typeface="標楷體" pitchFamily="65" charset="-120"/>
                <a:ea typeface="標楷體" pitchFamily="65" charset="-120"/>
              </a:rPr>
              <a:t>款之證明文件，亦</a:t>
            </a:r>
            <a:r>
              <a:rPr lang="zh-TW" altLang="en-US" b="1" u="sng" dirty="0">
                <a:solidFill>
                  <a:srgbClr val="FF0000"/>
                </a:solidFill>
                <a:latin typeface="標楷體" pitchFamily="65" charset="-120"/>
                <a:ea typeface="標楷體" pitchFamily="65" charset="-120"/>
              </a:rPr>
              <a:t>應檢附由上級農會</a:t>
            </a:r>
            <a:r>
              <a:rPr lang="zh-TW" altLang="en-US" b="1" dirty="0">
                <a:latin typeface="標楷體" pitchFamily="65" charset="-120"/>
                <a:ea typeface="標楷體" pitchFamily="65" charset="-120"/>
              </a:rPr>
              <a:t>核發之該項證明文件辦理登記，以符該法條之立法意旨。（行政院農業委員會</a:t>
            </a:r>
            <a:r>
              <a:rPr lang="en-US" altLang="zh-TW" b="1" dirty="0">
                <a:latin typeface="標楷體" pitchFamily="65" charset="-120"/>
                <a:ea typeface="標楷體" pitchFamily="65" charset="-120"/>
              </a:rPr>
              <a:t>98.1.12</a:t>
            </a:r>
            <a:r>
              <a:rPr lang="zh-TW" altLang="en-US" b="1" dirty="0">
                <a:latin typeface="標楷體" pitchFamily="65" charset="-120"/>
                <a:ea typeface="標楷體" pitchFamily="65" charset="-120"/>
              </a:rPr>
              <a:t>農輔字第</a:t>
            </a:r>
            <a:r>
              <a:rPr lang="en-US" altLang="zh-TW" b="1" dirty="0">
                <a:latin typeface="標楷體" pitchFamily="65" charset="-120"/>
                <a:ea typeface="標楷體" pitchFamily="65" charset="-120"/>
              </a:rPr>
              <a:t>0980101304</a:t>
            </a:r>
            <a:r>
              <a:rPr lang="zh-TW" altLang="en-US" b="1" dirty="0">
                <a:latin typeface="標楷體" pitchFamily="65" charset="-120"/>
                <a:ea typeface="標楷體" pitchFamily="65" charset="-120"/>
              </a:rPr>
              <a:t>號函）</a:t>
            </a:r>
          </a:p>
        </p:txBody>
      </p:sp>
      <p:sp>
        <p:nvSpPr>
          <p:cNvPr id="84996" name="Text Box 3"/>
          <p:cNvSpPr txBox="1">
            <a:spLocks noChangeArrowheads="1"/>
          </p:cNvSpPr>
          <p:nvPr/>
        </p:nvSpPr>
        <p:spPr bwMode="auto">
          <a:xfrm>
            <a:off x="206375" y="404664"/>
            <a:ext cx="842486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None/>
            </a:pPr>
            <a:r>
              <a:rPr lang="zh-TW" altLang="en-US" b="1" dirty="0">
                <a:solidFill>
                  <a:srgbClr val="003399"/>
                </a:solidFill>
                <a:latin typeface="標楷體" pitchFamily="65" charset="-120"/>
                <a:ea typeface="標楷體" pitchFamily="65" charset="-120"/>
              </a:rPr>
              <a:t>釋六：有關基層農會會員登記參選上級農會代表，應檢附農會法第</a:t>
            </a:r>
            <a:r>
              <a:rPr lang="en-US" altLang="zh-TW" b="1" dirty="0">
                <a:solidFill>
                  <a:srgbClr val="003399"/>
                </a:solidFill>
                <a:latin typeface="標楷體" pitchFamily="65" charset="-120"/>
                <a:ea typeface="標楷體" pitchFamily="65" charset="-120"/>
              </a:rPr>
              <a:t>15</a:t>
            </a:r>
            <a:r>
              <a:rPr lang="zh-TW" altLang="en-US" b="1" dirty="0">
                <a:solidFill>
                  <a:srgbClr val="003399"/>
                </a:solidFill>
                <a:latin typeface="標楷體" pitchFamily="65" charset="-120"/>
                <a:ea typeface="標楷體" pitchFamily="65" charset="-120"/>
              </a:rPr>
              <a:t>條之</a:t>
            </a:r>
            <a:r>
              <a:rPr lang="en-US" altLang="zh-TW" b="1" dirty="0">
                <a:solidFill>
                  <a:srgbClr val="003399"/>
                </a:solidFill>
                <a:latin typeface="標楷體" pitchFamily="65" charset="-120"/>
                <a:ea typeface="標楷體" pitchFamily="65" charset="-120"/>
              </a:rPr>
              <a:t>1</a:t>
            </a:r>
            <a:r>
              <a:rPr lang="zh-TW" altLang="en-US" b="1" dirty="0">
                <a:solidFill>
                  <a:srgbClr val="003399"/>
                </a:solidFill>
                <a:latin typeface="標楷體" pitchFamily="65" charset="-120"/>
                <a:ea typeface="標楷體" pitchFamily="65" charset="-120"/>
              </a:rPr>
              <a:t>第</a:t>
            </a:r>
            <a:r>
              <a:rPr lang="en-US" altLang="zh-TW" b="1" dirty="0">
                <a:solidFill>
                  <a:srgbClr val="003399"/>
                </a:solidFill>
                <a:latin typeface="標楷體" pitchFamily="65" charset="-120"/>
                <a:ea typeface="標楷體" pitchFamily="65" charset="-120"/>
              </a:rPr>
              <a:t>1</a:t>
            </a:r>
            <a:r>
              <a:rPr lang="zh-TW" altLang="en-US" b="1" dirty="0">
                <a:solidFill>
                  <a:srgbClr val="003399"/>
                </a:solidFill>
                <a:latin typeface="標楷體" pitchFamily="65" charset="-120"/>
                <a:ea typeface="標楷體" pitchFamily="65" charset="-120"/>
              </a:rPr>
              <a:t>款之證明書辦理登記疑義：</a:t>
            </a:r>
          </a:p>
          <a:p>
            <a:pPr eaLnBrk="1" hangingPunct="1">
              <a:spcBef>
                <a:spcPct val="0"/>
              </a:spcBef>
              <a:buClrTx/>
              <a:buSzTx/>
              <a:buNone/>
            </a:pPr>
            <a:endParaRPr lang="zh-TW" altLang="en-US" sz="2800" b="1" dirty="0">
              <a:solidFill>
                <a:srgbClr val="003399"/>
              </a:solidFill>
              <a:latin typeface="標楷體" pitchFamily="65" charset="-120"/>
              <a:ea typeface="標楷體" pitchFamily="65" charset="-120"/>
            </a:endParaRPr>
          </a:p>
        </p:txBody>
      </p:sp>
    </p:spTree>
    <p:extLst>
      <p:ext uri="{BB962C8B-B14F-4D97-AF65-F5344CB8AC3E}">
        <p14:creationId xmlns:p14="http://schemas.microsoft.com/office/powerpoint/2010/main" val="3725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4C1DFE1-8AC0-44B3-BD53-19ED1F8C7D51}" type="slidenum">
              <a:rPr kumimoji="0" lang="en-US" altLang="zh-TW" sz="1400"/>
              <a:pPr>
                <a:spcBef>
                  <a:spcPct val="0"/>
                </a:spcBef>
                <a:buClrTx/>
                <a:buSzTx/>
                <a:buFontTx/>
                <a:buNone/>
              </a:pPr>
              <a:t>74</a:t>
            </a:fld>
            <a:endParaRPr kumimoji="0" lang="en-US" altLang="zh-TW" sz="1400"/>
          </a:p>
        </p:txBody>
      </p:sp>
      <p:sp>
        <p:nvSpPr>
          <p:cNvPr id="84995" name="Text Box 2"/>
          <p:cNvSpPr txBox="1">
            <a:spLocks noChangeArrowheads="1"/>
          </p:cNvSpPr>
          <p:nvPr/>
        </p:nvSpPr>
        <p:spPr bwMode="auto">
          <a:xfrm>
            <a:off x="0" y="1343089"/>
            <a:ext cx="857726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marL="185738" indent="-185738" eaLnBrk="1" hangingPunct="1">
              <a:spcBef>
                <a:spcPct val="0"/>
              </a:spcBef>
              <a:buClrTx/>
              <a:buSzTx/>
              <a:buNone/>
            </a:pPr>
            <a:r>
              <a:rPr lang="zh-TW" altLang="en-US" sz="2400" b="1" dirty="0">
                <a:latin typeface="標楷體" pitchFamily="65" charset="-120"/>
                <a:ea typeface="標楷體" pitchFamily="65" charset="-120"/>
              </a:rPr>
              <a:t>*民法第</a:t>
            </a:r>
            <a:r>
              <a:rPr lang="en-US" altLang="zh-TW" sz="2400" b="1" dirty="0">
                <a:latin typeface="標楷體" pitchFamily="65" charset="-120"/>
                <a:ea typeface="標楷體" pitchFamily="65" charset="-120"/>
              </a:rPr>
              <a:t>184</a:t>
            </a:r>
            <a:r>
              <a:rPr lang="zh-TW" altLang="en-US" sz="2400" b="1" dirty="0">
                <a:latin typeface="標楷體" pitchFamily="65" charset="-120"/>
                <a:ea typeface="標楷體" pitchFamily="65" charset="-120"/>
              </a:rPr>
              <a:t>條侵權行為損害賠償，或民法第</a:t>
            </a:r>
            <a:r>
              <a:rPr lang="en-US" altLang="zh-TW" sz="2400" b="1" dirty="0">
                <a:latin typeface="標楷體" pitchFamily="65" charset="-120"/>
                <a:ea typeface="標楷體" pitchFamily="65" charset="-120"/>
              </a:rPr>
              <a:t>544</a:t>
            </a:r>
            <a:r>
              <a:rPr lang="zh-TW" altLang="en-US" sz="2400" b="1" dirty="0">
                <a:latin typeface="標楷體" pitchFamily="65" charset="-120"/>
                <a:ea typeface="標楷體" pitchFamily="65" charset="-120"/>
              </a:rPr>
              <a:t>條損害賠償請求權，若經法院判決確定，</a:t>
            </a:r>
            <a:r>
              <a:rPr lang="zh-TW" altLang="en-US" sz="2400" b="1" u="sng" dirty="0">
                <a:solidFill>
                  <a:srgbClr val="FF0000"/>
                </a:solidFill>
                <a:latin typeface="標楷體" pitchFamily="65" charset="-120"/>
                <a:ea typeface="標楷體" pitchFamily="65" charset="-120"/>
              </a:rPr>
              <a:t>農會取得損害賠償債權</a:t>
            </a:r>
            <a:r>
              <a:rPr lang="zh-TW" altLang="en-US" sz="2400" b="1" dirty="0">
                <a:latin typeface="標楷體" pitchFamily="65" charset="-120"/>
                <a:ea typeface="標楷體" pitchFamily="65" charset="-120"/>
              </a:rPr>
              <a:t>，自屬農會信用部以外債務範圍，倘經農會通知於限定期日給付賠償金而未給付者，即屬積欠農會財物。（行政院農業委員會</a:t>
            </a:r>
            <a:r>
              <a:rPr lang="en-US" altLang="zh-TW" sz="2400" b="1" dirty="0">
                <a:latin typeface="標楷體" pitchFamily="65" charset="-120"/>
                <a:ea typeface="標楷體" pitchFamily="65" charset="-120"/>
              </a:rPr>
              <a:t>109.12.14</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1090733169</a:t>
            </a:r>
            <a:r>
              <a:rPr lang="zh-TW" altLang="en-US" sz="2400" b="1" dirty="0">
                <a:latin typeface="標楷體" pitchFamily="65" charset="-120"/>
                <a:ea typeface="標楷體" pitchFamily="65" charset="-120"/>
              </a:rPr>
              <a:t>號函）</a:t>
            </a:r>
            <a:endParaRPr lang="en-US" altLang="zh-TW" sz="2400" b="1" dirty="0">
              <a:latin typeface="標楷體" pitchFamily="65" charset="-120"/>
              <a:ea typeface="標楷體" pitchFamily="65" charset="-120"/>
            </a:endParaRPr>
          </a:p>
          <a:p>
            <a:pPr eaLnBrk="1" hangingPunct="1">
              <a:spcBef>
                <a:spcPct val="0"/>
              </a:spcBef>
              <a:buClrTx/>
              <a:buSzTx/>
              <a:buNone/>
            </a:pPr>
            <a:endParaRPr lang="en-US" altLang="zh-TW" sz="2400" b="1" dirty="0">
              <a:latin typeface="標楷體" pitchFamily="65" charset="-120"/>
              <a:ea typeface="標楷體" pitchFamily="65" charset="-120"/>
            </a:endParaRPr>
          </a:p>
          <a:p>
            <a:pPr marL="185738" indent="-185738" eaLnBrk="1" hangingPunct="1">
              <a:spcBef>
                <a:spcPct val="0"/>
              </a:spcBef>
              <a:buClrTx/>
              <a:buSzTx/>
              <a:buNone/>
            </a:pPr>
            <a:r>
              <a:rPr lang="zh-TW" altLang="en-US" sz="2400" b="1" dirty="0">
                <a:latin typeface="標楷體" pitchFamily="65" charset="-120"/>
                <a:ea typeface="標楷體" pitchFamily="65" charset="-120"/>
              </a:rPr>
              <a:t>*限定繼承之不動產經農會拍賣，仍不足清償農會借款，惟繼承人如為</a:t>
            </a:r>
            <a:r>
              <a:rPr lang="zh-TW" altLang="en-US" sz="2400" b="1" u="sng" dirty="0">
                <a:solidFill>
                  <a:srgbClr val="FF0000"/>
                </a:solidFill>
                <a:latin typeface="標楷體" pitchFamily="65" charset="-120"/>
                <a:ea typeface="標楷體" pitchFamily="65" charset="-120"/>
              </a:rPr>
              <a:t>限定繼承</a:t>
            </a:r>
            <a:r>
              <a:rPr lang="zh-TW" altLang="en-US" sz="2400" b="1" dirty="0">
                <a:latin typeface="標楷體" pitchFamily="65" charset="-120"/>
                <a:ea typeface="標楷體" pitchFamily="65" charset="-120"/>
              </a:rPr>
              <a:t>，其責任僅限於遺產而已，雖被繼承人之債務超過遺產，繼承人亦無須以其自己之固有財產為清償。農會取得之債權憑證，倘僅係限定繼承之不動產所致，依民法規定，繼承人以繼承所得遺產為限，負清償被繼承人之債務責任，爰難謂登記為農會會員代表者，有積欠農會財物情事。（行政院農業委員會</a:t>
            </a:r>
            <a:r>
              <a:rPr lang="en-US" altLang="zh-TW" sz="2400" b="1" dirty="0">
                <a:latin typeface="標楷體" pitchFamily="65" charset="-120"/>
                <a:ea typeface="標楷體" pitchFamily="65" charset="-120"/>
              </a:rPr>
              <a:t>110.1.5</a:t>
            </a:r>
            <a:r>
              <a:rPr lang="zh-TW" altLang="en-US"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1090735055</a:t>
            </a:r>
            <a:r>
              <a:rPr lang="zh-TW" altLang="en-US" sz="2400" b="1" dirty="0">
                <a:latin typeface="標楷體" pitchFamily="65" charset="-120"/>
                <a:ea typeface="標楷體" pitchFamily="65" charset="-120"/>
              </a:rPr>
              <a:t>號函）</a:t>
            </a:r>
          </a:p>
          <a:p>
            <a:pPr eaLnBrk="1" hangingPunct="1">
              <a:spcBef>
                <a:spcPct val="0"/>
              </a:spcBef>
              <a:buClrTx/>
              <a:buSzTx/>
              <a:buNone/>
            </a:pPr>
            <a:endParaRPr lang="zh-TW" altLang="en-US" sz="2400" b="1" dirty="0">
              <a:latin typeface="標楷體" pitchFamily="65" charset="-120"/>
              <a:ea typeface="標楷體" pitchFamily="65" charset="-120"/>
            </a:endParaRPr>
          </a:p>
        </p:txBody>
      </p:sp>
      <p:sp>
        <p:nvSpPr>
          <p:cNvPr id="84996" name="Text Box 3"/>
          <p:cNvSpPr txBox="1">
            <a:spLocks noChangeArrowheads="1"/>
          </p:cNvSpPr>
          <p:nvPr/>
        </p:nvSpPr>
        <p:spPr bwMode="auto">
          <a:xfrm>
            <a:off x="130175" y="388982"/>
            <a:ext cx="84248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None/>
            </a:pPr>
            <a:r>
              <a:rPr lang="zh-TW" altLang="en-US" sz="2800" b="1" dirty="0">
                <a:solidFill>
                  <a:srgbClr val="003399"/>
                </a:solidFill>
                <a:latin typeface="標楷體" pitchFamily="65" charset="-120"/>
                <a:ea typeface="標楷體" pitchFamily="65" charset="-120"/>
              </a:rPr>
              <a:t>釋七：積欠農會財物疑義：</a:t>
            </a:r>
          </a:p>
          <a:p>
            <a:pPr eaLnBrk="1" hangingPunct="1">
              <a:spcBef>
                <a:spcPct val="0"/>
              </a:spcBef>
              <a:buClrTx/>
              <a:buSzTx/>
              <a:buNone/>
            </a:pPr>
            <a:endParaRPr lang="zh-TW" altLang="en-US" sz="2800" b="1" dirty="0">
              <a:solidFill>
                <a:srgbClr val="003399"/>
              </a:solidFill>
              <a:latin typeface="標楷體" pitchFamily="65" charset="-120"/>
              <a:ea typeface="標楷體" pitchFamily="65" charset="-120"/>
            </a:endParaRPr>
          </a:p>
        </p:txBody>
      </p:sp>
    </p:spTree>
    <p:extLst>
      <p:ext uri="{BB962C8B-B14F-4D97-AF65-F5344CB8AC3E}">
        <p14:creationId xmlns:p14="http://schemas.microsoft.com/office/powerpoint/2010/main" val="3649366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內容版面配置區 2"/>
          <p:cNvSpPr>
            <a:spLocks noGrp="1"/>
          </p:cNvSpPr>
          <p:nvPr>
            <p:ph idx="1"/>
          </p:nvPr>
        </p:nvSpPr>
        <p:spPr>
          <a:xfrm>
            <a:off x="250825" y="692150"/>
            <a:ext cx="8591550" cy="5761038"/>
          </a:xfrm>
        </p:spPr>
        <p:txBody>
          <a:bodyPr/>
          <a:lstStyle/>
          <a:p>
            <a:pPr marL="0" indent="0">
              <a:buFont typeface="Wingdings" pitchFamily="2" charset="2"/>
              <a:buNone/>
            </a:pPr>
            <a:r>
              <a:rPr lang="en-US" altLang="zh-TW" sz="3600" b="1" dirty="0">
                <a:solidFill>
                  <a:srgbClr val="CC3300"/>
                </a:solidFill>
                <a:latin typeface="標楷體" pitchFamily="65" charset="-120"/>
                <a:ea typeface="標楷體" pitchFamily="65" charset="-120"/>
              </a:rPr>
              <a:t>(</a:t>
            </a:r>
            <a:r>
              <a:rPr lang="zh-TW" altLang="en-US" sz="3600" b="1" dirty="0">
                <a:solidFill>
                  <a:srgbClr val="008000"/>
                </a:solidFill>
                <a:latin typeface="標楷體" pitchFamily="65" charset="-120"/>
                <a:ea typeface="標楷體" pitchFamily="65" charset="-120"/>
              </a:rPr>
              <a:t>不得為會員</a:t>
            </a:r>
            <a:r>
              <a:rPr lang="en-US" altLang="zh-TW" sz="3600" b="1" dirty="0">
                <a:solidFill>
                  <a:srgbClr val="CC3300"/>
                </a:solidFill>
                <a:latin typeface="標楷體" pitchFamily="65" charset="-120"/>
                <a:ea typeface="標楷體" pitchFamily="65" charset="-120"/>
              </a:rPr>
              <a:t>)</a:t>
            </a:r>
            <a:endParaRPr lang="en-US" altLang="zh-TW" sz="3600" b="1" dirty="0">
              <a:solidFill>
                <a:srgbClr val="CC3300"/>
              </a:solidFill>
              <a:latin typeface="標楷體" pitchFamily="65" charset="-120"/>
              <a:ea typeface="標楷體" pitchFamily="65" charset="-120"/>
              <a:cs typeface="Times New Roman" pitchFamily="18" charset="0"/>
            </a:endParaRPr>
          </a:p>
          <a:p>
            <a:pPr marL="0" indent="0">
              <a:buFont typeface="Wingdings" pitchFamily="2" charset="2"/>
              <a:buNone/>
            </a:pPr>
            <a:r>
              <a:rPr lang="zh-TW" altLang="en-US" sz="3600" b="1" dirty="0">
                <a:solidFill>
                  <a:srgbClr val="003399"/>
                </a:solidFill>
                <a:latin typeface="標楷體" pitchFamily="65" charset="-120"/>
                <a:ea typeface="標楷體" pitchFamily="65" charset="-120"/>
              </a:rPr>
              <a:t>第十六條　</a:t>
            </a:r>
            <a:r>
              <a:rPr lang="zh-TW" altLang="zh-TW" sz="3600" b="1" dirty="0">
                <a:solidFill>
                  <a:srgbClr val="003399"/>
                </a:solidFill>
                <a:latin typeface="標楷體" pitchFamily="65" charset="-120"/>
                <a:ea typeface="標楷體" pitchFamily="65" charset="-120"/>
              </a:rPr>
              <a:t>有下列情形之一者，不得為農</a:t>
            </a:r>
            <a:endParaRPr lang="en-US" altLang="zh-TW" sz="3600" b="1" dirty="0">
              <a:solidFill>
                <a:srgbClr val="003399"/>
              </a:solidFill>
              <a:latin typeface="標楷體" pitchFamily="65" charset="-120"/>
              <a:ea typeface="標楷體" pitchFamily="65" charset="-120"/>
            </a:endParaRPr>
          </a:p>
          <a:p>
            <a:pPr marL="0" indent="0">
              <a:buFont typeface="Wingdings" pitchFamily="2" charset="2"/>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會會員：</a:t>
            </a:r>
          </a:p>
          <a:p>
            <a:pPr marL="0" indent="0">
              <a:buFont typeface="Wingdings" pitchFamily="2" charset="2"/>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一、受破產之宣告尚未復權者。</a:t>
            </a:r>
          </a:p>
          <a:p>
            <a:pPr marL="0" indent="0">
              <a:buFont typeface="Wingdings" pitchFamily="2" charset="2"/>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二、受監護宣告尚未撤銷者。</a:t>
            </a:r>
          </a:p>
          <a:p>
            <a:pPr marL="0" indent="0">
              <a:buFont typeface="Wingdings" pitchFamily="2" charset="2"/>
              <a:buNone/>
            </a:pPr>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三、曾受本法所定除名處分者。</a:t>
            </a:r>
            <a:endParaRPr lang="en-US" altLang="zh-TW" sz="3600" b="1" dirty="0">
              <a:solidFill>
                <a:srgbClr val="003399"/>
              </a:solidFill>
              <a:latin typeface="標楷體" pitchFamily="65" charset="-120"/>
              <a:ea typeface="標楷體" pitchFamily="65" charset="-120"/>
            </a:endParaRPr>
          </a:p>
          <a:p>
            <a:pPr marL="0" indent="0">
              <a:buNone/>
            </a:pP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會員資格不受</a:t>
            </a:r>
            <a:r>
              <a:rPr lang="zh-TW" altLang="zh-TW" sz="3600" b="1" dirty="0">
                <a:solidFill>
                  <a:srgbClr val="FF0000"/>
                </a:solidFill>
                <a:latin typeface="標楷體" pitchFamily="65" charset="-120"/>
                <a:ea typeface="標楷體" pitchFamily="65" charset="-120"/>
              </a:rPr>
              <a:t>褫奪公權尚未復權</a:t>
            </a:r>
            <a:r>
              <a:rPr lang="zh-TW" altLang="en-US" sz="3600" b="1" dirty="0">
                <a:solidFill>
                  <a:srgbClr val="FF0000"/>
                </a:solidFill>
                <a:latin typeface="標楷體" pitchFamily="65" charset="-120"/>
                <a:ea typeface="標楷體" pitchFamily="65" charset="-120"/>
              </a:rPr>
              <a:t>之限制，惟選</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聘</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任人員仍受限制</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第十五條之一第九款。</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 </a:t>
            </a:r>
            <a:r>
              <a:rPr lang="en-US" altLang="zh-TW" sz="3600" b="1" dirty="0">
                <a:solidFill>
                  <a:srgbClr val="FF0000"/>
                </a:solidFill>
                <a:latin typeface="標楷體" pitchFamily="65" charset="-120"/>
                <a:ea typeface="標楷體" pitchFamily="65" charset="-120"/>
              </a:rPr>
              <a:t>103</a:t>
            </a:r>
            <a:r>
              <a:rPr lang="zh-TW" altLang="en-US" sz="3600" b="1" dirty="0">
                <a:solidFill>
                  <a:srgbClr val="FF0000"/>
                </a:solidFill>
                <a:latin typeface="標楷體" pitchFamily="65" charset="-120"/>
                <a:ea typeface="標楷體" pitchFamily="65" charset="-120"/>
              </a:rPr>
              <a:t>年</a:t>
            </a:r>
            <a:r>
              <a:rPr lang="en-US" altLang="zh-TW" sz="3600" b="1" dirty="0">
                <a:solidFill>
                  <a:srgbClr val="FF0000"/>
                </a:solidFill>
                <a:latin typeface="標楷體" pitchFamily="65" charset="-120"/>
                <a:ea typeface="標楷體" pitchFamily="65" charset="-120"/>
              </a:rPr>
              <a:t>6</a:t>
            </a:r>
            <a:r>
              <a:rPr lang="zh-TW" altLang="en-US" sz="3600" b="1" dirty="0">
                <a:solidFill>
                  <a:srgbClr val="FF0000"/>
                </a:solidFill>
                <a:latin typeface="標楷體" pitchFamily="65" charset="-120"/>
                <a:ea typeface="標楷體" pitchFamily="65" charset="-120"/>
              </a:rPr>
              <a:t>月</a:t>
            </a:r>
            <a:r>
              <a:rPr lang="en-US" altLang="zh-TW" sz="3600" b="1" dirty="0">
                <a:solidFill>
                  <a:srgbClr val="FF0000"/>
                </a:solidFill>
                <a:latin typeface="標楷體" pitchFamily="65" charset="-120"/>
                <a:ea typeface="標楷體" pitchFamily="65" charset="-120"/>
              </a:rPr>
              <a:t>4</a:t>
            </a:r>
            <a:r>
              <a:rPr lang="zh-TW" altLang="en-US" sz="3600" b="1" dirty="0">
                <a:solidFill>
                  <a:srgbClr val="FF0000"/>
                </a:solidFill>
                <a:latin typeface="標楷體" pitchFamily="65" charset="-120"/>
                <a:ea typeface="標楷體" pitchFamily="65" charset="-120"/>
              </a:rPr>
              <a:t>日修正</a:t>
            </a:r>
            <a:endParaRPr lang="en-US" altLang="zh-TW" sz="3600" b="1" dirty="0">
              <a:solidFill>
                <a:srgbClr val="003399"/>
              </a:solidFill>
              <a:latin typeface="標楷體" pitchFamily="65" charset="-120"/>
              <a:ea typeface="標楷體" pitchFamily="65" charset="-120"/>
            </a:endParaRPr>
          </a:p>
        </p:txBody>
      </p:sp>
      <p:sp>
        <p:nvSpPr>
          <p:cNvPr id="8601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38E031E5-ED0C-4253-9173-AD3DF735AE2F}" type="slidenum">
              <a:rPr kumimoji="0" lang="en-US" altLang="zh-TW" sz="1400"/>
              <a:pPr>
                <a:spcBef>
                  <a:spcPct val="0"/>
                </a:spcBef>
                <a:buClrTx/>
                <a:buSzTx/>
                <a:buFontTx/>
                <a:buNone/>
              </a:pPr>
              <a:t>75</a:t>
            </a:fld>
            <a:endParaRPr kumimoji="0" lang="en-US" altLang="zh-TW" sz="1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4C1DFE1-8AC0-44B3-BD53-19ED1F8C7D51}" type="slidenum">
              <a:rPr kumimoji="0" lang="en-US" altLang="zh-TW" sz="1400"/>
              <a:pPr>
                <a:spcBef>
                  <a:spcPct val="0"/>
                </a:spcBef>
                <a:buClrTx/>
                <a:buSzTx/>
                <a:buFontTx/>
                <a:buNone/>
              </a:pPr>
              <a:t>76</a:t>
            </a:fld>
            <a:endParaRPr kumimoji="0" lang="en-US" altLang="zh-TW" sz="1400"/>
          </a:p>
        </p:txBody>
      </p:sp>
      <p:sp>
        <p:nvSpPr>
          <p:cNvPr id="84995" name="Text Box 2"/>
          <p:cNvSpPr txBox="1">
            <a:spLocks noChangeArrowheads="1"/>
          </p:cNvSpPr>
          <p:nvPr/>
        </p:nvSpPr>
        <p:spPr bwMode="auto">
          <a:xfrm>
            <a:off x="282700" y="1008107"/>
            <a:ext cx="8577263"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None/>
            </a:pPr>
            <a:r>
              <a:rPr lang="zh-TW" altLang="en-US" sz="2400" b="1" dirty="0">
                <a:latin typeface="標楷體" pitchFamily="65" charset="-120"/>
                <a:ea typeface="標楷體" pitchFamily="65" charset="-120"/>
              </a:rPr>
              <a:t>*中央法規標準法第</a:t>
            </a:r>
            <a:r>
              <a:rPr lang="en-US" altLang="zh-TW" sz="2400" b="1" dirty="0">
                <a:latin typeface="標楷體" pitchFamily="65" charset="-120"/>
                <a:ea typeface="標楷體" pitchFamily="65" charset="-120"/>
              </a:rPr>
              <a:t>13</a:t>
            </a:r>
            <a:r>
              <a:rPr lang="zh-TW" altLang="en-US" sz="2400" b="1" dirty="0">
                <a:latin typeface="標楷體" pitchFamily="65" charset="-120"/>
                <a:ea typeface="標楷體" pitchFamily="65" charset="-120"/>
              </a:rPr>
              <a:t>條規定，法規明定自公布或發布日施行者，自公布或發布之日起算至第</a:t>
            </a:r>
            <a:r>
              <a:rPr lang="en-US" altLang="zh-TW" sz="2400" b="1" dirty="0">
                <a:latin typeface="標楷體" pitchFamily="65" charset="-120"/>
                <a:ea typeface="標楷體" pitchFamily="65" charset="-120"/>
              </a:rPr>
              <a:t>3</a:t>
            </a:r>
            <a:r>
              <a:rPr lang="zh-TW" altLang="en-US" sz="2400" b="1" dirty="0">
                <a:latin typeface="標楷體" pitchFamily="65" charset="-120"/>
                <a:ea typeface="標楷體" pitchFamily="65" charset="-120"/>
              </a:rPr>
              <a:t>日起發生效力。農會法於</a:t>
            </a:r>
            <a:r>
              <a:rPr lang="en-US" altLang="zh-TW" sz="2400" b="1" dirty="0">
                <a:latin typeface="標楷體" pitchFamily="65" charset="-120"/>
                <a:ea typeface="標楷體" pitchFamily="65" charset="-120"/>
              </a:rPr>
              <a:t>103</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6</a:t>
            </a:r>
            <a:r>
              <a:rPr lang="zh-TW" altLang="en-US"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4</a:t>
            </a:r>
            <a:r>
              <a:rPr lang="zh-TW" altLang="en-US" sz="2400" b="1" dirty="0">
                <a:latin typeface="標楷體" pitchFamily="65" charset="-120"/>
                <a:ea typeface="標楷體" pitchFamily="65" charset="-120"/>
              </a:rPr>
              <a:t>日修正公布，應自同年月</a:t>
            </a:r>
            <a:r>
              <a:rPr lang="en-US" altLang="zh-TW" sz="2400" b="1" dirty="0">
                <a:latin typeface="標楷體" pitchFamily="65" charset="-120"/>
                <a:ea typeface="標楷體" pitchFamily="65" charset="-120"/>
              </a:rPr>
              <a:t>6</a:t>
            </a:r>
            <a:r>
              <a:rPr lang="zh-TW" altLang="en-US" sz="2400" b="1" dirty="0">
                <a:latin typeface="標楷體" pitchFamily="65" charset="-120"/>
                <a:ea typeface="標楷體" pitchFamily="65" charset="-120"/>
              </a:rPr>
              <a:t>日生效。故於農會法</a:t>
            </a:r>
            <a:r>
              <a:rPr lang="en-US" altLang="zh-TW" sz="2400" b="1" dirty="0">
                <a:latin typeface="標楷體" pitchFamily="65" charset="-120"/>
                <a:ea typeface="標楷體" pitchFamily="65" charset="-120"/>
              </a:rPr>
              <a:t>103</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6</a:t>
            </a:r>
            <a:r>
              <a:rPr lang="zh-TW" altLang="en-US"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4</a:t>
            </a:r>
            <a:r>
              <a:rPr lang="zh-TW" altLang="en-US" sz="2400" b="1" dirty="0">
                <a:latin typeface="標楷體" pitchFamily="65" charset="-120"/>
                <a:ea typeface="標楷體" pitchFamily="65" charset="-120"/>
              </a:rPr>
              <a:t>日</a:t>
            </a:r>
            <a:r>
              <a:rPr lang="zh-TW" altLang="en-US" sz="2400" b="1" dirty="0">
                <a:solidFill>
                  <a:srgbClr val="FF0000"/>
                </a:solidFill>
                <a:latin typeface="標楷體" pitchFamily="65" charset="-120"/>
                <a:ea typeface="標楷體" pitchFamily="65" charset="-120"/>
              </a:rPr>
              <a:t>修正施行前，有褫奪公權尚未復權情形者</a:t>
            </a:r>
            <a:r>
              <a:rPr lang="zh-TW" altLang="en-US" sz="2400" b="1" dirty="0">
                <a:latin typeface="標楷體" pitchFamily="65" charset="-120"/>
                <a:ea typeface="標楷體" pitchFamily="65" charset="-120"/>
              </a:rPr>
              <a:t>，依修正前農會法之規定，仍不得為農會會員，併予說明。</a:t>
            </a:r>
            <a:endParaRPr lang="en-US" altLang="zh-TW" sz="2400" b="1" dirty="0">
              <a:latin typeface="標楷體" pitchFamily="65" charset="-120"/>
              <a:ea typeface="標楷體" pitchFamily="65" charset="-120"/>
            </a:endParaRPr>
          </a:p>
          <a:p>
            <a:pPr eaLnBrk="1" hangingPunct="1">
              <a:spcBef>
                <a:spcPct val="0"/>
              </a:spcBef>
              <a:buClrTx/>
              <a:buSzTx/>
              <a:buNone/>
            </a:pPr>
            <a:endParaRPr lang="en-US" altLang="zh-TW" sz="2400" b="1" dirty="0">
              <a:latin typeface="標楷體" pitchFamily="65" charset="-120"/>
              <a:ea typeface="標楷體" pitchFamily="65" charset="-120"/>
            </a:endParaRPr>
          </a:p>
          <a:p>
            <a:pPr eaLnBrk="1" hangingPunct="1">
              <a:spcBef>
                <a:spcPct val="0"/>
              </a:spcBef>
              <a:buClrTx/>
              <a:buSzTx/>
              <a:buNone/>
            </a:pPr>
            <a:r>
              <a:rPr lang="zh-TW" altLang="en-US" sz="2400" b="1" dirty="0">
                <a:latin typeface="標楷體" pitchFamily="65" charset="-120"/>
                <a:ea typeface="標楷體" pitchFamily="65" charset="-120"/>
              </a:rPr>
              <a:t>*農會會員代表及理、監事登記候選人資格審查時，倘有農會會員於</a:t>
            </a:r>
            <a:r>
              <a:rPr lang="en-US" altLang="zh-TW" sz="2400" b="1" dirty="0">
                <a:latin typeface="標楷體" pitchFamily="65" charset="-120"/>
                <a:ea typeface="標楷體" pitchFamily="65" charset="-120"/>
              </a:rPr>
              <a:t>103</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6</a:t>
            </a:r>
            <a:r>
              <a:rPr lang="zh-TW" altLang="en-US"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4</a:t>
            </a:r>
            <a:r>
              <a:rPr lang="zh-TW" altLang="en-US" sz="2400" b="1" dirty="0">
                <a:latin typeface="標楷體" pitchFamily="65" charset="-120"/>
                <a:ea typeface="標楷體" pitchFamily="65" charset="-120"/>
              </a:rPr>
              <a:t>日農會法</a:t>
            </a:r>
            <a:r>
              <a:rPr lang="zh-TW" altLang="en-US" sz="2400" b="1" u="sng" dirty="0">
                <a:solidFill>
                  <a:srgbClr val="FF0000"/>
                </a:solidFill>
                <a:latin typeface="標楷體" pitchFamily="65" charset="-120"/>
                <a:ea typeface="標楷體" pitchFamily="65" charset="-120"/>
              </a:rPr>
              <a:t>修正施行前</a:t>
            </a:r>
            <a:r>
              <a:rPr lang="zh-TW" altLang="en-US" sz="2400" b="1" dirty="0">
                <a:latin typeface="標楷體" pitchFamily="65" charset="-120"/>
                <a:ea typeface="標楷體" pitchFamily="65" charset="-120"/>
              </a:rPr>
              <a:t>有褫奪公權尚未復權之情形，仍應依內政部</a:t>
            </a:r>
            <a:r>
              <a:rPr lang="en-US" altLang="zh-TW" sz="2400" b="1" dirty="0">
                <a:latin typeface="標楷體" pitchFamily="65" charset="-120"/>
                <a:ea typeface="標楷體" pitchFamily="65" charset="-120"/>
              </a:rPr>
              <a:t>78</a:t>
            </a:r>
            <a:r>
              <a:rPr lang="zh-TW" altLang="en-US"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2</a:t>
            </a:r>
            <a:r>
              <a:rPr lang="zh-TW" altLang="en-US"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11</a:t>
            </a:r>
            <a:r>
              <a:rPr lang="zh-TW" altLang="en-US" sz="2400" b="1" dirty="0">
                <a:latin typeface="標楷體" pitchFamily="65" charset="-120"/>
                <a:ea typeface="標楷體" pitchFamily="65" charset="-120"/>
              </a:rPr>
              <a:t>日台內社字第</a:t>
            </a:r>
            <a:r>
              <a:rPr lang="en-US" altLang="zh-TW" sz="2400" b="1" dirty="0">
                <a:latin typeface="標楷體" pitchFamily="65" charset="-120"/>
                <a:ea typeface="標楷體" pitchFamily="65" charset="-120"/>
              </a:rPr>
              <a:t>675851</a:t>
            </a:r>
            <a:r>
              <a:rPr lang="zh-TW" altLang="en-US" sz="2400" b="1" dirty="0">
                <a:latin typeface="標楷體" pitchFamily="65" charset="-120"/>
                <a:ea typeface="標楷體" pitchFamily="65" charset="-120"/>
              </a:rPr>
              <a:t>號函「農會會員褫奪公權尚未復權者</a:t>
            </a:r>
            <a:r>
              <a:rPr lang="zh-TW" altLang="en-US" sz="2400" b="1" dirty="0">
                <a:solidFill>
                  <a:srgbClr val="FF0000"/>
                </a:solidFill>
                <a:latin typeface="標楷體" pitchFamily="65" charset="-120"/>
                <a:ea typeface="標楷體" pitchFamily="65" charset="-120"/>
              </a:rPr>
              <a:t>為出會</a:t>
            </a:r>
            <a:r>
              <a:rPr lang="zh-TW" altLang="en-US" sz="2400" b="1" dirty="0">
                <a:latin typeface="標楷體" pitchFamily="65" charset="-120"/>
                <a:ea typeface="標楷體" pitchFamily="65" charset="-120"/>
              </a:rPr>
              <a:t>。所謂出會，自然喪失會員資格，則本案農會會員既因案褫奪公權，其會員資格之喪失不因已否發覺而有所不同；縱發覺時已經復權，</a:t>
            </a:r>
            <a:r>
              <a:rPr lang="zh-TW" altLang="en-US" sz="2400" b="1" dirty="0">
                <a:solidFill>
                  <a:srgbClr val="FF0000"/>
                </a:solidFill>
                <a:latin typeface="標楷體" pitchFamily="65" charset="-120"/>
                <a:ea typeface="標楷體" pitchFamily="65" charset="-120"/>
              </a:rPr>
              <a:t>仍應依法重新申請入會</a:t>
            </a:r>
            <a:r>
              <a:rPr lang="zh-TW" altLang="en-US" sz="2400" b="1" dirty="0">
                <a:latin typeface="標楷體" pitchFamily="65" charset="-120"/>
                <a:ea typeface="標楷體" pitchFamily="65" charset="-120"/>
              </a:rPr>
              <a:t>。」辦理。（</a:t>
            </a:r>
            <a:r>
              <a:rPr lang="zh-TW" altLang="en-US" sz="2000" b="1" dirty="0">
                <a:latin typeface="標楷體" pitchFamily="65" charset="-120"/>
                <a:ea typeface="標楷體" pitchFamily="65" charset="-120"/>
              </a:rPr>
              <a:t>行政院農業委員會</a:t>
            </a:r>
            <a:r>
              <a:rPr lang="en-US" altLang="zh-TW" sz="2000" b="1" dirty="0">
                <a:latin typeface="標楷體" pitchFamily="65" charset="-120"/>
                <a:ea typeface="標楷體" pitchFamily="65" charset="-120"/>
              </a:rPr>
              <a:t>106.02.03</a:t>
            </a:r>
            <a:r>
              <a:rPr lang="zh-TW" altLang="en-US" sz="2000" b="1" dirty="0">
                <a:latin typeface="標楷體" pitchFamily="65" charset="-120"/>
                <a:ea typeface="標楷體" pitchFamily="65" charset="-120"/>
              </a:rPr>
              <a:t>農輔字第</a:t>
            </a:r>
            <a:r>
              <a:rPr lang="en-US" altLang="zh-TW" sz="2000" b="1" dirty="0">
                <a:latin typeface="標楷體" pitchFamily="65" charset="-120"/>
                <a:ea typeface="標楷體" pitchFamily="65" charset="-120"/>
              </a:rPr>
              <a:t>1060203932</a:t>
            </a:r>
            <a:r>
              <a:rPr lang="zh-TW" altLang="en-US" sz="2000" b="1" dirty="0">
                <a:latin typeface="標楷體" pitchFamily="65" charset="-120"/>
                <a:ea typeface="標楷體" pitchFamily="65" charset="-120"/>
              </a:rPr>
              <a:t>號函）</a:t>
            </a:r>
          </a:p>
          <a:p>
            <a:pPr eaLnBrk="1" hangingPunct="1">
              <a:spcBef>
                <a:spcPct val="0"/>
              </a:spcBef>
              <a:buClrTx/>
              <a:buSzTx/>
              <a:buNone/>
            </a:pPr>
            <a:endParaRPr lang="zh-TW" altLang="en-US" sz="2400" b="1" dirty="0">
              <a:latin typeface="標楷體" pitchFamily="65" charset="-120"/>
              <a:ea typeface="標楷體" pitchFamily="65" charset="-120"/>
            </a:endParaRPr>
          </a:p>
          <a:p>
            <a:pPr eaLnBrk="1" hangingPunct="1">
              <a:spcBef>
                <a:spcPct val="0"/>
              </a:spcBef>
              <a:buClrTx/>
              <a:buSzTx/>
              <a:buNone/>
            </a:pPr>
            <a:endParaRPr lang="zh-TW" altLang="en-US" sz="2600" b="1" dirty="0">
              <a:latin typeface="標楷體" pitchFamily="65" charset="-120"/>
              <a:ea typeface="標楷體" pitchFamily="65" charset="-120"/>
            </a:endParaRPr>
          </a:p>
        </p:txBody>
      </p:sp>
      <p:sp>
        <p:nvSpPr>
          <p:cNvPr id="84996" name="Text Box 3"/>
          <p:cNvSpPr txBox="1">
            <a:spLocks noChangeArrowheads="1"/>
          </p:cNvSpPr>
          <p:nvPr/>
        </p:nvSpPr>
        <p:spPr bwMode="auto">
          <a:xfrm>
            <a:off x="206375" y="378242"/>
            <a:ext cx="8937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None/>
            </a:pPr>
            <a:r>
              <a:rPr lang="zh-TW" altLang="en-US" sz="2800" b="1" dirty="0">
                <a:solidFill>
                  <a:srgbClr val="003399"/>
                </a:solidFill>
                <a:latin typeface="標楷體" pitchFamily="65" charset="-120"/>
                <a:ea typeface="標楷體" pitchFamily="65" charset="-120"/>
              </a:rPr>
              <a:t>釋一</a:t>
            </a:r>
            <a:r>
              <a:rPr lang="zh-TW" altLang="en-US" sz="2800" b="1" dirty="0">
                <a:solidFill>
                  <a:schemeClr val="accent6">
                    <a:lumMod val="75000"/>
                  </a:schemeClr>
                </a:solidFill>
                <a:latin typeface="標楷體" pitchFamily="65" charset="-120"/>
                <a:ea typeface="標楷體" pitchFamily="65" charset="-120"/>
              </a:rPr>
              <a:t>：修法前褫奪公權尚未復權會員其候選人資格疑義：</a:t>
            </a:r>
          </a:p>
        </p:txBody>
      </p:sp>
    </p:spTree>
    <p:extLst>
      <p:ext uri="{BB962C8B-B14F-4D97-AF65-F5344CB8AC3E}">
        <p14:creationId xmlns:p14="http://schemas.microsoft.com/office/powerpoint/2010/main" val="775142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內容版面配置區 2"/>
          <p:cNvSpPr>
            <a:spLocks noGrp="1"/>
          </p:cNvSpPr>
          <p:nvPr>
            <p:ph idx="1"/>
          </p:nvPr>
        </p:nvSpPr>
        <p:spPr>
          <a:xfrm>
            <a:off x="395288" y="476250"/>
            <a:ext cx="8447087" cy="5976938"/>
          </a:xfrm>
        </p:spPr>
        <p:txBody>
          <a:bodyPr/>
          <a:lstStyle/>
          <a:p>
            <a:pPr marL="0" indent="0">
              <a:buFont typeface="Wingdings" pitchFamily="2" charset="2"/>
              <a:buNone/>
            </a:pPr>
            <a:r>
              <a:rPr lang="zh-TW" altLang="en-US" sz="3600" b="1">
                <a:solidFill>
                  <a:srgbClr val="003399"/>
                </a:solidFill>
                <a:latin typeface="標楷體" pitchFamily="65" charset="-120"/>
                <a:ea typeface="標楷體" pitchFamily="65" charset="-120"/>
              </a:rPr>
              <a:t>第十七條</a:t>
            </a:r>
            <a:r>
              <a:rPr lang="zh-TW" altLang="en-US" sz="2400" b="1">
                <a:solidFill>
                  <a:srgbClr val="003399"/>
                </a:solidFill>
                <a:latin typeface="標楷體" pitchFamily="65" charset="-120"/>
                <a:ea typeface="標楷體" pitchFamily="65" charset="-120"/>
              </a:rPr>
              <a:t>　</a:t>
            </a:r>
            <a:r>
              <a:rPr lang="zh-TW" altLang="zh-TW" sz="3600" b="1">
                <a:solidFill>
                  <a:srgbClr val="003399"/>
                </a:solidFill>
                <a:latin typeface="標楷體" pitchFamily="65" charset="-120"/>
                <a:ea typeface="標楷體" pitchFamily="65" charset="-120"/>
              </a:rPr>
              <a:t>農會會員有違反本法行為，或</a:t>
            </a:r>
            <a:endParaRPr lang="en-US" altLang="zh-TW" sz="3600" b="1">
              <a:solidFill>
                <a:srgbClr val="003399"/>
              </a:solidFill>
              <a:latin typeface="標楷體" pitchFamily="65" charset="-120"/>
              <a:ea typeface="標楷體" pitchFamily="65" charset="-120"/>
            </a:endParaRPr>
          </a:p>
          <a:p>
            <a:pPr marL="0" indent="0">
              <a:buFont typeface="Wingdings" pitchFamily="2" charset="2"/>
              <a:buNone/>
            </a:pPr>
            <a:r>
              <a:rPr lang="zh-TW" altLang="en-US" sz="3600" b="1">
                <a:solidFill>
                  <a:srgbClr val="003399"/>
                </a:solidFill>
                <a:latin typeface="標楷體" pitchFamily="65" charset="-120"/>
                <a:ea typeface="標楷體" pitchFamily="65" charset="-120"/>
              </a:rPr>
              <a:t>  </a:t>
            </a:r>
            <a:r>
              <a:rPr lang="zh-TW" altLang="zh-TW" sz="3600" b="1">
                <a:solidFill>
                  <a:srgbClr val="003399"/>
                </a:solidFill>
                <a:latin typeface="標楷體" pitchFamily="65" charset="-120"/>
                <a:ea typeface="標楷體" pitchFamily="65" charset="-120"/>
              </a:rPr>
              <a:t>不遵守章程或代表大會決議，直接危害</a:t>
            </a:r>
            <a:endParaRPr lang="en-US" altLang="zh-TW" sz="3600" b="1">
              <a:solidFill>
                <a:srgbClr val="003399"/>
              </a:solidFill>
              <a:latin typeface="標楷體" pitchFamily="65" charset="-120"/>
              <a:ea typeface="標楷體" pitchFamily="65" charset="-120"/>
            </a:endParaRPr>
          </a:p>
          <a:p>
            <a:pPr marL="0" indent="0">
              <a:buFont typeface="Wingdings" pitchFamily="2" charset="2"/>
              <a:buNone/>
            </a:pPr>
            <a:r>
              <a:rPr lang="zh-TW" altLang="en-US" sz="3600" b="1">
                <a:solidFill>
                  <a:srgbClr val="003399"/>
                </a:solidFill>
                <a:latin typeface="標楷體" pitchFamily="65" charset="-120"/>
                <a:ea typeface="標楷體" pitchFamily="65" charset="-120"/>
              </a:rPr>
              <a:t>  </a:t>
            </a:r>
            <a:r>
              <a:rPr lang="zh-TW" altLang="zh-TW" sz="3600" b="1">
                <a:solidFill>
                  <a:srgbClr val="003399"/>
                </a:solidFill>
                <a:latin typeface="標楷體" pitchFamily="65" charset="-120"/>
                <a:ea typeface="標楷體" pitchFamily="65" charset="-120"/>
              </a:rPr>
              <a:t>農會，情節重大者，應予除名。 </a:t>
            </a:r>
            <a:endParaRPr lang="en-US" altLang="zh-TW" sz="3600" b="1">
              <a:solidFill>
                <a:srgbClr val="003399"/>
              </a:solidFill>
              <a:latin typeface="標楷體" pitchFamily="65" charset="-120"/>
              <a:ea typeface="標楷體" pitchFamily="65" charset="-120"/>
            </a:endParaRPr>
          </a:p>
          <a:p>
            <a:pPr marL="0" indent="0">
              <a:buFont typeface="Wingdings" pitchFamily="2" charset="2"/>
              <a:buNone/>
            </a:pPr>
            <a:r>
              <a:rPr lang="zh-TW" altLang="zh-TW" b="1">
                <a:latin typeface="標楷體" pitchFamily="65" charset="-120"/>
                <a:ea typeface="標楷體" pitchFamily="65" charset="-120"/>
              </a:rPr>
              <a:t>農會法第</a:t>
            </a:r>
            <a:r>
              <a:rPr lang="en-US" altLang="zh-TW" b="1">
                <a:latin typeface="標楷體" pitchFamily="65" charset="-120"/>
                <a:ea typeface="標楷體" pitchFamily="65" charset="-120"/>
              </a:rPr>
              <a:t>17</a:t>
            </a:r>
            <a:r>
              <a:rPr lang="zh-TW" altLang="zh-TW" b="1">
                <a:latin typeface="標楷體" pitchFamily="65" charset="-120"/>
                <a:ea typeface="標楷體" pitchFamily="65" charset="-120"/>
              </a:rPr>
              <a:t>條之除名，為對會員之處分，應由理事會以提案方式敘明事實、理由、相關事證及當事人之陳述意見，依同法第</a:t>
            </a:r>
            <a:r>
              <a:rPr lang="en-US" altLang="zh-TW" b="1">
                <a:latin typeface="標楷體" pitchFamily="65" charset="-120"/>
                <a:ea typeface="標楷體" pitchFamily="65" charset="-120"/>
              </a:rPr>
              <a:t>37</a:t>
            </a:r>
            <a:r>
              <a:rPr lang="zh-TW" altLang="zh-TW" b="1">
                <a:latin typeface="標楷體" pitchFamily="65" charset="-120"/>
                <a:ea typeface="標楷體" pitchFamily="65" charset="-120"/>
              </a:rPr>
              <a:t>條規定辦理；農會為上開提案，應先敘明除名之事實及理由，以書面通知當事人，當事人如有異議，應於通知送達</a:t>
            </a:r>
            <a:r>
              <a:rPr lang="en-US" altLang="zh-TW" b="1">
                <a:latin typeface="標楷體" pitchFamily="65" charset="-120"/>
                <a:ea typeface="標楷體" pitchFamily="65" charset="-120"/>
              </a:rPr>
              <a:t>7</a:t>
            </a:r>
            <a:r>
              <a:rPr lang="zh-TW" altLang="zh-TW" b="1">
                <a:latin typeface="標楷體" pitchFamily="65" charset="-120"/>
                <a:ea typeface="標楷體" pitchFamily="65" charset="-120"/>
              </a:rPr>
              <a:t>日內以書面向農會陳述意見，逾期視為放棄陳述意見。</a:t>
            </a:r>
            <a:endParaRPr lang="en-US" altLang="zh-TW" b="1">
              <a:latin typeface="標楷體" pitchFamily="65" charset="-120"/>
              <a:ea typeface="標楷體" pitchFamily="65" charset="-120"/>
            </a:endParaRPr>
          </a:p>
          <a:p>
            <a:pPr marL="0" indent="0">
              <a:buFont typeface="Wingdings" pitchFamily="2" charset="2"/>
              <a:buNone/>
            </a:pPr>
            <a:r>
              <a:rPr lang="zh-TW" altLang="zh-TW" b="1">
                <a:latin typeface="標楷體" pitchFamily="65" charset="-120"/>
                <a:ea typeface="標楷體" pitchFamily="65" charset="-120"/>
              </a:rPr>
              <a:t>（農委會</a:t>
            </a:r>
            <a:r>
              <a:rPr lang="en-US" altLang="zh-TW" b="1">
                <a:latin typeface="標楷體" pitchFamily="65" charset="-120"/>
                <a:ea typeface="標楷體" pitchFamily="65" charset="-120"/>
              </a:rPr>
              <a:t>91.1.29</a:t>
            </a:r>
            <a:r>
              <a:rPr lang="zh-TW" altLang="zh-TW" b="1">
                <a:latin typeface="標楷體" pitchFamily="65" charset="-120"/>
                <a:ea typeface="標楷體" pitchFamily="65" charset="-120"/>
              </a:rPr>
              <a:t>農輔字第</a:t>
            </a:r>
            <a:r>
              <a:rPr lang="en-US" altLang="zh-TW" b="1">
                <a:latin typeface="標楷體" pitchFamily="65" charset="-120"/>
                <a:ea typeface="標楷體" pitchFamily="65" charset="-120"/>
              </a:rPr>
              <a:t>900171447</a:t>
            </a:r>
            <a:r>
              <a:rPr lang="zh-TW" altLang="zh-TW" b="1">
                <a:latin typeface="標楷體" pitchFamily="65" charset="-120"/>
                <a:ea typeface="標楷體" pitchFamily="65" charset="-120"/>
              </a:rPr>
              <a:t>號令）</a:t>
            </a:r>
            <a:endParaRPr lang="en-US" altLang="zh-TW" b="1">
              <a:solidFill>
                <a:srgbClr val="003399"/>
              </a:solidFill>
              <a:latin typeface="標楷體" pitchFamily="65" charset="-120"/>
              <a:ea typeface="標楷體" pitchFamily="65" charset="-120"/>
            </a:endParaRPr>
          </a:p>
        </p:txBody>
      </p:sp>
      <p:sp>
        <p:nvSpPr>
          <p:cNvPr id="8704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B53824F-EFA0-44C4-8E9D-6FE256B8FE0B}" type="slidenum">
              <a:rPr kumimoji="0" lang="en-US" altLang="zh-TW" sz="1400"/>
              <a:pPr>
                <a:spcBef>
                  <a:spcPct val="0"/>
                </a:spcBef>
                <a:buClrTx/>
                <a:buSzTx/>
                <a:buFontTx/>
                <a:buNone/>
              </a:pPr>
              <a:t>77</a:t>
            </a:fld>
            <a:endParaRPr kumimoji="0" lang="en-US" altLang="zh-TW" sz="1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內容版面配置區 2"/>
          <p:cNvSpPr>
            <a:spLocks noGrp="1"/>
          </p:cNvSpPr>
          <p:nvPr>
            <p:ph idx="1"/>
          </p:nvPr>
        </p:nvSpPr>
        <p:spPr>
          <a:xfrm>
            <a:off x="250825" y="476250"/>
            <a:ext cx="8591550" cy="5622925"/>
          </a:xfrm>
        </p:spPr>
        <p:txBody>
          <a:bodyPr/>
          <a:lstStyle/>
          <a:p>
            <a:pPr marL="0" indent="0">
              <a:buFont typeface="Wingdings" pitchFamily="2" charset="2"/>
              <a:buNone/>
            </a:pPr>
            <a:r>
              <a:rPr lang="en-US" altLang="zh-TW" sz="4000" b="1">
                <a:solidFill>
                  <a:srgbClr val="CC3300"/>
                </a:solidFill>
                <a:latin typeface="標楷體" pitchFamily="65" charset="-120"/>
                <a:ea typeface="標楷體" pitchFamily="65" charset="-120"/>
              </a:rPr>
              <a:t>(</a:t>
            </a:r>
            <a:r>
              <a:rPr lang="zh-TW" altLang="en-US" sz="4000" b="1">
                <a:solidFill>
                  <a:srgbClr val="008000"/>
                </a:solidFill>
                <a:latin typeface="標楷體" pitchFamily="65" charset="-120"/>
                <a:ea typeface="標楷體" pitchFamily="65" charset="-120"/>
              </a:rPr>
              <a:t>會員出會</a:t>
            </a:r>
            <a:r>
              <a:rPr lang="en-US" altLang="zh-TW" sz="4000" b="1">
                <a:solidFill>
                  <a:srgbClr val="CC3300"/>
                </a:solidFill>
                <a:latin typeface="標楷體" pitchFamily="65" charset="-120"/>
                <a:ea typeface="標楷體" pitchFamily="65" charset="-120"/>
              </a:rPr>
              <a:t>)</a:t>
            </a:r>
            <a:endParaRPr lang="en-US" altLang="zh-TW" sz="4000" b="1">
              <a:solidFill>
                <a:srgbClr val="CC3300"/>
              </a:solidFill>
              <a:latin typeface="標楷體" pitchFamily="65" charset="-120"/>
              <a:ea typeface="標楷體" pitchFamily="65" charset="-120"/>
              <a:cs typeface="Times New Roman" pitchFamily="18" charset="0"/>
            </a:endParaRPr>
          </a:p>
          <a:p>
            <a:pPr marL="0" indent="0">
              <a:buFont typeface="Wingdings" pitchFamily="2" charset="2"/>
              <a:buNone/>
            </a:pPr>
            <a:endParaRPr lang="en-US" altLang="zh-TW" sz="3000" b="1">
              <a:solidFill>
                <a:srgbClr val="003399"/>
              </a:solidFill>
              <a:latin typeface="標楷體" pitchFamily="65" charset="-120"/>
              <a:ea typeface="標楷體" pitchFamily="65" charset="-120"/>
            </a:endParaRPr>
          </a:p>
          <a:p>
            <a:pPr marL="0" indent="0">
              <a:buFont typeface="Wingdings" pitchFamily="2" charset="2"/>
              <a:buNone/>
            </a:pPr>
            <a:r>
              <a:rPr lang="zh-TW" altLang="en-US" sz="3000" b="1">
                <a:solidFill>
                  <a:srgbClr val="003399"/>
                </a:solidFill>
                <a:latin typeface="標楷體" pitchFamily="65" charset="-120"/>
                <a:ea typeface="標楷體" pitchFamily="65" charset="-120"/>
              </a:rPr>
              <a:t>第十八條　</a:t>
            </a:r>
            <a:r>
              <a:rPr lang="zh-TW" altLang="zh-TW" sz="3000" b="1">
                <a:solidFill>
                  <a:srgbClr val="003399"/>
                </a:solidFill>
                <a:latin typeface="標楷體" pitchFamily="65" charset="-120"/>
                <a:ea typeface="標楷體" pitchFamily="65" charset="-120"/>
              </a:rPr>
              <a:t>農會會員有下列情形之一者為出會：</a:t>
            </a:r>
          </a:p>
          <a:p>
            <a:pPr marL="0" indent="0">
              <a:buFont typeface="Wingdings" pitchFamily="2" charset="2"/>
              <a:buNone/>
            </a:pPr>
            <a:r>
              <a:rPr lang="zh-TW" altLang="en-US" sz="3000" b="1">
                <a:solidFill>
                  <a:srgbClr val="003399"/>
                </a:solidFill>
                <a:latin typeface="標楷體" pitchFamily="65" charset="-120"/>
                <a:ea typeface="標楷體" pitchFamily="65" charset="-120"/>
              </a:rPr>
              <a:t>  </a:t>
            </a:r>
            <a:r>
              <a:rPr lang="zh-TW" altLang="zh-TW" sz="3000" b="1">
                <a:solidFill>
                  <a:srgbClr val="003399"/>
                </a:solidFill>
                <a:latin typeface="標楷體" pitchFamily="65" charset="-120"/>
                <a:ea typeface="標楷體" pitchFamily="65" charset="-120"/>
              </a:rPr>
              <a:t>一、死亡。</a:t>
            </a:r>
          </a:p>
          <a:p>
            <a:pPr marL="0" indent="0">
              <a:buFont typeface="Wingdings" pitchFamily="2" charset="2"/>
              <a:buNone/>
            </a:pPr>
            <a:r>
              <a:rPr lang="zh-TW" altLang="en-US" sz="3000" b="1">
                <a:solidFill>
                  <a:srgbClr val="003399"/>
                </a:solidFill>
                <a:latin typeface="標楷體" pitchFamily="65" charset="-120"/>
                <a:ea typeface="標楷體" pitchFamily="65" charset="-120"/>
              </a:rPr>
              <a:t>  </a:t>
            </a:r>
            <a:r>
              <a:rPr lang="zh-TW" altLang="zh-TW" sz="3000" b="1">
                <a:solidFill>
                  <a:srgbClr val="003399"/>
                </a:solidFill>
                <a:latin typeface="標楷體" pitchFamily="65" charset="-120"/>
                <a:ea typeface="標楷體" pitchFamily="65" charset="-120"/>
              </a:rPr>
              <a:t>二、有第十六條第一款或第二款情形之一者。</a:t>
            </a:r>
          </a:p>
          <a:p>
            <a:pPr marL="0" indent="0">
              <a:buFont typeface="Wingdings" pitchFamily="2" charset="2"/>
              <a:buNone/>
            </a:pPr>
            <a:r>
              <a:rPr lang="zh-TW" altLang="en-US" sz="3000" b="1">
                <a:solidFill>
                  <a:srgbClr val="003399"/>
                </a:solidFill>
                <a:latin typeface="標楷體" pitchFamily="65" charset="-120"/>
                <a:ea typeface="標楷體" pitchFamily="65" charset="-120"/>
              </a:rPr>
              <a:t>  </a:t>
            </a:r>
            <a:r>
              <a:rPr lang="zh-TW" altLang="zh-TW" sz="3000" b="1">
                <a:solidFill>
                  <a:srgbClr val="003399"/>
                </a:solidFill>
                <a:latin typeface="標楷體" pitchFamily="65" charset="-120"/>
                <a:ea typeface="標楷體" pitchFamily="65" charset="-120"/>
              </a:rPr>
              <a:t>三、喪失中華民國國籍者。</a:t>
            </a:r>
          </a:p>
          <a:p>
            <a:pPr marL="0" indent="0">
              <a:buFont typeface="Wingdings" pitchFamily="2" charset="2"/>
              <a:buNone/>
            </a:pPr>
            <a:r>
              <a:rPr lang="zh-TW" altLang="en-US" sz="3000" b="1">
                <a:solidFill>
                  <a:srgbClr val="003399"/>
                </a:solidFill>
                <a:latin typeface="標楷體" pitchFamily="65" charset="-120"/>
                <a:ea typeface="標楷體" pitchFamily="65" charset="-120"/>
              </a:rPr>
              <a:t>  </a:t>
            </a:r>
            <a:r>
              <a:rPr lang="zh-TW" altLang="zh-TW" sz="3000" b="1">
                <a:solidFill>
                  <a:srgbClr val="003399"/>
                </a:solidFill>
                <a:latin typeface="標楷體" pitchFamily="65" charset="-120"/>
                <a:ea typeface="標楷體" pitchFamily="65" charset="-120"/>
              </a:rPr>
              <a:t>四、住址遷離原農會組織區域者。</a:t>
            </a:r>
          </a:p>
          <a:p>
            <a:pPr marL="0" indent="0">
              <a:buFont typeface="Wingdings" pitchFamily="2" charset="2"/>
              <a:buNone/>
            </a:pPr>
            <a:r>
              <a:rPr lang="zh-TW" altLang="en-US" sz="3000" b="1">
                <a:solidFill>
                  <a:srgbClr val="003399"/>
                </a:solidFill>
                <a:latin typeface="標楷體" pitchFamily="65" charset="-120"/>
                <a:ea typeface="標楷體" pitchFamily="65" charset="-120"/>
              </a:rPr>
              <a:t>  </a:t>
            </a:r>
            <a:r>
              <a:rPr lang="zh-TW" altLang="zh-TW" sz="3000" b="1">
                <a:solidFill>
                  <a:srgbClr val="003399"/>
                </a:solidFill>
                <a:latin typeface="標楷體" pitchFamily="65" charset="-120"/>
                <a:ea typeface="標楷體" pitchFamily="65" charset="-120"/>
              </a:rPr>
              <a:t>五、除名。</a:t>
            </a:r>
          </a:p>
          <a:p>
            <a:pPr marL="0" indent="0">
              <a:buFont typeface="Wingdings" pitchFamily="2" charset="2"/>
              <a:buNone/>
            </a:pPr>
            <a:r>
              <a:rPr lang="zh-TW" altLang="zh-TW" b="1">
                <a:solidFill>
                  <a:srgbClr val="003399"/>
                </a:solidFill>
                <a:latin typeface="標楷體" pitchFamily="65" charset="-120"/>
                <a:ea typeface="標楷體" pitchFamily="65" charset="-120"/>
              </a:rPr>
              <a:t> </a:t>
            </a:r>
            <a:endParaRPr lang="en-US" altLang="zh-TW" b="1">
              <a:solidFill>
                <a:srgbClr val="003399"/>
              </a:solidFill>
              <a:latin typeface="標楷體" pitchFamily="65" charset="-120"/>
              <a:ea typeface="標楷體" pitchFamily="65" charset="-120"/>
            </a:endParaRPr>
          </a:p>
          <a:p>
            <a:pPr marL="0" indent="0" algn="just">
              <a:lnSpc>
                <a:spcPts val="2400"/>
              </a:lnSpc>
              <a:buClr>
                <a:srgbClr val="FF0000"/>
              </a:buClr>
              <a:buFont typeface="Wingdings" pitchFamily="2" charset="2"/>
              <a:buNone/>
            </a:pPr>
            <a:endParaRPr lang="zh-TW" altLang="en-US" sz="2400"/>
          </a:p>
        </p:txBody>
      </p:sp>
      <p:sp>
        <p:nvSpPr>
          <p:cNvPr id="8806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029DA09-88C0-4748-9DB8-CCA92C426192}" type="slidenum">
              <a:rPr kumimoji="0" lang="en-US" altLang="zh-TW" sz="1400"/>
              <a:pPr>
                <a:spcBef>
                  <a:spcPct val="0"/>
                </a:spcBef>
                <a:buClrTx/>
                <a:buSzTx/>
                <a:buFontTx/>
                <a:buNone/>
              </a:pPr>
              <a:t>78</a:t>
            </a:fld>
            <a:endParaRPr kumimoji="0" lang="en-US" altLang="zh-TW" sz="1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A5CEE78C-1D6E-4347-A61E-F296FFDC6830}" type="slidenum">
              <a:rPr kumimoji="0" lang="en-US" altLang="zh-TW" sz="1400"/>
              <a:pPr>
                <a:spcBef>
                  <a:spcPct val="0"/>
                </a:spcBef>
                <a:buClrTx/>
                <a:buSzTx/>
                <a:buFontTx/>
                <a:buNone/>
              </a:pPr>
              <a:t>79</a:t>
            </a:fld>
            <a:endParaRPr kumimoji="0" lang="en-US" altLang="zh-TW" sz="1400"/>
          </a:p>
        </p:txBody>
      </p:sp>
      <p:sp>
        <p:nvSpPr>
          <p:cNvPr id="89091" name="Text Box 2"/>
          <p:cNvSpPr txBox="1">
            <a:spLocks noChangeArrowheads="1"/>
          </p:cNvSpPr>
          <p:nvPr/>
        </p:nvSpPr>
        <p:spPr bwMode="auto">
          <a:xfrm>
            <a:off x="684213" y="1916113"/>
            <a:ext cx="8135937"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zh-TW" sz="2800" b="1" dirty="0">
                <a:latin typeface="標楷體" pitchFamily="65" charset="-120"/>
                <a:ea typeface="標楷體" pitchFamily="65" charset="-120"/>
              </a:rPr>
              <a:t>查農會理事原居住之房屋既被徵收拆除，其在已拆除房屋之戶籍應依戶籍法於法定期限內分別遷出、遷入或住址變更登記，自不得依其非法存在之戶籍登記資料否定其實際遷離農會組織區域之事實，該員既已遷離農會組織區域，</a:t>
            </a:r>
            <a:r>
              <a:rPr lang="zh-TW" altLang="zh-TW" sz="2800" b="1" dirty="0">
                <a:solidFill>
                  <a:srgbClr val="FF0000"/>
                </a:solidFill>
                <a:latin typeface="標楷體" pitchFamily="65" charset="-120"/>
                <a:ea typeface="標楷體" pitchFamily="65" charset="-120"/>
              </a:rPr>
              <a:t>自不得為農會會員，其理事資格應隨同會員資格同時喪失</a:t>
            </a:r>
            <a:r>
              <a:rPr lang="zh-TW" altLang="zh-TW" sz="2800" b="1" dirty="0">
                <a:latin typeface="標楷體" pitchFamily="65" charset="-120"/>
                <a:ea typeface="標楷體" pitchFamily="65" charset="-120"/>
              </a:rPr>
              <a:t>，至經人檢舉後再遷回農會組織區域，應以新會員身分重新辦理入會。</a:t>
            </a:r>
            <a:endParaRPr lang="en-US" altLang="zh-TW" sz="2800"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sz="2200" b="1" dirty="0">
                <a:latin typeface="標楷體" pitchFamily="65" charset="-120"/>
                <a:ea typeface="標楷體" pitchFamily="65" charset="-120"/>
              </a:rPr>
              <a:t>（內政部</a:t>
            </a:r>
            <a:r>
              <a:rPr lang="en-US" altLang="zh-TW" sz="2200" b="1" dirty="0">
                <a:latin typeface="標楷體" pitchFamily="65" charset="-120"/>
                <a:ea typeface="標楷體" pitchFamily="65" charset="-120"/>
              </a:rPr>
              <a:t>66.3.21</a:t>
            </a:r>
            <a:r>
              <a:rPr lang="zh-TW" altLang="zh-TW" sz="2200" b="1" dirty="0">
                <a:latin typeface="標楷體" pitchFamily="65" charset="-120"/>
                <a:ea typeface="標楷體" pitchFamily="65" charset="-120"/>
              </a:rPr>
              <a:t>台內社字第</a:t>
            </a:r>
            <a:r>
              <a:rPr lang="en-US" altLang="zh-TW" sz="2200" b="1" dirty="0">
                <a:latin typeface="標楷體" pitchFamily="65" charset="-120"/>
                <a:ea typeface="標楷體" pitchFamily="65" charset="-120"/>
              </a:rPr>
              <a:t>719026</a:t>
            </a:r>
            <a:r>
              <a:rPr lang="zh-TW" altLang="zh-TW" sz="2200" b="1" dirty="0">
                <a:latin typeface="標楷體" pitchFamily="65" charset="-120"/>
                <a:ea typeface="標楷體" pitchFamily="65" charset="-120"/>
              </a:rPr>
              <a:t>號函</a:t>
            </a:r>
            <a:r>
              <a:rPr lang="zh-TW" altLang="en-US" sz="2200" b="1" dirty="0">
                <a:latin typeface="標楷體" pitchFamily="65" charset="-120"/>
                <a:ea typeface="標楷體" pitchFamily="65" charset="-120"/>
              </a:rPr>
              <a:t>，農委會</a:t>
            </a:r>
            <a:r>
              <a:rPr lang="en-US" altLang="zh-TW" sz="2200" b="1" dirty="0">
                <a:latin typeface="標楷體" pitchFamily="65" charset="-120"/>
                <a:ea typeface="標楷體" pitchFamily="65" charset="-120"/>
              </a:rPr>
              <a:t>105.08</a:t>
            </a:r>
            <a:r>
              <a:rPr lang="zh-TW" altLang="en-US" sz="2200" b="1" dirty="0">
                <a:latin typeface="標楷體" pitchFamily="65" charset="-120"/>
                <a:ea typeface="標楷體" pitchFamily="65" charset="-120"/>
              </a:rPr>
              <a:t>檢討） </a:t>
            </a:r>
          </a:p>
        </p:txBody>
      </p:sp>
      <p:sp>
        <p:nvSpPr>
          <p:cNvPr id="89092" name="Text Box 3"/>
          <p:cNvSpPr txBox="1">
            <a:spLocks noChangeArrowheads="1"/>
          </p:cNvSpPr>
          <p:nvPr/>
        </p:nvSpPr>
        <p:spPr bwMode="auto">
          <a:xfrm>
            <a:off x="336550" y="460375"/>
            <a:ext cx="84248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2800" b="1">
                <a:solidFill>
                  <a:srgbClr val="003399"/>
                </a:solidFill>
                <a:latin typeface="標楷體" pitchFamily="65" charset="-120"/>
                <a:ea typeface="標楷體" pitchFamily="65" charset="-120"/>
              </a:rPr>
              <a:t>釋一：</a:t>
            </a:r>
            <a:endParaRPr lang="en-US" altLang="zh-TW" sz="28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800" b="1">
                <a:solidFill>
                  <a:srgbClr val="003399"/>
                </a:solidFill>
                <a:latin typeface="標楷體" pitchFamily="65" charset="-120"/>
                <a:ea typeface="標楷體" pitchFamily="65" charset="-120"/>
              </a:rPr>
              <a:t>  </a:t>
            </a:r>
            <a:r>
              <a:rPr lang="zh-TW" altLang="zh-TW" sz="2800" b="1">
                <a:solidFill>
                  <a:srgbClr val="003399"/>
                </a:solidFill>
                <a:latin typeface="標楷體" pitchFamily="65" charset="-120"/>
                <a:ea typeface="標楷體" pitchFamily="65" charset="-120"/>
              </a:rPr>
              <a:t>農會理事住所遷離農會組織區域，經人檢舉後復又</a:t>
            </a:r>
            <a:endParaRPr lang="en-US" altLang="zh-TW" sz="28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800" b="1">
                <a:solidFill>
                  <a:srgbClr val="003399"/>
                </a:solidFill>
                <a:latin typeface="標楷體" pitchFamily="65" charset="-120"/>
                <a:ea typeface="標楷體" pitchFamily="65" charset="-120"/>
              </a:rPr>
              <a:t>  </a:t>
            </a:r>
            <a:r>
              <a:rPr lang="zh-TW" altLang="zh-TW" sz="2800" b="1">
                <a:solidFill>
                  <a:srgbClr val="003399"/>
                </a:solidFill>
                <a:latin typeface="標楷體" pitchFamily="65" charset="-120"/>
                <a:ea typeface="標楷體" pitchFamily="65" charset="-120"/>
              </a:rPr>
              <a:t>遷回，其會員資格疑義</a:t>
            </a:r>
            <a:r>
              <a:rPr lang="zh-TW" altLang="en-US" sz="2800" b="1">
                <a:solidFill>
                  <a:srgbClr val="003399"/>
                </a:solidFill>
                <a:latin typeface="標楷體" pitchFamily="65" charset="-120"/>
                <a:ea typeface="標楷體" pitchFamily="65" charset="-12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6D6E8FF6-7845-44F6-9397-9A999B8EE0F6}" type="slidenum">
              <a:rPr kumimoji="0" lang="en-US" altLang="zh-TW" sz="1400"/>
              <a:pPr>
                <a:spcBef>
                  <a:spcPct val="0"/>
                </a:spcBef>
                <a:buClrTx/>
                <a:buSzTx/>
                <a:buFontTx/>
                <a:buNone/>
              </a:pPr>
              <a:t>8</a:t>
            </a:fld>
            <a:endParaRPr kumimoji="0" lang="en-US" altLang="zh-TW" sz="1400"/>
          </a:p>
        </p:txBody>
      </p:sp>
      <p:sp>
        <p:nvSpPr>
          <p:cNvPr id="20483" name="Rectangle 2"/>
          <p:cNvSpPr>
            <a:spLocks noGrp="1" noRot="1" noChangeArrowheads="1"/>
          </p:cNvSpPr>
          <p:nvPr>
            <p:ph type="title"/>
          </p:nvPr>
        </p:nvSpPr>
        <p:spPr>
          <a:xfrm>
            <a:off x="301625" y="476250"/>
            <a:ext cx="8540750" cy="792163"/>
          </a:xfrm>
        </p:spPr>
        <p:txBody>
          <a:bodyPr/>
          <a:lstStyle/>
          <a:p>
            <a:pPr eaLnBrk="1" hangingPunct="1"/>
            <a:r>
              <a:rPr lang="zh-TW" altLang="en-US" sz="4000" b="1">
                <a:ea typeface="標楷體" pitchFamily="65" charset="-120"/>
              </a:rPr>
              <a:t>基層農會會員資格審查及認定辦法</a:t>
            </a:r>
            <a:r>
              <a:rPr lang="zh-TW" altLang="en-US" sz="4000" b="1"/>
              <a:t> </a:t>
            </a:r>
          </a:p>
        </p:txBody>
      </p:sp>
      <p:sp>
        <p:nvSpPr>
          <p:cNvPr id="17412" name="Rectangle 3"/>
          <p:cNvSpPr>
            <a:spLocks noGrp="1" noRot="1" noChangeArrowheads="1"/>
          </p:cNvSpPr>
          <p:nvPr>
            <p:ph type="body" idx="1"/>
          </p:nvPr>
        </p:nvSpPr>
        <p:spPr>
          <a:xfrm>
            <a:off x="0" y="1268413"/>
            <a:ext cx="9036050" cy="5184775"/>
          </a:xfrm>
        </p:spPr>
        <p:txBody>
          <a:bodyPr/>
          <a:lstStyle/>
          <a:p>
            <a:pPr marL="0" indent="0" eaLnBrk="1" hangingPunct="1">
              <a:lnSpc>
                <a:spcPct val="90000"/>
              </a:lnSpc>
              <a:buFont typeface="Wingdings" pitchFamily="2" charset="2"/>
              <a:buNone/>
              <a:defRPr/>
            </a:pPr>
            <a:r>
              <a:rPr lang="zh-TW" altLang="en-US" sz="2800" b="1" dirty="0">
                <a:solidFill>
                  <a:schemeClr val="tx2"/>
                </a:solidFill>
                <a:latin typeface="標楷體" panose="03000509000000000000" pitchFamily="65" charset="-120"/>
                <a:ea typeface="標楷體" panose="03000509000000000000" pitchFamily="65" charset="-120"/>
                <a:cs typeface="+mj-cs"/>
              </a:rPr>
              <a:t>第二條   凡成年之中華民國國民，設籍農會組織區域內，實際從事農業，申請加入基層農會為會員者，</a:t>
            </a:r>
            <a:endParaRPr lang="en-US" altLang="zh-TW" sz="2800"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lnSpc>
                <a:spcPct val="90000"/>
              </a:lnSpc>
              <a:buFont typeface="Wingdings" pitchFamily="2" charset="2"/>
              <a:buNone/>
              <a:defRPr/>
            </a:pPr>
            <a:r>
              <a:rPr lang="zh-TW" altLang="en-US" sz="2800" b="1" dirty="0">
                <a:solidFill>
                  <a:schemeClr val="tx2"/>
                </a:solidFill>
                <a:latin typeface="標楷體" panose="03000509000000000000" pitchFamily="65" charset="-120"/>
                <a:ea typeface="標楷體" panose="03000509000000000000" pitchFamily="65" charset="-120"/>
                <a:cs typeface="+mj-cs"/>
              </a:rPr>
              <a:t>  依下列規定認定之：</a:t>
            </a:r>
            <a:endParaRPr lang="en-US" altLang="zh-TW" sz="2800" b="1" dirty="0">
              <a:solidFill>
                <a:schemeClr val="tx2"/>
              </a:solidFill>
              <a:latin typeface="標楷體" panose="03000509000000000000" pitchFamily="65" charset="-120"/>
              <a:ea typeface="標楷體" panose="03000509000000000000" pitchFamily="65" charset="-120"/>
              <a:cs typeface="+mj-cs"/>
            </a:endParaRPr>
          </a:p>
          <a:p>
            <a:pPr marL="0" indent="0" eaLnBrk="1" hangingPunct="1">
              <a:lnSpc>
                <a:spcPct val="90000"/>
              </a:lnSpc>
              <a:buFont typeface="Wingdings" pitchFamily="2" charset="2"/>
              <a:buNone/>
              <a:defRPr/>
            </a:pPr>
            <a:r>
              <a:rPr lang="zh-TW" altLang="en-US" sz="2800" b="1" dirty="0">
                <a:solidFill>
                  <a:schemeClr val="tx2"/>
                </a:solidFill>
                <a:latin typeface="標楷體" panose="03000509000000000000" pitchFamily="65" charset="-120"/>
                <a:ea typeface="標楷體" panose="03000509000000000000" pitchFamily="65" charset="-120"/>
                <a:cs typeface="+mj-cs"/>
              </a:rPr>
              <a:t>第</a:t>
            </a:r>
            <a:r>
              <a:rPr lang="en-US" altLang="zh-TW" sz="2800" b="1" dirty="0">
                <a:solidFill>
                  <a:schemeClr val="tx2"/>
                </a:solidFill>
                <a:latin typeface="標楷體" panose="03000509000000000000" pitchFamily="65" charset="-120"/>
                <a:ea typeface="標楷體" panose="03000509000000000000" pitchFamily="65" charset="-120"/>
                <a:cs typeface="+mj-cs"/>
              </a:rPr>
              <a:t>1</a:t>
            </a:r>
            <a:r>
              <a:rPr lang="zh-TW" altLang="en-US" sz="2800" b="1" dirty="0">
                <a:solidFill>
                  <a:schemeClr val="tx2"/>
                </a:solidFill>
                <a:latin typeface="標楷體" panose="03000509000000000000" pitchFamily="65" charset="-120"/>
                <a:ea typeface="標楷體" panose="03000509000000000000" pitchFamily="65" charset="-120"/>
                <a:cs typeface="+mj-cs"/>
              </a:rPr>
              <a:t>款－自耕農：</a:t>
            </a:r>
            <a:r>
              <a:rPr lang="en-US" altLang="en-US" sz="2800" b="1" dirty="0">
                <a:solidFill>
                  <a:schemeClr val="tx2"/>
                </a:solidFill>
                <a:latin typeface="標楷體" panose="03000509000000000000" pitchFamily="65" charset="-120"/>
                <a:ea typeface="標楷體" panose="03000509000000000000" pitchFamily="65" charset="-120"/>
                <a:cs typeface="+mj-cs"/>
              </a:rPr>
              <a:t>（</a:t>
            </a:r>
            <a:r>
              <a:rPr lang="en-US" altLang="zh-TW" sz="2800" b="1" dirty="0">
                <a:solidFill>
                  <a:schemeClr val="tx2"/>
                </a:solidFill>
                <a:latin typeface="標楷體" panose="03000509000000000000" pitchFamily="65" charset="-120"/>
                <a:ea typeface="標楷體" panose="03000509000000000000" pitchFamily="65" charset="-120"/>
                <a:cs typeface="+mj-cs"/>
              </a:rPr>
              <a:t>§2-1-1</a:t>
            </a:r>
            <a:r>
              <a:rPr lang="zh-TW" altLang="en-US" sz="2800" b="1" dirty="0">
                <a:solidFill>
                  <a:schemeClr val="tx2"/>
                </a:solidFill>
                <a:latin typeface="標楷體" panose="03000509000000000000" pitchFamily="65" charset="-120"/>
                <a:ea typeface="標楷體" panose="03000509000000000000" pitchFamily="65" charset="-120"/>
                <a:cs typeface="+mj-cs"/>
              </a:rPr>
              <a:t>）</a:t>
            </a:r>
          </a:p>
          <a:p>
            <a:pPr marL="541338" indent="-541338" eaLnBrk="1" hangingPunct="1">
              <a:lnSpc>
                <a:spcPct val="90000"/>
              </a:lnSpc>
              <a:buFont typeface="Wingdings" pitchFamily="2" charset="2"/>
              <a:buNone/>
              <a:defRPr/>
            </a:pPr>
            <a:r>
              <a:rPr lang="zh-TW" altLang="en-US" sz="2800" b="1" dirty="0">
                <a:solidFill>
                  <a:schemeClr val="tx2"/>
                </a:solidFill>
                <a:latin typeface="標楷體" panose="03000509000000000000" pitchFamily="65" charset="-120"/>
                <a:ea typeface="標楷體" panose="03000509000000000000" pitchFamily="65" charset="-120"/>
                <a:cs typeface="+mj-cs"/>
              </a:rPr>
              <a:t> </a:t>
            </a:r>
            <a:r>
              <a:rPr lang="en-US" altLang="zh-TW" sz="2800" b="1" dirty="0">
                <a:solidFill>
                  <a:schemeClr val="tx2"/>
                </a:solidFill>
                <a:latin typeface="標楷體" panose="03000509000000000000" pitchFamily="65" charset="-120"/>
                <a:ea typeface="標楷體" panose="03000509000000000000" pitchFamily="65" charset="-120"/>
                <a:cs typeface="+mj-cs"/>
              </a:rPr>
              <a:t>1.</a:t>
            </a:r>
            <a:r>
              <a:rPr lang="zh-TW" altLang="en-US" sz="2800" b="1" dirty="0">
                <a:solidFill>
                  <a:schemeClr val="tx2"/>
                </a:solidFill>
                <a:latin typeface="標楷體" panose="03000509000000000000" pitchFamily="65" charset="-120"/>
                <a:ea typeface="標楷體" panose="03000509000000000000" pitchFamily="65" charset="-120"/>
                <a:cs typeface="+mj-cs"/>
              </a:rPr>
              <a:t>以本人、配偶或</a:t>
            </a:r>
            <a:r>
              <a:rPr lang="zh-TW" altLang="en-US" sz="2800" b="1" u="sng" dirty="0">
                <a:solidFill>
                  <a:srgbClr val="FF0000"/>
                </a:solidFill>
                <a:latin typeface="標楷體" panose="03000509000000000000" pitchFamily="65" charset="-120"/>
                <a:ea typeface="標楷體" panose="03000509000000000000" pitchFamily="65" charset="-120"/>
                <a:cs typeface="+mj-cs"/>
              </a:rPr>
              <a:t>同戶</a:t>
            </a:r>
            <a:r>
              <a:rPr lang="zh-TW" altLang="en-US" sz="2800" b="1" dirty="0">
                <a:solidFill>
                  <a:schemeClr val="tx2"/>
                </a:solidFill>
                <a:latin typeface="標楷體" panose="03000509000000000000" pitchFamily="65" charset="-120"/>
                <a:ea typeface="標楷體" panose="03000509000000000000" pitchFamily="65" charset="-120"/>
                <a:cs typeface="+mj-cs"/>
              </a:rPr>
              <a:t>直系血親所有農業用地供農、林、漁、牧使用，面積</a:t>
            </a:r>
            <a:r>
              <a:rPr lang="en-US" altLang="zh-TW" sz="2800" b="1" dirty="0">
                <a:solidFill>
                  <a:schemeClr val="tx2"/>
                </a:solidFill>
                <a:latin typeface="標楷體" panose="03000509000000000000" pitchFamily="65" charset="-120"/>
                <a:ea typeface="標楷體" panose="03000509000000000000" pitchFamily="65" charset="-120"/>
                <a:cs typeface="+mj-cs"/>
              </a:rPr>
              <a:t>0.1</a:t>
            </a:r>
            <a:r>
              <a:rPr lang="zh-TW" altLang="en-US" sz="2800" b="1" dirty="0">
                <a:solidFill>
                  <a:schemeClr val="tx2"/>
                </a:solidFill>
                <a:latin typeface="標楷體" panose="03000509000000000000" pitchFamily="65" charset="-120"/>
                <a:ea typeface="標楷體" panose="03000509000000000000" pitchFamily="65" charset="-120"/>
                <a:cs typeface="+mj-cs"/>
              </a:rPr>
              <a:t>公頃以上，或以依法令核准之室內固定農業設施，面積</a:t>
            </a:r>
            <a:r>
              <a:rPr lang="en-US" altLang="zh-TW" sz="2800" b="1" dirty="0">
                <a:solidFill>
                  <a:schemeClr val="tx2"/>
                </a:solidFill>
                <a:latin typeface="標楷體" panose="03000509000000000000" pitchFamily="65" charset="-120"/>
                <a:ea typeface="標楷體" panose="03000509000000000000" pitchFamily="65" charset="-120"/>
                <a:cs typeface="+mj-cs"/>
              </a:rPr>
              <a:t>0.05</a:t>
            </a:r>
            <a:r>
              <a:rPr lang="zh-TW" altLang="en-US" sz="2800" b="1" dirty="0">
                <a:solidFill>
                  <a:schemeClr val="tx2"/>
                </a:solidFill>
                <a:latin typeface="標楷體" panose="03000509000000000000" pitchFamily="65" charset="-120"/>
                <a:ea typeface="標楷體" panose="03000509000000000000" pitchFamily="65" charset="-120"/>
                <a:cs typeface="+mj-cs"/>
              </a:rPr>
              <a:t>公頃以上，從事農業生產者。</a:t>
            </a:r>
          </a:p>
          <a:p>
            <a:pPr marL="541338" indent="-541338" eaLnBrk="1" hangingPunct="1">
              <a:lnSpc>
                <a:spcPct val="90000"/>
              </a:lnSpc>
              <a:buFont typeface="Wingdings" pitchFamily="2" charset="2"/>
              <a:buNone/>
              <a:defRPr/>
            </a:pPr>
            <a:r>
              <a:rPr lang="zh-TW" altLang="en-US" sz="2800" b="1" dirty="0">
                <a:solidFill>
                  <a:schemeClr val="tx2"/>
                </a:solidFill>
                <a:latin typeface="標楷體" panose="03000509000000000000" pitchFamily="65" charset="-120"/>
                <a:ea typeface="標楷體" panose="03000509000000000000" pitchFamily="65" charset="-120"/>
                <a:cs typeface="+mj-cs"/>
              </a:rPr>
              <a:t> </a:t>
            </a:r>
            <a:r>
              <a:rPr lang="en-US" altLang="zh-TW" sz="2800" b="1" dirty="0">
                <a:solidFill>
                  <a:schemeClr val="tx2"/>
                </a:solidFill>
                <a:latin typeface="標楷體" panose="03000509000000000000" pitchFamily="65" charset="-120"/>
                <a:ea typeface="標楷體" panose="03000509000000000000" pitchFamily="65" charset="-120"/>
                <a:cs typeface="+mj-cs"/>
              </a:rPr>
              <a:t>2.</a:t>
            </a:r>
            <a:r>
              <a:rPr lang="zh-TW" altLang="en-US" sz="2800" b="1" dirty="0">
                <a:solidFill>
                  <a:schemeClr val="tx2"/>
                </a:solidFill>
                <a:latin typeface="標楷體" panose="03000509000000000000" pitchFamily="65" charset="-120"/>
                <a:ea typeface="標楷體" panose="03000509000000000000" pitchFamily="65" charset="-120"/>
                <a:cs typeface="+mj-cs"/>
              </a:rPr>
              <a:t>有關</a:t>
            </a:r>
            <a:r>
              <a:rPr lang="zh-TW" altLang="en-US" sz="2800" b="1" dirty="0">
                <a:solidFill>
                  <a:schemeClr val="tx2"/>
                </a:solidFill>
                <a:latin typeface="標楷體" panose="03000509000000000000" pitchFamily="65" charset="-120"/>
                <a:ea typeface="標楷體" panose="03000509000000000000" pitchFamily="65" charset="-120"/>
                <a:cs typeface="+mj-cs"/>
                <a:hlinkClick r:id="rId2" action="ppaction://hlinksldjump"/>
              </a:rPr>
              <a:t>農業用地</a:t>
            </a:r>
            <a:r>
              <a:rPr lang="zh-TW" altLang="en-US" sz="2800" b="1" dirty="0">
                <a:solidFill>
                  <a:schemeClr val="tx2"/>
                </a:solidFill>
                <a:latin typeface="標楷體" panose="03000509000000000000" pitchFamily="65" charset="-120"/>
                <a:ea typeface="標楷體" panose="03000509000000000000" pitchFamily="65" charset="-120"/>
                <a:cs typeface="+mj-cs"/>
              </a:rPr>
              <a:t>坐落或固定農業設施應與其戶籍所在地之農會組織區域在同一直轄市、縣 </a:t>
            </a:r>
            <a:r>
              <a:rPr lang="en-US" altLang="zh-TW" sz="2800" b="1" dirty="0">
                <a:solidFill>
                  <a:schemeClr val="tx2"/>
                </a:solidFill>
                <a:latin typeface="標楷體" panose="03000509000000000000" pitchFamily="65" charset="-120"/>
                <a:ea typeface="標楷體" panose="03000509000000000000" pitchFamily="65" charset="-120"/>
                <a:cs typeface="+mj-cs"/>
              </a:rPr>
              <a:t>(</a:t>
            </a:r>
            <a:r>
              <a:rPr lang="zh-TW" altLang="en-US" sz="2800" b="1" dirty="0">
                <a:solidFill>
                  <a:schemeClr val="tx2"/>
                </a:solidFill>
                <a:latin typeface="標楷體" panose="03000509000000000000" pitchFamily="65" charset="-120"/>
                <a:ea typeface="標楷體" panose="03000509000000000000" pitchFamily="65" charset="-120"/>
                <a:cs typeface="+mj-cs"/>
              </a:rPr>
              <a:t>市</a:t>
            </a:r>
            <a:r>
              <a:rPr lang="en-US" altLang="zh-TW" sz="2800" b="1" dirty="0">
                <a:solidFill>
                  <a:schemeClr val="tx2"/>
                </a:solidFill>
                <a:latin typeface="標楷體" panose="03000509000000000000" pitchFamily="65" charset="-120"/>
                <a:ea typeface="標楷體" panose="03000509000000000000" pitchFamily="65" charset="-120"/>
                <a:cs typeface="+mj-cs"/>
              </a:rPr>
              <a:t>) </a:t>
            </a:r>
            <a:r>
              <a:rPr lang="zh-TW" altLang="en-US" sz="2800" b="1" dirty="0">
                <a:solidFill>
                  <a:schemeClr val="tx2"/>
                </a:solidFill>
                <a:latin typeface="標楷體" panose="03000509000000000000" pitchFamily="65" charset="-120"/>
                <a:ea typeface="標楷體" panose="03000509000000000000" pitchFamily="65" charset="-120"/>
                <a:cs typeface="+mj-cs"/>
              </a:rPr>
              <a:t>或不同一直轄市、縣 </a:t>
            </a:r>
            <a:r>
              <a:rPr lang="en-US" altLang="zh-TW" sz="2800" b="1" dirty="0">
                <a:solidFill>
                  <a:schemeClr val="tx2"/>
                </a:solidFill>
                <a:latin typeface="標楷體" panose="03000509000000000000" pitchFamily="65" charset="-120"/>
                <a:ea typeface="標楷體" panose="03000509000000000000" pitchFamily="65" charset="-120"/>
                <a:cs typeface="+mj-cs"/>
              </a:rPr>
              <a:t>(</a:t>
            </a:r>
            <a:r>
              <a:rPr lang="zh-TW" altLang="en-US" sz="2800" b="1" dirty="0">
                <a:solidFill>
                  <a:schemeClr val="tx2"/>
                </a:solidFill>
                <a:latin typeface="標楷體" panose="03000509000000000000" pitchFamily="65" charset="-120"/>
                <a:ea typeface="標楷體" panose="03000509000000000000" pitchFamily="65" charset="-120"/>
                <a:cs typeface="+mj-cs"/>
              </a:rPr>
              <a:t>市</a:t>
            </a:r>
            <a:r>
              <a:rPr lang="en-US" altLang="zh-TW" sz="2800" b="1" dirty="0">
                <a:solidFill>
                  <a:schemeClr val="tx2"/>
                </a:solidFill>
                <a:latin typeface="標楷體" panose="03000509000000000000" pitchFamily="65" charset="-120"/>
                <a:ea typeface="標楷體" panose="03000509000000000000" pitchFamily="65" charset="-120"/>
                <a:cs typeface="+mj-cs"/>
              </a:rPr>
              <a:t>) </a:t>
            </a:r>
            <a:r>
              <a:rPr lang="zh-TW" altLang="en-US" sz="2800" b="1" dirty="0">
                <a:solidFill>
                  <a:schemeClr val="tx2"/>
                </a:solidFill>
                <a:latin typeface="標楷體" panose="03000509000000000000" pitchFamily="65" charset="-120"/>
                <a:ea typeface="標楷體" panose="03000509000000000000" pitchFamily="65" charset="-120"/>
                <a:cs typeface="+mj-cs"/>
              </a:rPr>
              <a:t>而相毗鄰之鄉 </a:t>
            </a:r>
            <a:r>
              <a:rPr lang="en-US" altLang="zh-TW" sz="2800" b="1" dirty="0">
                <a:solidFill>
                  <a:schemeClr val="tx2"/>
                </a:solidFill>
                <a:latin typeface="標楷體" panose="03000509000000000000" pitchFamily="65" charset="-120"/>
                <a:ea typeface="標楷體" panose="03000509000000000000" pitchFamily="65" charset="-120"/>
                <a:cs typeface="+mj-cs"/>
              </a:rPr>
              <a:t>(</a:t>
            </a:r>
            <a:r>
              <a:rPr lang="zh-TW" altLang="en-US" sz="2800" b="1" dirty="0">
                <a:solidFill>
                  <a:schemeClr val="tx2"/>
                </a:solidFill>
                <a:latin typeface="標楷體" panose="03000509000000000000" pitchFamily="65" charset="-120"/>
                <a:ea typeface="標楷體" panose="03000509000000000000" pitchFamily="65" charset="-120"/>
                <a:cs typeface="+mj-cs"/>
              </a:rPr>
              <a:t>鎮、市、區</a:t>
            </a:r>
            <a:r>
              <a:rPr lang="en-US" altLang="zh-TW" sz="2800" b="1" dirty="0">
                <a:solidFill>
                  <a:schemeClr val="tx2"/>
                </a:solidFill>
                <a:latin typeface="標楷體" panose="03000509000000000000" pitchFamily="65" charset="-120"/>
                <a:ea typeface="標楷體" panose="03000509000000000000" pitchFamily="65" charset="-120"/>
                <a:cs typeface="+mj-cs"/>
              </a:rPr>
              <a:t>) </a:t>
            </a:r>
            <a:r>
              <a:rPr lang="zh-TW" altLang="en-US" sz="2800" b="1" dirty="0">
                <a:solidFill>
                  <a:schemeClr val="tx2"/>
                </a:solidFill>
                <a:latin typeface="標楷體" panose="03000509000000000000" pitchFamily="65" charset="-120"/>
                <a:ea typeface="標楷體" panose="03000509000000000000" pitchFamily="65" charset="-120"/>
                <a:cs typeface="+mj-cs"/>
              </a:rPr>
              <a:t>範圍內。 </a:t>
            </a:r>
            <a:r>
              <a:rPr lang="en-US" altLang="en-US" sz="2800" b="1" dirty="0">
                <a:solidFill>
                  <a:schemeClr val="tx2"/>
                </a:solidFill>
                <a:latin typeface="標楷體" panose="03000509000000000000" pitchFamily="65" charset="-120"/>
                <a:ea typeface="標楷體" panose="03000509000000000000" pitchFamily="65" charset="-120"/>
                <a:cs typeface="+mj-cs"/>
              </a:rPr>
              <a:t>（</a:t>
            </a:r>
            <a:r>
              <a:rPr lang="en-US" altLang="zh-TW" sz="2800" b="1" dirty="0">
                <a:solidFill>
                  <a:schemeClr val="tx2"/>
                </a:solidFill>
                <a:latin typeface="標楷體" panose="03000509000000000000" pitchFamily="65" charset="-120"/>
                <a:ea typeface="標楷體" panose="03000509000000000000" pitchFamily="65" charset="-120"/>
                <a:cs typeface="+mj-cs"/>
              </a:rPr>
              <a:t>§2-2</a:t>
            </a:r>
            <a:r>
              <a:rPr lang="zh-TW" altLang="en-US" sz="2800" b="1" dirty="0">
                <a:solidFill>
                  <a:schemeClr val="tx2"/>
                </a:solidFill>
                <a:latin typeface="標楷體" panose="03000509000000000000" pitchFamily="65" charset="-120"/>
                <a:ea typeface="標楷體" panose="03000509000000000000" pitchFamily="65" charset="-120"/>
                <a:cs typeface="+mj-cs"/>
              </a:rPr>
              <a:t>）</a:t>
            </a:r>
          </a:p>
          <a:p>
            <a:pPr marL="541338" indent="-541338" eaLnBrk="1" hangingPunct="1">
              <a:lnSpc>
                <a:spcPct val="90000"/>
              </a:lnSpc>
              <a:buFont typeface="Wingdings" pitchFamily="2" charset="2"/>
              <a:buNone/>
              <a:defRPr/>
            </a:pPr>
            <a:endParaRPr lang="en-US" altLang="zh-TW"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D3C0F3EC-44FE-4313-9A85-8799DBD1D5C6}" type="slidenum">
              <a:rPr kumimoji="0" lang="en-US" altLang="zh-TW" sz="1400"/>
              <a:pPr>
                <a:spcBef>
                  <a:spcPct val="0"/>
                </a:spcBef>
                <a:buClrTx/>
                <a:buSzTx/>
                <a:buFontTx/>
                <a:buNone/>
              </a:pPr>
              <a:t>80</a:t>
            </a:fld>
            <a:endParaRPr kumimoji="0" lang="en-US" altLang="zh-TW" sz="1400"/>
          </a:p>
        </p:txBody>
      </p:sp>
      <p:sp>
        <p:nvSpPr>
          <p:cNvPr id="90115" name="Text Box 2"/>
          <p:cNvSpPr txBox="1">
            <a:spLocks noChangeArrowheads="1"/>
          </p:cNvSpPr>
          <p:nvPr/>
        </p:nvSpPr>
        <p:spPr bwMode="auto">
          <a:xfrm>
            <a:off x="650875" y="2486025"/>
            <a:ext cx="82073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zh-TW" sz="2400" b="1" dirty="0">
                <a:latin typeface="標楷體" pitchFamily="65" charset="-120"/>
                <a:ea typeface="標楷體" pitchFamily="65" charset="-120"/>
              </a:rPr>
              <a:t>農會理事會就會員出會所為之審查通過，僅為對會員遷離農會組織區域之事實加以確認而已，故縱令會員出會未履此程序重新入會，仍應依同法施行細則第</a:t>
            </a:r>
            <a:r>
              <a:rPr lang="en-US" altLang="zh-TW" sz="2400" b="1" dirty="0">
                <a:latin typeface="標楷體" pitchFamily="65" charset="-120"/>
                <a:ea typeface="標楷體" pitchFamily="65" charset="-120"/>
              </a:rPr>
              <a:t>17</a:t>
            </a:r>
            <a:r>
              <a:rPr lang="zh-TW" altLang="zh-TW" sz="2400" b="1" dirty="0">
                <a:latin typeface="標楷體" pitchFamily="65" charset="-120"/>
                <a:ea typeface="標楷體" pitchFamily="65" charset="-120"/>
              </a:rPr>
              <a:t>條（現為基層農會會員資格審查及認定辦法第</a:t>
            </a:r>
            <a:r>
              <a:rPr lang="en-US" altLang="zh-TW" sz="2400" b="1" dirty="0">
                <a:latin typeface="標楷體" pitchFamily="65" charset="-120"/>
                <a:ea typeface="標楷體" pitchFamily="65" charset="-120"/>
              </a:rPr>
              <a:t>3</a:t>
            </a:r>
            <a:r>
              <a:rPr lang="zh-TW" altLang="zh-TW" sz="2400" b="1" dirty="0">
                <a:latin typeface="標楷體" pitchFamily="65" charset="-120"/>
                <a:ea typeface="標楷體" pitchFamily="65" charset="-120"/>
              </a:rPr>
              <a:t>條）所定程序辦理，其在出會後重新入會前所生之法律責任，依其事件之性質與法律關係處理之。戶政事務所對於農會會員之戶籍遷徙，因無對農會通報之義務，但事屬</a:t>
            </a:r>
            <a:r>
              <a:rPr lang="zh-TW" altLang="zh-TW" sz="2400" b="1" dirty="0">
                <a:solidFill>
                  <a:srgbClr val="FF0000"/>
                </a:solidFill>
                <a:latin typeface="標楷體" pitchFamily="65" charset="-120"/>
                <a:ea typeface="標楷體" pitchFamily="65" charset="-120"/>
              </a:rPr>
              <a:t>會員會籍之管理</a:t>
            </a:r>
            <a:r>
              <a:rPr lang="zh-TW" altLang="zh-TW" sz="2400" b="1" dirty="0">
                <a:latin typeface="標楷體" pitchFamily="65" charset="-120"/>
                <a:ea typeface="標楷體" pitchFamily="65" charset="-120"/>
              </a:rPr>
              <a:t>，依同法施行細則第</a:t>
            </a:r>
            <a:r>
              <a:rPr lang="en-US" altLang="zh-TW" sz="2400" b="1" dirty="0">
                <a:latin typeface="標楷體" pitchFamily="65" charset="-120"/>
                <a:ea typeface="標楷體" pitchFamily="65" charset="-120"/>
              </a:rPr>
              <a:t>19</a:t>
            </a:r>
            <a:r>
              <a:rPr lang="zh-TW" altLang="zh-TW" sz="2400" b="1" dirty="0">
                <a:latin typeface="標楷體" pitchFamily="65" charset="-120"/>
                <a:ea typeface="標楷體" pitchFamily="65" charset="-120"/>
              </a:rPr>
              <a:t>條（現為基層農會會員資格審查及認定辦法第</a:t>
            </a:r>
            <a:r>
              <a:rPr lang="en-US" altLang="zh-TW" sz="2400" b="1" dirty="0">
                <a:latin typeface="標楷體" pitchFamily="65" charset="-120"/>
                <a:ea typeface="標楷體" pitchFamily="65" charset="-120"/>
              </a:rPr>
              <a:t>6</a:t>
            </a:r>
            <a:r>
              <a:rPr lang="zh-TW" altLang="zh-TW" sz="2400" b="1" dirty="0">
                <a:latin typeface="標楷體" pitchFamily="65" charset="-120"/>
                <a:ea typeface="標楷體" pitchFamily="65" charset="-120"/>
              </a:rPr>
              <a:t>條）規定，自應為</a:t>
            </a:r>
            <a:r>
              <a:rPr lang="zh-TW" altLang="zh-TW" sz="2400" b="1" dirty="0">
                <a:solidFill>
                  <a:srgbClr val="FF0000"/>
                </a:solidFill>
                <a:latin typeface="標楷體" pitchFamily="65" charset="-120"/>
                <a:ea typeface="標楷體" pitchFamily="65" charset="-120"/>
              </a:rPr>
              <a:t>農會行政上之責任</a:t>
            </a:r>
            <a:r>
              <a:rPr lang="zh-TW" altLang="zh-TW" sz="2400" b="1" dirty="0">
                <a:latin typeface="標楷體" pitchFamily="65" charset="-120"/>
                <a:ea typeface="標楷體" pitchFamily="65" charset="-120"/>
              </a:rPr>
              <a:t>。</a:t>
            </a:r>
            <a:endParaRPr lang="en-US" altLang="zh-TW" sz="2400"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sz="2000" b="1" dirty="0">
                <a:latin typeface="標楷體" pitchFamily="65" charset="-120"/>
                <a:ea typeface="標楷體" pitchFamily="65" charset="-120"/>
              </a:rPr>
              <a:t>（內政部</a:t>
            </a:r>
            <a:r>
              <a:rPr lang="en-US" altLang="zh-TW" sz="2000" b="1" dirty="0">
                <a:latin typeface="標楷體" pitchFamily="65" charset="-120"/>
                <a:ea typeface="標楷體" pitchFamily="65" charset="-120"/>
              </a:rPr>
              <a:t>71.10.28</a:t>
            </a:r>
            <a:r>
              <a:rPr lang="zh-TW" altLang="zh-TW" sz="2000" b="1" dirty="0">
                <a:latin typeface="標楷體" pitchFamily="65" charset="-120"/>
                <a:ea typeface="標楷體" pitchFamily="65" charset="-120"/>
              </a:rPr>
              <a:t>台內社字第</a:t>
            </a:r>
            <a:r>
              <a:rPr lang="en-US" altLang="zh-TW" sz="2000" b="1" dirty="0">
                <a:latin typeface="標楷體" pitchFamily="65" charset="-120"/>
                <a:ea typeface="標楷體" pitchFamily="65" charset="-120"/>
              </a:rPr>
              <a:t>115929</a:t>
            </a:r>
            <a:r>
              <a:rPr lang="zh-TW" altLang="zh-TW" sz="2000" b="1" dirty="0">
                <a:latin typeface="標楷體" pitchFamily="65" charset="-120"/>
                <a:ea typeface="標楷體" pitchFamily="65" charset="-120"/>
              </a:rPr>
              <a:t>號函、農委會</a:t>
            </a:r>
            <a:r>
              <a:rPr lang="en-US" altLang="zh-TW" sz="2000" b="1" dirty="0">
                <a:latin typeface="標楷體" pitchFamily="65" charset="-120"/>
                <a:ea typeface="標楷體" pitchFamily="65" charset="-120"/>
              </a:rPr>
              <a:t>105</a:t>
            </a:r>
            <a:r>
              <a:rPr lang="zh-TW" altLang="zh-TW" sz="2000" b="1" dirty="0">
                <a:latin typeface="標楷體" pitchFamily="65" charset="-120"/>
                <a:ea typeface="標楷體" pitchFamily="65" charset="-120"/>
              </a:rPr>
              <a:t>年</a:t>
            </a:r>
            <a:r>
              <a:rPr lang="en-US" altLang="zh-TW" sz="2000" b="1" dirty="0">
                <a:latin typeface="標楷體" pitchFamily="65" charset="-120"/>
                <a:ea typeface="標楷體" pitchFamily="65" charset="-120"/>
              </a:rPr>
              <a:t>8</a:t>
            </a:r>
            <a:r>
              <a:rPr lang="zh-TW" altLang="zh-TW" sz="2000" b="1" dirty="0">
                <a:latin typeface="標楷體" pitchFamily="65" charset="-120"/>
                <a:ea typeface="標楷體" pitchFamily="65" charset="-120"/>
              </a:rPr>
              <a:t>月檢討）</a:t>
            </a:r>
            <a:r>
              <a:rPr lang="zh-TW" altLang="en-US" sz="2000" b="1" dirty="0">
                <a:latin typeface="標楷體" pitchFamily="65" charset="-120"/>
                <a:ea typeface="標楷體" pitchFamily="65" charset="-120"/>
              </a:rPr>
              <a:t> </a:t>
            </a:r>
          </a:p>
        </p:txBody>
      </p:sp>
      <p:sp>
        <p:nvSpPr>
          <p:cNvPr id="90116" name="Text Box 3"/>
          <p:cNvSpPr txBox="1">
            <a:spLocks noChangeArrowheads="1"/>
          </p:cNvSpPr>
          <p:nvPr/>
        </p:nvSpPr>
        <p:spPr bwMode="auto">
          <a:xfrm>
            <a:off x="417513" y="404813"/>
            <a:ext cx="8424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sz="2400" b="1">
                <a:solidFill>
                  <a:srgbClr val="003399"/>
                </a:solidFill>
                <a:latin typeface="標楷體" pitchFamily="65" charset="-120"/>
                <a:ea typeface="標楷體" pitchFamily="65" charset="-120"/>
              </a:rPr>
              <a:t>釋二：</a:t>
            </a:r>
            <a:endParaRPr lang="en-US" altLang="zh-TW" sz="24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400" b="1">
                <a:solidFill>
                  <a:srgbClr val="003399"/>
                </a:solidFill>
                <a:latin typeface="標楷體" pitchFamily="65" charset="-120"/>
                <a:ea typeface="標楷體" pitchFamily="65" charset="-120"/>
              </a:rPr>
              <a:t>  </a:t>
            </a:r>
            <a:r>
              <a:rPr lang="zh-TW" altLang="zh-TW" sz="2400" b="1">
                <a:solidFill>
                  <a:srgbClr val="003399"/>
                </a:solidFill>
                <a:latin typeface="標楷體" pitchFamily="65" charset="-120"/>
                <a:ea typeface="標楷體" pitchFamily="65" charset="-120"/>
              </a:rPr>
              <a:t>農會會員住址遷離原農會組織區域，但未經理事會完成出會</a:t>
            </a:r>
            <a:endParaRPr lang="en-US" altLang="zh-TW" sz="24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400" b="1">
                <a:solidFill>
                  <a:srgbClr val="003399"/>
                </a:solidFill>
                <a:latin typeface="標楷體" pitchFamily="65" charset="-120"/>
                <a:ea typeface="標楷體" pitchFamily="65" charset="-120"/>
              </a:rPr>
              <a:t>  </a:t>
            </a:r>
            <a:r>
              <a:rPr lang="zh-TW" altLang="zh-TW" sz="2400" b="1">
                <a:solidFill>
                  <a:srgbClr val="003399"/>
                </a:solidFill>
                <a:latin typeface="標楷體" pitchFamily="65" charset="-120"/>
                <a:ea typeface="標楷體" pitchFamily="65" charset="-120"/>
              </a:rPr>
              <a:t>審定之程序前，又遷回原組織區域者，應如何重新申請入會？</a:t>
            </a:r>
            <a:endParaRPr lang="en-US" altLang="zh-TW" sz="24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400" b="1">
                <a:solidFill>
                  <a:srgbClr val="003399"/>
                </a:solidFill>
                <a:latin typeface="標楷體" pitchFamily="65" charset="-120"/>
                <a:ea typeface="標楷體" pitchFamily="65" charset="-120"/>
              </a:rPr>
              <a:t>  </a:t>
            </a:r>
            <a:r>
              <a:rPr lang="zh-TW" altLang="zh-TW" sz="2400" b="1">
                <a:solidFill>
                  <a:srgbClr val="003399"/>
                </a:solidFill>
                <a:latin typeface="標楷體" pitchFamily="65" charset="-120"/>
                <a:ea typeface="標楷體" pitchFamily="65" charset="-120"/>
              </a:rPr>
              <a:t>如未重新申請入會，理事會亦未覺察予出會處理，而與其繼</a:t>
            </a:r>
            <a:endParaRPr lang="en-US" altLang="zh-TW" sz="2400" b="1">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en-US" sz="2400" b="1">
                <a:solidFill>
                  <a:srgbClr val="003399"/>
                </a:solidFill>
                <a:latin typeface="標楷體" pitchFamily="65" charset="-120"/>
                <a:ea typeface="標楷體" pitchFamily="65" charset="-120"/>
              </a:rPr>
              <a:t>  </a:t>
            </a:r>
            <a:r>
              <a:rPr lang="zh-TW" altLang="zh-TW" sz="2400" b="1">
                <a:solidFill>
                  <a:srgbClr val="003399"/>
                </a:solidFill>
                <a:latin typeface="標楷體" pitchFamily="65" charset="-120"/>
                <a:ea typeface="標楷體" pitchFamily="65" charset="-120"/>
              </a:rPr>
              <a:t>續保持會員關係，發生法律責任時，應如何處理疑義</a:t>
            </a:r>
            <a:r>
              <a:rPr lang="zh-TW" altLang="en-US" sz="2400" b="1">
                <a:solidFill>
                  <a:srgbClr val="003399"/>
                </a:solidFill>
                <a:latin typeface="標楷體" pitchFamily="65" charset="-120"/>
                <a:ea typeface="標楷體" pitchFamily="65" charset="-120"/>
              </a:rPr>
              <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42D53DE-3C66-4B85-95D6-A34AE5E021FE}" type="slidenum">
              <a:rPr kumimoji="0" lang="en-US" altLang="zh-TW" sz="1400"/>
              <a:pPr>
                <a:spcBef>
                  <a:spcPct val="0"/>
                </a:spcBef>
                <a:buClrTx/>
                <a:buSzTx/>
                <a:buFontTx/>
                <a:buNone/>
              </a:pPr>
              <a:t>81</a:t>
            </a:fld>
            <a:endParaRPr kumimoji="0" lang="en-US" altLang="zh-TW" sz="1400"/>
          </a:p>
        </p:txBody>
      </p:sp>
      <p:sp>
        <p:nvSpPr>
          <p:cNvPr id="91139" name="Text Box 2"/>
          <p:cNvSpPr txBox="1">
            <a:spLocks noChangeArrowheads="1"/>
          </p:cNvSpPr>
          <p:nvPr/>
        </p:nvSpPr>
        <p:spPr bwMode="auto">
          <a:xfrm>
            <a:off x="360363" y="2554288"/>
            <a:ext cx="84820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zh-TW" b="1" dirty="0">
                <a:latin typeface="標楷體" pitchFamily="65" charset="-120"/>
                <a:ea typeface="標楷體" pitchFamily="65" charset="-120"/>
              </a:rPr>
              <a:t>按農會會員依農會法第</a:t>
            </a:r>
            <a:r>
              <a:rPr lang="en-US" altLang="zh-TW" b="1" dirty="0">
                <a:latin typeface="標楷體" pitchFamily="65" charset="-120"/>
                <a:ea typeface="標楷體" pitchFamily="65" charset="-120"/>
              </a:rPr>
              <a:t>15</a:t>
            </a:r>
            <a:r>
              <a:rPr lang="zh-TW" altLang="zh-TW" b="1" dirty="0">
                <a:latin typeface="標楷體" pitchFamily="65" charset="-120"/>
                <a:ea typeface="標楷體" pitchFamily="65" charset="-120"/>
              </a:rPr>
              <a:t>條第</a:t>
            </a:r>
            <a:r>
              <a:rPr lang="en-US" altLang="zh-TW" b="1" dirty="0">
                <a:latin typeface="標楷體" pitchFamily="65" charset="-120"/>
                <a:ea typeface="標楷體" pitchFamily="65" charset="-120"/>
              </a:rPr>
              <a:t>5</a:t>
            </a:r>
            <a:r>
              <a:rPr lang="zh-TW" altLang="zh-TW" b="1" dirty="0">
                <a:latin typeface="標楷體" pitchFamily="65" charset="-120"/>
                <a:ea typeface="標楷體" pitchFamily="65" charset="-120"/>
              </a:rPr>
              <a:t>項登記為會員代表候選人選後，於</a:t>
            </a:r>
            <a:r>
              <a:rPr lang="zh-TW" altLang="zh-TW" b="1" dirty="0">
                <a:solidFill>
                  <a:srgbClr val="FF0000"/>
                </a:solidFill>
                <a:latin typeface="標楷體" pitchFamily="65" charset="-120"/>
                <a:ea typeface="標楷體" pitchFamily="65" charset="-120"/>
              </a:rPr>
              <a:t>選舉日前</a:t>
            </a:r>
            <a:r>
              <a:rPr lang="zh-TW" altLang="zh-TW" b="1" dirty="0">
                <a:latin typeface="標楷體" pitchFamily="65" charset="-120"/>
                <a:ea typeface="標楷體" pitchFamily="65" charset="-120"/>
              </a:rPr>
              <a:t>因有同法第</a:t>
            </a:r>
            <a:r>
              <a:rPr lang="en-US" altLang="zh-TW" b="1" dirty="0">
                <a:latin typeface="標楷體" pitchFamily="65" charset="-120"/>
                <a:ea typeface="標楷體" pitchFamily="65" charset="-120"/>
              </a:rPr>
              <a:t>18</a:t>
            </a:r>
            <a:r>
              <a:rPr lang="zh-TW" altLang="zh-TW" b="1" dirty="0">
                <a:latin typeface="標楷體" pitchFamily="65" charset="-120"/>
                <a:ea typeface="標楷體" pitchFamily="65" charset="-120"/>
              </a:rPr>
              <a:t>條第</a:t>
            </a:r>
            <a:r>
              <a:rPr lang="en-US" altLang="zh-TW" b="1" dirty="0">
                <a:latin typeface="標楷體" pitchFamily="65" charset="-120"/>
                <a:ea typeface="標楷體" pitchFamily="65" charset="-120"/>
              </a:rPr>
              <a:t>4</a:t>
            </a:r>
            <a:r>
              <a:rPr lang="zh-TW" altLang="zh-TW" b="1" dirty="0">
                <a:latin typeface="標楷體" pitchFamily="65" charset="-120"/>
                <a:ea typeface="標楷體" pitchFamily="65" charset="-120"/>
              </a:rPr>
              <a:t>款情事出會而喪失會員資格者，應</a:t>
            </a:r>
            <a:r>
              <a:rPr lang="zh-TW" altLang="zh-TW" b="1" dirty="0">
                <a:solidFill>
                  <a:srgbClr val="FF0000"/>
                </a:solidFill>
                <a:latin typeface="標楷體" pitchFamily="65" charset="-120"/>
                <a:ea typeface="標楷體" pitchFamily="65" charset="-120"/>
              </a:rPr>
              <a:t>註銷</a:t>
            </a:r>
            <a:r>
              <a:rPr lang="zh-TW" altLang="zh-TW" b="1" dirty="0">
                <a:latin typeface="標楷體" pitchFamily="65" charset="-120"/>
                <a:ea typeface="標楷體" pitchFamily="65" charset="-120"/>
              </a:rPr>
              <a:t>其候選人登記，縱令仍然當選，其當選亦屬當然無效（附註：</a:t>
            </a:r>
            <a:r>
              <a:rPr lang="zh-TW" altLang="zh-TW" b="1" dirty="0">
                <a:solidFill>
                  <a:srgbClr val="FF0000"/>
                </a:solidFill>
                <a:latin typeface="標楷體" pitchFamily="65" charset="-120"/>
                <a:ea typeface="標楷體" pitchFamily="65" charset="-120"/>
              </a:rPr>
              <a:t>由次高票者依序計列當選</a:t>
            </a:r>
            <a:r>
              <a:rPr lang="zh-TW" altLang="zh-TW" b="1" dirty="0">
                <a:latin typeface="標楷體" pitchFamily="65" charset="-120"/>
                <a:ea typeface="標楷體" pitchFamily="65" charset="-120"/>
              </a:rPr>
              <a:t>），不發生出缺遞補問題。</a:t>
            </a:r>
            <a:endParaRPr lang="en-US" altLang="zh-TW"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74.3.7</a:t>
            </a:r>
            <a:r>
              <a:rPr lang="zh-TW" altLang="zh-TW"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297689</a:t>
            </a:r>
            <a:r>
              <a:rPr lang="zh-TW" altLang="zh-TW" sz="2400" b="1" dirty="0">
                <a:latin typeface="標楷體" pitchFamily="65" charset="-120"/>
                <a:ea typeface="標楷體" pitchFamily="65" charset="-120"/>
              </a:rPr>
              <a:t>號函、農委會</a:t>
            </a:r>
            <a:r>
              <a:rPr lang="en-US" altLang="zh-TW" sz="2400" b="1" dirty="0">
                <a:latin typeface="標楷體" pitchFamily="65" charset="-120"/>
                <a:ea typeface="標楷體" pitchFamily="65" charset="-120"/>
              </a:rPr>
              <a:t>105</a:t>
            </a:r>
            <a:r>
              <a:rPr lang="zh-TW" altLang="zh-TW"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8</a:t>
            </a:r>
            <a:r>
              <a:rPr lang="zh-TW" altLang="zh-TW" sz="2400" b="1" dirty="0">
                <a:latin typeface="標楷體" pitchFamily="65" charset="-120"/>
                <a:ea typeface="標楷體" pitchFamily="65" charset="-120"/>
              </a:rPr>
              <a:t>月檢討）</a:t>
            </a:r>
            <a:r>
              <a:rPr lang="zh-TW" altLang="en-US" sz="2400" b="1" dirty="0">
                <a:latin typeface="標楷體" pitchFamily="65" charset="-120"/>
                <a:ea typeface="標楷體" pitchFamily="65" charset="-120"/>
              </a:rPr>
              <a:t> </a:t>
            </a:r>
          </a:p>
        </p:txBody>
      </p:sp>
      <p:sp>
        <p:nvSpPr>
          <p:cNvPr id="91140" name="Text Box 3"/>
          <p:cNvSpPr txBox="1">
            <a:spLocks noChangeArrowheads="1"/>
          </p:cNvSpPr>
          <p:nvPr/>
        </p:nvSpPr>
        <p:spPr bwMode="auto">
          <a:xfrm>
            <a:off x="250825" y="0"/>
            <a:ext cx="84248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en-US" b="1" dirty="0">
                <a:solidFill>
                  <a:srgbClr val="003399"/>
                </a:solidFill>
                <a:latin typeface="標楷體" pitchFamily="65" charset="-120"/>
                <a:ea typeface="標楷體" pitchFamily="65" charset="-120"/>
              </a:rPr>
              <a:t>釋三：</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en-US" altLang="zh-TW" b="1" dirty="0">
                <a:solidFill>
                  <a:srgbClr val="003399"/>
                </a:solidFill>
                <a:latin typeface="標楷體" pitchFamily="65" charset="-120"/>
                <a:ea typeface="標楷體" pitchFamily="65" charset="-120"/>
              </a:rPr>
              <a:t>  </a:t>
            </a:r>
            <a:r>
              <a:rPr lang="zh-TW" altLang="zh-TW" b="1" dirty="0">
                <a:solidFill>
                  <a:srgbClr val="003399"/>
                </a:solidFill>
                <a:latin typeface="標楷體" pitchFamily="65" charset="-120"/>
                <a:ea typeface="標楷體" pitchFamily="65" charset="-120"/>
              </a:rPr>
              <a:t>農會會員參加會員代表候選登記後，於選舉</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b="1" dirty="0">
                <a:solidFill>
                  <a:srgbClr val="003399"/>
                </a:solidFill>
                <a:latin typeface="標楷體" pitchFamily="65" charset="-120"/>
                <a:ea typeface="標楷體" pitchFamily="65" charset="-120"/>
              </a:rPr>
              <a:t>日前住址</a:t>
            </a:r>
            <a:r>
              <a:rPr lang="zh-TW" altLang="zh-TW" b="1" dirty="0">
                <a:solidFill>
                  <a:srgbClr val="FF0000"/>
                </a:solidFill>
                <a:latin typeface="標楷體" pitchFamily="65" charset="-120"/>
                <a:ea typeface="標楷體" pitchFamily="65" charset="-120"/>
              </a:rPr>
              <a:t>遷離</a:t>
            </a:r>
            <a:r>
              <a:rPr lang="zh-TW" altLang="zh-TW" b="1" dirty="0">
                <a:solidFill>
                  <a:srgbClr val="003399"/>
                </a:solidFill>
                <a:latin typeface="標楷體" pitchFamily="65" charset="-120"/>
                <a:ea typeface="標楷體" pitchFamily="65" charset="-120"/>
              </a:rPr>
              <a:t>原農會組織區域，如當選會員代</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b="1" dirty="0">
                <a:solidFill>
                  <a:srgbClr val="003399"/>
                </a:solidFill>
                <a:latin typeface="標楷體" pitchFamily="65" charset="-120"/>
                <a:ea typeface="標楷體" pitchFamily="65" charset="-120"/>
              </a:rPr>
              <a:t>表是否應為當選無效？其缺額可否由次多票者</a:t>
            </a:r>
            <a:endParaRPr lang="en-US" altLang="zh-TW" b="1" dirty="0">
              <a:solidFill>
                <a:srgbClr val="003399"/>
              </a:solidFill>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b="1" dirty="0">
                <a:solidFill>
                  <a:srgbClr val="003399"/>
                </a:solidFill>
                <a:latin typeface="標楷體" pitchFamily="65" charset="-120"/>
                <a:ea typeface="標楷體" pitchFamily="65" charset="-120"/>
              </a:rPr>
              <a:t>遞補疑義</a:t>
            </a:r>
            <a:r>
              <a:rPr lang="zh-TW" altLang="en-US" b="1" dirty="0">
                <a:solidFill>
                  <a:srgbClr val="003399"/>
                </a:solidFill>
                <a:latin typeface="標楷體" pitchFamily="65" charset="-120"/>
                <a:ea typeface="標楷體" pitchFamily="65" charset="-120"/>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60764F8-A8DD-4783-8184-2F6182D00FC5}" type="slidenum">
              <a:rPr kumimoji="0" lang="en-US" altLang="zh-TW" sz="1400"/>
              <a:pPr>
                <a:spcBef>
                  <a:spcPct val="0"/>
                </a:spcBef>
                <a:buClrTx/>
                <a:buSzTx/>
                <a:buFontTx/>
                <a:buNone/>
              </a:pPr>
              <a:t>82</a:t>
            </a:fld>
            <a:endParaRPr kumimoji="0" lang="en-US" altLang="zh-TW" sz="1400"/>
          </a:p>
        </p:txBody>
      </p:sp>
      <p:sp>
        <p:nvSpPr>
          <p:cNvPr id="92163" name="Text Box 2"/>
          <p:cNvSpPr txBox="1">
            <a:spLocks noChangeArrowheads="1"/>
          </p:cNvSpPr>
          <p:nvPr/>
        </p:nvSpPr>
        <p:spPr bwMode="auto">
          <a:xfrm>
            <a:off x="250825" y="2554288"/>
            <a:ext cx="8591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zh-TW" b="1" dirty="0">
                <a:latin typeface="標楷體" pitchFamily="65" charset="-120"/>
                <a:ea typeface="標楷體" pitchFamily="65" charset="-120"/>
              </a:rPr>
              <a:t>有關農會會員法定「出會」要件，農會法第</a:t>
            </a:r>
            <a:r>
              <a:rPr lang="en-US" altLang="zh-TW" b="1" dirty="0">
                <a:latin typeface="標楷體" pitchFamily="65" charset="-120"/>
                <a:ea typeface="標楷體" pitchFamily="65" charset="-120"/>
              </a:rPr>
              <a:t>18</a:t>
            </a:r>
            <a:r>
              <a:rPr lang="zh-TW" altLang="zh-TW" b="1" dirty="0">
                <a:latin typeface="標楷體" pitchFamily="65" charset="-120"/>
                <a:ea typeface="標楷體" pitchFamily="65" charset="-120"/>
              </a:rPr>
              <a:t>條已規定至明，至會員申請「</a:t>
            </a:r>
            <a:r>
              <a:rPr lang="zh-TW" altLang="zh-TW" b="1" dirty="0">
                <a:solidFill>
                  <a:srgbClr val="FF0000"/>
                </a:solidFill>
                <a:latin typeface="標楷體" pitchFamily="65" charset="-120"/>
                <a:ea typeface="標楷體" pitchFamily="65" charset="-120"/>
              </a:rPr>
              <a:t>退會</a:t>
            </a:r>
            <a:r>
              <a:rPr lang="zh-TW" altLang="zh-TW" b="1" dirty="0">
                <a:latin typeface="標楷體" pitchFamily="65" charset="-120"/>
                <a:ea typeface="標楷體" pitchFamily="65" charset="-120"/>
              </a:rPr>
              <a:t>」與否，為會員之</a:t>
            </a:r>
            <a:r>
              <a:rPr lang="zh-TW" altLang="zh-TW" b="1" dirty="0">
                <a:solidFill>
                  <a:srgbClr val="FF0000"/>
                </a:solidFill>
                <a:latin typeface="標楷體" pitchFamily="65" charset="-120"/>
                <a:ea typeface="標楷體" pitchFamily="65" charset="-120"/>
              </a:rPr>
              <a:t>自由意志</a:t>
            </a:r>
            <a:r>
              <a:rPr lang="zh-TW" altLang="zh-TW" b="1" dirty="0">
                <a:latin typeface="標楷體" pitchFamily="65" charset="-120"/>
                <a:ea typeface="標楷體" pitchFamily="65" charset="-120"/>
              </a:rPr>
              <a:t>，應依台灣省各基層農會會員資格審查及認定要點第</a:t>
            </a:r>
            <a:r>
              <a:rPr lang="en-US" altLang="zh-TW" b="1" dirty="0">
                <a:latin typeface="標楷體" pitchFamily="65" charset="-120"/>
                <a:ea typeface="標楷體" pitchFamily="65" charset="-120"/>
              </a:rPr>
              <a:t>12</a:t>
            </a:r>
            <a:r>
              <a:rPr lang="zh-TW" altLang="zh-TW" b="1" dirty="0">
                <a:latin typeface="標楷體" pitchFamily="65" charset="-120"/>
                <a:ea typeface="標楷體" pitchFamily="65" charset="-120"/>
              </a:rPr>
              <a:t>點（現為基層農會會員資格審查及認定辦法第</a:t>
            </a:r>
            <a:r>
              <a:rPr lang="en-US" altLang="zh-TW" b="1" dirty="0">
                <a:latin typeface="標楷體" pitchFamily="65" charset="-120"/>
                <a:ea typeface="標楷體" pitchFamily="65" charset="-120"/>
              </a:rPr>
              <a:t>10</a:t>
            </a:r>
            <a:r>
              <a:rPr lang="zh-TW" altLang="zh-TW" b="1" dirty="0">
                <a:latin typeface="標楷體" pitchFamily="65" charset="-120"/>
                <a:ea typeface="標楷體" pitchFamily="65" charset="-120"/>
              </a:rPr>
              <a:t>條）規定辦理，非得有農會法第</a:t>
            </a:r>
            <a:r>
              <a:rPr lang="en-US" altLang="zh-TW" b="1" dirty="0">
                <a:latin typeface="標楷體" pitchFamily="65" charset="-120"/>
                <a:ea typeface="標楷體" pitchFamily="65" charset="-120"/>
              </a:rPr>
              <a:t>18</a:t>
            </a:r>
            <a:r>
              <a:rPr lang="zh-TW" altLang="zh-TW" b="1" dirty="0">
                <a:latin typeface="標楷體" pitchFamily="65" charset="-120"/>
                <a:ea typeface="標楷體" pitchFamily="65" charset="-120"/>
              </a:rPr>
              <a:t>條各款情事，始准辦理。</a:t>
            </a:r>
            <a:endParaRPr lang="en-US" altLang="zh-TW"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sz="2400" b="1" dirty="0">
                <a:latin typeface="標楷體" pitchFamily="65" charset="-120"/>
                <a:ea typeface="標楷體" pitchFamily="65" charset="-120"/>
              </a:rPr>
              <a:t>（內政部</a:t>
            </a:r>
            <a:r>
              <a:rPr lang="en-US" altLang="zh-TW" sz="2400" b="1" dirty="0">
                <a:latin typeface="標楷體" pitchFamily="65" charset="-120"/>
                <a:ea typeface="標楷體" pitchFamily="65" charset="-120"/>
              </a:rPr>
              <a:t>78.6.15</a:t>
            </a:r>
            <a:r>
              <a:rPr lang="zh-TW" altLang="zh-TW" sz="2400" b="1" dirty="0">
                <a:latin typeface="標楷體" pitchFamily="65" charset="-120"/>
                <a:ea typeface="標楷體" pitchFamily="65" charset="-120"/>
              </a:rPr>
              <a:t>台內社字第</a:t>
            </a:r>
            <a:r>
              <a:rPr lang="en-US" altLang="zh-TW" sz="2400" b="1" dirty="0">
                <a:latin typeface="標楷體" pitchFamily="65" charset="-120"/>
                <a:ea typeface="標楷體" pitchFamily="65" charset="-120"/>
              </a:rPr>
              <a:t>713768</a:t>
            </a:r>
            <a:r>
              <a:rPr lang="zh-TW" altLang="zh-TW" sz="2400" b="1" dirty="0">
                <a:latin typeface="標楷體" pitchFamily="65" charset="-120"/>
                <a:ea typeface="標楷體" pitchFamily="65" charset="-120"/>
              </a:rPr>
              <a:t>號函、農委會</a:t>
            </a:r>
            <a:r>
              <a:rPr lang="en-US" altLang="zh-TW" sz="2400" b="1" dirty="0">
                <a:latin typeface="標楷體" pitchFamily="65" charset="-120"/>
                <a:ea typeface="標楷體" pitchFamily="65" charset="-120"/>
              </a:rPr>
              <a:t>105</a:t>
            </a:r>
            <a:r>
              <a:rPr lang="zh-TW" altLang="zh-TW"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8</a:t>
            </a:r>
            <a:r>
              <a:rPr lang="zh-TW" altLang="zh-TW" sz="2400" b="1" dirty="0">
                <a:latin typeface="標楷體" pitchFamily="65" charset="-120"/>
                <a:ea typeface="標楷體" pitchFamily="65" charset="-120"/>
              </a:rPr>
              <a:t>月檢討）</a:t>
            </a:r>
            <a:r>
              <a:rPr lang="zh-TW" altLang="en-US" sz="2400" b="1" dirty="0">
                <a:latin typeface="標楷體" pitchFamily="65" charset="-120"/>
                <a:ea typeface="標楷體" pitchFamily="65" charset="-120"/>
              </a:rPr>
              <a:t> </a:t>
            </a:r>
          </a:p>
        </p:txBody>
      </p:sp>
      <p:sp>
        <p:nvSpPr>
          <p:cNvPr id="90116" name="Text Box 3"/>
          <p:cNvSpPr txBox="1">
            <a:spLocks noChangeArrowheads="1"/>
          </p:cNvSpPr>
          <p:nvPr/>
        </p:nvSpPr>
        <p:spPr bwMode="auto">
          <a:xfrm>
            <a:off x="250825" y="0"/>
            <a:ext cx="84248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eaLnBrk="0" hangingPunct="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None/>
              <a:defRPr/>
            </a:pPr>
            <a:r>
              <a:rPr lang="zh-TW" altLang="en-US" b="1" dirty="0">
                <a:solidFill>
                  <a:srgbClr val="003399"/>
                </a:solidFill>
                <a:latin typeface="標楷體" panose="03000509000000000000" pitchFamily="65" charset="-120"/>
                <a:ea typeface="標楷體" panose="03000509000000000000" pitchFamily="65" charset="-120"/>
              </a:rPr>
              <a:t>釋四：</a:t>
            </a:r>
            <a:endParaRPr lang="en-US" altLang="zh-TW" b="1" dirty="0">
              <a:solidFill>
                <a:srgbClr val="003399"/>
              </a:solidFill>
              <a:latin typeface="標楷體" panose="03000509000000000000" pitchFamily="65" charset="-120"/>
              <a:ea typeface="標楷體" panose="03000509000000000000" pitchFamily="65" charset="-120"/>
            </a:endParaRPr>
          </a:p>
          <a:p>
            <a:pPr marL="0" indent="449263" eaLnBrk="1" hangingPunct="1">
              <a:spcBef>
                <a:spcPct val="0"/>
              </a:spcBef>
              <a:buClrTx/>
              <a:buSzTx/>
              <a:buFont typeface="Wingdings" panose="05000000000000000000" pitchFamily="2" charset="2"/>
              <a:buNone/>
              <a:defRPr/>
            </a:pPr>
            <a:r>
              <a:rPr lang="zh-TW" altLang="zh-TW" b="1" dirty="0">
                <a:solidFill>
                  <a:srgbClr val="003399"/>
                </a:solidFill>
                <a:latin typeface="標楷體" panose="03000509000000000000" pitchFamily="65" charset="-120"/>
                <a:ea typeface="標楷體" panose="03000509000000000000" pitchFamily="65" charset="-120"/>
              </a:rPr>
              <a:t>有關農會會員之「出會」與「退會」有否不同之處，及會員是否可以自由申請「退會」，抑或「退會」應依農會法規定「出會」之條件始准予辦理疑義</a:t>
            </a:r>
            <a:r>
              <a:rPr lang="zh-TW" altLang="en-US" b="1" dirty="0">
                <a:solidFill>
                  <a:srgbClr val="003399"/>
                </a:solidFill>
                <a:latin typeface="標楷體" panose="03000509000000000000" pitchFamily="65" charset="-120"/>
                <a:ea typeface="標楷體" panose="03000509000000000000" pitchFamily="65" charset="-120"/>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C2268A2-9B84-4086-94F9-DDECD713662F}" type="slidenum">
              <a:rPr kumimoji="0" lang="en-US" altLang="zh-TW" sz="1400"/>
              <a:pPr>
                <a:spcBef>
                  <a:spcPct val="0"/>
                </a:spcBef>
                <a:buClrTx/>
                <a:buSzTx/>
                <a:buFontTx/>
                <a:buNone/>
              </a:pPr>
              <a:t>83</a:t>
            </a:fld>
            <a:endParaRPr kumimoji="0" lang="en-US" altLang="zh-TW" sz="1400"/>
          </a:p>
        </p:txBody>
      </p:sp>
      <p:sp>
        <p:nvSpPr>
          <p:cNvPr id="93187" name="Text Box 2"/>
          <p:cNvSpPr txBox="1">
            <a:spLocks noChangeArrowheads="1"/>
          </p:cNvSpPr>
          <p:nvPr/>
        </p:nvSpPr>
        <p:spPr bwMode="auto">
          <a:xfrm>
            <a:off x="250825" y="2289175"/>
            <a:ext cx="859155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zh-TW" sz="3600" b="1" dirty="0">
                <a:latin typeface="標楷體" pitchFamily="65" charset="-120"/>
                <a:ea typeface="標楷體" pitchFamily="65" charset="-120"/>
              </a:rPr>
              <a:t>查農會法第</a:t>
            </a:r>
            <a:r>
              <a:rPr lang="en-US" altLang="zh-TW" sz="3600" b="1" dirty="0">
                <a:latin typeface="標楷體" pitchFamily="65" charset="-120"/>
                <a:ea typeface="標楷體" pitchFamily="65" charset="-120"/>
              </a:rPr>
              <a:t>18</a:t>
            </a:r>
            <a:r>
              <a:rPr lang="zh-TW" altLang="zh-TW" sz="3600" b="1" dirty="0">
                <a:latin typeface="標楷體" pitchFamily="65" charset="-120"/>
                <a:ea typeface="標楷體" pitchFamily="65" charset="-120"/>
              </a:rPr>
              <a:t>條第</a:t>
            </a:r>
            <a:r>
              <a:rPr lang="en-US" altLang="zh-TW" sz="3600" b="1" dirty="0">
                <a:latin typeface="標楷體" pitchFamily="65" charset="-120"/>
                <a:ea typeface="標楷體" pitchFamily="65" charset="-120"/>
              </a:rPr>
              <a:t>4</a:t>
            </a:r>
            <a:r>
              <a:rPr lang="zh-TW" altLang="zh-TW" sz="3600" b="1" dirty="0">
                <a:latin typeface="標楷體" pitchFamily="65" charset="-120"/>
                <a:ea typeface="標楷體" pitchFamily="65" charset="-120"/>
              </a:rPr>
              <a:t>款規定，農會會員之住址遷離原農會組織區域者為出會，準此，農會會員原登住址遷離原農會組織區域為構成</a:t>
            </a:r>
            <a:r>
              <a:rPr lang="zh-TW" altLang="zh-TW" sz="3600" b="1" dirty="0">
                <a:solidFill>
                  <a:srgbClr val="FF0000"/>
                </a:solidFill>
                <a:latin typeface="標楷體" pitchFamily="65" charset="-120"/>
                <a:ea typeface="標楷體" pitchFamily="65" charset="-120"/>
              </a:rPr>
              <a:t>出會事由之一</a:t>
            </a:r>
            <a:r>
              <a:rPr lang="zh-TW" altLang="zh-TW" sz="3600" b="1" dirty="0">
                <a:latin typeface="標楷體" pitchFamily="65" charset="-120"/>
                <a:ea typeface="標楷體" pitchFamily="65" charset="-120"/>
              </a:rPr>
              <a:t>。設若農會會員有經戶政機關逕為遷出登記之條件，則有前揭農會法第</a:t>
            </a:r>
            <a:r>
              <a:rPr lang="en-US" altLang="zh-TW" sz="3600" b="1" dirty="0">
                <a:latin typeface="標楷體" pitchFamily="65" charset="-120"/>
                <a:ea typeface="標楷體" pitchFamily="65" charset="-120"/>
              </a:rPr>
              <a:t>18</a:t>
            </a:r>
            <a:r>
              <a:rPr lang="zh-TW" altLang="zh-TW" sz="3600" b="1" dirty="0">
                <a:latin typeface="標楷體" pitchFamily="65" charset="-120"/>
                <a:ea typeface="標楷體" pitchFamily="65" charset="-120"/>
              </a:rPr>
              <a:t>條第</a:t>
            </a:r>
            <a:r>
              <a:rPr lang="en-US" altLang="zh-TW" sz="3600" b="1" dirty="0">
                <a:latin typeface="標楷體" pitchFamily="65" charset="-120"/>
                <a:ea typeface="標楷體" pitchFamily="65" charset="-120"/>
              </a:rPr>
              <a:t>4</a:t>
            </a:r>
            <a:r>
              <a:rPr lang="zh-TW" altLang="zh-TW" sz="3600" b="1" dirty="0">
                <a:latin typeface="標楷體" pitchFamily="65" charset="-120"/>
                <a:ea typeface="標楷體" pitchFamily="65" charset="-120"/>
              </a:rPr>
              <a:t>款之適用。</a:t>
            </a:r>
            <a:endParaRPr lang="en-US" altLang="zh-TW" sz="3600"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89.12.29</a:t>
            </a:r>
            <a:r>
              <a:rPr lang="zh-TW" altLang="zh-TW"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890163321</a:t>
            </a:r>
            <a:r>
              <a:rPr lang="zh-TW" altLang="zh-TW" sz="2400" b="1" dirty="0">
                <a:latin typeface="標楷體" pitchFamily="65" charset="-120"/>
                <a:ea typeface="標楷體" pitchFamily="65" charset="-120"/>
              </a:rPr>
              <a:t>號函）</a:t>
            </a:r>
            <a:r>
              <a:rPr lang="zh-TW" altLang="en-US" sz="2400" b="1" dirty="0">
                <a:latin typeface="標楷體" pitchFamily="65" charset="-120"/>
                <a:ea typeface="標楷體" pitchFamily="65" charset="-120"/>
              </a:rPr>
              <a:t> </a:t>
            </a:r>
          </a:p>
        </p:txBody>
      </p:sp>
      <p:sp>
        <p:nvSpPr>
          <p:cNvPr id="90116" name="Text Box 3"/>
          <p:cNvSpPr txBox="1">
            <a:spLocks noChangeArrowheads="1"/>
          </p:cNvSpPr>
          <p:nvPr/>
        </p:nvSpPr>
        <p:spPr bwMode="auto">
          <a:xfrm>
            <a:off x="250825" y="0"/>
            <a:ext cx="8424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eaLnBrk="0" hangingPunct="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None/>
              <a:defRPr/>
            </a:pPr>
            <a:r>
              <a:rPr lang="zh-TW" altLang="en-US" sz="3600" b="1" dirty="0">
                <a:solidFill>
                  <a:srgbClr val="003399"/>
                </a:solidFill>
                <a:latin typeface="標楷體" panose="03000509000000000000" pitchFamily="65" charset="-120"/>
                <a:ea typeface="標楷體" panose="03000509000000000000" pitchFamily="65" charset="-120"/>
              </a:rPr>
              <a:t>釋五：</a:t>
            </a:r>
            <a:endParaRPr lang="en-US" altLang="zh-TW" sz="3600" b="1" dirty="0">
              <a:solidFill>
                <a:srgbClr val="003399"/>
              </a:solidFill>
              <a:latin typeface="標楷體" panose="03000509000000000000" pitchFamily="65" charset="-120"/>
              <a:ea typeface="標楷體" panose="03000509000000000000" pitchFamily="65" charset="-120"/>
            </a:endParaRPr>
          </a:p>
          <a:p>
            <a:pPr marL="0" indent="449263" eaLnBrk="1" hangingPunct="1">
              <a:spcBef>
                <a:spcPct val="0"/>
              </a:spcBef>
              <a:buClrTx/>
              <a:buSzTx/>
              <a:buFont typeface="Wingdings" panose="05000000000000000000" pitchFamily="2" charset="2"/>
              <a:buNone/>
              <a:defRPr/>
            </a:pPr>
            <a:r>
              <a:rPr lang="zh-TW" altLang="zh-TW" sz="3600" b="1" dirty="0">
                <a:solidFill>
                  <a:srgbClr val="003399"/>
                </a:solidFill>
                <a:latin typeface="標楷體" panose="03000509000000000000" pitchFamily="65" charset="-120"/>
                <a:ea typeface="標楷體" panose="03000509000000000000" pitchFamily="65" charset="-120"/>
              </a:rPr>
              <a:t>有關農會會員出國，經戶政機關辦理遷出登記，其會員資格是否受農會法第</a:t>
            </a:r>
            <a:r>
              <a:rPr lang="en-US" altLang="zh-TW" sz="3600" b="1" dirty="0">
                <a:solidFill>
                  <a:srgbClr val="003399"/>
                </a:solidFill>
                <a:latin typeface="標楷體" panose="03000509000000000000" pitchFamily="65" charset="-120"/>
                <a:ea typeface="標楷體" panose="03000509000000000000" pitchFamily="65" charset="-120"/>
              </a:rPr>
              <a:t>18</a:t>
            </a:r>
            <a:r>
              <a:rPr lang="zh-TW" altLang="zh-TW" sz="3600" b="1" dirty="0">
                <a:solidFill>
                  <a:srgbClr val="003399"/>
                </a:solidFill>
                <a:latin typeface="標楷體" panose="03000509000000000000" pitchFamily="65" charset="-120"/>
                <a:ea typeface="標楷體" panose="03000509000000000000" pitchFamily="65" charset="-120"/>
              </a:rPr>
              <a:t>條第</a:t>
            </a:r>
            <a:r>
              <a:rPr lang="en-US" altLang="zh-TW" sz="3600" b="1" dirty="0">
                <a:solidFill>
                  <a:srgbClr val="003399"/>
                </a:solidFill>
                <a:latin typeface="標楷體" panose="03000509000000000000" pitchFamily="65" charset="-120"/>
                <a:ea typeface="標楷體" panose="03000509000000000000" pitchFamily="65" charset="-120"/>
              </a:rPr>
              <a:t>4</a:t>
            </a:r>
            <a:r>
              <a:rPr lang="zh-TW" altLang="zh-TW" sz="3600" b="1" dirty="0">
                <a:solidFill>
                  <a:srgbClr val="003399"/>
                </a:solidFill>
                <a:latin typeface="標楷體" panose="03000509000000000000" pitchFamily="65" charset="-120"/>
                <a:ea typeface="標楷體" panose="03000509000000000000" pitchFamily="65" charset="-120"/>
              </a:rPr>
              <a:t>款規定之限制疑義</a:t>
            </a:r>
            <a:r>
              <a:rPr lang="zh-TW" altLang="en-US" sz="3600" b="1" dirty="0">
                <a:solidFill>
                  <a:srgbClr val="003399"/>
                </a:solidFill>
                <a:latin typeface="標楷體" panose="03000509000000000000" pitchFamily="65" charset="-120"/>
                <a:ea typeface="標楷體" panose="03000509000000000000" pitchFamily="65" charset="-12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19934571-CEFF-4844-8377-95E1F02B988A}" type="slidenum">
              <a:rPr kumimoji="0" lang="en-US" altLang="zh-TW" sz="1400"/>
              <a:pPr>
                <a:spcBef>
                  <a:spcPct val="0"/>
                </a:spcBef>
                <a:buClrTx/>
                <a:buSzTx/>
                <a:buFontTx/>
                <a:buNone/>
              </a:pPr>
              <a:t>84</a:t>
            </a:fld>
            <a:endParaRPr kumimoji="0" lang="en-US" altLang="zh-TW" sz="1400"/>
          </a:p>
        </p:txBody>
      </p:sp>
      <p:sp>
        <p:nvSpPr>
          <p:cNvPr id="94211" name="Text Box 2"/>
          <p:cNvSpPr txBox="1">
            <a:spLocks noChangeArrowheads="1"/>
          </p:cNvSpPr>
          <p:nvPr/>
        </p:nvSpPr>
        <p:spPr bwMode="auto">
          <a:xfrm>
            <a:off x="250825" y="2533650"/>
            <a:ext cx="85915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 typeface="Wingdings" pitchFamily="2" charset="2"/>
              <a:buNone/>
            </a:pPr>
            <a:r>
              <a:rPr lang="zh-TW" altLang="zh-TW" b="1" dirty="0">
                <a:latin typeface="標楷體" pitchFamily="65" charset="-120"/>
                <a:ea typeface="標楷體" pitchFamily="65" charset="-120"/>
              </a:rPr>
              <a:t>農會法第</a:t>
            </a:r>
            <a:r>
              <a:rPr lang="en-US" altLang="zh-TW" b="1" dirty="0">
                <a:latin typeface="標楷體" pitchFamily="65" charset="-120"/>
                <a:ea typeface="標楷體" pitchFamily="65" charset="-120"/>
              </a:rPr>
              <a:t>18</a:t>
            </a:r>
            <a:r>
              <a:rPr lang="zh-TW" altLang="zh-TW" b="1" dirty="0">
                <a:latin typeface="標楷體" pitchFamily="65" charset="-120"/>
                <a:ea typeface="標楷體" pitchFamily="65" charset="-120"/>
              </a:rPr>
              <a:t>條規定，農會會員死亡為出會，屬法律效果之當然規定，非農會理事會職權得以行使部分；另基層農會會員資格審查及認定辦法第</a:t>
            </a:r>
            <a:r>
              <a:rPr lang="en-US" altLang="zh-TW" b="1" dirty="0">
                <a:latin typeface="標楷體" pitchFamily="65" charset="-120"/>
                <a:ea typeface="標楷體" pitchFamily="65" charset="-120"/>
              </a:rPr>
              <a:t>3</a:t>
            </a:r>
            <a:r>
              <a:rPr lang="zh-TW" altLang="zh-TW" b="1" dirty="0">
                <a:latin typeface="標楷體" pitchFamily="65" charset="-120"/>
                <a:ea typeface="標楷體" pitchFamily="65" charset="-120"/>
              </a:rPr>
              <a:t>條規定：農會會員之</a:t>
            </a:r>
            <a:r>
              <a:rPr lang="zh-TW" altLang="zh-TW" b="1" dirty="0">
                <a:solidFill>
                  <a:srgbClr val="FF0000"/>
                </a:solidFill>
                <a:latin typeface="標楷體" pitchFamily="65" charset="-120"/>
                <a:ea typeface="標楷體" pitchFamily="65" charset="-120"/>
              </a:rPr>
              <a:t>入會申請應</a:t>
            </a:r>
            <a:r>
              <a:rPr lang="zh-TW" altLang="zh-TW" b="1" u="sng" dirty="0">
                <a:solidFill>
                  <a:srgbClr val="FF0000"/>
                </a:solidFill>
                <a:latin typeface="標楷體" pitchFamily="65" charset="-120"/>
                <a:ea typeface="標楷體" pitchFamily="65" charset="-120"/>
              </a:rPr>
              <a:t>親自</a:t>
            </a:r>
            <a:r>
              <a:rPr lang="zh-TW" altLang="zh-TW" b="1" dirty="0">
                <a:solidFill>
                  <a:srgbClr val="FF0000"/>
                </a:solidFill>
                <a:latin typeface="標楷體" pitchFamily="65" charset="-120"/>
                <a:ea typeface="標楷體" pitchFamily="65" charset="-120"/>
              </a:rPr>
              <a:t>向戶籍所在地之基層農會申請</a:t>
            </a:r>
            <a:r>
              <a:rPr lang="zh-TW" altLang="zh-TW" b="1" dirty="0">
                <a:latin typeface="標楷體" pitchFamily="65" charset="-120"/>
                <a:ea typeface="標楷體" pitchFamily="65" charset="-120"/>
              </a:rPr>
              <a:t>之。該員已因法定原因出會且死亡，不符上開法條須本人親自申請入會之規定。</a:t>
            </a:r>
            <a:endParaRPr lang="en-US" altLang="zh-TW" b="1" dirty="0">
              <a:latin typeface="標楷體" pitchFamily="65" charset="-120"/>
              <a:ea typeface="標楷體" pitchFamily="65" charset="-120"/>
            </a:endParaRPr>
          </a:p>
          <a:p>
            <a:pPr eaLnBrk="1" hangingPunct="1">
              <a:spcBef>
                <a:spcPct val="0"/>
              </a:spcBef>
              <a:buClrTx/>
              <a:buSzTx/>
              <a:buFont typeface="Wingdings" pitchFamily="2" charset="2"/>
              <a:buNone/>
            </a:pPr>
            <a:r>
              <a:rPr lang="zh-TW" altLang="zh-TW" sz="2400" b="1" dirty="0">
                <a:latin typeface="標楷體" pitchFamily="65" charset="-120"/>
                <a:ea typeface="標楷體" pitchFamily="65" charset="-120"/>
              </a:rPr>
              <a:t>（農委會</a:t>
            </a:r>
            <a:r>
              <a:rPr lang="en-US" altLang="zh-TW" sz="2400" dirty="0">
                <a:latin typeface="標楷體" pitchFamily="65" charset="-120"/>
                <a:ea typeface="標楷體" pitchFamily="65" charset="-120"/>
              </a:rPr>
              <a:t>93.7.15</a:t>
            </a:r>
            <a:r>
              <a:rPr lang="zh-TW" altLang="zh-TW" sz="2400" dirty="0">
                <a:latin typeface="標楷體" pitchFamily="65" charset="-120"/>
                <a:ea typeface="標楷體" pitchFamily="65" charset="-120"/>
              </a:rPr>
              <a:t>農輔字第</a:t>
            </a:r>
            <a:r>
              <a:rPr lang="en-US" altLang="zh-TW" sz="2400" dirty="0">
                <a:latin typeface="標楷體" pitchFamily="65" charset="-120"/>
                <a:ea typeface="標楷體" pitchFamily="65" charset="-120"/>
              </a:rPr>
              <a:t>0930132461</a:t>
            </a:r>
            <a:r>
              <a:rPr lang="zh-TW" altLang="zh-TW" sz="2400" dirty="0">
                <a:latin typeface="標楷體" pitchFamily="65" charset="-120"/>
                <a:ea typeface="標楷體" pitchFamily="65" charset="-120"/>
              </a:rPr>
              <a:t>號函</a:t>
            </a:r>
            <a:r>
              <a:rPr lang="zh-TW"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 </a:t>
            </a:r>
          </a:p>
        </p:txBody>
      </p:sp>
      <p:sp>
        <p:nvSpPr>
          <p:cNvPr id="90116" name="Text Box 3"/>
          <p:cNvSpPr txBox="1">
            <a:spLocks noChangeArrowheads="1"/>
          </p:cNvSpPr>
          <p:nvPr/>
        </p:nvSpPr>
        <p:spPr bwMode="auto">
          <a:xfrm>
            <a:off x="250825" y="-3175"/>
            <a:ext cx="84248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eaLnBrk="0" hangingPunct="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None/>
              <a:defRPr/>
            </a:pPr>
            <a:r>
              <a:rPr lang="zh-TW" altLang="en-US" b="1" dirty="0">
                <a:solidFill>
                  <a:srgbClr val="003399"/>
                </a:solidFill>
                <a:latin typeface="標楷體" panose="03000509000000000000" pitchFamily="65" charset="-120"/>
                <a:ea typeface="標楷體" panose="03000509000000000000" pitchFamily="65" charset="-120"/>
              </a:rPr>
              <a:t>釋六：</a:t>
            </a:r>
            <a:endParaRPr lang="en-US" altLang="zh-TW" b="1" dirty="0">
              <a:solidFill>
                <a:srgbClr val="003399"/>
              </a:solidFill>
              <a:latin typeface="標楷體" panose="03000509000000000000" pitchFamily="65" charset="-120"/>
              <a:ea typeface="標楷體" panose="03000509000000000000" pitchFamily="65" charset="-120"/>
            </a:endParaRPr>
          </a:p>
          <a:p>
            <a:pPr marL="0" indent="449263" eaLnBrk="1" hangingPunct="1">
              <a:spcBef>
                <a:spcPct val="0"/>
              </a:spcBef>
              <a:buClrTx/>
              <a:buSzTx/>
              <a:buFont typeface="Wingdings" panose="05000000000000000000" pitchFamily="2" charset="2"/>
              <a:buNone/>
              <a:defRPr/>
            </a:pPr>
            <a:r>
              <a:rPr lang="zh-TW" altLang="zh-TW" b="1" dirty="0">
                <a:solidFill>
                  <a:srgbClr val="003399"/>
                </a:solidFill>
                <a:latin typeface="標楷體" panose="03000509000000000000" pitchFamily="65" charset="-120"/>
                <a:ea typeface="標楷體" panose="03000509000000000000" pitchFamily="65" charset="-120"/>
              </a:rPr>
              <a:t>為農會會員戶籍遷離原農會組織區域，嗣後遷回，惟至死亡前未辦理入會，死亡後可否由親屬檢具證明文件申請農會理事會補審查其會員資格後，追溯其入會疑義</a:t>
            </a:r>
            <a:r>
              <a:rPr lang="zh-TW" altLang="en-US" b="1" dirty="0">
                <a:solidFill>
                  <a:srgbClr val="003399"/>
                </a:solidFill>
                <a:latin typeface="標楷體" panose="03000509000000000000" pitchFamily="65" charset="-120"/>
                <a:ea typeface="標楷體" panose="03000509000000000000" pitchFamily="65" charset="-120"/>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10CC0B20-392E-4A39-BA9D-3E0141CB3B3F}" type="slidenum">
              <a:rPr kumimoji="0" lang="en-US" altLang="zh-TW" sz="1400"/>
              <a:pPr>
                <a:spcBef>
                  <a:spcPct val="0"/>
                </a:spcBef>
                <a:buClrTx/>
                <a:buSzTx/>
                <a:buFontTx/>
                <a:buNone/>
              </a:pPr>
              <a:t>85</a:t>
            </a:fld>
            <a:endParaRPr kumimoji="0" lang="en-US" altLang="zh-TW" sz="1400"/>
          </a:p>
        </p:txBody>
      </p:sp>
      <p:sp>
        <p:nvSpPr>
          <p:cNvPr id="95235" name="Text Box 2"/>
          <p:cNvSpPr txBox="1">
            <a:spLocks noChangeArrowheads="1"/>
          </p:cNvSpPr>
          <p:nvPr/>
        </p:nvSpPr>
        <p:spPr bwMode="auto">
          <a:xfrm>
            <a:off x="250825" y="2136775"/>
            <a:ext cx="878522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buFont typeface="Wingdings" pitchFamily="2" charset="2"/>
              <a:buNone/>
            </a:pPr>
            <a:r>
              <a:rPr lang="zh-TW" altLang="zh-TW" b="1" dirty="0">
                <a:latin typeface="標楷體" pitchFamily="65" charset="-120"/>
                <a:ea typeface="標楷體" pitchFamily="65" charset="-120"/>
              </a:rPr>
              <a:t>於</a:t>
            </a:r>
            <a:r>
              <a:rPr lang="zh-TW" altLang="zh-TW" b="1" dirty="0">
                <a:solidFill>
                  <a:srgbClr val="FF0000"/>
                </a:solidFill>
                <a:latin typeface="標楷體" pitchFamily="65" charset="-120"/>
                <a:ea typeface="標楷體" pitchFamily="65" charset="-120"/>
              </a:rPr>
              <a:t>農保試辦期間</a:t>
            </a:r>
            <a:r>
              <a:rPr lang="zh-TW" altLang="zh-TW" b="1" dirty="0">
                <a:latin typeface="標楷體" pitchFamily="65" charset="-120"/>
                <a:ea typeface="標楷體" pitchFamily="65" charset="-120"/>
              </a:rPr>
              <a:t>以農會會員身分加保之農保被保險人，縱當事人於加保前曾有戶籍遷離農會組織區域之法定出會情事，惟因事後經</a:t>
            </a:r>
            <a:r>
              <a:rPr lang="zh-TW" altLang="zh-TW" b="1" dirty="0">
                <a:solidFill>
                  <a:srgbClr val="FF0000"/>
                </a:solidFill>
                <a:latin typeface="標楷體" pitchFamily="65" charset="-120"/>
                <a:ea typeface="標楷體" pitchFamily="65" charset="-120"/>
              </a:rPr>
              <a:t>會員代表大會重新審查之程序</a:t>
            </a:r>
            <a:r>
              <a:rPr lang="zh-TW" altLang="zh-TW" b="1" dirty="0">
                <a:latin typeface="標楷體" pitchFamily="65" charset="-120"/>
                <a:ea typeface="標楷體" pitchFamily="65" charset="-120"/>
              </a:rPr>
              <a:t>，除農會舉證當事人確未提出入會之申請外，應可審認其具有農會會員身分。</a:t>
            </a:r>
            <a:endParaRPr lang="en-US" altLang="zh-TW" b="1" dirty="0">
              <a:latin typeface="標楷體" pitchFamily="65" charset="-120"/>
              <a:ea typeface="標楷體" pitchFamily="65" charset="-120"/>
            </a:endParaRPr>
          </a:p>
          <a:p>
            <a:pPr>
              <a:buFont typeface="Wingdings" pitchFamily="2" charset="2"/>
              <a:buNone/>
            </a:pPr>
            <a:r>
              <a:rPr lang="zh-TW" altLang="zh-TW" sz="2400" b="1" dirty="0">
                <a:latin typeface="標楷體" pitchFamily="65" charset="-120"/>
                <a:ea typeface="標楷體" pitchFamily="65" charset="-120"/>
              </a:rPr>
              <a:t>（農委會</a:t>
            </a:r>
            <a:r>
              <a:rPr lang="en-US" altLang="zh-TW" sz="2400" b="1" dirty="0">
                <a:latin typeface="標楷體" pitchFamily="65" charset="-120"/>
                <a:ea typeface="標楷體" pitchFamily="65" charset="-120"/>
              </a:rPr>
              <a:t>103.10.2</a:t>
            </a:r>
            <a:r>
              <a:rPr lang="zh-TW" altLang="zh-TW" sz="2400" b="1" dirty="0">
                <a:latin typeface="標楷體" pitchFamily="65" charset="-120"/>
                <a:ea typeface="標楷體" pitchFamily="65" charset="-120"/>
              </a:rPr>
              <a:t>農輔字第</a:t>
            </a:r>
            <a:r>
              <a:rPr lang="en-US" altLang="zh-TW" sz="2400" b="1" dirty="0">
                <a:latin typeface="標楷體" pitchFamily="65" charset="-120"/>
                <a:ea typeface="標楷體" pitchFamily="65" charset="-120"/>
              </a:rPr>
              <a:t>1030233966</a:t>
            </a:r>
            <a:r>
              <a:rPr lang="zh-TW" altLang="zh-TW" sz="2400" b="1" dirty="0">
                <a:latin typeface="標楷體" pitchFamily="65" charset="-120"/>
                <a:ea typeface="標楷體" pitchFamily="65" charset="-120"/>
              </a:rPr>
              <a:t>號函）</a:t>
            </a:r>
            <a:r>
              <a:rPr lang="zh-TW" altLang="en-US" b="1" dirty="0">
                <a:latin typeface="標楷體" pitchFamily="65" charset="-120"/>
                <a:ea typeface="標楷體" pitchFamily="65" charset="-120"/>
              </a:rPr>
              <a:t> </a:t>
            </a:r>
          </a:p>
          <a:p>
            <a:pPr>
              <a:buFont typeface="Wingdings" pitchFamily="2" charset="2"/>
              <a:buNone/>
            </a:pPr>
            <a:r>
              <a:rPr lang="zh-TW" altLang="zh-TW" sz="2400" b="1" dirty="0">
                <a:latin typeface="標楷體" pitchFamily="65" charset="-120"/>
                <a:ea typeface="標楷體" pitchFamily="65" charset="-120"/>
              </a:rPr>
              <a:t>農民健康保險條例於</a:t>
            </a:r>
            <a:r>
              <a:rPr lang="en-US" altLang="zh-TW" sz="2400" b="1" dirty="0">
                <a:latin typeface="標楷體" pitchFamily="65" charset="-120"/>
                <a:ea typeface="標楷體" pitchFamily="65" charset="-120"/>
              </a:rPr>
              <a:t>78</a:t>
            </a:r>
            <a:r>
              <a:rPr lang="zh-TW" altLang="zh-TW" sz="2400" b="1" dirty="0">
                <a:latin typeface="標楷體" pitchFamily="65" charset="-120"/>
                <a:ea typeface="標楷體" pitchFamily="65" charset="-120"/>
              </a:rPr>
              <a:t>年</a:t>
            </a:r>
            <a:r>
              <a:rPr lang="en-US" altLang="zh-TW" sz="2400" b="1" dirty="0">
                <a:latin typeface="標楷體" pitchFamily="65" charset="-120"/>
                <a:ea typeface="標楷體" pitchFamily="65" charset="-120"/>
              </a:rPr>
              <a:t>7</a:t>
            </a:r>
            <a:r>
              <a:rPr lang="zh-TW" altLang="zh-TW" sz="2400" b="1" dirty="0">
                <a:latin typeface="標楷體" pitchFamily="65" charset="-120"/>
                <a:ea typeface="標楷體" pitchFamily="65" charset="-120"/>
              </a:rPr>
              <a:t>月</a:t>
            </a:r>
            <a:r>
              <a:rPr lang="en-US" altLang="zh-TW" sz="2400" b="1" dirty="0">
                <a:latin typeface="標楷體" pitchFamily="65" charset="-120"/>
                <a:ea typeface="標楷體" pitchFamily="65" charset="-120"/>
              </a:rPr>
              <a:t>1</a:t>
            </a:r>
            <a:r>
              <a:rPr lang="zh-TW" altLang="zh-TW" sz="2400" b="1" dirty="0">
                <a:latin typeface="標楷體" pitchFamily="65" charset="-120"/>
                <a:ea typeface="標楷體" pitchFamily="65" charset="-120"/>
              </a:rPr>
              <a:t>日始正式施行，在正式施行前，係依臺灣省政府訂頒之「臺灣省農民健康保險暫行試辦要點」及「臺灣省第二期試辦農民健康保險暫行要點」規定試辦農保。</a:t>
            </a:r>
            <a:endParaRPr lang="zh-TW" altLang="en-US" sz="2400" b="1" dirty="0">
              <a:latin typeface="標楷體" pitchFamily="65" charset="-120"/>
              <a:ea typeface="標楷體" pitchFamily="65" charset="-120"/>
            </a:endParaRPr>
          </a:p>
        </p:txBody>
      </p:sp>
      <p:sp>
        <p:nvSpPr>
          <p:cNvPr id="90116" name="Text Box 3"/>
          <p:cNvSpPr txBox="1">
            <a:spLocks noChangeArrowheads="1"/>
          </p:cNvSpPr>
          <p:nvPr/>
        </p:nvSpPr>
        <p:spPr bwMode="auto">
          <a:xfrm>
            <a:off x="250825" y="-3175"/>
            <a:ext cx="84248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eaLnBrk="0" hangingPunct="0">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 typeface="Wingdings" panose="05000000000000000000" pitchFamily="2" charset="2"/>
              <a:buNone/>
              <a:defRPr/>
            </a:pPr>
            <a:r>
              <a:rPr lang="zh-TW" altLang="en-US" b="1" dirty="0">
                <a:solidFill>
                  <a:srgbClr val="003399"/>
                </a:solidFill>
                <a:latin typeface="標楷體" panose="03000509000000000000" pitchFamily="65" charset="-120"/>
                <a:ea typeface="標楷體" panose="03000509000000000000" pitchFamily="65" charset="-120"/>
              </a:rPr>
              <a:t>釋七：</a:t>
            </a:r>
            <a:endParaRPr lang="en-US" altLang="zh-TW" b="1" dirty="0">
              <a:solidFill>
                <a:srgbClr val="003399"/>
              </a:solidFill>
              <a:latin typeface="標楷體" panose="03000509000000000000" pitchFamily="65" charset="-120"/>
              <a:ea typeface="標楷體" panose="03000509000000000000" pitchFamily="65" charset="-120"/>
            </a:endParaRPr>
          </a:p>
          <a:p>
            <a:pPr marL="0" indent="449263" eaLnBrk="1" hangingPunct="1">
              <a:spcBef>
                <a:spcPct val="0"/>
              </a:spcBef>
              <a:buClrTx/>
              <a:buSzTx/>
              <a:buFont typeface="Wingdings" panose="05000000000000000000" pitchFamily="2" charset="2"/>
              <a:buNone/>
              <a:defRPr/>
            </a:pPr>
            <a:r>
              <a:rPr lang="zh-TW" altLang="en-US" b="1" dirty="0">
                <a:solidFill>
                  <a:srgbClr val="003399"/>
                </a:solidFill>
                <a:latin typeface="標楷體" panose="03000509000000000000" pitchFamily="65" charset="-120"/>
                <a:ea typeface="標楷體" panose="03000509000000000000" pitchFamily="65" charset="-120"/>
              </a:rPr>
              <a:t>農保試辦期間以農會會員身分加保之農保被保險人，於加保前有</a:t>
            </a:r>
            <a:r>
              <a:rPr lang="zh-TW" altLang="zh-TW" b="1" dirty="0">
                <a:solidFill>
                  <a:srgbClr val="003399"/>
                </a:solidFill>
                <a:latin typeface="標楷體" panose="03000509000000000000" pitchFamily="65" charset="-120"/>
                <a:ea typeface="標楷體" panose="03000509000000000000" pitchFamily="65" charset="-120"/>
              </a:rPr>
              <a:t>戶籍遷離原農會組織區域，嗣後遷回，其</a:t>
            </a:r>
            <a:r>
              <a:rPr lang="zh-TW" altLang="en-US" b="1" dirty="0">
                <a:solidFill>
                  <a:srgbClr val="003399"/>
                </a:solidFill>
                <a:latin typeface="標楷體" panose="03000509000000000000" pitchFamily="65" charset="-120"/>
                <a:ea typeface="標楷體" panose="03000509000000000000" pitchFamily="65" charset="-120"/>
              </a:rPr>
              <a:t>會員身分</a:t>
            </a:r>
            <a:r>
              <a:rPr lang="zh-TW" altLang="zh-TW" b="1" dirty="0">
                <a:solidFill>
                  <a:srgbClr val="003399"/>
                </a:solidFill>
                <a:latin typeface="標楷體" panose="03000509000000000000" pitchFamily="65" charset="-120"/>
                <a:ea typeface="標楷體" panose="03000509000000000000" pitchFamily="65" charset="-120"/>
              </a:rPr>
              <a:t>疑義</a:t>
            </a:r>
            <a:r>
              <a:rPr lang="zh-TW" altLang="en-US" b="1" dirty="0">
                <a:solidFill>
                  <a:srgbClr val="003399"/>
                </a:solidFill>
                <a:latin typeface="標楷體" panose="03000509000000000000" pitchFamily="65" charset="-120"/>
                <a:ea typeface="標楷體" panose="03000509000000000000" pitchFamily="65" charset="-120"/>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5823284-AFDC-4778-A695-866E1C383A13}" type="slidenum">
              <a:rPr kumimoji="0" lang="en-US" altLang="zh-TW" sz="1400"/>
              <a:pPr>
                <a:spcBef>
                  <a:spcPct val="0"/>
                </a:spcBef>
                <a:buClrTx/>
                <a:buSzTx/>
                <a:buFontTx/>
                <a:buNone/>
              </a:pPr>
              <a:t>86</a:t>
            </a:fld>
            <a:endParaRPr kumimoji="0" lang="en-US" altLang="zh-TW" sz="1400"/>
          </a:p>
        </p:txBody>
      </p:sp>
      <p:sp>
        <p:nvSpPr>
          <p:cNvPr id="97283" name="Text Box 2"/>
          <p:cNvSpPr txBox="1">
            <a:spLocks noChangeArrowheads="1"/>
          </p:cNvSpPr>
          <p:nvPr/>
        </p:nvSpPr>
        <p:spPr bwMode="auto">
          <a:xfrm>
            <a:off x="34518" y="0"/>
            <a:ext cx="911383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000" b="1" dirty="0">
                <a:solidFill>
                  <a:srgbClr val="003399"/>
                </a:solidFill>
                <a:latin typeface="標楷體" pitchFamily="65" charset="-120"/>
                <a:ea typeface="標楷體" pitchFamily="65" charset="-120"/>
              </a:rPr>
              <a:t>第五章  職員</a:t>
            </a:r>
            <a:endParaRPr lang="en-US" altLang="zh-TW" sz="3000" b="1" dirty="0">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第十九條　農會置理、監事，分別組成理事會、監事會。理、監事由會員（代表）選任之，其</a:t>
            </a:r>
            <a:r>
              <a:rPr lang="zh-TW" altLang="en-US" sz="2800" b="1">
                <a:solidFill>
                  <a:srgbClr val="003399"/>
                </a:solidFill>
                <a:latin typeface="標楷體" pitchFamily="65" charset="-120"/>
                <a:ea typeface="標楷體" pitchFamily="65" charset="-120"/>
              </a:rPr>
              <a:t>名額依下列</a:t>
            </a:r>
            <a:r>
              <a:rPr lang="zh-TW" altLang="en-US" sz="2800" b="1" dirty="0">
                <a:solidFill>
                  <a:srgbClr val="003399"/>
                </a:solidFill>
                <a:latin typeface="標楷體" pitchFamily="65" charset="-120"/>
                <a:ea typeface="標楷體" pitchFamily="65" charset="-120"/>
              </a:rPr>
              <a:t>之規定： </a:t>
            </a:r>
          </a:p>
        </p:txBody>
      </p:sp>
      <p:sp>
        <p:nvSpPr>
          <p:cNvPr id="97284" name="Text Box 3"/>
          <p:cNvSpPr txBox="1">
            <a:spLocks noChangeArrowheads="1"/>
          </p:cNvSpPr>
          <p:nvPr/>
        </p:nvSpPr>
        <p:spPr bwMode="auto">
          <a:xfrm>
            <a:off x="110087" y="1700808"/>
            <a:ext cx="87852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249363"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一、鄉、鎮（市）、區農會理事</a:t>
            </a:r>
            <a:r>
              <a:rPr lang="zh-TW" altLang="en-US" sz="2800" b="1" dirty="0">
                <a:solidFill>
                  <a:srgbClr val="FF0000"/>
                </a:solidFill>
                <a:latin typeface="標楷體" pitchFamily="65" charset="-120"/>
                <a:ea typeface="標楷體" pitchFamily="65" charset="-120"/>
              </a:rPr>
              <a:t>九</a:t>
            </a:r>
            <a:r>
              <a:rPr lang="zh-TW" altLang="en-US" sz="2800" b="1" dirty="0">
                <a:solidFill>
                  <a:srgbClr val="003399"/>
                </a:solidFill>
                <a:latin typeface="標楷體" pitchFamily="65" charset="-120"/>
                <a:ea typeface="標楷體" pitchFamily="65" charset="-120"/>
              </a:rPr>
              <a:t>人。 </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二、縣（市）農會理事九人至十五人。 </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三、省（市）農會理事</a:t>
            </a:r>
            <a:r>
              <a:rPr lang="zh-TW" altLang="en-US" sz="2800" b="1" dirty="0">
                <a:solidFill>
                  <a:srgbClr val="070101"/>
                </a:solidFill>
                <a:latin typeface="標楷體" pitchFamily="65" charset="-120"/>
                <a:ea typeface="標楷體" pitchFamily="65" charset="-120"/>
              </a:rPr>
              <a:t>十五人至二十一</a:t>
            </a:r>
            <a:r>
              <a:rPr lang="zh-TW" altLang="en-US" sz="2800" b="1" dirty="0">
                <a:solidFill>
                  <a:srgbClr val="003399"/>
                </a:solidFill>
                <a:latin typeface="標楷體" pitchFamily="65" charset="-120"/>
                <a:ea typeface="標楷體" pitchFamily="65" charset="-120"/>
              </a:rPr>
              <a:t>人。 </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四、全國農會理事</a:t>
            </a:r>
            <a:r>
              <a:rPr lang="zh-TW" altLang="en-US" sz="2800" b="1" dirty="0">
                <a:solidFill>
                  <a:srgbClr val="FF0000"/>
                </a:solidFill>
                <a:latin typeface="標楷體" pitchFamily="65" charset="-120"/>
                <a:ea typeface="標楷體" pitchFamily="65" charset="-120"/>
              </a:rPr>
              <a:t>二十一人至二十七</a:t>
            </a:r>
            <a:r>
              <a:rPr lang="zh-TW" altLang="en-US" sz="2800" b="1" dirty="0">
                <a:solidFill>
                  <a:srgbClr val="003399"/>
                </a:solidFill>
                <a:latin typeface="標楷體" pitchFamily="65" charset="-120"/>
                <a:ea typeface="標楷體" pitchFamily="65" charset="-120"/>
              </a:rPr>
              <a:t>人。 </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五、農會監事名額為其理事名額三分之一。 </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六、農會置候補理、監事，其名額不得超過所置理、監事名額二分之一。</a:t>
            </a:r>
          </a:p>
        </p:txBody>
      </p:sp>
      <p:sp>
        <p:nvSpPr>
          <p:cNvPr id="97285" name="Text Box 5"/>
          <p:cNvSpPr txBox="1">
            <a:spLocks noChangeArrowheads="1"/>
          </p:cNvSpPr>
          <p:nvPr/>
        </p:nvSpPr>
        <p:spPr bwMode="auto">
          <a:xfrm>
            <a:off x="0" y="4590014"/>
            <a:ext cx="903649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46088">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3000" b="1" dirty="0">
                <a:solidFill>
                  <a:srgbClr val="003399"/>
                </a:solidFill>
                <a:latin typeface="標楷體" pitchFamily="65" charset="-120"/>
                <a:ea typeface="標楷體" pitchFamily="65" charset="-120"/>
              </a:rPr>
              <a:t>  </a:t>
            </a:r>
            <a:r>
              <a:rPr lang="zh-TW" altLang="en-US" sz="2800" b="1" u="sng" dirty="0">
                <a:solidFill>
                  <a:srgbClr val="003399"/>
                </a:solidFill>
                <a:latin typeface="標楷體" pitchFamily="65" charset="-120"/>
                <a:ea typeface="標楷體" pitchFamily="65" charset="-120"/>
              </a:rPr>
              <a:t>各級農會理、監事，其中應有三分之二以上為自耕農、佃農與雇農。</a:t>
            </a:r>
            <a:r>
              <a:rPr lang="zh-TW" altLang="en-US" sz="2800" b="1" dirty="0">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2800" b="1" dirty="0">
                <a:solidFill>
                  <a:srgbClr val="003399"/>
                </a:solidFill>
                <a:latin typeface="標楷體" pitchFamily="65" charset="-120"/>
                <a:ea typeface="標楷體" pitchFamily="65" charset="-120"/>
              </a:rPr>
              <a:t>  農會理、監事應分別互選一人為理事長與常務監事。</a:t>
            </a:r>
            <a:r>
              <a:rPr lang="zh-TW" altLang="en-US" sz="2800" b="1" u="sng" dirty="0">
                <a:solidFill>
                  <a:srgbClr val="003399"/>
                </a:solidFill>
                <a:latin typeface="標楷體" pitchFamily="65" charset="-120"/>
                <a:ea typeface="標楷體" pitchFamily="65" charset="-120"/>
              </a:rPr>
              <a:t>但</a:t>
            </a:r>
            <a:r>
              <a:rPr lang="zh-TW" altLang="en-US" sz="2800" b="1" u="sng" dirty="0">
                <a:solidFill>
                  <a:srgbClr val="FF0000"/>
                </a:solidFill>
                <a:latin typeface="標楷體" pitchFamily="65" charset="-120"/>
                <a:ea typeface="標楷體" pitchFamily="65" charset="-120"/>
              </a:rPr>
              <a:t>上級</a:t>
            </a:r>
            <a:r>
              <a:rPr lang="zh-TW" altLang="en-US" sz="2800" b="1" u="sng" dirty="0">
                <a:solidFill>
                  <a:srgbClr val="003399"/>
                </a:solidFill>
                <a:latin typeface="標楷體" pitchFamily="65" charset="-120"/>
                <a:ea typeface="標楷體" pitchFamily="65" charset="-120"/>
              </a:rPr>
              <a:t>農會理、監事，不得兼任</a:t>
            </a:r>
            <a:r>
              <a:rPr lang="zh-TW" altLang="en-US" sz="2800" b="1" u="sng" dirty="0">
                <a:solidFill>
                  <a:srgbClr val="FF0000"/>
                </a:solidFill>
                <a:latin typeface="標楷體" pitchFamily="65" charset="-120"/>
                <a:ea typeface="標楷體" pitchFamily="65" charset="-120"/>
              </a:rPr>
              <a:t>下級</a:t>
            </a:r>
            <a:r>
              <a:rPr lang="zh-TW" altLang="en-US" sz="2800" b="1" u="sng" dirty="0">
                <a:solidFill>
                  <a:srgbClr val="003399"/>
                </a:solidFill>
                <a:latin typeface="標楷體" pitchFamily="65" charset="-120"/>
                <a:ea typeface="標楷體" pitchFamily="65" charset="-120"/>
              </a:rPr>
              <a:t>農會理、監事。</a:t>
            </a:r>
            <a:r>
              <a:rPr lang="zh-TW" altLang="en-US" sz="2800" b="1" dirty="0">
                <a:solidFill>
                  <a:srgbClr val="003399"/>
                </a:solidFill>
                <a:latin typeface="標楷體" pitchFamily="65" charset="-120"/>
                <a:ea typeface="標楷體" pitchFamily="65" charset="-120"/>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E31BF42D-526E-4CDB-987E-07A7DFF63E40}" type="slidenum">
              <a:rPr kumimoji="0" lang="en-US" altLang="zh-TW" sz="1400"/>
              <a:pPr>
                <a:spcBef>
                  <a:spcPct val="0"/>
                </a:spcBef>
                <a:buClrTx/>
                <a:buSzTx/>
                <a:buFontTx/>
                <a:buNone/>
              </a:pPr>
              <a:t>87</a:t>
            </a:fld>
            <a:endParaRPr kumimoji="0" lang="en-US" altLang="zh-TW" sz="1400"/>
          </a:p>
        </p:txBody>
      </p:sp>
      <p:sp>
        <p:nvSpPr>
          <p:cNvPr id="98307" name="Text Box 2"/>
          <p:cNvSpPr txBox="1">
            <a:spLocks noChangeArrowheads="1"/>
          </p:cNvSpPr>
          <p:nvPr/>
        </p:nvSpPr>
        <p:spPr bwMode="auto">
          <a:xfrm>
            <a:off x="85725" y="787400"/>
            <a:ext cx="8820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803275"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dirty="0">
                <a:latin typeface="標楷體" pitchFamily="65" charset="-120"/>
                <a:ea typeface="標楷體" pitchFamily="65" charset="-120"/>
              </a:rPr>
              <a:t>釋一：農會理事長當選就職後應即辦理</a:t>
            </a:r>
            <a:r>
              <a:rPr lang="zh-TW" altLang="en-US" sz="3600" b="1" dirty="0">
                <a:solidFill>
                  <a:srgbClr val="FF0000"/>
                </a:solidFill>
                <a:latin typeface="標楷體" pitchFamily="65" charset="-120"/>
                <a:ea typeface="標楷體" pitchFamily="65" charset="-120"/>
              </a:rPr>
              <a:t>印</a:t>
            </a:r>
            <a:endParaRPr lang="en-US" altLang="zh-TW" sz="3600" b="1" dirty="0">
              <a:solidFill>
                <a:srgbClr val="FF0000"/>
              </a:solidFill>
              <a:latin typeface="標楷體" pitchFamily="65" charset="-120"/>
              <a:ea typeface="標楷體" pitchFamily="65" charset="-120"/>
            </a:endParaRPr>
          </a:p>
          <a:p>
            <a:pPr eaLnBrk="1" hangingPunct="1">
              <a:spcBef>
                <a:spcPct val="0"/>
              </a:spcBef>
              <a:buClrTx/>
              <a:buSzTx/>
              <a:buFontTx/>
              <a:buNone/>
            </a:pPr>
            <a:r>
              <a:rPr lang="zh-TW" altLang="en-US" sz="3600" b="1" dirty="0">
                <a:solidFill>
                  <a:srgbClr val="FF0000"/>
                </a:solidFill>
                <a:latin typeface="標楷體" pitchFamily="65" charset="-120"/>
                <a:ea typeface="標楷體" pitchFamily="65" charset="-120"/>
              </a:rPr>
              <a:t>      信交接</a:t>
            </a:r>
            <a:r>
              <a:rPr lang="zh-TW" altLang="en-US" sz="3600" b="1" dirty="0">
                <a:latin typeface="標楷體" pitchFamily="65" charset="-120"/>
                <a:ea typeface="標楷體" pitchFamily="65" charset="-120"/>
              </a:rPr>
              <a:t>，並俟新任總幹事聘定後辦</a:t>
            </a:r>
            <a:endParaRPr lang="en-US" altLang="zh-TW" sz="3600" b="1" dirty="0">
              <a:latin typeface="標楷體" pitchFamily="65" charset="-120"/>
              <a:ea typeface="標楷體" pitchFamily="65" charset="-120"/>
            </a:endParaRPr>
          </a:p>
          <a:p>
            <a:pPr eaLnBrk="1" hangingPunct="1">
              <a:spcBef>
                <a:spcPct val="0"/>
              </a:spcBef>
              <a:buClrTx/>
              <a:buSzTx/>
              <a:buFontTx/>
              <a:buNone/>
            </a:pPr>
            <a:r>
              <a:rPr lang="zh-TW" altLang="en-US" sz="3600" b="1" dirty="0">
                <a:latin typeface="標楷體" pitchFamily="65" charset="-120"/>
                <a:ea typeface="標楷體" pitchFamily="65" charset="-120"/>
              </a:rPr>
              <a:t>      理</a:t>
            </a:r>
            <a:r>
              <a:rPr lang="zh-TW" altLang="en-US" sz="3600" b="1" dirty="0">
                <a:solidFill>
                  <a:srgbClr val="FF0000"/>
                </a:solidFill>
                <a:latin typeface="標楷體" pitchFamily="65" charset="-120"/>
                <a:ea typeface="標楷體" pitchFamily="65" charset="-120"/>
              </a:rPr>
              <a:t>總移交</a:t>
            </a:r>
            <a:r>
              <a:rPr lang="zh-TW" altLang="en-US" sz="3600" b="1" dirty="0">
                <a:latin typeface="標楷體" pitchFamily="65" charset="-120"/>
                <a:ea typeface="標楷體" pitchFamily="65" charset="-120"/>
              </a:rPr>
              <a:t>。</a:t>
            </a:r>
          </a:p>
        </p:txBody>
      </p:sp>
      <p:sp>
        <p:nvSpPr>
          <p:cNvPr id="98308" name="Text Box 3"/>
          <p:cNvSpPr txBox="1">
            <a:spLocks noChangeArrowheads="1"/>
          </p:cNvSpPr>
          <p:nvPr/>
        </p:nvSpPr>
        <p:spPr bwMode="auto">
          <a:xfrm>
            <a:off x="179388" y="2862263"/>
            <a:ext cx="89646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600" b="1">
                <a:latin typeface="標楷體" pitchFamily="65" charset="-120"/>
                <a:ea typeface="標楷體" pitchFamily="65" charset="-120"/>
              </a:rPr>
              <a:t>釋二：</a:t>
            </a:r>
            <a:r>
              <a:rPr lang="zh-TW" altLang="zh-TW" sz="3600" b="1">
                <a:latin typeface="標楷體" pitchFamily="65" charset="-120"/>
                <a:ea typeface="標楷體" pitchFamily="65" charset="-120"/>
              </a:rPr>
              <a:t>農會理、監事，由會員（代表）選任</a:t>
            </a:r>
            <a:endParaRPr lang="en-US" altLang="zh-TW" sz="3600" b="1">
              <a:latin typeface="標楷體" pitchFamily="65" charset="-120"/>
              <a:ea typeface="標楷體" pitchFamily="65" charset="-120"/>
            </a:endParaRPr>
          </a:p>
          <a:p>
            <a:pPr eaLnBrk="1" hangingPunct="1">
              <a:spcBef>
                <a:spcPct val="0"/>
              </a:spcBef>
              <a:buClrTx/>
              <a:buSzTx/>
              <a:buFontTx/>
              <a:buNone/>
            </a:pPr>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之，其候選人並以其所屬基層農會會</a:t>
            </a:r>
            <a:endParaRPr lang="en-US" altLang="zh-TW" sz="3600" b="1">
              <a:latin typeface="標楷體" pitchFamily="65" charset="-120"/>
              <a:ea typeface="標楷體" pitchFamily="65" charset="-120"/>
            </a:endParaRPr>
          </a:p>
          <a:p>
            <a:pPr eaLnBrk="1" hangingPunct="1">
              <a:spcBef>
                <a:spcPct val="0"/>
              </a:spcBef>
              <a:buClrTx/>
              <a:buSzTx/>
              <a:buFontTx/>
              <a:buNone/>
            </a:pPr>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員為限，此為農會法第</a:t>
            </a:r>
            <a:r>
              <a:rPr lang="en-US" altLang="zh-TW" sz="3600" b="1">
                <a:latin typeface="標楷體" pitchFamily="65" charset="-120"/>
                <a:ea typeface="標楷體" pitchFamily="65" charset="-120"/>
              </a:rPr>
              <a:t>19</a:t>
            </a:r>
            <a:r>
              <a:rPr lang="zh-TW" altLang="zh-TW" sz="3600" b="1">
                <a:latin typeface="標楷體" pitchFamily="65" charset="-120"/>
                <a:ea typeface="標楷體" pitchFamily="65" charset="-120"/>
              </a:rPr>
              <a:t>條第</a:t>
            </a:r>
            <a:r>
              <a:rPr lang="en-US" altLang="zh-TW" sz="3600" b="1">
                <a:latin typeface="標楷體" pitchFamily="65" charset="-120"/>
                <a:ea typeface="標楷體" pitchFamily="65" charset="-120"/>
              </a:rPr>
              <a:t>1</a:t>
            </a:r>
            <a:r>
              <a:rPr lang="zh-TW" altLang="zh-TW" sz="3600" b="1">
                <a:latin typeface="標楷體" pitchFamily="65" charset="-120"/>
                <a:ea typeface="標楷體" pitchFamily="65" charset="-120"/>
              </a:rPr>
              <a:t>項、</a:t>
            </a:r>
            <a:endParaRPr lang="en-US" altLang="zh-TW" sz="3600" b="1">
              <a:latin typeface="標楷體" pitchFamily="65" charset="-120"/>
              <a:ea typeface="標楷體" pitchFamily="65" charset="-120"/>
            </a:endParaRPr>
          </a:p>
          <a:p>
            <a:pPr eaLnBrk="1" hangingPunct="1">
              <a:spcBef>
                <a:spcPct val="0"/>
              </a:spcBef>
              <a:buClrTx/>
              <a:buSzTx/>
              <a:buFontTx/>
              <a:buNone/>
            </a:pPr>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第</a:t>
            </a:r>
            <a:r>
              <a:rPr lang="en-US" altLang="zh-TW" sz="3600" b="1">
                <a:latin typeface="標楷體" pitchFamily="65" charset="-120"/>
                <a:ea typeface="標楷體" pitchFamily="65" charset="-120"/>
              </a:rPr>
              <a:t>20</a:t>
            </a:r>
            <a:r>
              <a:rPr lang="zh-TW" altLang="zh-TW" sz="3600" b="1">
                <a:latin typeface="標楷體" pitchFamily="65" charset="-120"/>
                <a:ea typeface="標楷體" pitchFamily="65" charset="-120"/>
              </a:rPr>
              <a:t>條第</a:t>
            </a:r>
            <a:r>
              <a:rPr lang="en-US" altLang="zh-TW" sz="3600" b="1">
                <a:latin typeface="標楷體" pitchFamily="65" charset="-120"/>
                <a:ea typeface="標楷體" pitchFamily="65" charset="-120"/>
              </a:rPr>
              <a:t>1</a:t>
            </a:r>
            <a:r>
              <a:rPr lang="zh-TW" altLang="zh-TW" sz="3600" b="1">
                <a:latin typeface="標楷體" pitchFamily="65" charset="-120"/>
                <a:ea typeface="標楷體" pitchFamily="65" charset="-120"/>
              </a:rPr>
              <a:t>項所明定。是農會理、監</a:t>
            </a:r>
            <a:endParaRPr lang="en-US" altLang="zh-TW" sz="3600" b="1">
              <a:latin typeface="標楷體" pitchFamily="65" charset="-120"/>
              <a:ea typeface="標楷體" pitchFamily="65" charset="-120"/>
            </a:endParaRPr>
          </a:p>
          <a:p>
            <a:pPr eaLnBrk="1" hangingPunct="1">
              <a:spcBef>
                <a:spcPct val="0"/>
              </a:spcBef>
              <a:buClrTx/>
              <a:buSzTx/>
              <a:buFontTx/>
              <a:buNone/>
            </a:pPr>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事喪失會員資格者，其理、監事資格</a:t>
            </a:r>
            <a:endParaRPr lang="en-US" altLang="zh-TW" sz="3600" b="1">
              <a:latin typeface="標楷體" pitchFamily="65" charset="-120"/>
              <a:ea typeface="標楷體" pitchFamily="65" charset="-120"/>
            </a:endParaRPr>
          </a:p>
          <a:p>
            <a:pPr eaLnBrk="1" hangingPunct="1">
              <a:spcBef>
                <a:spcPct val="0"/>
              </a:spcBef>
              <a:buClrTx/>
              <a:buSzTx/>
              <a:buFontTx/>
              <a:buNone/>
            </a:pPr>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，即當然隨同喪失。</a:t>
            </a:r>
            <a:endParaRPr lang="zh-TW" altLang="en-US" sz="3600" b="1">
              <a:solidFill>
                <a:srgbClr val="050701"/>
              </a:solidFill>
              <a:latin typeface="標楷體" pitchFamily="65" charset="-120"/>
              <a:ea typeface="標楷體" pitchFamily="65" charset="-12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96F8E67C-CC96-4AB7-A672-59C0F0043C14}" type="slidenum">
              <a:rPr kumimoji="0" lang="en-US" altLang="zh-TW" sz="1400"/>
              <a:pPr>
                <a:spcBef>
                  <a:spcPct val="0"/>
                </a:spcBef>
                <a:buClrTx/>
                <a:buSzTx/>
                <a:buFontTx/>
                <a:buNone/>
              </a:pPr>
              <a:t>88</a:t>
            </a:fld>
            <a:endParaRPr kumimoji="0" lang="en-US" altLang="zh-TW" sz="1400"/>
          </a:p>
        </p:txBody>
      </p:sp>
      <p:sp>
        <p:nvSpPr>
          <p:cNvPr id="74756" name="Text Box 3"/>
          <p:cNvSpPr txBox="1">
            <a:spLocks noChangeArrowheads="1"/>
          </p:cNvSpPr>
          <p:nvPr/>
        </p:nvSpPr>
        <p:spPr bwMode="auto">
          <a:xfrm>
            <a:off x="0" y="530225"/>
            <a:ext cx="8964613" cy="6000750"/>
          </a:xfrm>
          <a:prstGeom prst="rect">
            <a:avLst/>
          </a:prstGeom>
          <a:noFill/>
          <a:ln w="12700" cap="sq">
            <a:noFill/>
            <a:miter lim="800000"/>
            <a:headEnd type="none" w="sm" len="sm"/>
            <a:tailEnd type="none" w="sm" len="sm"/>
          </a:ln>
        </p:spPr>
        <p:txBody>
          <a:bodyPr>
            <a:spAutoFit/>
          </a:bodyPr>
          <a:lstStyle/>
          <a:p>
            <a:pPr eaLnBrk="1" hangingPunct="1">
              <a:defRPr/>
            </a:pPr>
            <a:r>
              <a:rPr lang="zh-TW" altLang="en-US" sz="3200" b="1" dirty="0">
                <a:solidFill>
                  <a:srgbClr val="003399"/>
                </a:solidFill>
                <a:latin typeface="標楷體" panose="03000509000000000000" pitchFamily="65" charset="-120"/>
                <a:ea typeface="標楷體" panose="03000509000000000000" pitchFamily="65" charset="-120"/>
              </a:rPr>
              <a:t>釋三：</a:t>
            </a:r>
            <a:endParaRPr lang="en-US" altLang="zh-TW" sz="3200" b="1" dirty="0">
              <a:solidFill>
                <a:srgbClr val="003399"/>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rgbClr val="003399"/>
                </a:solidFill>
                <a:latin typeface="標楷體" panose="03000509000000000000" pitchFamily="65" charset="-120"/>
                <a:ea typeface="標楷體" panose="03000509000000000000" pitchFamily="65" charset="-120"/>
              </a:rPr>
              <a:t>  </a:t>
            </a:r>
            <a:r>
              <a:rPr lang="zh-TW" altLang="zh-TW" sz="3200" b="1" dirty="0">
                <a:solidFill>
                  <a:srgbClr val="003399"/>
                </a:solidFill>
                <a:latin typeface="標楷體" panose="03000509000000000000" pitchFamily="65" charset="-120"/>
                <a:ea typeface="標楷體" panose="03000509000000000000" pitchFamily="65" charset="-120"/>
              </a:rPr>
              <a:t>農會會員代表原住甲村，於選舉農會理、</a:t>
            </a:r>
            <a:endParaRPr lang="en-US" altLang="zh-TW" sz="3200" b="1" dirty="0">
              <a:solidFill>
                <a:srgbClr val="003399"/>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rgbClr val="003399"/>
                </a:solidFill>
                <a:latin typeface="標楷體" panose="03000509000000000000" pitchFamily="65" charset="-120"/>
                <a:ea typeface="標楷體" panose="03000509000000000000" pitchFamily="65" charset="-120"/>
              </a:rPr>
              <a:t>  </a:t>
            </a:r>
            <a:r>
              <a:rPr lang="zh-TW" altLang="zh-TW" sz="3200" b="1" dirty="0">
                <a:solidFill>
                  <a:srgbClr val="003399"/>
                </a:solidFill>
                <a:latin typeface="標楷體" panose="03000509000000000000" pitchFamily="65" charset="-120"/>
                <a:ea typeface="標楷體" panose="03000509000000000000" pitchFamily="65" charset="-120"/>
              </a:rPr>
              <a:t>監事前遷往同鄉、鎮之乙村，其會員代表</a:t>
            </a:r>
            <a:endParaRPr lang="en-US" altLang="zh-TW" sz="3200" b="1" dirty="0">
              <a:solidFill>
                <a:srgbClr val="003399"/>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rgbClr val="003399"/>
                </a:solidFill>
                <a:latin typeface="標楷體" panose="03000509000000000000" pitchFamily="65" charset="-120"/>
                <a:ea typeface="標楷體" panose="03000509000000000000" pitchFamily="65" charset="-120"/>
              </a:rPr>
              <a:t>  </a:t>
            </a:r>
            <a:r>
              <a:rPr lang="zh-TW" altLang="zh-TW" sz="3200" b="1" dirty="0">
                <a:solidFill>
                  <a:srgbClr val="003399"/>
                </a:solidFill>
                <a:latin typeface="標楷體" panose="03000509000000000000" pitchFamily="65" charset="-120"/>
                <a:ea typeface="標楷體" panose="03000509000000000000" pitchFamily="65" charset="-120"/>
              </a:rPr>
              <a:t>資格是否因而喪失，此情形有無選舉該鄉</a:t>
            </a:r>
            <a:endParaRPr lang="en-US" altLang="zh-TW" sz="3200" b="1" dirty="0">
              <a:solidFill>
                <a:srgbClr val="003399"/>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rgbClr val="003399"/>
                </a:solidFill>
                <a:latin typeface="標楷體" panose="03000509000000000000" pitchFamily="65" charset="-120"/>
                <a:ea typeface="標楷體" panose="03000509000000000000" pitchFamily="65" charset="-120"/>
              </a:rPr>
              <a:t>  </a:t>
            </a:r>
            <a:r>
              <a:rPr lang="zh-TW" altLang="zh-TW" sz="3200" b="1" dirty="0">
                <a:solidFill>
                  <a:srgbClr val="003399"/>
                </a:solidFill>
                <a:latin typeface="標楷體" panose="03000509000000000000" pitchFamily="65" charset="-120"/>
                <a:ea typeface="標楷體" panose="03000509000000000000" pitchFamily="65" charset="-120"/>
              </a:rPr>
              <a:t>、鎮農會理、監事之權疑義</a:t>
            </a:r>
            <a:r>
              <a:rPr lang="en-US" altLang="zh-TW" sz="3200" b="1" dirty="0">
                <a:solidFill>
                  <a:srgbClr val="003399"/>
                </a:solidFill>
                <a:latin typeface="標楷體" panose="03000509000000000000" pitchFamily="65" charset="-120"/>
                <a:ea typeface="標楷體" panose="03000509000000000000" pitchFamily="65" charset="-120"/>
              </a:rPr>
              <a:t>:</a:t>
            </a:r>
          </a:p>
          <a:p>
            <a:pPr marL="538163" eaLnBrk="1" hangingPunct="1">
              <a:defRPr/>
            </a:pPr>
            <a:r>
              <a:rPr lang="zh-TW" altLang="zh-TW" sz="3200" b="1" dirty="0">
                <a:latin typeface="標楷體" panose="03000509000000000000" pitchFamily="65" charset="-120"/>
                <a:ea typeface="標楷體" panose="03000509000000000000" pitchFamily="65" charset="-120"/>
              </a:rPr>
              <a:t>按農會會員代表住址變更而未遷離原農會組織區域者，其代表資格並未喪失，從而具有理、監事之選舉權。</a:t>
            </a:r>
            <a:endParaRPr lang="en-US" altLang="zh-TW" sz="3200" b="1" dirty="0">
              <a:latin typeface="標楷體" panose="03000509000000000000" pitchFamily="65" charset="-120"/>
              <a:ea typeface="標楷體" panose="03000509000000000000" pitchFamily="65" charset="-120"/>
            </a:endParaRPr>
          </a:p>
          <a:p>
            <a:pPr eaLnBrk="1" hangingPunct="1">
              <a:defRPr/>
            </a:pPr>
            <a:r>
              <a:rPr lang="zh-TW" altLang="en-US" sz="3200" b="1" dirty="0">
                <a:solidFill>
                  <a:srgbClr val="003399"/>
                </a:solidFill>
                <a:latin typeface="標楷體" panose="03000509000000000000" pitchFamily="65" charset="-120"/>
                <a:ea typeface="標楷體" panose="03000509000000000000" pitchFamily="65" charset="-120"/>
              </a:rPr>
              <a:t>釋四：</a:t>
            </a:r>
            <a:endParaRPr lang="en-US" altLang="zh-TW" sz="3200" b="1" dirty="0">
              <a:solidFill>
                <a:srgbClr val="003399"/>
              </a:solidFill>
              <a:latin typeface="標楷體" panose="03000509000000000000" pitchFamily="65" charset="-120"/>
              <a:ea typeface="標楷體" panose="03000509000000000000" pitchFamily="65" charset="-120"/>
            </a:endParaRPr>
          </a:p>
          <a:p>
            <a:pPr marL="538163" eaLnBrk="1" hangingPunct="1">
              <a:defRPr/>
            </a:pPr>
            <a:r>
              <a:rPr lang="zh-TW" altLang="zh-TW" sz="3200" b="1" dirty="0">
                <a:latin typeface="標楷體" panose="03000509000000000000" pitchFamily="65" charset="-120"/>
                <a:ea typeface="標楷體" panose="03000509000000000000" pitchFamily="65" charset="-120"/>
              </a:rPr>
              <a:t>理、監事於宣布開票結果後，當場向所屬農會書面聲明放棄當選者，即由同類候補者依次遞補。</a:t>
            </a:r>
            <a:endParaRPr lang="zh-TW" altLang="en-US" sz="3200" b="1" dirty="0">
              <a:latin typeface="標楷體" panose="03000509000000000000" pitchFamily="65" charset="-120"/>
              <a:ea typeface="標楷體" panose="03000509000000000000" pitchFamily="65" charset="-12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F6DD3494-B52A-4938-836D-57151AAF7E8C}" type="slidenum">
              <a:rPr kumimoji="0" lang="en-US" altLang="zh-TW" sz="1400"/>
              <a:pPr>
                <a:spcBef>
                  <a:spcPct val="0"/>
                </a:spcBef>
                <a:buClrTx/>
                <a:buSzTx/>
                <a:buFontTx/>
                <a:buNone/>
              </a:pPr>
              <a:t>89</a:t>
            </a:fld>
            <a:endParaRPr kumimoji="0" lang="en-US" altLang="zh-TW" sz="1400"/>
          </a:p>
        </p:txBody>
      </p:sp>
      <p:sp>
        <p:nvSpPr>
          <p:cNvPr id="74756" name="Text Box 3"/>
          <p:cNvSpPr txBox="1">
            <a:spLocks noChangeArrowheads="1"/>
          </p:cNvSpPr>
          <p:nvPr/>
        </p:nvSpPr>
        <p:spPr bwMode="auto">
          <a:xfrm>
            <a:off x="0" y="592138"/>
            <a:ext cx="8964613" cy="5632450"/>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釋五：</a:t>
            </a:r>
            <a:r>
              <a:rPr lang="zh-TW" altLang="zh-TW" sz="3600" b="1" dirty="0">
                <a:solidFill>
                  <a:srgbClr val="003399"/>
                </a:solidFill>
                <a:latin typeface="標楷體" panose="03000509000000000000" pitchFamily="65" charset="-120"/>
                <a:ea typeface="標楷體" panose="03000509000000000000" pitchFamily="65" charset="-120"/>
              </a:rPr>
              <a:t>農會辦理監事候選人資格審查，合格</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監事候選人僅</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名，未達應選名額</a:t>
            </a:r>
            <a:r>
              <a:rPr lang="en-US" altLang="zh-TW" sz="3600" b="1" dirty="0">
                <a:solidFill>
                  <a:srgbClr val="003399"/>
                </a:solidFill>
                <a:latin typeface="標楷體" panose="03000509000000000000" pitchFamily="65" charset="-120"/>
                <a:ea typeface="標楷體" panose="03000509000000000000" pitchFamily="65" charset="-120"/>
              </a:rPr>
              <a:t>3</a:t>
            </a:r>
            <a:r>
              <a:rPr lang="zh-TW" altLang="zh-TW" sz="3600" b="1" dirty="0">
                <a:solidFill>
                  <a:srgbClr val="003399"/>
                </a:solidFill>
                <a:latin typeface="標楷體" panose="03000509000000000000" pitchFamily="65" charset="-120"/>
                <a:ea typeface="標楷體" panose="03000509000000000000" pitchFamily="65" charset="-120"/>
              </a:rPr>
              <a:t>名</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，是否應即辦理重新公告受理監事候</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選登記，亦或於會員代表選舉完成後</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再行辦理補選作業疑義</a:t>
            </a:r>
            <a:r>
              <a:rPr lang="en-US" altLang="zh-TW" sz="3600" b="1" dirty="0">
                <a:solidFill>
                  <a:srgbClr val="003399"/>
                </a:solidFill>
                <a:latin typeface="標楷體" panose="03000509000000000000" pitchFamily="65" charset="-120"/>
                <a:ea typeface="標楷體" panose="03000509000000000000" pitchFamily="65" charset="-120"/>
              </a:rPr>
              <a:t>:</a:t>
            </a:r>
          </a:p>
          <a:p>
            <a:pPr marL="1349375" eaLnBrk="1" hangingPunct="1">
              <a:defRPr/>
            </a:pPr>
            <a:r>
              <a:rPr lang="zh-TW" altLang="zh-TW" sz="3600" b="1" dirty="0">
                <a:latin typeface="標楷體" panose="03000509000000000000" pitchFamily="65" charset="-120"/>
                <a:ea typeface="標楷體" panose="03000509000000000000" pitchFamily="65" charset="-120"/>
              </a:rPr>
              <a:t>依農會法第</a:t>
            </a:r>
            <a:r>
              <a:rPr lang="en-US" altLang="zh-TW" sz="3600" b="1" dirty="0">
                <a:latin typeface="標楷體" panose="03000509000000000000" pitchFamily="65" charset="-120"/>
                <a:ea typeface="標楷體" panose="03000509000000000000" pitchFamily="65" charset="-120"/>
              </a:rPr>
              <a:t>19</a:t>
            </a:r>
            <a:r>
              <a:rPr lang="zh-TW" altLang="zh-TW" sz="3600" b="1" dirty="0">
                <a:latin typeface="標楷體" panose="03000509000000000000" pitchFamily="65" charset="-120"/>
                <a:ea typeface="標楷體" panose="03000509000000000000" pitchFamily="65" charset="-120"/>
              </a:rPr>
              <a:t>條及會議規範第</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條規</a:t>
            </a:r>
            <a:endParaRPr lang="en-US" altLang="zh-TW" sz="3600" b="1" dirty="0">
              <a:latin typeface="標楷體" panose="03000509000000000000" pitchFamily="65" charset="-120"/>
              <a:ea typeface="標楷體" panose="03000509000000000000" pitchFamily="65" charset="-120"/>
            </a:endParaRPr>
          </a:p>
          <a:p>
            <a:pPr marL="1349375" eaLnBrk="1" hangingPunct="1">
              <a:defRPr/>
            </a:pPr>
            <a:r>
              <a:rPr lang="zh-TW" altLang="zh-TW" sz="3600" b="1" dirty="0">
                <a:latin typeface="標楷體" panose="03000509000000000000" pitchFamily="65" charset="-120"/>
                <a:ea typeface="標楷體" panose="03000509000000000000" pitchFamily="65" charset="-120"/>
              </a:rPr>
              <a:t>定，鄉、鎮</a:t>
            </a:r>
            <a:r>
              <a:rPr lang="en-US" altLang="zh-TW" sz="3600" b="1" dirty="0">
                <a:latin typeface="標楷體" panose="03000509000000000000" pitchFamily="65" charset="-120"/>
                <a:ea typeface="標楷體" panose="03000509000000000000" pitchFamily="65" charset="-120"/>
              </a:rPr>
              <a:t>(</a:t>
            </a:r>
            <a:r>
              <a:rPr lang="zh-TW" altLang="zh-TW" sz="3600" b="1" dirty="0">
                <a:latin typeface="標楷體" panose="03000509000000000000" pitchFamily="65" charset="-120"/>
                <a:ea typeface="標楷體" panose="03000509000000000000" pitchFamily="65" charset="-120"/>
              </a:rPr>
              <a:t>市</a:t>
            </a:r>
            <a:r>
              <a:rPr lang="en-US" altLang="zh-TW" sz="3600" b="1" dirty="0">
                <a:latin typeface="標楷體" panose="03000509000000000000" pitchFamily="65" charset="-120"/>
                <a:ea typeface="標楷體" panose="03000509000000000000" pitchFamily="65" charset="-120"/>
              </a:rPr>
              <a:t>)</a:t>
            </a:r>
            <a:r>
              <a:rPr lang="zh-TW" altLang="zh-TW" sz="3600" b="1" dirty="0">
                <a:latin typeface="標楷體" panose="03000509000000000000" pitchFamily="65" charset="-120"/>
                <a:ea typeface="標楷體" panose="03000509000000000000" pitchFamily="65" charset="-120"/>
              </a:rPr>
              <a:t>、區農會監事會須</a:t>
            </a:r>
            <a:r>
              <a:rPr lang="en-US" altLang="zh-TW" sz="3600" b="1" dirty="0">
                <a:latin typeface="標楷體" panose="03000509000000000000" pitchFamily="65" charset="-120"/>
                <a:ea typeface="標楷體" panose="03000509000000000000" pitchFamily="65" charset="-120"/>
              </a:rPr>
              <a:t>3</a:t>
            </a:r>
          </a:p>
          <a:p>
            <a:pPr marL="1349375" eaLnBrk="1" hangingPunct="1">
              <a:defRPr/>
            </a:pPr>
            <a:r>
              <a:rPr lang="zh-TW" altLang="zh-TW" sz="3600" b="1" dirty="0">
                <a:latin typeface="標楷體" panose="03000509000000000000" pitchFamily="65" charset="-120"/>
                <a:ea typeface="標楷體" panose="03000509000000000000" pitchFamily="65" charset="-120"/>
              </a:rPr>
              <a:t>人出席，始得開會。是以，鄉、鎮</a:t>
            </a:r>
            <a:endParaRPr lang="en-US" altLang="zh-TW" sz="3600" b="1" dirty="0">
              <a:latin typeface="標楷體" panose="03000509000000000000" pitchFamily="65" charset="-120"/>
              <a:ea typeface="標楷體" panose="03000509000000000000" pitchFamily="65" charset="-120"/>
            </a:endParaRPr>
          </a:p>
          <a:p>
            <a:pPr marL="1349375" eaLnBrk="1" hangingPunct="1">
              <a:defRPr/>
            </a:pPr>
            <a:r>
              <a:rPr lang="en-US" altLang="zh-TW" sz="3600" b="1" dirty="0">
                <a:latin typeface="標楷體" panose="03000509000000000000" pitchFamily="65" charset="-120"/>
                <a:ea typeface="標楷體" panose="03000509000000000000" pitchFamily="65" charset="-120"/>
              </a:rPr>
              <a:t>(</a:t>
            </a:r>
            <a:r>
              <a:rPr lang="zh-TW" altLang="zh-TW" sz="3600" b="1" dirty="0">
                <a:latin typeface="標楷體" panose="03000509000000000000" pitchFamily="65" charset="-120"/>
                <a:ea typeface="標楷體" panose="03000509000000000000" pitchFamily="65" charset="-120"/>
              </a:rPr>
              <a:t>市</a:t>
            </a:r>
            <a:r>
              <a:rPr lang="en-US" altLang="zh-TW" sz="3600" b="1" dirty="0">
                <a:latin typeface="標楷體" panose="03000509000000000000" pitchFamily="65" charset="-120"/>
                <a:ea typeface="標楷體" panose="03000509000000000000" pitchFamily="65" charset="-120"/>
              </a:rPr>
              <a:t>)</a:t>
            </a:r>
            <a:r>
              <a:rPr lang="zh-TW" altLang="zh-TW" sz="3600" b="1" dirty="0">
                <a:latin typeface="標楷體" panose="03000509000000000000" pitchFamily="65" charset="-120"/>
                <a:ea typeface="標楷體" panose="03000509000000000000" pitchFamily="65" charset="-120"/>
              </a:rPr>
              <a:t>、區農會合格監事候選人僅有</a:t>
            </a:r>
            <a:r>
              <a:rPr lang="en-US" altLang="zh-TW" sz="3600" b="1" dirty="0">
                <a:latin typeface="標楷體" panose="03000509000000000000" pitchFamily="65" charset="-120"/>
                <a:ea typeface="標楷體" panose="03000509000000000000" pitchFamily="65" charset="-120"/>
              </a:rPr>
              <a:t>2</a:t>
            </a:r>
          </a:p>
          <a:p>
            <a:pPr marL="1349375" eaLnBrk="1" hangingPunct="1">
              <a:defRPr/>
            </a:pPr>
            <a:r>
              <a:rPr lang="zh-TW" altLang="zh-TW" sz="3600" b="1" dirty="0">
                <a:latin typeface="標楷體" panose="03000509000000000000" pitchFamily="65" charset="-120"/>
                <a:ea typeface="標楷體" panose="03000509000000000000" pitchFamily="65" charset="-120"/>
              </a:rPr>
              <a:t>人時，應即補辦登記作業。</a:t>
            </a:r>
            <a:endParaRPr lang="zh-TW" altLang="en-US" sz="3600" b="1" dirty="0">
              <a:latin typeface="標楷體" panose="03000509000000000000" pitchFamily="65" charset="-120"/>
              <a:ea typeface="標楷體" panose="03000509000000000000"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B1809F-3FF3-478E-8605-964C3B163122}" type="slidenum">
              <a:rPr lang="en-US" altLang="zh-TW" smtClean="0"/>
              <a:pPr>
                <a:defRPr/>
              </a:pPr>
              <a:t>9</a:t>
            </a:fld>
            <a:endParaRPr lang="en-US" altLang="zh-TW"/>
          </a:p>
        </p:txBody>
      </p:sp>
      <p:graphicFrame>
        <p:nvGraphicFramePr>
          <p:cNvPr id="3" name="表格 2"/>
          <p:cNvGraphicFramePr>
            <a:graphicFrameLocks noGrp="1"/>
          </p:cNvGraphicFramePr>
          <p:nvPr>
            <p:extLst>
              <p:ext uri="{D42A27DB-BD31-4B8C-83A1-F6EECF244321}">
                <p14:modId xmlns:p14="http://schemas.microsoft.com/office/powerpoint/2010/main" val="3590902934"/>
              </p:ext>
            </p:extLst>
          </p:nvPr>
        </p:nvGraphicFramePr>
        <p:xfrm>
          <a:off x="323528" y="523220"/>
          <a:ext cx="8540750" cy="5660280"/>
        </p:xfrm>
        <a:graphic>
          <a:graphicData uri="http://schemas.openxmlformats.org/drawingml/2006/table">
            <a:tbl>
              <a:tblPr>
                <a:tableStyleId>{5C22544A-7EE6-4342-B048-85BDC9FD1C3A}</a:tableStyleId>
              </a:tblPr>
              <a:tblGrid>
                <a:gridCol w="1832651">
                  <a:extLst>
                    <a:ext uri="{9D8B030D-6E8A-4147-A177-3AD203B41FA5}">
                      <a16:colId xmlns:a16="http://schemas.microsoft.com/office/drawing/2014/main" xmlns="" val="20000"/>
                    </a:ext>
                  </a:extLst>
                </a:gridCol>
                <a:gridCol w="3334233">
                  <a:extLst>
                    <a:ext uri="{9D8B030D-6E8A-4147-A177-3AD203B41FA5}">
                      <a16:colId xmlns:a16="http://schemas.microsoft.com/office/drawing/2014/main" xmlns="" val="20001"/>
                    </a:ext>
                  </a:extLst>
                </a:gridCol>
                <a:gridCol w="3373866">
                  <a:extLst>
                    <a:ext uri="{9D8B030D-6E8A-4147-A177-3AD203B41FA5}">
                      <a16:colId xmlns:a16="http://schemas.microsoft.com/office/drawing/2014/main" xmlns="" val="20002"/>
                    </a:ext>
                  </a:extLst>
                </a:gridCol>
              </a:tblGrid>
              <a:tr h="324947">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項目</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使用分區</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使用地類別</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2333766">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非都市土地</a:t>
                      </a:r>
                    </a:p>
                    <a:p>
                      <a:pPr>
                        <a:spcAft>
                          <a:spcPts val="0"/>
                        </a:spcAft>
                      </a:pPr>
                      <a:r>
                        <a:rPr lang="en-US" sz="1800" b="1" kern="100" dirty="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土地登記謄本</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特定農業區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2.</a:t>
                      </a:r>
                      <a:r>
                        <a:rPr lang="zh-TW" sz="1800" b="1" kern="100" dirty="0">
                          <a:solidFill>
                            <a:srgbClr val="070101"/>
                          </a:solidFill>
                          <a:effectLst/>
                          <a:latin typeface="標楷體" panose="03000509000000000000" pitchFamily="65" charset="-120"/>
                          <a:ea typeface="標楷體" panose="03000509000000000000" pitchFamily="65" charset="-120"/>
                        </a:rPr>
                        <a:t>一般農業區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3.</a:t>
                      </a:r>
                      <a:r>
                        <a:rPr lang="zh-TW" sz="1800" b="1" kern="100" dirty="0">
                          <a:solidFill>
                            <a:srgbClr val="070101"/>
                          </a:solidFill>
                          <a:effectLst/>
                          <a:latin typeface="標楷體" panose="03000509000000000000" pitchFamily="65" charset="-120"/>
                          <a:ea typeface="標楷體" panose="03000509000000000000" pitchFamily="65" charset="-120"/>
                        </a:rPr>
                        <a:t>山坡地保育區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4.</a:t>
                      </a:r>
                      <a:r>
                        <a:rPr lang="zh-TW" sz="1800" b="1" kern="100" dirty="0">
                          <a:solidFill>
                            <a:srgbClr val="070101"/>
                          </a:solidFill>
                          <a:effectLst/>
                          <a:latin typeface="標楷體" panose="03000509000000000000" pitchFamily="65" charset="-120"/>
                          <a:ea typeface="標楷體" panose="03000509000000000000" pitchFamily="65" charset="-120"/>
                        </a:rPr>
                        <a:t>森林區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5.</a:t>
                      </a:r>
                      <a:r>
                        <a:rPr lang="zh-TW" sz="1800" b="1" kern="100" dirty="0">
                          <a:solidFill>
                            <a:srgbClr val="070101"/>
                          </a:solidFill>
                          <a:effectLst/>
                          <a:latin typeface="標楷體" panose="03000509000000000000" pitchFamily="65" charset="-120"/>
                          <a:ea typeface="標楷體" panose="03000509000000000000" pitchFamily="65" charset="-120"/>
                        </a:rPr>
                        <a:t>河川區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6.</a:t>
                      </a:r>
                      <a:r>
                        <a:rPr lang="zh-TW" sz="1800" b="1" kern="100" dirty="0">
                          <a:solidFill>
                            <a:srgbClr val="070101"/>
                          </a:solidFill>
                          <a:effectLst/>
                          <a:latin typeface="標楷體" panose="03000509000000000000" pitchFamily="65" charset="-120"/>
                          <a:ea typeface="標楷體" panose="03000509000000000000" pitchFamily="65" charset="-120"/>
                        </a:rPr>
                        <a:t>工業區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7.</a:t>
                      </a:r>
                      <a:r>
                        <a:rPr lang="zh-TW" sz="1800" b="1" kern="100" dirty="0">
                          <a:solidFill>
                            <a:srgbClr val="070101"/>
                          </a:solidFill>
                          <a:effectLst/>
                          <a:latin typeface="標楷體" panose="03000509000000000000" pitchFamily="65" charset="-120"/>
                          <a:ea typeface="標楷體" panose="03000509000000000000" pitchFamily="65" charset="-120"/>
                        </a:rPr>
                        <a:t>鄉村區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8.</a:t>
                      </a:r>
                      <a:r>
                        <a:rPr lang="zh-TW" sz="1800" b="1" kern="100" dirty="0">
                          <a:solidFill>
                            <a:srgbClr val="070101"/>
                          </a:solidFill>
                          <a:effectLst/>
                          <a:latin typeface="標楷體" panose="03000509000000000000" pitchFamily="65" charset="-120"/>
                          <a:ea typeface="標楷體" panose="03000509000000000000" pitchFamily="65" charset="-120"/>
                        </a:rPr>
                        <a:t>風景區</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9.</a:t>
                      </a:r>
                      <a:r>
                        <a:rPr lang="zh-TW" sz="1800" b="1" kern="100" dirty="0">
                          <a:solidFill>
                            <a:srgbClr val="070101"/>
                          </a:solidFill>
                          <a:effectLst/>
                          <a:latin typeface="標楷體" panose="03000509000000000000" pitchFamily="65" charset="-120"/>
                          <a:ea typeface="標楷體" panose="03000509000000000000" pitchFamily="65" charset="-120"/>
                        </a:rPr>
                        <a:t>特定專用區</a:t>
                      </a:r>
                      <a:r>
                        <a:rPr lang="en-US" altLang="zh-TW" sz="1800" b="1" kern="100" dirty="0">
                          <a:solidFill>
                            <a:srgbClr val="070101"/>
                          </a:solidFill>
                          <a:effectLst/>
                          <a:latin typeface="標楷體" panose="03000509000000000000" pitchFamily="65" charset="-120"/>
                          <a:ea typeface="標楷體" panose="03000509000000000000" pitchFamily="65" charset="-120"/>
                        </a:rPr>
                        <a:t>(</a:t>
                      </a:r>
                      <a:r>
                        <a:rPr lang="zh-TW" altLang="en-US" sz="1800" b="1" kern="100" dirty="0">
                          <a:solidFill>
                            <a:srgbClr val="070101"/>
                          </a:solidFill>
                          <a:effectLst/>
                          <a:latin typeface="標楷體" panose="03000509000000000000" pitchFamily="65" charset="-120"/>
                          <a:ea typeface="標楷體" panose="03000509000000000000" pitchFamily="65" charset="-120"/>
                        </a:rPr>
                        <a:t>如：台糖用地</a:t>
                      </a:r>
                      <a:r>
                        <a:rPr lang="en-US" altLang="zh-TW" sz="1800" b="1" kern="100" dirty="0">
                          <a:solidFill>
                            <a:srgbClr val="070101"/>
                          </a:solidFill>
                          <a:effectLst/>
                          <a:latin typeface="標楷體" panose="03000509000000000000" pitchFamily="65" charset="-120"/>
                          <a:ea typeface="標楷體" panose="03000509000000000000" pitchFamily="65" charset="-120"/>
                        </a:rPr>
                        <a:t>)</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10.</a:t>
                      </a:r>
                      <a:r>
                        <a:rPr lang="zh-TW" sz="1800" b="1" kern="100" dirty="0">
                          <a:solidFill>
                            <a:srgbClr val="070101"/>
                          </a:solidFill>
                          <a:effectLst/>
                          <a:latin typeface="標楷體" panose="03000509000000000000" pitchFamily="65" charset="-120"/>
                          <a:ea typeface="標楷體" panose="03000509000000000000" pitchFamily="65" charset="-120"/>
                        </a:rPr>
                        <a:t>國家公園區</a:t>
                      </a: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農牧用地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2.</a:t>
                      </a:r>
                      <a:r>
                        <a:rPr lang="zh-TW" sz="1800" b="1" kern="100" dirty="0">
                          <a:solidFill>
                            <a:srgbClr val="070101"/>
                          </a:solidFill>
                          <a:effectLst/>
                          <a:latin typeface="標楷體" panose="03000509000000000000" pitchFamily="65" charset="-120"/>
                          <a:ea typeface="標楷體" panose="03000509000000000000" pitchFamily="65" charset="-120"/>
                        </a:rPr>
                        <a:t>林業用地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3.</a:t>
                      </a:r>
                      <a:r>
                        <a:rPr lang="zh-TW" sz="1800" b="1" kern="100" dirty="0">
                          <a:solidFill>
                            <a:srgbClr val="070101"/>
                          </a:solidFill>
                          <a:effectLst/>
                          <a:latin typeface="標楷體" panose="03000509000000000000" pitchFamily="65" charset="-120"/>
                          <a:ea typeface="標楷體" panose="03000509000000000000" pitchFamily="65" charset="-120"/>
                        </a:rPr>
                        <a:t>養殖用地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4.</a:t>
                      </a:r>
                      <a:r>
                        <a:rPr lang="zh-TW" sz="1800" b="1" kern="100" dirty="0">
                          <a:solidFill>
                            <a:srgbClr val="070101"/>
                          </a:solidFill>
                          <a:effectLst/>
                          <a:latin typeface="標楷體" panose="03000509000000000000" pitchFamily="65" charset="-120"/>
                          <a:ea typeface="標楷體" panose="03000509000000000000" pitchFamily="65" charset="-120"/>
                        </a:rPr>
                        <a:t>水利用地</a:t>
                      </a:r>
                      <a:endParaRPr lang="en-US" altLang="zh-TW" sz="1800" b="1" kern="100" dirty="0">
                        <a:solidFill>
                          <a:srgbClr val="070101"/>
                        </a:solidFill>
                        <a:effectLst/>
                        <a:latin typeface="標楷體" panose="03000509000000000000" pitchFamily="65" charset="-120"/>
                        <a:ea typeface="標楷體" panose="03000509000000000000" pitchFamily="65" charset="-120"/>
                      </a:endParaRPr>
                    </a:p>
                    <a:p>
                      <a:pPr>
                        <a:spcAft>
                          <a:spcPts val="0"/>
                        </a:spcAft>
                      </a:pPr>
                      <a:r>
                        <a:rPr lang="en-US" altLang="zh-TW" sz="1800" b="1" kern="100" dirty="0">
                          <a:solidFill>
                            <a:srgbClr val="FF0000"/>
                          </a:solidFill>
                          <a:effectLst/>
                          <a:latin typeface="標楷體" panose="03000509000000000000" pitchFamily="65" charset="-120"/>
                          <a:ea typeface="標楷體" panose="03000509000000000000" pitchFamily="65" charset="-120"/>
                        </a:rPr>
                        <a:t>(</a:t>
                      </a:r>
                      <a:r>
                        <a:rPr lang="zh-TW" altLang="en-US" sz="1800" b="1" kern="100" dirty="0">
                          <a:solidFill>
                            <a:srgbClr val="FF0000"/>
                          </a:solidFill>
                          <a:effectLst/>
                          <a:latin typeface="標楷體" panose="03000509000000000000" pitchFamily="65" charset="-120"/>
                          <a:ea typeface="標楷體" panose="03000509000000000000" pitchFamily="65" charset="-120"/>
                        </a:rPr>
                        <a:t>農業灌排使用</a:t>
                      </a:r>
                      <a:r>
                        <a:rPr lang="en-US" altLang="zh-TW"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endParaRP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5.</a:t>
                      </a:r>
                      <a:r>
                        <a:rPr lang="zh-TW" sz="1800" b="1" kern="100" dirty="0">
                          <a:solidFill>
                            <a:srgbClr val="070101"/>
                          </a:solidFill>
                          <a:effectLst/>
                          <a:latin typeface="標楷體" panose="03000509000000000000" pitchFamily="65" charset="-120"/>
                          <a:ea typeface="標楷體" panose="03000509000000000000" pitchFamily="65" charset="-120"/>
                        </a:rPr>
                        <a:t>生態保護用地</a:t>
                      </a:r>
                    </a:p>
                    <a:p>
                      <a:pPr>
                        <a:spcAft>
                          <a:spcPts val="0"/>
                        </a:spcAft>
                      </a:pPr>
                      <a:r>
                        <a:rPr lang="en-US" sz="1800" b="1" kern="100" dirty="0">
                          <a:solidFill>
                            <a:srgbClr val="070101"/>
                          </a:solidFill>
                          <a:effectLst/>
                          <a:latin typeface="標楷體" panose="03000509000000000000" pitchFamily="65" charset="-120"/>
                          <a:ea typeface="標楷體" panose="03000509000000000000" pitchFamily="65" charset="-120"/>
                        </a:rPr>
                        <a:t>6.</a:t>
                      </a:r>
                      <a:r>
                        <a:rPr lang="zh-TW" sz="1800" b="1" kern="100" dirty="0">
                          <a:solidFill>
                            <a:srgbClr val="070101"/>
                          </a:solidFill>
                          <a:effectLst/>
                          <a:latin typeface="標楷體" panose="03000509000000000000" pitchFamily="65" charset="-120"/>
                          <a:ea typeface="標楷體" panose="03000509000000000000" pitchFamily="65" charset="-120"/>
                        </a:rPr>
                        <a:t>國土保安用地</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10001"/>
                  </a:ext>
                </a:extLst>
              </a:tr>
              <a:tr h="448203">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都市土地</a:t>
                      </a:r>
                    </a:p>
                    <a:p>
                      <a:pPr>
                        <a:spcAft>
                          <a:spcPts val="0"/>
                        </a:spcAft>
                      </a:pPr>
                      <a:r>
                        <a:rPr lang="en-US" sz="1800" b="1" kern="100" dirty="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土地使用分區證明書</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農業區或保護區</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zh-TW" sz="1800" b="1" kern="100" dirty="0">
                        <a:solidFill>
                          <a:srgbClr val="070101"/>
                        </a:solidFill>
                        <a:effectLst/>
                        <a:latin typeface="標楷體" panose="03000509000000000000" pitchFamily="65" charset="-120"/>
                        <a:ea typeface="標楷體" panose="03000509000000000000" pitchFamily="65" charset="-120"/>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r h="448203">
                <a:tc>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國家公園</a:t>
                      </a:r>
                      <a:r>
                        <a:rPr lang="en-US" sz="1800" b="1" kern="100" dirty="0">
                          <a:solidFill>
                            <a:srgbClr val="070101"/>
                          </a:solidFill>
                          <a:effectLst/>
                          <a:latin typeface="標楷體" panose="03000509000000000000" pitchFamily="65" charset="-120"/>
                          <a:ea typeface="標楷體" panose="03000509000000000000" pitchFamily="65" charset="-120"/>
                        </a:rPr>
                        <a:t>(</a:t>
                      </a:r>
                      <a:r>
                        <a:rPr lang="zh-TW" altLang="en-US" sz="1800" b="1" kern="100" dirty="0">
                          <a:solidFill>
                            <a:srgbClr val="070101"/>
                          </a:solidFill>
                          <a:effectLst/>
                          <a:latin typeface="標楷體" panose="03000509000000000000" pitchFamily="65" charset="-120"/>
                          <a:ea typeface="標楷體" panose="03000509000000000000" pitchFamily="65" charset="-120"/>
                        </a:rPr>
                        <a:t>可能涵蓋都市土地及非都市土地</a:t>
                      </a:r>
                      <a:r>
                        <a:rPr lang="en-US" sz="1800" b="1" kern="100" dirty="0">
                          <a:solidFill>
                            <a:srgbClr val="070101"/>
                          </a:solidFill>
                          <a:effectLst/>
                          <a:latin typeface="標楷體" panose="03000509000000000000" pitchFamily="65" charset="-120"/>
                          <a:ea typeface="標楷體" panose="03000509000000000000" pitchFamily="65" charset="-120"/>
                        </a:rPr>
                        <a:t>)</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gridSpan="2">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依國家公園法劃定為國家公園區內按各分區別及使用性質，經國家公園管理處會同有關機關認定之土地</a:t>
                      </a:r>
                      <a:endParaRPr lang="en-US" altLang="zh-TW" sz="1800" b="1" kern="100" dirty="0">
                        <a:solidFill>
                          <a:srgbClr val="070101"/>
                        </a:solidFill>
                        <a:effectLst/>
                        <a:latin typeface="標楷體" panose="03000509000000000000" pitchFamily="65" charset="-120"/>
                        <a:ea typeface="標楷體" panose="03000509000000000000" pitchFamily="65" charset="-120"/>
                      </a:endParaRPr>
                    </a:p>
                    <a:p>
                      <a:pPr>
                        <a:spcAft>
                          <a:spcPts val="0"/>
                        </a:spcAft>
                      </a:pPr>
                      <a:r>
                        <a:rPr lang="en-US" sz="1800" b="1" kern="100" dirty="0">
                          <a:solidFill>
                            <a:srgbClr val="FF0000"/>
                          </a:solidFill>
                          <a:effectLst/>
                          <a:latin typeface="標楷體" panose="03000509000000000000" pitchFamily="65" charset="-120"/>
                          <a:ea typeface="標楷體" panose="03000509000000000000" pitchFamily="65" charset="-120"/>
                        </a:rPr>
                        <a:t>(</a:t>
                      </a:r>
                      <a:r>
                        <a:rPr lang="zh-TW" sz="1800" b="1" kern="100" dirty="0">
                          <a:solidFill>
                            <a:srgbClr val="FF0000"/>
                          </a:solidFill>
                          <a:effectLst/>
                          <a:latin typeface="標楷體" panose="03000509000000000000" pitchFamily="65" charset="-120"/>
                          <a:ea typeface="標楷體" panose="03000509000000000000" pitchFamily="65" charset="-120"/>
                        </a:rPr>
                        <a:t>由國家公園管理處簽發證明文件</a:t>
                      </a:r>
                      <a:r>
                        <a:rPr lang="en-US" sz="1800" b="1" kern="100" dirty="0">
                          <a:solidFill>
                            <a:srgbClr val="FF0000"/>
                          </a:solidFill>
                          <a:effectLst/>
                          <a:latin typeface="標楷體" panose="03000509000000000000" pitchFamily="65" charset="-120"/>
                          <a:ea typeface="標楷體" panose="03000509000000000000" pitchFamily="65" charset="-120"/>
                        </a:rPr>
                        <a:t>)</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CC"/>
                    </a:solidFill>
                  </a:tcPr>
                </a:tc>
                <a:tc hMerge="1">
                  <a:txBody>
                    <a:bodyPr/>
                    <a:lstStyle/>
                    <a:p>
                      <a:endParaRPr lang="zh-TW" altLang="en-US"/>
                    </a:p>
                  </a:txBody>
                  <a:tcPr/>
                </a:tc>
                <a:extLst>
                  <a:ext uri="{0D108BD9-81ED-4DB2-BD59-A6C34878D82A}">
                    <a16:rowId xmlns:a16="http://schemas.microsoft.com/office/drawing/2014/main" xmlns="" val="10003"/>
                  </a:ext>
                </a:extLst>
              </a:tr>
              <a:tr h="268922">
                <a:tc gridSpan="3">
                  <a:txBody>
                    <a:bodyPr/>
                    <a:lstStyle/>
                    <a:p>
                      <a:pPr>
                        <a:spcAft>
                          <a:spcPts val="0"/>
                        </a:spcAft>
                      </a:pPr>
                      <a:r>
                        <a:rPr lang="zh-TW" sz="1800" b="1" kern="100" dirty="0">
                          <a:solidFill>
                            <a:srgbClr val="070101"/>
                          </a:solidFill>
                          <a:effectLst/>
                          <a:latin typeface="標楷體" panose="03000509000000000000" pitchFamily="65" charset="-120"/>
                          <a:ea typeface="標楷體" panose="03000509000000000000" pitchFamily="65" charset="-120"/>
                        </a:rPr>
                        <a:t>備註：</a:t>
                      </a:r>
                      <a:r>
                        <a:rPr lang="en-US" sz="1800" b="1" kern="100" dirty="0">
                          <a:solidFill>
                            <a:srgbClr val="070101"/>
                          </a:solidFill>
                          <a:effectLst/>
                          <a:latin typeface="標楷體" panose="03000509000000000000" pitchFamily="65" charset="-120"/>
                          <a:ea typeface="標楷體" panose="03000509000000000000" pitchFamily="65" charset="-120"/>
                        </a:rPr>
                        <a:t>1.</a:t>
                      </a:r>
                      <a:r>
                        <a:rPr lang="zh-TW" sz="1800" b="1" kern="100" dirty="0">
                          <a:solidFill>
                            <a:srgbClr val="070101"/>
                          </a:solidFill>
                          <a:effectLst/>
                          <a:latin typeface="標楷體" panose="03000509000000000000" pitchFamily="65" charset="-120"/>
                          <a:ea typeface="標楷體" panose="03000509000000000000" pitchFamily="65" charset="-120"/>
                        </a:rPr>
                        <a:t>農路使用之道地目用地，係於農業用地上供農路使用之土地。</a:t>
                      </a:r>
                      <a:endParaRPr lang="en-US" altLang="zh-TW" sz="1800" b="1" kern="100" dirty="0">
                        <a:solidFill>
                          <a:srgbClr val="070101"/>
                        </a:solidFill>
                        <a:effectLst/>
                        <a:latin typeface="標楷體" panose="03000509000000000000" pitchFamily="65" charset="-120"/>
                        <a:ea typeface="標楷體" panose="03000509000000000000" pitchFamily="65" charset="-120"/>
                      </a:endParaRPr>
                    </a:p>
                    <a:p>
                      <a:pPr>
                        <a:spcAft>
                          <a:spcPts val="0"/>
                        </a:spcAft>
                      </a:pPr>
                      <a:r>
                        <a:rPr lang="zh-TW" altLang="en-US" sz="1800" b="1" kern="100" dirty="0">
                          <a:solidFill>
                            <a:srgbClr val="070101"/>
                          </a:solidFill>
                          <a:effectLst/>
                          <a:latin typeface="標楷體" panose="03000509000000000000" pitchFamily="65" charset="-120"/>
                          <a:ea typeface="標楷體" panose="03000509000000000000" pitchFamily="65" charset="-120"/>
                        </a:rPr>
                        <a:t>      </a:t>
                      </a:r>
                      <a:r>
                        <a:rPr lang="en-US" sz="1800" b="1" kern="100" dirty="0">
                          <a:solidFill>
                            <a:srgbClr val="070101"/>
                          </a:solidFill>
                          <a:effectLst/>
                          <a:latin typeface="標楷體" panose="03000509000000000000" pitchFamily="65" charset="-120"/>
                          <a:ea typeface="標楷體" panose="03000509000000000000" pitchFamily="65" charset="-120"/>
                        </a:rPr>
                        <a:t>2.</a:t>
                      </a:r>
                      <a:r>
                        <a:rPr lang="zh-TW" sz="1800" b="1" kern="100" dirty="0">
                          <a:solidFill>
                            <a:srgbClr val="070101"/>
                          </a:solidFill>
                          <a:effectLst/>
                          <a:latin typeface="標楷體" panose="03000509000000000000" pitchFamily="65" charset="-120"/>
                          <a:ea typeface="標楷體" panose="03000509000000000000" pitchFamily="65" charset="-120"/>
                        </a:rPr>
                        <a:t>上開分區內暫未依法編定用地別之土地，須經查勘編定。</a:t>
                      </a:r>
                      <a:endParaRPr lang="zh-TW" sz="1800" b="1" kern="100" dirty="0">
                        <a:solidFill>
                          <a:srgbClr val="070101"/>
                        </a:solidFill>
                        <a:effectLst/>
                        <a:latin typeface="標楷體" panose="03000509000000000000" pitchFamily="65" charset="-120"/>
                        <a:ea typeface="標楷體" panose="03000509000000000000" pitchFamily="65" charset="-120"/>
                        <a:cs typeface="Times New Roman"/>
                      </a:endParaRPr>
                    </a:p>
                  </a:txBody>
                  <a:tcPr marL="89641" marR="89641" marT="44820" marB="44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bl>
          </a:graphicData>
        </a:graphic>
      </p:graphicFrame>
      <p:sp>
        <p:nvSpPr>
          <p:cNvPr id="4" name="文字方塊 3"/>
          <p:cNvSpPr txBox="1"/>
          <p:nvPr/>
        </p:nvSpPr>
        <p:spPr>
          <a:xfrm>
            <a:off x="148009" y="0"/>
            <a:ext cx="2952328" cy="523220"/>
          </a:xfrm>
          <a:prstGeom prst="rect">
            <a:avLst/>
          </a:prstGeom>
          <a:noFill/>
        </p:spPr>
        <p:txBody>
          <a:bodyPr wrap="square" rtlCol="0">
            <a:spAutoFit/>
          </a:bodyPr>
          <a:lstStyle/>
          <a:p>
            <a:r>
              <a:rPr lang="zh-TW" altLang="en-US" sz="2800" b="1" dirty="0">
                <a:solidFill>
                  <a:srgbClr val="070101"/>
                </a:solidFill>
                <a:latin typeface="標楷體" panose="03000509000000000000" pitchFamily="65" charset="-120"/>
                <a:ea typeface="標楷體" panose="03000509000000000000" pitchFamily="65" charset="-120"/>
              </a:rPr>
              <a:t>農業用地之區分</a:t>
            </a:r>
          </a:p>
        </p:txBody>
      </p:sp>
    </p:spTree>
    <p:extLst>
      <p:ext uri="{BB962C8B-B14F-4D97-AF65-F5344CB8AC3E}">
        <p14:creationId xmlns:p14="http://schemas.microsoft.com/office/powerpoint/2010/main" val="114157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67AC0CC8-F8E1-4158-A3D5-BF9266414676}" type="slidenum">
              <a:rPr kumimoji="0" lang="en-US" altLang="zh-TW" sz="1400"/>
              <a:pPr>
                <a:spcBef>
                  <a:spcPct val="0"/>
                </a:spcBef>
                <a:buClrTx/>
                <a:buSzTx/>
                <a:buFontTx/>
                <a:buNone/>
              </a:pPr>
              <a:t>90</a:t>
            </a:fld>
            <a:endParaRPr kumimoji="0" lang="en-US" altLang="zh-TW" sz="1400"/>
          </a:p>
        </p:txBody>
      </p:sp>
      <p:sp>
        <p:nvSpPr>
          <p:cNvPr id="104451" name="Text Box 3"/>
          <p:cNvSpPr txBox="1">
            <a:spLocks noChangeArrowheads="1"/>
          </p:cNvSpPr>
          <p:nvPr/>
        </p:nvSpPr>
        <p:spPr bwMode="auto">
          <a:xfrm>
            <a:off x="0" y="592138"/>
            <a:ext cx="8964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zh-TW" altLang="en-US" sz="3600" b="1" dirty="0">
                <a:solidFill>
                  <a:srgbClr val="003399"/>
                </a:solidFill>
                <a:latin typeface="標楷體" pitchFamily="65" charset="-120"/>
                <a:ea typeface="標楷體" pitchFamily="65" charset="-120"/>
              </a:rPr>
              <a:t>釋六：</a:t>
            </a:r>
            <a:r>
              <a:rPr lang="zh-TW" altLang="zh-TW" sz="3600" b="1" dirty="0">
                <a:solidFill>
                  <a:srgbClr val="003399"/>
                </a:solidFill>
                <a:latin typeface="標楷體" pitchFamily="65" charset="-120"/>
                <a:ea typeface="標楷體" pitchFamily="65" charset="-120"/>
              </a:rPr>
              <a:t>有關鄉、鎮</a:t>
            </a:r>
            <a:r>
              <a:rPr lang="en-US" altLang="zh-TW" sz="3600" b="1" dirty="0">
                <a:solidFill>
                  <a:srgbClr val="003399"/>
                </a:solidFill>
                <a:latin typeface="標楷體" pitchFamily="65" charset="-120"/>
                <a:ea typeface="標楷體" pitchFamily="65" charset="-120"/>
              </a:rPr>
              <a:t>(</a:t>
            </a:r>
            <a:r>
              <a:rPr lang="zh-TW" altLang="zh-TW" sz="3600" b="1" dirty="0">
                <a:solidFill>
                  <a:srgbClr val="003399"/>
                </a:solidFill>
                <a:latin typeface="標楷體" pitchFamily="65" charset="-120"/>
                <a:ea typeface="標楷體" pitchFamily="65" charset="-120"/>
              </a:rPr>
              <a:t>市</a:t>
            </a:r>
            <a:r>
              <a:rPr lang="en-US" altLang="zh-TW" sz="3600" b="1" dirty="0">
                <a:solidFill>
                  <a:srgbClr val="003399"/>
                </a:solidFill>
                <a:latin typeface="標楷體" pitchFamily="65" charset="-120"/>
                <a:ea typeface="標楷體" pitchFamily="65" charset="-120"/>
              </a:rPr>
              <a:t>)</a:t>
            </a:r>
            <a:r>
              <a:rPr lang="zh-TW" altLang="zh-TW" sz="3600" b="1" dirty="0">
                <a:solidFill>
                  <a:srgbClr val="003399"/>
                </a:solidFill>
                <a:latin typeface="標楷體" pitchFamily="65" charset="-120"/>
                <a:ea typeface="標楷體" pitchFamily="65" charset="-120"/>
              </a:rPr>
              <a:t>、區農會得否不設置</a:t>
            </a:r>
            <a:endParaRPr lang="en-US" altLang="zh-TW" sz="3600" b="1" dirty="0">
              <a:solidFill>
                <a:srgbClr val="003399"/>
              </a:solidFill>
              <a:latin typeface="標楷體" pitchFamily="65" charset="-120"/>
              <a:ea typeface="標楷體" pitchFamily="65" charset="-120"/>
            </a:endParaRPr>
          </a:p>
          <a:p>
            <a:r>
              <a:rPr lang="zh-TW" altLang="en-US" sz="3600" b="1" dirty="0">
                <a:solidFill>
                  <a:srgbClr val="003399"/>
                </a:solidFill>
                <a:latin typeface="標楷體" pitchFamily="65" charset="-120"/>
                <a:ea typeface="標楷體" pitchFamily="65" charset="-120"/>
              </a:rPr>
              <a:t>      </a:t>
            </a:r>
            <a:r>
              <a:rPr lang="zh-TW" altLang="zh-TW" sz="3600" b="1" dirty="0">
                <a:solidFill>
                  <a:srgbClr val="003399"/>
                </a:solidFill>
                <a:latin typeface="標楷體" pitchFamily="65" charset="-120"/>
                <a:ea typeface="標楷體" pitchFamily="65" charset="-120"/>
              </a:rPr>
              <a:t>候補理事疑義</a:t>
            </a:r>
            <a:r>
              <a:rPr lang="en-US" altLang="zh-TW" sz="3600" b="1" dirty="0">
                <a:solidFill>
                  <a:srgbClr val="003399"/>
                </a:solidFill>
                <a:latin typeface="標楷體" pitchFamily="65" charset="-120"/>
                <a:ea typeface="標楷體" pitchFamily="65" charset="-120"/>
              </a:rPr>
              <a:t>:</a:t>
            </a:r>
          </a:p>
          <a:p>
            <a:r>
              <a:rPr lang="zh-TW" altLang="en-US" sz="3600" dirty="0"/>
              <a:t>           </a:t>
            </a:r>
            <a:endParaRPr lang="en-US" altLang="zh-TW" sz="3600" dirty="0"/>
          </a:p>
          <a:p>
            <a:r>
              <a:rPr lang="zh-TW" altLang="en-US" sz="3600" b="1" dirty="0">
                <a:latin typeface="標楷體" pitchFamily="65" charset="-120"/>
                <a:ea typeface="標楷體" pitchFamily="65" charset="-120"/>
              </a:rPr>
              <a:t>      </a:t>
            </a:r>
            <a:r>
              <a:rPr lang="zh-TW" altLang="zh-TW" sz="3600" b="1" dirty="0">
                <a:latin typeface="標楷體" pitchFamily="65" charset="-120"/>
                <a:ea typeface="標楷體" pitchFamily="65" charset="-120"/>
              </a:rPr>
              <a:t>依所述</a:t>
            </a:r>
            <a:r>
              <a:rPr lang="en-US" altLang="zh-TW" sz="3600" b="1" dirty="0">
                <a:latin typeface="標楷體" pitchFamily="65" charset="-120"/>
                <a:ea typeface="標楷體" pitchFamily="65" charset="-120"/>
              </a:rPr>
              <a:t>10</a:t>
            </a:r>
            <a:r>
              <a:rPr lang="zh-TW" altLang="zh-TW" sz="3600" b="1" dirty="0">
                <a:latin typeface="標楷體" pitchFamily="65" charset="-120"/>
                <a:ea typeface="標楷體" pitchFamily="65" charset="-120"/>
              </a:rPr>
              <a:t>人以上登記參選鄉、鎮</a:t>
            </a:r>
            <a:r>
              <a:rPr lang="en-US" altLang="zh-TW" sz="3600" b="1" dirty="0">
                <a:latin typeface="標楷體" pitchFamily="65" charset="-120"/>
                <a:ea typeface="標楷體" pitchFamily="65" charset="-120"/>
              </a:rPr>
              <a:t>(</a:t>
            </a:r>
            <a:r>
              <a:rPr lang="zh-TW" altLang="zh-TW" sz="3600" b="1" dirty="0">
                <a:latin typeface="標楷體" pitchFamily="65" charset="-120"/>
                <a:ea typeface="標楷體" pitchFamily="65" charset="-120"/>
              </a:rPr>
              <a:t>市</a:t>
            </a:r>
            <a:r>
              <a:rPr lang="en-US" altLang="zh-TW" sz="3600" b="1" dirty="0">
                <a:latin typeface="標楷體" pitchFamily="65" charset="-120"/>
                <a:ea typeface="標楷體" pitchFamily="65" charset="-120"/>
              </a:rPr>
              <a:t>)</a:t>
            </a:r>
          </a:p>
          <a:p>
            <a:r>
              <a:rPr lang="zh-TW" altLang="en-US" sz="3600" b="1" dirty="0">
                <a:latin typeface="標楷體" pitchFamily="65" charset="-120"/>
                <a:ea typeface="標楷體" pitchFamily="65" charset="-120"/>
              </a:rPr>
              <a:t>      </a:t>
            </a:r>
            <a:r>
              <a:rPr lang="zh-TW" altLang="zh-TW" sz="3600" b="1" dirty="0">
                <a:latin typeface="標楷體" pitchFamily="65" charset="-120"/>
                <a:ea typeface="標楷體" pitchFamily="65" charset="-120"/>
              </a:rPr>
              <a:t>、區農會理事，倘每人均有得票數，</a:t>
            </a:r>
            <a:endParaRPr lang="en-US" altLang="zh-TW" sz="3600" b="1" dirty="0">
              <a:latin typeface="標楷體" pitchFamily="65" charset="-120"/>
              <a:ea typeface="標楷體" pitchFamily="65" charset="-120"/>
            </a:endParaRPr>
          </a:p>
          <a:p>
            <a:r>
              <a:rPr lang="zh-TW" altLang="en-US" sz="3600" b="1" dirty="0">
                <a:latin typeface="標楷體" pitchFamily="65" charset="-120"/>
                <a:ea typeface="標楷體" pitchFamily="65" charset="-120"/>
              </a:rPr>
              <a:t>      </a:t>
            </a:r>
            <a:r>
              <a:rPr lang="zh-TW" altLang="zh-TW" sz="3600" b="1" dirty="0">
                <a:latin typeface="標楷體" pitchFamily="65" charset="-120"/>
                <a:ea typeface="標楷體" pitchFamily="65" charset="-120"/>
              </a:rPr>
              <a:t>則依規定應置理事</a:t>
            </a:r>
            <a:r>
              <a:rPr lang="en-US" altLang="zh-TW" sz="3600" b="1" dirty="0">
                <a:latin typeface="標楷體" pitchFamily="65" charset="-120"/>
                <a:ea typeface="標楷體" pitchFamily="65" charset="-120"/>
              </a:rPr>
              <a:t>9</a:t>
            </a:r>
            <a:r>
              <a:rPr lang="zh-TW" altLang="zh-TW" sz="3600" b="1" dirty="0">
                <a:latin typeface="標楷體" pitchFamily="65" charset="-120"/>
                <a:ea typeface="標楷體" pitchFamily="65" charset="-120"/>
              </a:rPr>
              <a:t>人，</a:t>
            </a:r>
            <a:r>
              <a:rPr lang="zh-TW" altLang="zh-TW" sz="3600" b="1" dirty="0">
                <a:solidFill>
                  <a:srgbClr val="FF0000"/>
                </a:solidFill>
                <a:latin typeface="標楷體" pitchFamily="65" charset="-120"/>
                <a:ea typeface="標楷體" pitchFamily="65" charset="-120"/>
              </a:rPr>
              <a:t>其餘為候補</a:t>
            </a:r>
            <a:endParaRPr lang="en-US" altLang="zh-TW" sz="3600" b="1" dirty="0">
              <a:solidFill>
                <a:srgbClr val="FF0000"/>
              </a:solidFill>
              <a:latin typeface="標楷體" pitchFamily="65" charset="-120"/>
              <a:ea typeface="標楷體" pitchFamily="65" charset="-120"/>
            </a:endParaRPr>
          </a:p>
          <a:p>
            <a:r>
              <a:rPr lang="zh-TW" altLang="en-US" sz="3600" b="1" dirty="0">
                <a:solidFill>
                  <a:srgbClr val="FF0000"/>
                </a:solidFill>
                <a:latin typeface="標楷體" pitchFamily="65" charset="-120"/>
                <a:ea typeface="標楷體" pitchFamily="65" charset="-120"/>
              </a:rPr>
              <a:t>      </a:t>
            </a:r>
            <a:r>
              <a:rPr lang="zh-TW" altLang="zh-TW" sz="3600" b="1" dirty="0">
                <a:solidFill>
                  <a:srgbClr val="FF0000"/>
                </a:solidFill>
                <a:latin typeface="標楷體" pitchFamily="65" charset="-120"/>
                <a:ea typeface="標楷體" pitchFamily="65" charset="-120"/>
              </a:rPr>
              <a:t>理事</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惟名額不得超過所置理、監事</a:t>
            </a:r>
            <a:endParaRPr lang="en-US" altLang="zh-TW" sz="3600" b="1" dirty="0">
              <a:solidFill>
                <a:srgbClr val="FF0000"/>
              </a:solidFill>
              <a:latin typeface="標楷體" pitchFamily="65" charset="-120"/>
              <a:ea typeface="標楷體" pitchFamily="65" charset="-120"/>
            </a:endParaRPr>
          </a:p>
          <a:p>
            <a:r>
              <a:rPr lang="zh-TW" altLang="en-US" sz="3600" b="1" dirty="0">
                <a:solidFill>
                  <a:srgbClr val="FF0000"/>
                </a:solidFill>
                <a:latin typeface="標楷體" pitchFamily="65" charset="-120"/>
                <a:ea typeface="標楷體" pitchFamily="65" charset="-120"/>
              </a:rPr>
              <a:t>      名額二分之一</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 </a:t>
            </a:r>
            <a:r>
              <a:rPr lang="zh-TW" altLang="zh-TW" sz="3600" b="1" dirty="0">
                <a:latin typeface="標楷體" pitchFamily="65" charset="-120"/>
                <a:ea typeface="標楷體" pitchFamily="65" charset="-120"/>
              </a:rPr>
              <a:t>。</a:t>
            </a:r>
            <a:endParaRPr lang="zh-TW" altLang="en-US" sz="3600" b="1" dirty="0">
              <a:latin typeface="標楷體" pitchFamily="65" charset="-120"/>
              <a:ea typeface="標楷體" pitchFamily="65" charset="-12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242CF573-D170-48EA-8CD0-580DFD04D963}" type="slidenum">
              <a:rPr kumimoji="0" lang="en-US" altLang="zh-TW" sz="1400"/>
              <a:pPr>
                <a:spcBef>
                  <a:spcPct val="0"/>
                </a:spcBef>
                <a:buClrTx/>
                <a:buSzTx/>
                <a:buFontTx/>
                <a:buNone/>
              </a:pPr>
              <a:t>91</a:t>
            </a:fld>
            <a:endParaRPr kumimoji="0" lang="en-US" altLang="zh-TW" sz="1400"/>
          </a:p>
        </p:txBody>
      </p:sp>
      <p:sp>
        <p:nvSpPr>
          <p:cNvPr id="106499" name="Text Box 2"/>
          <p:cNvSpPr txBox="1">
            <a:spLocks noChangeArrowheads="1"/>
          </p:cNvSpPr>
          <p:nvPr/>
        </p:nvSpPr>
        <p:spPr bwMode="auto">
          <a:xfrm>
            <a:off x="246063" y="549275"/>
            <a:ext cx="87185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4000" b="1">
                <a:solidFill>
                  <a:srgbClr val="003399"/>
                </a:solidFill>
                <a:latin typeface="標楷體" pitchFamily="65" charset="-120"/>
                <a:ea typeface="標楷體" pitchFamily="65" charset="-120"/>
              </a:rPr>
              <a:t>第二十條　農會理、監事之候選人，以其所屬基層農會會員為限；上級農會理、監事之候選人，</a:t>
            </a:r>
            <a:r>
              <a:rPr lang="zh-TW" altLang="en-US" sz="4000" b="1">
                <a:solidFill>
                  <a:srgbClr val="FF0000"/>
                </a:solidFill>
                <a:latin typeface="標楷體" pitchFamily="65" charset="-120"/>
                <a:ea typeface="標楷體" pitchFamily="65" charset="-120"/>
              </a:rPr>
              <a:t>不限於下級農會出席之代表</a:t>
            </a:r>
            <a:r>
              <a:rPr lang="zh-TW" altLang="en-US" sz="4000" b="1">
                <a:solidFill>
                  <a:srgbClr val="003399"/>
                </a:solidFill>
                <a:latin typeface="標楷體" pitchFamily="65" charset="-120"/>
                <a:ea typeface="標楷體" pitchFamily="65" charset="-120"/>
              </a:rPr>
              <a:t>。 </a:t>
            </a:r>
          </a:p>
          <a:p>
            <a:pPr eaLnBrk="1" hangingPunct="1">
              <a:spcBef>
                <a:spcPct val="0"/>
              </a:spcBef>
              <a:buClrTx/>
              <a:buSzTx/>
              <a:buFontTx/>
              <a:buNone/>
            </a:pPr>
            <a:r>
              <a:rPr lang="zh-TW" altLang="en-US" sz="4000" b="1">
                <a:solidFill>
                  <a:srgbClr val="003399"/>
                </a:solidFill>
                <a:latin typeface="標楷體" pitchFamily="65" charset="-120"/>
                <a:ea typeface="標楷體" pitchFamily="65" charset="-120"/>
              </a:rPr>
              <a:t>      農會理、監事應於選舉前辦理候選人登記，</a:t>
            </a:r>
            <a:r>
              <a:rPr lang="zh-TW" altLang="en-US" sz="4000" b="1">
                <a:solidFill>
                  <a:srgbClr val="FF0000"/>
                </a:solidFill>
                <a:latin typeface="標楷體" pitchFamily="65" charset="-120"/>
                <a:ea typeface="標楷體" pitchFamily="65" charset="-120"/>
              </a:rPr>
              <a:t>非經登記</a:t>
            </a:r>
            <a:r>
              <a:rPr lang="zh-TW" altLang="en-US" sz="4000" b="1">
                <a:solidFill>
                  <a:srgbClr val="003399"/>
                </a:solidFill>
                <a:latin typeface="標楷體" pitchFamily="65" charset="-120"/>
                <a:ea typeface="標楷體" pitchFamily="65" charset="-120"/>
              </a:rPr>
              <a:t>，不得參加競選。</a:t>
            </a:r>
            <a:r>
              <a:rPr lang="zh-TW" altLang="en-US" sz="4000" b="1">
                <a:solidFill>
                  <a:srgbClr val="050701"/>
                </a:solidFill>
                <a:latin typeface="標楷體" pitchFamily="65" charset="-120"/>
                <a:ea typeface="標楷體" pitchFamily="65" charset="-120"/>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82BCD22A-2BE9-4829-BB0C-CCA304559D80}" type="slidenum">
              <a:rPr kumimoji="0" lang="en-US" altLang="zh-TW" sz="1400"/>
              <a:pPr>
                <a:spcBef>
                  <a:spcPct val="0"/>
                </a:spcBef>
                <a:buClrTx/>
                <a:buSzTx/>
                <a:buFontTx/>
                <a:buNone/>
              </a:pPr>
              <a:t>92</a:t>
            </a:fld>
            <a:endParaRPr kumimoji="0" lang="en-US" altLang="zh-TW" sz="1400"/>
          </a:p>
        </p:txBody>
      </p:sp>
      <p:sp>
        <p:nvSpPr>
          <p:cNvPr id="107523" name="Text Box 2"/>
          <p:cNvSpPr txBox="1">
            <a:spLocks noChangeArrowheads="1"/>
          </p:cNvSpPr>
          <p:nvPr/>
        </p:nvSpPr>
        <p:spPr bwMode="auto">
          <a:xfrm>
            <a:off x="11113" y="555625"/>
            <a:ext cx="91138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85775" indent="-4857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sz="3400" b="1">
                <a:solidFill>
                  <a:srgbClr val="003399"/>
                </a:solidFill>
                <a:latin typeface="標楷體" pitchFamily="65" charset="-120"/>
                <a:ea typeface="標楷體" pitchFamily="65" charset="-120"/>
              </a:rPr>
              <a:t>第二十條之一　農會會員合於左列規定，得登記為農會理、監事候選人：</a:t>
            </a:r>
            <a:r>
              <a:rPr lang="zh-TW" altLang="en-US" sz="3400" b="1" i="1">
                <a:solidFill>
                  <a:srgbClr val="003399"/>
                </a:solidFill>
                <a:latin typeface="標楷體" pitchFamily="65" charset="-120"/>
                <a:ea typeface="標楷體" pitchFamily="65" charset="-120"/>
              </a:rPr>
              <a:t> </a:t>
            </a:r>
          </a:p>
        </p:txBody>
      </p:sp>
      <p:sp>
        <p:nvSpPr>
          <p:cNvPr id="107524" name="Text Box 3"/>
          <p:cNvSpPr txBox="1">
            <a:spLocks noChangeArrowheads="1"/>
          </p:cNvSpPr>
          <p:nvPr/>
        </p:nvSpPr>
        <p:spPr bwMode="auto">
          <a:xfrm>
            <a:off x="44450" y="1700213"/>
            <a:ext cx="9109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249363" indent="-803275">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zh-TW" altLang="en-US" b="1">
                <a:solidFill>
                  <a:srgbClr val="003399"/>
                </a:solidFill>
                <a:latin typeface="標楷體" pitchFamily="65" charset="-120"/>
                <a:ea typeface="標楷體" pitchFamily="65" charset="-120"/>
              </a:rPr>
              <a:t>一、入會滿</a:t>
            </a:r>
            <a:r>
              <a:rPr lang="zh-TW" altLang="en-US" b="1">
                <a:solidFill>
                  <a:srgbClr val="FF0000"/>
                </a:solidFill>
                <a:latin typeface="標楷體" pitchFamily="65" charset="-120"/>
                <a:ea typeface="標楷體" pitchFamily="65" charset="-120"/>
              </a:rPr>
              <a:t>二</a:t>
            </a:r>
            <a:r>
              <a:rPr lang="zh-TW" altLang="en-US" b="1">
                <a:solidFill>
                  <a:srgbClr val="003399"/>
                </a:solidFill>
                <a:latin typeface="標楷體" pitchFamily="65" charset="-120"/>
                <a:ea typeface="標楷體" pitchFamily="65" charset="-120"/>
              </a:rPr>
              <a:t>年以上。</a:t>
            </a:r>
          </a:p>
          <a:p>
            <a:pPr eaLnBrk="1" hangingPunct="1">
              <a:spcBef>
                <a:spcPct val="0"/>
              </a:spcBef>
              <a:buClrTx/>
              <a:buSzTx/>
              <a:buFontTx/>
              <a:buNone/>
            </a:pPr>
            <a:r>
              <a:rPr lang="zh-TW" altLang="en-US" b="1">
                <a:solidFill>
                  <a:srgbClr val="003399"/>
                </a:solidFill>
                <a:latin typeface="標楷體" pitchFamily="65" charset="-120"/>
                <a:ea typeface="標楷體" pitchFamily="65" charset="-120"/>
              </a:rPr>
              <a:t>二、國民中學以上學校畢業或國民小學畢業並曾任農會理、監事、會員代表、總幹事、農事小組組長、副組長</a:t>
            </a:r>
            <a:r>
              <a:rPr lang="zh-TW" altLang="en-US" b="1">
                <a:solidFill>
                  <a:srgbClr val="FF0000"/>
                </a:solidFill>
                <a:latin typeface="標楷體" pitchFamily="65" charset="-120"/>
                <a:ea typeface="標楷體" pitchFamily="65" charset="-120"/>
              </a:rPr>
              <a:t>一任以上</a:t>
            </a:r>
            <a:r>
              <a:rPr lang="zh-TW" altLang="en-US" b="1">
                <a:solidFill>
                  <a:srgbClr val="003399"/>
                </a:solidFill>
                <a:latin typeface="標楷體" pitchFamily="65" charset="-120"/>
                <a:ea typeface="標楷體" pitchFamily="65" charset="-120"/>
              </a:rPr>
              <a:t>。</a:t>
            </a:r>
            <a:r>
              <a:rPr lang="zh-TW" altLang="en-US" i="1">
                <a:solidFill>
                  <a:srgbClr val="003399"/>
                </a:solidFill>
                <a:latin typeface="標楷體" pitchFamily="65" charset="-120"/>
                <a:ea typeface="標楷體" pitchFamily="65" charset="-120"/>
              </a:rPr>
              <a:t> </a:t>
            </a:r>
            <a:endParaRPr lang="zh-TW" altLang="en-US" b="1">
              <a:solidFill>
                <a:srgbClr val="003399"/>
              </a:solidFill>
              <a:latin typeface="標楷體" pitchFamily="65" charset="-120"/>
              <a:ea typeface="標楷體" pitchFamily="65" charset="-120"/>
            </a:endParaRPr>
          </a:p>
          <a:p>
            <a:pPr eaLnBrk="1" hangingPunct="1">
              <a:spcBef>
                <a:spcPct val="0"/>
              </a:spcBef>
              <a:buClrTx/>
              <a:buSzTx/>
              <a:buFontTx/>
              <a:buNone/>
            </a:pPr>
            <a:r>
              <a:rPr lang="zh-TW" altLang="en-US" b="1">
                <a:solidFill>
                  <a:srgbClr val="003399"/>
                </a:solidFill>
                <a:latin typeface="標楷體" pitchFamily="65" charset="-120"/>
                <a:ea typeface="標楷體" pitchFamily="65" charset="-120"/>
              </a:rPr>
              <a:t>三、</a:t>
            </a:r>
            <a:r>
              <a:rPr lang="zh-TW" altLang="en-US" b="1">
                <a:solidFill>
                  <a:srgbClr val="FF0000"/>
                </a:solidFill>
                <a:latin typeface="標楷體" pitchFamily="65" charset="-120"/>
                <a:ea typeface="標楷體" pitchFamily="65" charset="-120"/>
              </a:rPr>
              <a:t>實際從事農業</a:t>
            </a:r>
            <a:r>
              <a:rPr lang="zh-TW" altLang="en-US" b="1">
                <a:solidFill>
                  <a:srgbClr val="003399"/>
                </a:solidFill>
                <a:latin typeface="標楷體" pitchFamily="65" charset="-120"/>
                <a:ea typeface="標楷體" pitchFamily="65" charset="-120"/>
              </a:rPr>
              <a:t>符合中央主管機關所定之資格。</a:t>
            </a:r>
            <a:r>
              <a:rPr lang="zh-TW" altLang="en-US" i="1">
                <a:solidFill>
                  <a:srgbClr val="003399"/>
                </a:solidFill>
                <a:latin typeface="標楷體" pitchFamily="65" charset="-120"/>
                <a:ea typeface="標楷體" pitchFamily="65" charset="-120"/>
              </a:rPr>
              <a:t> </a:t>
            </a:r>
            <a:endParaRPr lang="zh-TW" altLang="en-US" b="1">
              <a:solidFill>
                <a:srgbClr val="003399"/>
              </a:solidFill>
              <a:latin typeface="標楷體" pitchFamily="65" charset="-120"/>
              <a:ea typeface="標楷體" pitchFamily="65" charset="-120"/>
            </a:endParaRPr>
          </a:p>
        </p:txBody>
      </p:sp>
      <p:sp>
        <p:nvSpPr>
          <p:cNvPr id="107525" name="Text Box 4"/>
          <p:cNvSpPr txBox="1">
            <a:spLocks noChangeArrowheads="1"/>
          </p:cNvSpPr>
          <p:nvPr/>
        </p:nvSpPr>
        <p:spPr bwMode="auto">
          <a:xfrm>
            <a:off x="-26988" y="4581525"/>
            <a:ext cx="918051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6088">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3400" b="1">
                <a:solidFill>
                  <a:srgbClr val="050701"/>
                </a:solidFill>
                <a:latin typeface="標楷體" pitchFamily="65" charset="-120"/>
                <a:ea typeface="標楷體" pitchFamily="65" charset="-120"/>
              </a:rPr>
              <a:t>    </a:t>
            </a:r>
            <a:r>
              <a:rPr lang="zh-TW" altLang="en-US" sz="3400" b="1">
                <a:solidFill>
                  <a:srgbClr val="003399"/>
                </a:solidFill>
                <a:latin typeface="標楷體" pitchFamily="65" charset="-120"/>
                <a:ea typeface="標楷體" pitchFamily="65" charset="-120"/>
              </a:rPr>
              <a:t>前項第三款農會理事、監事候選人實際從事農業資格之認定、審查程序及其他應遵行事項之辦法，由中央主管機關定之。</a:t>
            </a:r>
            <a:r>
              <a:rPr lang="zh-TW" altLang="en-US" sz="3400" b="1" i="1">
                <a:solidFill>
                  <a:srgbClr val="003399"/>
                </a:solidFill>
                <a:latin typeface="標楷體" pitchFamily="65" charset="-120"/>
                <a:ea typeface="標楷體" pitchFamily="65" charset="-120"/>
              </a:rPr>
              <a:t> </a:t>
            </a:r>
            <a:endParaRPr lang="zh-TW" altLang="en-US" sz="3400" b="1">
              <a:solidFill>
                <a:srgbClr val="003399"/>
              </a:solidFill>
              <a:latin typeface="標楷體" pitchFamily="65" charset="-120"/>
              <a:ea typeface="標楷體" pitchFamily="65" charset="-12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630B80FD-CD02-4D83-A2BE-9D7CFA6A5E9B}" type="slidenum">
              <a:rPr kumimoji="0" lang="en-US" altLang="zh-TW" sz="1400"/>
              <a:pPr>
                <a:spcBef>
                  <a:spcPct val="0"/>
                </a:spcBef>
                <a:buClrTx/>
                <a:buSzTx/>
                <a:buFontTx/>
                <a:buNone/>
              </a:pPr>
              <a:t>93</a:t>
            </a:fld>
            <a:endParaRPr kumimoji="0" lang="en-US" altLang="zh-TW" sz="1400"/>
          </a:p>
        </p:txBody>
      </p:sp>
      <p:sp>
        <p:nvSpPr>
          <p:cNvPr id="108547" name="Text Box 3"/>
          <p:cNvSpPr txBox="1">
            <a:spLocks noChangeArrowheads="1"/>
          </p:cNvSpPr>
          <p:nvPr/>
        </p:nvSpPr>
        <p:spPr bwMode="auto">
          <a:xfrm>
            <a:off x="0" y="765175"/>
            <a:ext cx="89646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zh-TW" altLang="en-US" sz="3600" b="1">
                <a:solidFill>
                  <a:srgbClr val="003399"/>
                </a:solidFill>
                <a:latin typeface="標楷體" pitchFamily="65" charset="-120"/>
                <a:ea typeface="標楷體" pitchFamily="65" charset="-120"/>
              </a:rPr>
              <a:t>釋一：</a:t>
            </a:r>
            <a:r>
              <a:rPr lang="zh-TW" altLang="zh-TW" sz="3600" b="1">
                <a:solidFill>
                  <a:srgbClr val="003399"/>
                </a:solidFill>
                <a:latin typeface="標楷體" pitchFamily="65" charset="-120"/>
                <a:ea typeface="標楷體" pitchFamily="65" charset="-120"/>
              </a:rPr>
              <a:t>理監事候選人學歷資格疑義</a:t>
            </a:r>
            <a:r>
              <a:rPr lang="en-US" altLang="zh-TW" sz="3600" b="1">
                <a:solidFill>
                  <a:srgbClr val="003399"/>
                </a:solidFill>
                <a:latin typeface="標楷體" pitchFamily="65" charset="-120"/>
                <a:ea typeface="標楷體" pitchFamily="65" charset="-120"/>
              </a:rPr>
              <a:t>:</a:t>
            </a:r>
          </a:p>
          <a:p>
            <a:r>
              <a:rPr lang="zh-TW" altLang="en-US" sz="3600"/>
              <a:t>           </a:t>
            </a:r>
            <a:endParaRPr lang="en-US" altLang="zh-TW" sz="3600"/>
          </a:p>
          <a:p>
            <a:r>
              <a:rPr lang="zh-TW" altLang="en-US" sz="3600" b="1">
                <a:solidFill>
                  <a:srgbClr val="003399"/>
                </a:solidFill>
                <a:latin typeface="標楷體" pitchFamily="65" charset="-120"/>
                <a:ea typeface="標楷體" pitchFamily="65" charset="-120"/>
              </a:rPr>
              <a:t>      </a:t>
            </a:r>
            <a:r>
              <a:rPr lang="zh-TW" altLang="zh-TW" sz="3600" b="1">
                <a:latin typeface="標楷體" pitchFamily="65" charset="-120"/>
                <a:ea typeface="標楷體" pitchFamily="65" charset="-120"/>
              </a:rPr>
              <a:t>乙級鄉鎮保甲幹部人員考試及格，中</a:t>
            </a:r>
            <a:endParaRPr lang="en-US" altLang="zh-TW" sz="3600" b="1">
              <a:latin typeface="標楷體" pitchFamily="65" charset="-120"/>
              <a:ea typeface="標楷體" pitchFamily="65" charset="-120"/>
            </a:endParaRPr>
          </a:p>
          <a:p>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國地方自治函授行政專修班及中國租</a:t>
            </a:r>
            <a:endParaRPr lang="en-US" altLang="zh-TW" sz="3600" b="1">
              <a:latin typeface="標楷體" pitchFamily="65" charset="-120"/>
              <a:ea typeface="標楷體" pitchFamily="65" charset="-120"/>
            </a:endParaRPr>
          </a:p>
          <a:p>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稅研究會稅務會計實務講習班等畢業</a:t>
            </a:r>
            <a:endParaRPr lang="en-US" altLang="zh-TW" sz="3600" b="1">
              <a:latin typeface="標楷體" pitchFamily="65" charset="-120"/>
              <a:ea typeface="標楷體" pitchFamily="65" charset="-120"/>
            </a:endParaRPr>
          </a:p>
          <a:p>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或結業，均不得視同農會法施行細則</a:t>
            </a:r>
            <a:endParaRPr lang="en-US" altLang="zh-TW" sz="3600" b="1">
              <a:latin typeface="標楷體" pitchFamily="65" charset="-120"/>
              <a:ea typeface="標楷體" pitchFamily="65" charset="-120"/>
            </a:endParaRPr>
          </a:p>
          <a:p>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第</a:t>
            </a:r>
            <a:r>
              <a:rPr lang="en-US" altLang="zh-TW" sz="3600" b="1">
                <a:latin typeface="標楷體" pitchFamily="65" charset="-120"/>
                <a:ea typeface="標楷體" pitchFamily="65" charset="-120"/>
              </a:rPr>
              <a:t>27</a:t>
            </a:r>
            <a:r>
              <a:rPr lang="zh-TW" altLang="zh-TW" sz="3600" b="1">
                <a:latin typeface="標楷體" pitchFamily="65" charset="-120"/>
                <a:ea typeface="標楷體" pitchFamily="65" charset="-120"/>
              </a:rPr>
              <a:t>條（現為農會法第</a:t>
            </a:r>
            <a:r>
              <a:rPr lang="en-US" altLang="zh-TW" sz="3600" b="1">
                <a:latin typeface="標楷體" pitchFamily="65" charset="-120"/>
                <a:ea typeface="標楷體" pitchFamily="65" charset="-120"/>
              </a:rPr>
              <a:t>20</a:t>
            </a:r>
            <a:r>
              <a:rPr lang="zh-TW" altLang="zh-TW" sz="3600" b="1">
                <a:latin typeface="標楷體" pitchFamily="65" charset="-120"/>
                <a:ea typeface="標楷體" pitchFamily="65" charset="-120"/>
              </a:rPr>
              <a:t>條之</a:t>
            </a:r>
            <a:r>
              <a:rPr lang="en-US" altLang="zh-TW" sz="3600" b="1">
                <a:latin typeface="標楷體" pitchFamily="65" charset="-120"/>
                <a:ea typeface="標楷體" pitchFamily="65" charset="-120"/>
              </a:rPr>
              <a:t>1</a:t>
            </a:r>
            <a:r>
              <a:rPr lang="zh-TW" altLang="zh-TW" sz="3600" b="1">
                <a:latin typeface="標楷體" pitchFamily="65" charset="-120"/>
                <a:ea typeface="標楷體" pitchFamily="65" charset="-120"/>
              </a:rPr>
              <a:t>）之</a:t>
            </a:r>
            <a:endParaRPr lang="en-US" altLang="zh-TW" sz="3600" b="1">
              <a:latin typeface="標楷體" pitchFamily="65" charset="-120"/>
              <a:ea typeface="標楷體" pitchFamily="65" charset="-120"/>
            </a:endParaRPr>
          </a:p>
          <a:p>
            <a:r>
              <a:rPr lang="zh-TW" altLang="en-US" sz="3600" b="1">
                <a:latin typeface="標楷體" pitchFamily="65" charset="-120"/>
                <a:ea typeface="標楷體" pitchFamily="65" charset="-120"/>
              </a:rPr>
              <a:t>      </a:t>
            </a:r>
            <a:r>
              <a:rPr lang="zh-TW" altLang="zh-TW" sz="3600" b="1">
                <a:latin typeface="標楷體" pitchFamily="65" charset="-120"/>
                <a:ea typeface="標楷體" pitchFamily="65" charset="-120"/>
              </a:rPr>
              <a:t>國民中學畢業資格。</a:t>
            </a:r>
            <a:endParaRPr lang="zh-TW" altLang="en-US" sz="3600" b="1">
              <a:latin typeface="標楷體" pitchFamily="65" charset="-120"/>
              <a:ea typeface="標楷體" pitchFamily="65" charset="-12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23B8A7F5-D2F1-40B3-9856-577CEF40B4CC}" type="slidenum">
              <a:rPr kumimoji="0" lang="en-US" altLang="zh-TW" sz="1400"/>
              <a:pPr>
                <a:spcBef>
                  <a:spcPct val="0"/>
                </a:spcBef>
                <a:buClrTx/>
                <a:buSzTx/>
                <a:buFontTx/>
                <a:buNone/>
              </a:pPr>
              <a:t>94</a:t>
            </a:fld>
            <a:endParaRPr kumimoji="0" lang="en-US" altLang="zh-TW" sz="1400"/>
          </a:p>
        </p:txBody>
      </p:sp>
      <p:sp>
        <p:nvSpPr>
          <p:cNvPr id="112643" name="Text Box 3"/>
          <p:cNvSpPr txBox="1">
            <a:spLocks noChangeArrowheads="1"/>
          </p:cNvSpPr>
          <p:nvPr/>
        </p:nvSpPr>
        <p:spPr bwMode="auto">
          <a:xfrm>
            <a:off x="23813" y="549275"/>
            <a:ext cx="8964612"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6088" indent="-446088">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zh-TW" altLang="en-US" sz="3600" b="1" dirty="0">
                <a:solidFill>
                  <a:srgbClr val="003399"/>
                </a:solidFill>
                <a:latin typeface="標楷體" pitchFamily="65" charset="-120"/>
                <a:ea typeface="標楷體" pitchFamily="65" charset="-120"/>
              </a:rPr>
              <a:t>釋二：</a:t>
            </a:r>
            <a:r>
              <a:rPr lang="zh-TW" altLang="zh-TW" sz="3200" b="1" dirty="0">
                <a:latin typeface="標楷體" pitchFamily="65" charset="-120"/>
                <a:ea typeface="標楷體" pitchFamily="65" charset="-120"/>
              </a:rPr>
              <a:t>按農會贊助會員除當選監事外，無選舉權及其他被選舉權。原為農會（正）會員，因其入會條件喪失，經審定變更為贊助會員，後因入會條件恢復後再經審查合格變更為（正）會員，其</a:t>
            </a:r>
            <a:r>
              <a:rPr lang="zh-TW" altLang="zh-TW" sz="3200" b="1" dirty="0">
                <a:solidFill>
                  <a:srgbClr val="FF0000"/>
                </a:solidFill>
                <a:latin typeface="標楷體" pitchFamily="65" charset="-120"/>
                <a:ea typeface="標楷體" pitchFamily="65" charset="-120"/>
              </a:rPr>
              <a:t>（正）會員年資亦應重新計算</a:t>
            </a:r>
            <a:r>
              <a:rPr lang="zh-TW" altLang="zh-TW" sz="3200" b="1" dirty="0">
                <a:latin typeface="標楷體" pitchFamily="65" charset="-120"/>
                <a:ea typeface="標楷體" pitchFamily="65" charset="-120"/>
              </a:rPr>
              <a:t>，入會連續滿</a:t>
            </a:r>
            <a:r>
              <a:rPr lang="en-US" altLang="zh-TW" sz="3200" b="1" dirty="0">
                <a:latin typeface="標楷體" pitchFamily="65" charset="-120"/>
                <a:ea typeface="標楷體" pitchFamily="65" charset="-120"/>
              </a:rPr>
              <a:t>6</a:t>
            </a:r>
            <a:r>
              <a:rPr lang="zh-TW" altLang="zh-TW" sz="3200" b="1" dirty="0">
                <a:latin typeface="標楷體" pitchFamily="65" charset="-120"/>
                <a:ea typeface="標楷體" pitchFamily="65" charset="-120"/>
              </a:rPr>
              <a:t>個月始有農會法第</a:t>
            </a:r>
            <a:r>
              <a:rPr lang="en-US" altLang="zh-TW" sz="3200" b="1" dirty="0">
                <a:latin typeface="標楷體" pitchFamily="65" charset="-120"/>
                <a:ea typeface="標楷體" pitchFamily="65" charset="-120"/>
              </a:rPr>
              <a:t>12</a:t>
            </a:r>
            <a:r>
              <a:rPr lang="zh-TW" altLang="zh-TW" sz="3200" b="1" dirty="0">
                <a:latin typeface="標楷體" pitchFamily="65" charset="-120"/>
                <a:ea typeface="標楷體" pitchFamily="65" charset="-120"/>
              </a:rPr>
              <a:t>條第</a:t>
            </a:r>
            <a:r>
              <a:rPr lang="en-US" altLang="zh-TW" sz="3200" b="1" dirty="0">
                <a:latin typeface="標楷體" pitchFamily="65" charset="-120"/>
                <a:ea typeface="標楷體" pitchFamily="65" charset="-120"/>
              </a:rPr>
              <a:t>1</a:t>
            </a:r>
            <a:r>
              <a:rPr lang="zh-TW" altLang="zh-TW" sz="3200" b="1" dirty="0">
                <a:latin typeface="標楷體" pitchFamily="65" charset="-120"/>
                <a:ea typeface="標楷體" pitchFamily="65" charset="-120"/>
              </a:rPr>
              <a:t>項（現為第</a:t>
            </a:r>
            <a:r>
              <a:rPr lang="en-US" altLang="zh-TW" sz="3200" b="1" dirty="0">
                <a:latin typeface="標楷體" pitchFamily="65" charset="-120"/>
                <a:ea typeface="標楷體" pitchFamily="65" charset="-120"/>
              </a:rPr>
              <a:t>4</a:t>
            </a:r>
            <a:r>
              <a:rPr lang="zh-TW" altLang="zh-TW" sz="3200" b="1" dirty="0">
                <a:latin typeface="標楷體" pitchFamily="65" charset="-120"/>
                <a:ea typeface="標楷體" pitchFamily="65" charset="-120"/>
              </a:rPr>
              <a:t>項）之選舉權及同法第</a:t>
            </a:r>
            <a:r>
              <a:rPr lang="en-US" altLang="zh-TW" sz="3200" b="1" dirty="0">
                <a:latin typeface="標楷體" pitchFamily="65" charset="-120"/>
                <a:ea typeface="標楷體" pitchFamily="65" charset="-120"/>
              </a:rPr>
              <a:t>15</a:t>
            </a:r>
            <a:r>
              <a:rPr lang="zh-TW" altLang="zh-TW" sz="3200" b="1" dirty="0">
                <a:latin typeface="標楷體" pitchFamily="65" charset="-120"/>
                <a:ea typeface="標楷體" pitchFamily="65" charset="-120"/>
              </a:rPr>
              <a:t>條之</a:t>
            </a:r>
            <a:r>
              <a:rPr lang="en-US" altLang="zh-TW" sz="3200" b="1" dirty="0">
                <a:latin typeface="標楷體" pitchFamily="65" charset="-120"/>
                <a:ea typeface="標楷體" pitchFamily="65" charset="-120"/>
              </a:rPr>
              <a:t>1</a:t>
            </a:r>
            <a:r>
              <a:rPr lang="zh-TW" altLang="zh-TW" sz="3200" b="1" dirty="0">
                <a:latin typeface="標楷體" pitchFamily="65" charset="-120"/>
                <a:ea typeface="標楷體" pitchFamily="65" charset="-120"/>
              </a:rPr>
              <a:t>、第</a:t>
            </a:r>
            <a:r>
              <a:rPr lang="en-US" altLang="zh-TW" sz="3200" b="1" dirty="0">
                <a:latin typeface="標楷體" pitchFamily="65" charset="-120"/>
                <a:ea typeface="標楷體" pitchFamily="65" charset="-120"/>
              </a:rPr>
              <a:t>23</a:t>
            </a:r>
            <a:r>
              <a:rPr lang="zh-TW" altLang="zh-TW" sz="3200" b="1" dirty="0">
                <a:latin typeface="標楷體" pitchFamily="65" charset="-120"/>
                <a:ea typeface="標楷體" pitchFamily="65" charset="-120"/>
              </a:rPr>
              <a:t>條之被選舉權。又其登記為農會</a:t>
            </a:r>
            <a:r>
              <a:rPr lang="zh-TW" altLang="zh-TW" sz="3200" b="1" dirty="0">
                <a:solidFill>
                  <a:srgbClr val="FF0000"/>
                </a:solidFill>
                <a:latin typeface="標楷體" pitchFamily="65" charset="-120"/>
                <a:ea typeface="標楷體" pitchFamily="65" charset="-120"/>
              </a:rPr>
              <a:t>理事候選人</a:t>
            </a:r>
            <a:r>
              <a:rPr lang="zh-TW" altLang="zh-TW" sz="3200" b="1" dirty="0">
                <a:latin typeface="標楷體" pitchFamily="65" charset="-120"/>
                <a:ea typeface="標楷體" pitchFamily="65" charset="-120"/>
              </a:rPr>
              <a:t>，入會年資以重新入會之（正）會員年資</a:t>
            </a:r>
            <a:r>
              <a:rPr lang="zh-TW" altLang="zh-TW" sz="3200" b="1" dirty="0">
                <a:solidFill>
                  <a:srgbClr val="FF0000"/>
                </a:solidFill>
                <a:latin typeface="標楷體" pitchFamily="65" charset="-120"/>
                <a:ea typeface="標楷體" pitchFamily="65" charset="-120"/>
              </a:rPr>
              <a:t>重新計算連續滿</a:t>
            </a:r>
            <a:r>
              <a:rPr lang="en-US" altLang="zh-TW" sz="3200" b="1" dirty="0">
                <a:solidFill>
                  <a:srgbClr val="FF0000"/>
                </a:solidFill>
                <a:latin typeface="標楷體" pitchFamily="65" charset="-120"/>
                <a:ea typeface="標楷體" pitchFamily="65" charset="-120"/>
              </a:rPr>
              <a:t>2</a:t>
            </a:r>
            <a:r>
              <a:rPr lang="zh-TW" altLang="zh-TW" sz="3200" b="1" dirty="0">
                <a:solidFill>
                  <a:srgbClr val="FF0000"/>
                </a:solidFill>
                <a:latin typeface="標楷體" pitchFamily="65" charset="-120"/>
                <a:ea typeface="標楷體" pitchFamily="65" charset="-120"/>
              </a:rPr>
              <a:t>年</a:t>
            </a:r>
            <a:r>
              <a:rPr lang="zh-TW" altLang="zh-TW" sz="3200" b="1" dirty="0">
                <a:latin typeface="標楷體" pitchFamily="65" charset="-120"/>
                <a:ea typeface="標楷體" pitchFamily="65" charset="-120"/>
              </a:rPr>
              <a:t>者為限；以贊助會員登記為</a:t>
            </a:r>
            <a:r>
              <a:rPr lang="zh-TW" altLang="zh-TW" sz="3200" b="1" dirty="0">
                <a:solidFill>
                  <a:srgbClr val="FF0000"/>
                </a:solidFill>
                <a:latin typeface="標楷體" pitchFamily="65" charset="-120"/>
                <a:ea typeface="標楷體" pitchFamily="65" charset="-120"/>
              </a:rPr>
              <a:t>監事候選人</a:t>
            </a:r>
            <a:r>
              <a:rPr lang="zh-TW" altLang="zh-TW" sz="3200" b="1" dirty="0">
                <a:latin typeface="標楷體" pitchFamily="65" charset="-120"/>
                <a:ea typeface="標楷體" pitchFamily="65" charset="-120"/>
              </a:rPr>
              <a:t>者，入會年資</a:t>
            </a:r>
            <a:r>
              <a:rPr lang="zh-TW" altLang="zh-TW" sz="3200" b="1" dirty="0">
                <a:solidFill>
                  <a:srgbClr val="FF0000"/>
                </a:solidFill>
                <a:latin typeface="標楷體" pitchFamily="65" charset="-120"/>
                <a:ea typeface="標楷體" pitchFamily="65" charset="-120"/>
              </a:rPr>
              <a:t>得以會員與贊助會員合併計算</a:t>
            </a:r>
            <a:r>
              <a:rPr lang="zh-TW" altLang="zh-TW" sz="3200" b="1" dirty="0">
                <a:latin typeface="標楷體" pitchFamily="65" charset="-120"/>
                <a:ea typeface="標楷體" pitchFamily="65" charset="-120"/>
              </a:rPr>
              <a:t>。</a:t>
            </a:r>
            <a:endParaRPr lang="zh-TW" altLang="en-US" sz="3200" b="1" dirty="0">
              <a:latin typeface="標楷體" pitchFamily="65" charset="-120"/>
              <a:ea typeface="標楷體" pitchFamily="65" charset="-12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0BFB8B6D-2FA6-4105-968E-AB0DF0099E66}" type="slidenum">
              <a:rPr kumimoji="0" lang="en-US" altLang="zh-TW" sz="1400"/>
              <a:pPr>
                <a:spcBef>
                  <a:spcPct val="0"/>
                </a:spcBef>
                <a:buClrTx/>
                <a:buSzTx/>
                <a:buFontTx/>
                <a:buNone/>
              </a:pPr>
              <a:t>95</a:t>
            </a:fld>
            <a:endParaRPr kumimoji="0" lang="en-US" altLang="zh-TW" sz="1400"/>
          </a:p>
        </p:txBody>
      </p:sp>
      <p:sp>
        <p:nvSpPr>
          <p:cNvPr id="74756" name="Text Box 3"/>
          <p:cNvSpPr txBox="1">
            <a:spLocks noChangeArrowheads="1"/>
          </p:cNvSpPr>
          <p:nvPr/>
        </p:nvSpPr>
        <p:spPr bwMode="auto">
          <a:xfrm>
            <a:off x="23813" y="549275"/>
            <a:ext cx="8964612" cy="4524375"/>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釋三：</a:t>
            </a:r>
            <a:r>
              <a:rPr lang="zh-TW" altLang="zh-TW" sz="3600" b="1" dirty="0">
                <a:solidFill>
                  <a:srgbClr val="003399"/>
                </a:solidFill>
                <a:latin typeface="標楷體" panose="03000509000000000000" pitchFamily="65" charset="-120"/>
                <a:ea typeface="標楷體" panose="03000509000000000000" pitchFamily="65" charset="-120"/>
              </a:rPr>
              <a:t>有關農會法第</a:t>
            </a:r>
            <a:r>
              <a:rPr lang="en-US" altLang="zh-TW" sz="3600" b="1" dirty="0">
                <a:solidFill>
                  <a:srgbClr val="003399"/>
                </a:solidFill>
                <a:latin typeface="標楷體" panose="03000509000000000000" pitchFamily="65" charset="-120"/>
                <a:ea typeface="標楷體" panose="03000509000000000000" pitchFamily="65" charset="-120"/>
              </a:rPr>
              <a:t>20</a:t>
            </a:r>
            <a:r>
              <a:rPr lang="zh-TW" altLang="zh-TW" sz="3600" b="1" dirty="0">
                <a:solidFill>
                  <a:srgbClr val="003399"/>
                </a:solidFill>
                <a:latin typeface="標楷體" panose="03000509000000000000" pitchFamily="65" charset="-120"/>
                <a:ea typeface="標楷體" panose="03000509000000000000" pitchFamily="65" charset="-120"/>
              </a:rPr>
              <a:t>條之</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第</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項第</a:t>
            </a:r>
            <a:r>
              <a:rPr lang="en-US" altLang="zh-TW" sz="3600" b="1" dirty="0">
                <a:solidFill>
                  <a:srgbClr val="003399"/>
                </a:solidFill>
                <a:latin typeface="標楷體" panose="03000509000000000000" pitchFamily="65" charset="-120"/>
                <a:ea typeface="標楷體" panose="03000509000000000000" pitchFamily="65" charset="-120"/>
              </a:rPr>
              <a:t>2</a:t>
            </a:r>
            <a:r>
              <a:rPr lang="zh-TW" altLang="zh-TW" sz="3600" b="1" dirty="0">
                <a:solidFill>
                  <a:srgbClr val="003399"/>
                </a:solidFill>
                <a:latin typeface="標楷體" panose="03000509000000000000" pitchFamily="65" charset="-120"/>
                <a:ea typeface="標楷體" panose="03000509000000000000" pitchFamily="65" charset="-120"/>
              </a:rPr>
              <a:t>款之「</a:t>
            </a:r>
            <a:r>
              <a:rPr lang="en-US" altLang="zh-TW" sz="3600" b="1" dirty="0">
                <a:solidFill>
                  <a:srgbClr val="003399"/>
                </a:solidFill>
                <a:latin typeface="標楷體" panose="03000509000000000000" pitchFamily="65" charset="-120"/>
                <a:ea typeface="標楷體" panose="03000509000000000000" pitchFamily="65" charset="-120"/>
              </a:rPr>
              <a:t>1</a:t>
            </a:r>
            <a:r>
              <a:rPr lang="zh-TW" altLang="zh-TW" sz="3600" b="1" dirty="0">
                <a:solidFill>
                  <a:srgbClr val="003399"/>
                </a:solidFill>
                <a:latin typeface="標楷體" panose="03000509000000000000" pitchFamily="65" charset="-120"/>
                <a:ea typeface="標楷體" panose="03000509000000000000" pitchFamily="65" charset="-120"/>
              </a:rPr>
              <a:t>任以上」疑義：</a:t>
            </a:r>
          </a:p>
          <a:p>
            <a:pPr marL="446088">
              <a:defRPr/>
            </a:pPr>
            <a:r>
              <a:rPr lang="zh-TW" altLang="zh-TW" sz="3600" b="1" dirty="0">
                <a:latin typeface="標楷體" panose="03000509000000000000" pitchFamily="65" charset="-120"/>
                <a:ea typeface="標楷體" panose="03000509000000000000" pitchFamily="65" charset="-120"/>
              </a:rPr>
              <a:t>農會現任理、監事、會員代表、總幹事、農事小組組長、副組長在次屆理、監事選舉候選人登記時，准以</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任計；但如在該任任期屆滿前，因故未能任滿全部任期者，應撤銷其理、監事候選人資格，如已當選者，其當選為無效。</a:t>
            </a:r>
            <a:endParaRPr lang="zh-TW" altLang="en-US" sz="3600" b="1" dirty="0">
              <a:latin typeface="標楷體" panose="03000509000000000000" pitchFamily="65" charset="-120"/>
              <a:ea typeface="標楷體" panose="03000509000000000000" pitchFamily="65" charset="-12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96</a:t>
            </a:fld>
            <a:endParaRPr kumimoji="0" lang="en-US" altLang="zh-TW" sz="1400"/>
          </a:p>
        </p:txBody>
      </p:sp>
      <p:sp>
        <p:nvSpPr>
          <p:cNvPr id="74756" name="Text Box 3"/>
          <p:cNvSpPr txBox="1">
            <a:spLocks noChangeArrowheads="1"/>
          </p:cNvSpPr>
          <p:nvPr/>
        </p:nvSpPr>
        <p:spPr bwMode="auto">
          <a:xfrm>
            <a:off x="23813" y="549275"/>
            <a:ext cx="8964612" cy="5632450"/>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釋四：</a:t>
            </a:r>
            <a:r>
              <a:rPr lang="zh-TW" altLang="zh-TW" sz="3600" b="1" dirty="0">
                <a:solidFill>
                  <a:srgbClr val="003399"/>
                </a:solidFill>
                <a:latin typeface="標楷體" panose="03000509000000000000" pitchFamily="65" charset="-120"/>
                <a:ea typeface="標楷體" panose="03000509000000000000" pitchFamily="65" charset="-120"/>
              </a:rPr>
              <a:t>依規定人口</a:t>
            </a:r>
            <a:r>
              <a:rPr lang="en-US" altLang="zh-TW" sz="3600" b="1" dirty="0">
                <a:solidFill>
                  <a:srgbClr val="003399"/>
                </a:solidFill>
                <a:latin typeface="標楷體" panose="03000509000000000000" pitchFamily="65" charset="-120"/>
                <a:ea typeface="標楷體" panose="03000509000000000000" pitchFamily="65" charset="-120"/>
              </a:rPr>
              <a:t>10</a:t>
            </a:r>
            <a:r>
              <a:rPr lang="zh-TW" altLang="zh-TW" sz="3600" b="1" dirty="0">
                <a:solidFill>
                  <a:srgbClr val="003399"/>
                </a:solidFill>
                <a:latin typeface="標楷體" panose="03000509000000000000" pitchFamily="65" charset="-120"/>
                <a:ea typeface="標楷體" panose="03000509000000000000" pitchFamily="65" charset="-120"/>
              </a:rPr>
              <a:t>萬人以上之鄉鎮市者，</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其面積得減半計算，倘○○鄉農會（人口</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en-US" altLang="zh-TW" sz="3600" b="1" dirty="0">
                <a:solidFill>
                  <a:srgbClr val="003399"/>
                </a:solidFill>
                <a:latin typeface="標楷體" panose="03000509000000000000" pitchFamily="65" charset="-120"/>
                <a:ea typeface="標楷體" panose="03000509000000000000" pitchFamily="65" charset="-120"/>
              </a:rPr>
              <a:t>14</a:t>
            </a:r>
            <a:r>
              <a:rPr lang="zh-TW" altLang="zh-TW" sz="3600" b="1" dirty="0">
                <a:solidFill>
                  <a:srgbClr val="003399"/>
                </a:solidFill>
                <a:latin typeface="標楷體" panose="03000509000000000000" pitchFamily="65" charset="-120"/>
                <a:ea typeface="標楷體" panose="03000509000000000000" pitchFamily="65" charset="-120"/>
              </a:rPr>
              <a:t>萬人）會員持有自有農地</a:t>
            </a:r>
            <a:r>
              <a:rPr lang="en-US" altLang="zh-TW" sz="3600" b="1" dirty="0">
                <a:solidFill>
                  <a:srgbClr val="003399"/>
                </a:solidFill>
                <a:latin typeface="標楷體" panose="03000509000000000000" pitchFamily="65" charset="-120"/>
                <a:ea typeface="標楷體" panose="03000509000000000000" pitchFamily="65" charset="-120"/>
              </a:rPr>
              <a:t>0.1</a:t>
            </a:r>
            <a:r>
              <a:rPr lang="zh-TW" altLang="zh-TW" sz="3600" b="1" dirty="0">
                <a:solidFill>
                  <a:srgbClr val="003399"/>
                </a:solidFill>
                <a:latin typeface="標楷體" panose="03000509000000000000" pitchFamily="65" charset="-120"/>
                <a:ea typeface="標楷體" panose="03000509000000000000" pitchFamily="65" charset="-120"/>
              </a:rPr>
              <a:t>公頃，並</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另持有○○鎮（人口未達</a:t>
            </a:r>
            <a:r>
              <a:rPr lang="en-US" altLang="zh-TW" sz="3600" b="1" dirty="0">
                <a:solidFill>
                  <a:srgbClr val="003399"/>
                </a:solidFill>
                <a:latin typeface="標楷體" panose="03000509000000000000" pitchFamily="65" charset="-120"/>
                <a:ea typeface="標楷體" panose="03000509000000000000" pitchFamily="65" charset="-120"/>
              </a:rPr>
              <a:t>10</a:t>
            </a:r>
            <a:r>
              <a:rPr lang="zh-TW" altLang="zh-TW" sz="3600" b="1" dirty="0">
                <a:solidFill>
                  <a:srgbClr val="003399"/>
                </a:solidFill>
                <a:latin typeface="標楷體" panose="03000509000000000000" pitchFamily="65" charset="-120"/>
                <a:ea typeface="標楷體" panose="03000509000000000000" pitchFamily="65" charset="-120"/>
              </a:rPr>
              <a:t>萬人）農地</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en-US" altLang="zh-TW" sz="3600" b="1" dirty="0">
                <a:solidFill>
                  <a:srgbClr val="003399"/>
                </a:solidFill>
                <a:latin typeface="標楷體" panose="03000509000000000000" pitchFamily="65" charset="-120"/>
                <a:ea typeface="標楷體" panose="03000509000000000000" pitchFamily="65" charset="-120"/>
              </a:rPr>
              <a:t>0.2</a:t>
            </a:r>
            <a:r>
              <a:rPr lang="zh-TW" altLang="zh-TW" sz="3600" b="1" dirty="0">
                <a:solidFill>
                  <a:srgbClr val="003399"/>
                </a:solidFill>
                <a:latin typeface="標楷體" panose="03000509000000000000" pitchFamily="65" charset="-120"/>
                <a:ea typeface="標楷體" panose="03000509000000000000" pitchFamily="65" charset="-120"/>
              </a:rPr>
              <a:t>公頃，是否合乎「農會理、監事候選</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人實際從事農業資格認定及審查辦法」之</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規定等疑義：</a:t>
            </a:r>
          </a:p>
          <a:p>
            <a:pPr marL="446088">
              <a:defRPr/>
            </a:pPr>
            <a:r>
              <a:rPr lang="zh-TW" altLang="zh-TW" sz="3600" b="1" dirty="0">
                <a:latin typeface="標楷體" panose="03000509000000000000" pitchFamily="65" charset="-120"/>
                <a:ea typeface="標楷體" panose="03000509000000000000" pitchFamily="65" charset="-120"/>
              </a:rPr>
              <a:t>農會理、監事候選人持有土地面積之計算可依土地座落地點依規定</a:t>
            </a:r>
            <a:r>
              <a:rPr lang="zh-TW" altLang="zh-TW" sz="3600" b="1" dirty="0">
                <a:solidFill>
                  <a:srgbClr val="FF0000"/>
                </a:solidFill>
                <a:latin typeface="標楷體" panose="03000509000000000000" pitchFamily="65" charset="-120"/>
                <a:ea typeface="標楷體" panose="03000509000000000000" pitchFamily="65" charset="-120"/>
              </a:rPr>
              <a:t>作不同比例計算之。</a:t>
            </a:r>
            <a:endParaRPr lang="zh-TW" altLang="en-US" sz="3600" b="1" dirty="0">
              <a:solidFill>
                <a:srgbClr val="FF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97</a:t>
            </a:fld>
            <a:endParaRPr kumimoji="0" lang="en-US" altLang="zh-TW" sz="1400"/>
          </a:p>
        </p:txBody>
      </p:sp>
      <p:sp>
        <p:nvSpPr>
          <p:cNvPr id="74756" name="Text Box 3"/>
          <p:cNvSpPr txBox="1">
            <a:spLocks noChangeArrowheads="1"/>
          </p:cNvSpPr>
          <p:nvPr/>
        </p:nvSpPr>
        <p:spPr bwMode="auto">
          <a:xfrm>
            <a:off x="23813" y="549275"/>
            <a:ext cx="8964612" cy="5016758"/>
          </a:xfrm>
          <a:prstGeom prst="rect">
            <a:avLst/>
          </a:prstGeom>
          <a:noFill/>
          <a:ln w="12700" cap="sq">
            <a:noFill/>
            <a:miter lim="800000"/>
            <a:headEnd type="none" w="sm" len="sm"/>
            <a:tailEnd type="none" w="sm" len="sm"/>
          </a:ln>
        </p:spPr>
        <p:txBody>
          <a:bodyPr>
            <a:spAutoFit/>
          </a:bodyPr>
          <a:lstStyle/>
          <a:p>
            <a:r>
              <a:rPr lang="zh-TW" altLang="en-US" sz="4000" b="1" dirty="0">
                <a:solidFill>
                  <a:srgbClr val="003399"/>
                </a:solidFill>
                <a:latin typeface="標楷體" panose="03000509000000000000" pitchFamily="65" charset="-120"/>
                <a:ea typeface="標楷體" panose="03000509000000000000" pitchFamily="65" charset="-120"/>
              </a:rPr>
              <a:t>釋五：</a:t>
            </a:r>
            <a:r>
              <a:rPr lang="zh-TW" altLang="zh-TW" sz="4000" b="1" dirty="0">
                <a:solidFill>
                  <a:srgbClr val="003399"/>
                </a:solidFill>
                <a:latin typeface="標楷體" panose="03000509000000000000" pitchFamily="65" charset="-120"/>
                <a:ea typeface="標楷體" panose="03000509000000000000" pitchFamily="65" charset="-120"/>
              </a:rPr>
              <a:t>農業用地坐落在人口</a:t>
            </a:r>
            <a:r>
              <a:rPr lang="en-US" altLang="zh-TW" sz="4000" b="1" dirty="0">
                <a:solidFill>
                  <a:srgbClr val="003399"/>
                </a:solidFill>
                <a:latin typeface="標楷體" panose="03000509000000000000" pitchFamily="65" charset="-120"/>
                <a:ea typeface="標楷體" panose="03000509000000000000" pitchFamily="65" charset="-120"/>
              </a:rPr>
              <a:t>10</a:t>
            </a:r>
            <a:r>
              <a:rPr lang="zh-TW" altLang="zh-TW" sz="4000" b="1" dirty="0">
                <a:solidFill>
                  <a:srgbClr val="003399"/>
                </a:solidFill>
                <a:latin typeface="標楷體" panose="03000509000000000000" pitchFamily="65" charset="-120"/>
                <a:ea typeface="標楷體" panose="03000509000000000000" pitchFamily="65" charset="-120"/>
              </a:rPr>
              <a:t>萬</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人以上之鄉、鎮、市者，其理監事候</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選人持有或承租農地最小面積下限得</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減半計算之「人口數」認定基準疑義</a:t>
            </a:r>
            <a:endParaRPr lang="en-US" altLang="zh-TW" sz="4000" b="1" dirty="0">
              <a:solidFill>
                <a:srgbClr val="003399"/>
              </a:solidFill>
              <a:latin typeface="標楷體" panose="03000509000000000000" pitchFamily="65" charset="-120"/>
              <a:ea typeface="標楷體" panose="03000509000000000000" pitchFamily="65" charset="-120"/>
            </a:endParaRPr>
          </a:p>
          <a:p>
            <a:r>
              <a:rPr lang="zh-TW" altLang="en-US" sz="4000" b="1" dirty="0">
                <a:solidFill>
                  <a:srgbClr val="003399"/>
                </a:solidFill>
                <a:latin typeface="標楷體" panose="03000509000000000000" pitchFamily="65" charset="-120"/>
                <a:ea typeface="標楷體" panose="03000509000000000000" pitchFamily="65" charset="-120"/>
              </a:rPr>
              <a:t>  </a:t>
            </a:r>
            <a:r>
              <a:rPr lang="zh-TW" altLang="zh-TW" sz="4000" b="1" dirty="0">
                <a:solidFill>
                  <a:srgbClr val="003399"/>
                </a:solidFill>
                <a:latin typeface="標楷體" panose="03000509000000000000" pitchFamily="65" charset="-120"/>
                <a:ea typeface="標楷體" panose="03000509000000000000" pitchFamily="65" charset="-120"/>
              </a:rPr>
              <a:t>：</a:t>
            </a:r>
          </a:p>
          <a:p>
            <a:pPr marL="541338"/>
            <a:r>
              <a:rPr lang="zh-TW" altLang="zh-TW" sz="4000" b="1" dirty="0">
                <a:latin typeface="標楷體" panose="03000509000000000000" pitchFamily="65" charset="-120"/>
                <a:ea typeface="標楷體" panose="03000509000000000000" pitchFamily="65" charset="-120"/>
              </a:rPr>
              <a:t>有關鄉、鎮、市人口數計算基準，應以選舉人名冊公開陳列閱覽首日前</a:t>
            </a:r>
            <a:r>
              <a:rPr lang="en-US" altLang="zh-TW" sz="4000" b="1" dirty="0">
                <a:latin typeface="標楷體" panose="03000509000000000000" pitchFamily="65" charset="-120"/>
                <a:ea typeface="標楷體" panose="03000509000000000000" pitchFamily="65" charset="-120"/>
              </a:rPr>
              <a:t>1</a:t>
            </a:r>
            <a:r>
              <a:rPr lang="zh-TW" altLang="zh-TW" sz="4000" b="1" dirty="0">
                <a:latin typeface="標楷體" panose="03000509000000000000" pitchFamily="65" charset="-120"/>
                <a:ea typeface="標楷體" panose="03000509000000000000" pitchFamily="65" charset="-120"/>
              </a:rPr>
              <a:t>個月月底統計資料為準。</a:t>
            </a:r>
            <a:endParaRPr lang="zh-TW" altLang="en-US" sz="4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22336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98</a:t>
            </a:fld>
            <a:endParaRPr kumimoji="0" lang="en-US" altLang="zh-TW" sz="1400"/>
          </a:p>
        </p:txBody>
      </p:sp>
      <p:sp>
        <p:nvSpPr>
          <p:cNvPr id="74756" name="Text Box 3"/>
          <p:cNvSpPr txBox="1">
            <a:spLocks noChangeArrowheads="1"/>
          </p:cNvSpPr>
          <p:nvPr/>
        </p:nvSpPr>
        <p:spPr bwMode="auto">
          <a:xfrm>
            <a:off x="23813" y="549275"/>
            <a:ext cx="8964612" cy="5693866"/>
          </a:xfrm>
          <a:prstGeom prst="rect">
            <a:avLst/>
          </a:prstGeom>
          <a:noFill/>
          <a:ln w="12700" cap="sq">
            <a:noFill/>
            <a:miter lim="800000"/>
            <a:headEnd type="none" w="sm" len="sm"/>
            <a:tailEnd type="none" w="sm" len="sm"/>
          </a:ln>
        </p:spPr>
        <p:txBody>
          <a:bodyPr>
            <a:spAutoFit/>
          </a:bodyPr>
          <a:lstStyle/>
          <a:p>
            <a:pPr>
              <a:defRPr/>
            </a:pPr>
            <a:r>
              <a:rPr lang="zh-TW" altLang="en-US" sz="2800" b="1" dirty="0">
                <a:solidFill>
                  <a:srgbClr val="003399"/>
                </a:solidFill>
                <a:latin typeface="標楷體" panose="03000509000000000000" pitchFamily="65" charset="-120"/>
                <a:ea typeface="標楷體" panose="03000509000000000000" pitchFamily="65" charset="-120"/>
              </a:rPr>
              <a:t>釋六：</a:t>
            </a:r>
            <a:r>
              <a:rPr lang="zh-TW" altLang="zh-TW" sz="2800" b="1" dirty="0">
                <a:solidFill>
                  <a:srgbClr val="003399"/>
                </a:solidFill>
                <a:latin typeface="標楷體" panose="03000509000000000000" pitchFamily="65" charset="-120"/>
                <a:ea typeface="標楷體" panose="03000509000000000000" pitchFamily="65" charset="-120"/>
              </a:rPr>
              <a:t>個人贊助會員及團體贊助會員，除得當選監事外</a:t>
            </a:r>
            <a:endParaRPr lang="en-US" altLang="zh-TW" sz="2800" b="1" dirty="0">
              <a:solidFill>
                <a:srgbClr val="003399"/>
              </a:solidFill>
              <a:latin typeface="標楷體" panose="03000509000000000000" pitchFamily="65" charset="-120"/>
              <a:ea typeface="標楷體" panose="03000509000000000000" pitchFamily="65" charset="-120"/>
            </a:endParaRPr>
          </a:p>
          <a:p>
            <a:pPr>
              <a:defRPr/>
            </a:pPr>
            <a:r>
              <a:rPr lang="en-US" altLang="zh-TW" sz="2800" b="1" dirty="0">
                <a:solidFill>
                  <a:srgbClr val="003399"/>
                </a:solidFill>
                <a:latin typeface="標楷體" panose="03000509000000000000" pitchFamily="65" charset="-120"/>
                <a:ea typeface="標楷體" panose="03000509000000000000" pitchFamily="65" charset="-120"/>
              </a:rPr>
              <a:t>  </a:t>
            </a:r>
            <a:r>
              <a:rPr lang="zh-TW" altLang="zh-TW" sz="2800" b="1" dirty="0">
                <a:solidFill>
                  <a:srgbClr val="003399"/>
                </a:solidFill>
                <a:latin typeface="標楷體" panose="03000509000000000000" pitchFamily="65" charset="-120"/>
                <a:ea typeface="標楷體" panose="03000509000000000000" pitchFamily="65" charset="-120"/>
              </a:rPr>
              <a:t>，無選舉權及其他被選舉權。若以贊助會員登記監事</a:t>
            </a:r>
            <a:endParaRPr lang="en-US" altLang="zh-TW" sz="2800" b="1" dirty="0">
              <a:solidFill>
                <a:srgbClr val="003399"/>
              </a:solidFill>
              <a:latin typeface="標楷體" panose="03000509000000000000" pitchFamily="65" charset="-120"/>
              <a:ea typeface="標楷體" panose="03000509000000000000" pitchFamily="65" charset="-120"/>
            </a:endParaRPr>
          </a:p>
          <a:p>
            <a:pPr>
              <a:defRPr/>
            </a:pPr>
            <a:r>
              <a:rPr lang="en-US" altLang="zh-TW" sz="2800" b="1" dirty="0">
                <a:solidFill>
                  <a:srgbClr val="003399"/>
                </a:solidFill>
                <a:latin typeface="標楷體" panose="03000509000000000000" pitchFamily="65" charset="-120"/>
                <a:ea typeface="標楷體" panose="03000509000000000000" pitchFamily="65" charset="-120"/>
              </a:rPr>
              <a:t>  </a:t>
            </a:r>
            <a:r>
              <a:rPr lang="zh-TW" altLang="zh-TW" sz="2800" b="1" dirty="0">
                <a:solidFill>
                  <a:srgbClr val="003399"/>
                </a:solidFill>
                <a:latin typeface="標楷體" panose="03000509000000000000" pitchFamily="65" charset="-120"/>
                <a:ea typeface="標楷體" panose="03000509000000000000" pitchFamily="65" charset="-120"/>
              </a:rPr>
              <a:t>候選人，是否仍應受「農會理監事候選人實際從事農</a:t>
            </a:r>
            <a:endParaRPr lang="en-US" altLang="zh-TW" sz="2800" b="1" dirty="0">
              <a:solidFill>
                <a:srgbClr val="003399"/>
              </a:solidFill>
              <a:latin typeface="標楷體" panose="03000509000000000000" pitchFamily="65" charset="-120"/>
              <a:ea typeface="標楷體" panose="03000509000000000000" pitchFamily="65" charset="-120"/>
            </a:endParaRPr>
          </a:p>
          <a:p>
            <a:pPr>
              <a:defRPr/>
            </a:pPr>
            <a:r>
              <a:rPr lang="en-US" altLang="zh-TW" sz="2800" b="1" dirty="0">
                <a:solidFill>
                  <a:srgbClr val="003399"/>
                </a:solidFill>
                <a:latin typeface="標楷體" panose="03000509000000000000" pitchFamily="65" charset="-120"/>
                <a:ea typeface="標楷體" panose="03000509000000000000" pitchFamily="65" charset="-120"/>
              </a:rPr>
              <a:t>  </a:t>
            </a:r>
            <a:r>
              <a:rPr lang="zh-TW" altLang="zh-TW" sz="2800" b="1" dirty="0">
                <a:solidFill>
                  <a:srgbClr val="003399"/>
                </a:solidFill>
                <a:latin typeface="標楷體" panose="03000509000000000000" pitchFamily="65" charset="-120"/>
                <a:ea typeface="標楷體" panose="03000509000000000000" pitchFamily="65" charset="-120"/>
              </a:rPr>
              <a:t>業資格認定及審查辦法」規定之限制？又當選監事後</a:t>
            </a:r>
            <a:endParaRPr lang="en-US" altLang="zh-TW" sz="2800" b="1" dirty="0">
              <a:solidFill>
                <a:srgbClr val="003399"/>
              </a:solidFill>
              <a:latin typeface="標楷體" panose="03000509000000000000" pitchFamily="65" charset="-120"/>
              <a:ea typeface="標楷體" panose="03000509000000000000" pitchFamily="65" charset="-120"/>
            </a:endParaRPr>
          </a:p>
          <a:p>
            <a:pPr>
              <a:defRPr/>
            </a:pPr>
            <a:r>
              <a:rPr lang="en-US" altLang="zh-TW" sz="2800" b="1" dirty="0">
                <a:solidFill>
                  <a:srgbClr val="003399"/>
                </a:solidFill>
                <a:latin typeface="標楷體" panose="03000509000000000000" pitchFamily="65" charset="-120"/>
                <a:ea typeface="標楷體" panose="03000509000000000000" pitchFamily="65" charset="-120"/>
              </a:rPr>
              <a:t>  </a:t>
            </a:r>
            <a:r>
              <a:rPr lang="zh-TW" altLang="zh-TW" sz="2800" b="1" dirty="0">
                <a:solidFill>
                  <a:srgbClr val="003399"/>
                </a:solidFill>
                <a:latin typeface="標楷體" panose="03000509000000000000" pitchFamily="65" charset="-120"/>
                <a:ea typeface="標楷體" panose="03000509000000000000" pitchFamily="65" charset="-120"/>
              </a:rPr>
              <a:t>，有無互選常務監事之選舉權及被選舉權？可否當選</a:t>
            </a:r>
            <a:endParaRPr lang="en-US" altLang="zh-TW" sz="2800" b="1" dirty="0">
              <a:solidFill>
                <a:srgbClr val="003399"/>
              </a:solidFill>
              <a:latin typeface="標楷體" panose="03000509000000000000" pitchFamily="65" charset="-120"/>
              <a:ea typeface="標楷體" panose="03000509000000000000" pitchFamily="65" charset="-120"/>
            </a:endParaRPr>
          </a:p>
          <a:p>
            <a:pPr>
              <a:defRPr/>
            </a:pPr>
            <a:r>
              <a:rPr lang="en-US" altLang="zh-TW" sz="2800" b="1" dirty="0">
                <a:solidFill>
                  <a:srgbClr val="003399"/>
                </a:solidFill>
                <a:latin typeface="標楷體" panose="03000509000000000000" pitchFamily="65" charset="-120"/>
                <a:ea typeface="標楷體" panose="03000509000000000000" pitchFamily="65" charset="-120"/>
              </a:rPr>
              <a:t>  </a:t>
            </a:r>
            <a:r>
              <a:rPr lang="zh-TW" altLang="zh-TW" sz="2800" b="1" dirty="0">
                <a:solidFill>
                  <a:srgbClr val="003399"/>
                </a:solidFill>
                <a:latin typeface="標楷體" panose="03000509000000000000" pitchFamily="65" charset="-120"/>
                <a:ea typeface="標楷體" panose="03000509000000000000" pitchFamily="65" charset="-120"/>
              </a:rPr>
              <a:t>常務監事疑義：</a:t>
            </a:r>
          </a:p>
          <a:p>
            <a:pPr marL="446088">
              <a:defRPr/>
            </a:pPr>
            <a:r>
              <a:rPr lang="zh-TW" altLang="zh-TW" sz="2800" b="1" dirty="0">
                <a:latin typeface="標楷體" panose="03000509000000000000" pitchFamily="65" charset="-120"/>
                <a:ea typeface="標楷體" panose="03000509000000000000" pitchFamily="65" charset="-120"/>
              </a:rPr>
              <a:t>依農會法第</a:t>
            </a:r>
            <a:r>
              <a:rPr lang="en-US" altLang="zh-TW" sz="2800" b="1" dirty="0">
                <a:latin typeface="標楷體" panose="03000509000000000000" pitchFamily="65" charset="-120"/>
                <a:ea typeface="標楷體" panose="03000509000000000000" pitchFamily="65" charset="-120"/>
              </a:rPr>
              <a:t>19</a:t>
            </a:r>
            <a:r>
              <a:rPr lang="zh-TW" altLang="zh-TW" sz="2800" b="1" dirty="0">
                <a:latin typeface="標楷體" panose="03000509000000000000" pitchFamily="65" charset="-120"/>
                <a:ea typeface="標楷體" panose="03000509000000000000" pitchFamily="65" charset="-120"/>
              </a:rPr>
              <a:t>條、第</a:t>
            </a:r>
            <a:r>
              <a:rPr lang="en-US" altLang="zh-TW" sz="2800" b="1" dirty="0">
                <a:latin typeface="標楷體" panose="03000509000000000000" pitchFamily="65" charset="-120"/>
                <a:ea typeface="標楷體" panose="03000509000000000000" pitchFamily="65" charset="-120"/>
              </a:rPr>
              <a:t>13</a:t>
            </a:r>
            <a:r>
              <a:rPr lang="zh-TW" altLang="zh-TW" sz="2800" b="1" dirty="0">
                <a:latin typeface="標楷體" panose="03000509000000000000" pitchFamily="65" charset="-120"/>
                <a:ea typeface="標楷體" panose="03000509000000000000" pitchFamily="65" charset="-120"/>
              </a:rPr>
              <a:t>條分別規定「各級農會理、監事，其中應有三分之二以上為自耕農、佃農與雇農（現為或雇農）」及個人贊助會員及團體贊助會員，除得當選監事外，無選舉權及其他被選舉權」。故</a:t>
            </a:r>
            <a:r>
              <a:rPr lang="zh-TW" altLang="zh-TW" sz="2800" b="1" dirty="0">
                <a:solidFill>
                  <a:srgbClr val="FF0000"/>
                </a:solidFill>
                <a:latin typeface="標楷體" panose="03000509000000000000" pitchFamily="65" charset="-120"/>
                <a:ea typeface="標楷體" panose="03000509000000000000" pitchFamily="65" charset="-120"/>
              </a:rPr>
              <a:t>若以贊助會員登記監事候選人者，係屬例外之規定。</a:t>
            </a:r>
            <a:endParaRPr lang="en-US" altLang="zh-TW" sz="2800" b="1" dirty="0">
              <a:solidFill>
                <a:srgbClr val="FF0000"/>
              </a:solidFill>
              <a:latin typeface="標楷體" panose="03000509000000000000" pitchFamily="65" charset="-120"/>
              <a:ea typeface="標楷體" panose="03000509000000000000" pitchFamily="65" charset="-120"/>
            </a:endParaRPr>
          </a:p>
          <a:p>
            <a:pPr marL="446088">
              <a:defRPr/>
            </a:pPr>
            <a:r>
              <a:rPr lang="zh-TW" altLang="zh-TW" sz="2800" b="1" dirty="0">
                <a:solidFill>
                  <a:srgbClr val="FF0000"/>
                </a:solidFill>
                <a:latin typeface="標楷體" panose="03000509000000000000" pitchFamily="65" charset="-120"/>
                <a:ea typeface="標楷體" panose="03000509000000000000" pitchFamily="65" charset="-120"/>
              </a:rPr>
              <a:t>贊助會員登記監事候選人當選後，可否參加與互選常務監事，法無明文限制規定。</a:t>
            </a:r>
            <a:endParaRPr lang="zh-TW" altLang="en-US" sz="2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736037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chemeClr val="tx1"/>
                </a:solidFill>
                <a:latin typeface="Arial" charset="0"/>
                <a:ea typeface="新細明體" pitchFamily="18" charset="-120"/>
              </a:defRPr>
            </a:lvl1pPr>
            <a:lvl2pPr marL="742950" indent="-285750">
              <a:spcBef>
                <a:spcPct val="20000"/>
              </a:spcBef>
              <a:buClr>
                <a:schemeClr val="accent2"/>
              </a:buClr>
              <a:buSzPct val="85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hlink"/>
              </a:buClr>
              <a:buSzPct val="85000"/>
              <a:buFont typeface="Wingdings" pitchFamily="2" charset="2"/>
              <a:buChar char="v"/>
              <a:defRPr kumimoji="1" sz="2400">
                <a:solidFill>
                  <a:schemeClr val="tx1"/>
                </a:solidFill>
                <a:latin typeface="Arial" charset="0"/>
                <a:ea typeface="新細明體" pitchFamily="18" charset="-120"/>
              </a:defRPr>
            </a:lvl3pPr>
            <a:lvl4pPr marL="1600200" indent="-228600">
              <a:spcBef>
                <a:spcPct val="20000"/>
              </a:spcBef>
              <a:buClr>
                <a:schemeClr val="accent2"/>
              </a:buClr>
              <a:buSzPct val="9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hlink"/>
              </a:buClr>
              <a:buSzPct val="85000"/>
              <a:buFont typeface="Wingdings" pitchFamily="2" charset="2"/>
              <a:buChar char="v"/>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hlink"/>
              </a:buClr>
              <a:buSzPct val="85000"/>
              <a:buFont typeface="Wingdings" pitchFamily="2" charset="2"/>
              <a:buChar char="v"/>
              <a:defRPr kumimoji="1" sz="2000">
                <a:solidFill>
                  <a:schemeClr val="tx1"/>
                </a:solidFill>
                <a:latin typeface="Arial" charset="0"/>
                <a:ea typeface="新細明體" pitchFamily="18" charset="-120"/>
              </a:defRPr>
            </a:lvl9pPr>
          </a:lstStyle>
          <a:p>
            <a:pPr>
              <a:spcBef>
                <a:spcPct val="0"/>
              </a:spcBef>
              <a:buClrTx/>
              <a:buSzTx/>
              <a:buFontTx/>
              <a:buNone/>
            </a:pPr>
            <a:fld id="{55B4C2D9-B0CC-4ABD-BC88-08B398172B5B}" type="slidenum">
              <a:rPr kumimoji="0" lang="en-US" altLang="zh-TW" sz="1400"/>
              <a:pPr>
                <a:spcBef>
                  <a:spcPct val="0"/>
                </a:spcBef>
                <a:buClrTx/>
                <a:buSzTx/>
                <a:buFontTx/>
                <a:buNone/>
              </a:pPr>
              <a:t>99</a:t>
            </a:fld>
            <a:endParaRPr kumimoji="0" lang="en-US" altLang="zh-TW" sz="1400"/>
          </a:p>
        </p:txBody>
      </p:sp>
      <p:sp>
        <p:nvSpPr>
          <p:cNvPr id="74756" name="Text Box 3"/>
          <p:cNvSpPr txBox="1">
            <a:spLocks noChangeArrowheads="1"/>
          </p:cNvSpPr>
          <p:nvPr/>
        </p:nvSpPr>
        <p:spPr bwMode="auto">
          <a:xfrm>
            <a:off x="23813" y="549275"/>
            <a:ext cx="8964612" cy="5078313"/>
          </a:xfrm>
          <a:prstGeom prst="rect">
            <a:avLst/>
          </a:prstGeom>
          <a:noFill/>
          <a:ln w="12700" cap="sq">
            <a:noFill/>
            <a:miter lim="800000"/>
            <a:headEnd type="none" w="sm" len="sm"/>
            <a:tailEnd type="none" w="sm" len="sm"/>
          </a:ln>
        </p:spPr>
        <p:txBody>
          <a:bodyPr>
            <a:spAutoFit/>
          </a:bodyPr>
          <a:lstStyle/>
          <a:p>
            <a:pPr>
              <a:defRPr/>
            </a:pPr>
            <a:r>
              <a:rPr lang="zh-TW" altLang="en-US" sz="3600" b="1" dirty="0">
                <a:solidFill>
                  <a:srgbClr val="003399"/>
                </a:solidFill>
                <a:latin typeface="標楷體" panose="03000509000000000000" pitchFamily="65" charset="-120"/>
                <a:ea typeface="標楷體" panose="03000509000000000000" pitchFamily="65" charset="-120"/>
              </a:rPr>
              <a:t>釋七：</a:t>
            </a:r>
            <a:r>
              <a:rPr lang="zh-TW" altLang="zh-TW" sz="3600" b="1" dirty="0">
                <a:solidFill>
                  <a:srgbClr val="003399"/>
                </a:solidFill>
                <a:latin typeface="標楷體" panose="03000509000000000000" pitchFamily="65" charset="-120"/>
                <a:ea typeface="標楷體" panose="03000509000000000000" pitchFamily="65" charset="-120"/>
              </a:rPr>
              <a:t>有關農會會員登記為農會理、監事候</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選人，其利用固定農業設施是否連同土地</a:t>
            </a:r>
            <a:endParaRPr lang="en-US" altLang="zh-TW" sz="3600" b="1" dirty="0">
              <a:solidFill>
                <a:srgbClr val="003399"/>
              </a:solidFill>
              <a:latin typeface="標楷體" panose="03000509000000000000" pitchFamily="65" charset="-120"/>
              <a:ea typeface="標楷體" panose="03000509000000000000" pitchFamily="65" charset="-120"/>
            </a:endParaRPr>
          </a:p>
          <a:p>
            <a:pPr>
              <a:defRPr/>
            </a:pPr>
            <a:r>
              <a:rPr lang="zh-TW" altLang="en-US" sz="3600" b="1" dirty="0">
                <a:solidFill>
                  <a:srgbClr val="003399"/>
                </a:solidFill>
                <a:latin typeface="標楷體" panose="03000509000000000000" pitchFamily="65" charset="-120"/>
                <a:ea typeface="標楷體" panose="03000509000000000000" pitchFamily="65" charset="-120"/>
              </a:rPr>
              <a:t>  </a:t>
            </a:r>
            <a:r>
              <a:rPr lang="zh-TW" altLang="zh-TW" sz="3600" b="1" dirty="0">
                <a:solidFill>
                  <a:srgbClr val="003399"/>
                </a:solidFill>
                <a:latin typeface="標楷體" panose="03000509000000000000" pitchFamily="65" charset="-120"/>
                <a:ea typeface="標楷體" panose="03000509000000000000" pitchFamily="65" charset="-120"/>
              </a:rPr>
              <a:t>仍須持續達</a:t>
            </a:r>
            <a:r>
              <a:rPr lang="en-US" altLang="zh-TW" sz="3600" b="1" dirty="0">
                <a:solidFill>
                  <a:srgbClr val="003399"/>
                </a:solidFill>
                <a:latin typeface="標楷體" panose="03000509000000000000" pitchFamily="65" charset="-120"/>
                <a:ea typeface="標楷體" panose="03000509000000000000" pitchFamily="65" charset="-120"/>
              </a:rPr>
              <a:t>6</a:t>
            </a:r>
            <a:r>
              <a:rPr lang="zh-TW" altLang="zh-TW" sz="3600" b="1" dirty="0">
                <a:solidFill>
                  <a:srgbClr val="003399"/>
                </a:solidFill>
                <a:latin typeface="標楷體" panose="03000509000000000000" pitchFamily="65" charset="-120"/>
                <a:ea typeface="標楷體" panose="03000509000000000000" pitchFamily="65" charset="-120"/>
              </a:rPr>
              <a:t>個月以上疑義：</a:t>
            </a:r>
          </a:p>
          <a:p>
            <a:pPr marL="446088">
              <a:defRPr/>
            </a:pPr>
            <a:endParaRPr lang="en-US" altLang="zh-TW" sz="3600" dirty="0">
              <a:latin typeface="標楷體" panose="03000509000000000000" pitchFamily="65" charset="-120"/>
              <a:ea typeface="標楷體" panose="03000509000000000000" pitchFamily="65" charset="-120"/>
            </a:endParaRPr>
          </a:p>
          <a:p>
            <a:pPr marL="446088">
              <a:defRPr/>
            </a:pPr>
            <a:r>
              <a:rPr lang="zh-TW" altLang="zh-TW" sz="3600" b="1" dirty="0">
                <a:latin typeface="標楷體" panose="03000509000000000000" pitchFamily="65" charset="-120"/>
                <a:ea typeface="標楷體" panose="03000509000000000000" pitchFamily="65" charset="-120"/>
              </a:rPr>
              <a:t>依「農會理、監事候選人實際從事農業之資格」第</a:t>
            </a:r>
            <a:r>
              <a:rPr lang="en-US" altLang="zh-TW" sz="3600" b="1" dirty="0">
                <a:latin typeface="標楷體" panose="03000509000000000000" pitchFamily="65" charset="-120"/>
                <a:ea typeface="標楷體" panose="03000509000000000000" pitchFamily="65" charset="-120"/>
              </a:rPr>
              <a:t>1</a:t>
            </a:r>
            <a:r>
              <a:rPr lang="zh-TW" altLang="zh-TW" sz="3600" b="1" dirty="0">
                <a:latin typeface="標楷體" panose="03000509000000000000" pitchFamily="65" charset="-120"/>
                <a:ea typeface="標楷體" panose="03000509000000000000" pitchFamily="65" charset="-120"/>
              </a:rPr>
              <a:t>點規定（現為「農會理監事候選人實際從事農業資格認定及審查辦法」第</a:t>
            </a:r>
            <a:r>
              <a:rPr lang="en-US" altLang="zh-TW" sz="3600" b="1" dirty="0">
                <a:latin typeface="標楷體" panose="03000509000000000000" pitchFamily="65" charset="-120"/>
                <a:ea typeface="標楷體" panose="03000509000000000000" pitchFamily="65" charset="-120"/>
              </a:rPr>
              <a:t>2</a:t>
            </a:r>
            <a:r>
              <a:rPr lang="zh-TW" altLang="zh-TW" sz="3600" b="1" dirty="0">
                <a:latin typeface="標楷體" panose="03000509000000000000" pitchFamily="65" charset="-120"/>
                <a:ea typeface="標楷體" panose="03000509000000000000" pitchFamily="65" charset="-120"/>
              </a:rPr>
              <a:t>條），其利用固定農業設施，連同土地均</a:t>
            </a:r>
            <a:r>
              <a:rPr lang="zh-TW" altLang="zh-TW" sz="3600" b="1" dirty="0">
                <a:solidFill>
                  <a:srgbClr val="FF0000"/>
                </a:solidFill>
                <a:latin typeface="標楷體" panose="03000509000000000000" pitchFamily="65" charset="-120"/>
                <a:ea typeface="標楷體" panose="03000509000000000000" pitchFamily="65" charset="-120"/>
              </a:rPr>
              <a:t>須持續達</a:t>
            </a:r>
            <a:r>
              <a:rPr lang="en-US" altLang="zh-TW" sz="3600" b="1" dirty="0">
                <a:solidFill>
                  <a:srgbClr val="FF0000"/>
                </a:solidFill>
                <a:latin typeface="標楷體" panose="03000509000000000000" pitchFamily="65" charset="-120"/>
                <a:ea typeface="標楷體" panose="03000509000000000000" pitchFamily="65" charset="-120"/>
              </a:rPr>
              <a:t>6</a:t>
            </a:r>
            <a:r>
              <a:rPr lang="zh-TW" altLang="zh-TW" sz="3600" b="1" dirty="0">
                <a:solidFill>
                  <a:srgbClr val="FF0000"/>
                </a:solidFill>
                <a:latin typeface="標楷體" panose="03000509000000000000" pitchFamily="65" charset="-120"/>
                <a:ea typeface="標楷體" panose="03000509000000000000" pitchFamily="65" charset="-120"/>
              </a:rPr>
              <a:t>個月以上</a:t>
            </a:r>
            <a:r>
              <a:rPr lang="zh-TW" altLang="zh-TW" sz="3600" b="1" dirty="0">
                <a:latin typeface="標楷體" panose="03000509000000000000" pitchFamily="65" charset="-120"/>
                <a:ea typeface="標楷體" panose="03000509000000000000" pitchFamily="65" charset="-120"/>
              </a:rPr>
              <a:t>。</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89648373"/>
      </p:ext>
    </p:extLst>
  </p:cSld>
  <p:clrMapOvr>
    <a:masterClrMapping/>
  </p:clrMapOvr>
</p:sld>
</file>

<file path=ppt/theme/theme1.xml><?xml version="1.0" encoding="utf-8"?>
<a:theme xmlns:a="http://schemas.openxmlformats.org/drawingml/2006/main" name="tdesignc">
  <a:themeElements>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designc">
  <a:themeElements>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designc">
  <a:themeElements>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designc">
  <a:themeElements>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tdesignc">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tdesignc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tdesignc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tdesignc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tdesignc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tdesignc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tdesignc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tdesignc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ppt/theme/themeOverride2.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ppt/theme/themeOverride3.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ppt/theme/themeOverride4.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ppt/theme/themeOverride5.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ppt/theme/themeOverride6.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ppt/theme/themeOverride7.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ppt/theme/themeOverride8.xml><?xml version="1.0" encoding="utf-8"?>
<a:themeOverride xmlns:a="http://schemas.openxmlformats.org/drawingml/2006/main">
  <a:clrScheme name="tdesignc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themeOverride>
</file>

<file path=docProps/app.xml><?xml version="1.0" encoding="utf-8"?>
<Properties xmlns="http://schemas.openxmlformats.org/officeDocument/2006/extended-properties" xmlns:vt="http://schemas.openxmlformats.org/officeDocument/2006/docPropsVTypes">
  <Template>TDESIGNC</Template>
  <TotalTime>16542</TotalTime>
  <Words>21333</Words>
  <Application>Microsoft Office PowerPoint</Application>
  <PresentationFormat>如螢幕大小 (4:3)</PresentationFormat>
  <Paragraphs>1208</Paragraphs>
  <Slides>182</Slides>
  <Notes>8</Notes>
  <HiddenSlides>0</HiddenSlides>
  <MMClips>0</MMClips>
  <ScaleCrop>false</ScaleCrop>
  <HeadingPairs>
    <vt:vector size="8" baseType="variant">
      <vt:variant>
        <vt:lpstr>使用字型</vt:lpstr>
      </vt:variant>
      <vt:variant>
        <vt:i4>5</vt:i4>
      </vt:variant>
      <vt:variant>
        <vt:lpstr>佈景主題</vt:lpstr>
      </vt:variant>
      <vt:variant>
        <vt:i4>4</vt:i4>
      </vt:variant>
      <vt:variant>
        <vt:lpstr>內嵌 OLE 伺服程式</vt:lpstr>
      </vt:variant>
      <vt:variant>
        <vt:i4>1</vt:i4>
      </vt:variant>
      <vt:variant>
        <vt:lpstr>投影片標題</vt:lpstr>
      </vt:variant>
      <vt:variant>
        <vt:i4>182</vt:i4>
      </vt:variant>
    </vt:vector>
  </HeadingPairs>
  <TitlesOfParts>
    <vt:vector size="192" baseType="lpstr">
      <vt:lpstr>新細明體</vt:lpstr>
      <vt:lpstr>標楷體</vt:lpstr>
      <vt:lpstr>Arial</vt:lpstr>
      <vt:lpstr>Times New Roman</vt:lpstr>
      <vt:lpstr>Wingdings</vt:lpstr>
      <vt:lpstr>tdesignc</vt:lpstr>
      <vt:lpstr>1_tdesignc</vt:lpstr>
      <vt:lpstr>2_tdesignc</vt:lpstr>
      <vt:lpstr>3_tdesignc</vt:lpstr>
      <vt:lpstr>Worksheet</vt:lpstr>
      <vt:lpstr>PowerPoint 簡報</vt:lpstr>
      <vt:lpstr>PowerPoint 簡報</vt:lpstr>
      <vt:lpstr>壹、農會法相關函釋</vt:lpstr>
      <vt:lpstr>(一)農會組織的組成份子－會員(§12-18)</vt:lpstr>
      <vt:lpstr>PowerPoint 簡報</vt:lpstr>
      <vt:lpstr>PowerPoint 簡報</vt:lpstr>
      <vt:lpstr>PowerPoint 簡報</vt:lpstr>
      <vt:lpstr>基層農會會員資格審查及認定辦法 </vt:lpstr>
      <vt:lpstr>PowerPoint 簡報</vt:lpstr>
      <vt:lpstr>PowerPoint 簡報</vt:lpstr>
      <vt:lpstr>PowerPoint 簡報</vt:lpstr>
      <vt:lpstr>PowerPoint 簡報</vt:lpstr>
      <vt:lpstr> 第2款－佃農：（§2-1-2） </vt:lpstr>
      <vt:lpstr>第2款－佃農</vt:lpstr>
      <vt:lpstr>PowerPoint 簡報</vt:lpstr>
      <vt:lpstr> 第4款－農林畜蜂場員工 </vt:lpstr>
      <vt:lpstr>基層農會會員資格審查及認定辦法（§13-5） 112.5.31新增</vt:lpstr>
      <vt:lpstr>PowerPoint 簡報</vt:lpstr>
      <vt:lpstr>PowerPoint 簡報</vt:lpstr>
      <vt:lpstr>釋一： 77年11月15日前入會之農會會員，經會籍清查後是否仍要有自有農地，又其會員資格異動程序疑義： </vt:lpstr>
      <vt:lpstr>釋二： 從事養蜂之農戶申請加入基層農會為會員，所需檢附文件疑義：</vt:lpstr>
      <vt:lpstr>釋三： 公務人員可否加入農會會員疑義： 擔任縣政府局長職務者，是否具有農會會員代表資格疑義： </vt:lpstr>
      <vt:lpstr>釋四： 關於公家機關聘僱之臨時、約僱人員可否申請加入為農會會員案：</vt:lpstr>
      <vt:lpstr>釋五：有關各級學校具公保資格之教師/現役軍人農會會員資格疑義：</vt:lpstr>
      <vt:lpstr>釋六： 有關農會理事代理鄉長一職，其理事資格疑義：</vt:lpstr>
      <vt:lpstr>釋七： 農會現任總幹事是否得以農會法第12條第1項第1款自耕農身分加入農會成為會員疑義： </vt:lpstr>
      <vt:lpstr>釋八： 農會現任總幹事得否以第3款農業推廣工作者身分加入農會成為會員疑義： </vt:lpstr>
      <vt:lpstr>釋九： 有關任職於農會員工並兼職農業工作者，可否為農會正會員疑義： </vt:lpstr>
      <vt:lpstr>釋十： 農會法第12條第1項第4款農林牧場員工身分加入農會成為會員之薪資所得證明資料認定疑義： </vt:lpstr>
      <vt:lpstr>釋十一： 有關持設定他項權利登記土地之權利人，得否申請參加農會為會員疑義：</vt:lpstr>
      <vt:lpstr>釋十二： 林業生產合作社社員，以造林用地承租保管契約書向農會以佃農資格申請加入農會會員，該契約書是否需公證疑義：</vt:lpstr>
      <vt:lpstr>釋十四： 可否以父母承租的土地由子女來加入會員疑義：</vt:lpstr>
      <vt:lpstr>釋十五： 有關三七五租約地主持所有土地申請加入農會會員疑義：</vt:lpstr>
      <vt:lpstr>釋十六： 農民以繼承三七五共同租賃之農地申請加入農會會員資格疑義：</vt:lpstr>
      <vt:lpstr>釋十七： 有關農民共同承租國有耕地得否加入會員疑義：</vt:lpstr>
      <vt:lpstr>釋十八： 有關農民以其所持有之「公同共有」農地申請加入農會為會員疑義：</vt:lpstr>
      <vt:lpstr>釋十九：持「分別共有」農地申請加入農會為會員疑義：</vt:lpstr>
      <vt:lpstr>PowerPoint 簡報</vt:lpstr>
      <vt:lpstr> 釋二十： 農民持有經濟部水利署河川公地使用許可書，可否加入農會為會員疑義： </vt:lpstr>
      <vt:lpstr> 釋二十一： 「在農業上有利用價值之專著或發明」為會員疑義： </vt:lpstr>
      <vt:lpstr>PowerPoint 簡報</vt:lpstr>
      <vt:lpstr>PowerPoint 簡報</vt:lpstr>
      <vt:lpstr>PowerPoint 簡報</vt:lpstr>
      <vt:lpstr>PowerPoint 簡報</vt:lpstr>
      <vt:lpstr>PowerPoint 簡報</vt:lpstr>
      <vt:lpstr>PowerPoint 簡報</vt:lpstr>
      <vt:lpstr>釋二十六： 關於78年農會屆次改選農會農事小組組長、會員代表選舉因登記不足額延後選舉，則於77年8月15日以後入會會員之年資可否依農會法第12條之規定核定其選舉權與被選舉權：</vt:lpstr>
      <vt:lpstr>PowerPoint 簡報</vt:lpstr>
      <vt:lpstr>釋二十八： 關於申請加入農會為會員、贊助會員後，農會信用部得予辦理放款之時點認定： </vt:lpstr>
      <vt:lpstr>釋二十九： 有關農會辦理會籍清查，所持土地基地上建物其面積之認定疑義： </vt:lpstr>
      <vt:lpstr>釋三十：會員為籌設休閒農場取得登記許可證，須申請商業登記，成為休閒農場商業登記負責人，是否影響其會員或選任人員資格疑義：</vt:lpstr>
      <vt:lpstr>釋三十一： 農業學校農業相關科系畢業，並為公司負責人，且公司營業項目為農業推廣與輔導，可否申請加入農會正會員疑義：</vt:lpstr>
      <vt:lpstr>釋三十二： 農民土地被公告徵收後，其農會改選候選人及當選人資格疑義：</vt:lpstr>
      <vt:lpstr>釋三十三： 農會秘書督導推廣部門，於107年7月15日退休，同年7月10日申請變更會員資格別，由農會法第12條第1項第3款變更為第1款，並指定生效日為107年7月16日案疑義：</vt:lpstr>
      <vt:lpstr>（二)贊助會員</vt:lpstr>
      <vt:lpstr>PowerPoint 簡報</vt:lpstr>
      <vt:lpstr> 第十四條  農會會員每戶以一人為限。 </vt:lpstr>
      <vt:lpstr>PowerPoint 簡報</vt:lpstr>
      <vt:lpstr>釋三： 農會會員入會每戶以1人為限，在同戶內無人入會時，其戶內之「寄居人」可否申請入會疑義： </vt:lpstr>
      <vt:lpstr>釋四：   有關農會法第14條規定農會會員每戶以1人為   限，是否包括贊助會員疑義：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-出席上級農會會員代表名額試算《範例二：縣\ ○○縣》</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Microsoft 帳戶</cp:lastModifiedBy>
  <cp:revision>1187</cp:revision>
  <cp:lastPrinted>2020-09-11T04:12:08Z</cp:lastPrinted>
  <dcterms:created xsi:type="dcterms:W3CDTF">2003-11-19T01:05:42Z</dcterms:created>
  <dcterms:modified xsi:type="dcterms:W3CDTF">2024-11-04T01:53:37Z</dcterms:modified>
</cp:coreProperties>
</file>