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47"/>
  </p:notesMasterIdLst>
  <p:handoutMasterIdLst>
    <p:handoutMasterId r:id="rId48"/>
  </p:handoutMasterIdLst>
  <p:sldIdLst>
    <p:sldId id="256" r:id="rId3"/>
    <p:sldId id="257" r:id="rId4"/>
    <p:sldId id="258" r:id="rId5"/>
    <p:sldId id="259" r:id="rId6"/>
    <p:sldId id="313" r:id="rId7"/>
    <p:sldId id="314" r:id="rId8"/>
    <p:sldId id="266" r:id="rId9"/>
    <p:sldId id="315" r:id="rId10"/>
    <p:sldId id="316" r:id="rId11"/>
    <p:sldId id="269" r:id="rId12"/>
    <p:sldId id="270" r:id="rId13"/>
    <p:sldId id="271" r:id="rId14"/>
    <p:sldId id="272" r:id="rId15"/>
    <p:sldId id="273" r:id="rId16"/>
    <p:sldId id="274" r:id="rId17"/>
    <p:sldId id="275" r:id="rId18"/>
    <p:sldId id="276" r:id="rId19"/>
    <p:sldId id="277" r:id="rId20"/>
    <p:sldId id="278" r:id="rId21"/>
    <p:sldId id="309" r:id="rId22"/>
    <p:sldId id="280" r:id="rId23"/>
    <p:sldId id="281" r:id="rId24"/>
    <p:sldId id="282" r:id="rId25"/>
    <p:sldId id="283" r:id="rId26"/>
    <p:sldId id="302" r:id="rId27"/>
    <p:sldId id="304" r:id="rId28"/>
    <p:sldId id="305" r:id="rId29"/>
    <p:sldId id="306" r:id="rId30"/>
    <p:sldId id="307" r:id="rId31"/>
    <p:sldId id="308" r:id="rId32"/>
    <p:sldId id="284" r:id="rId33"/>
    <p:sldId id="311" r:id="rId34"/>
    <p:sldId id="310" r:id="rId35"/>
    <p:sldId id="286" r:id="rId36"/>
    <p:sldId id="287" r:id="rId37"/>
    <p:sldId id="288" r:id="rId38"/>
    <p:sldId id="289" r:id="rId39"/>
    <p:sldId id="290" r:id="rId40"/>
    <p:sldId id="291" r:id="rId41"/>
    <p:sldId id="294" r:id="rId42"/>
    <p:sldId id="295" r:id="rId43"/>
    <p:sldId id="296" r:id="rId44"/>
    <p:sldId id="312" r:id="rId45"/>
    <p:sldId id="301" r:id="rId4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dhiUHvjJHPuTfy5JJJvLsyhFV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E332AE-B0F9-45B3-B317-7AAAB51F8871}">
  <a:tblStyle styleId="{2AE332AE-B0F9-45B3-B317-7AAAB51F88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62"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zh-TW" altLang="en-US"/>
          </a:p>
        </p:txBody>
      </p:sp>
      <p:sp>
        <p:nvSpPr>
          <p:cNvPr id="3" name="日期版面配置區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86D9E54A-FBD6-4346-A914-ADBF15A3C375}" type="datetimeFigureOut">
              <a:rPr lang="zh-TW" altLang="en-US" smtClean="0"/>
              <a:t>2024/10/9</a:t>
            </a:fld>
            <a:endParaRPr lang="zh-TW" altLang="en-US"/>
          </a:p>
        </p:txBody>
      </p:sp>
      <p:sp>
        <p:nvSpPr>
          <p:cNvPr id="4" name="頁尾版面配置區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C54F13A0-22DE-4C6F-90BC-5FF412E6F674}" type="slidenum">
              <a:rPr lang="zh-TW" altLang="en-US" smtClean="0"/>
              <a:t>‹#›</a:t>
            </a:fld>
            <a:endParaRPr lang="zh-TW" altLang="en-US"/>
          </a:p>
        </p:txBody>
      </p:sp>
    </p:spTree>
    <p:extLst>
      <p:ext uri="{BB962C8B-B14F-4D97-AF65-F5344CB8AC3E}">
        <p14:creationId xmlns:p14="http://schemas.microsoft.com/office/powerpoint/2010/main" val="126775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59" tIns="45717" rIns="91459" bIns="4571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59" tIns="45717" rIns="91459" bIns="4571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4"/>
            <a:ext cx="2946400" cy="496887"/>
          </a:xfrm>
          <a:prstGeom prst="rect">
            <a:avLst/>
          </a:prstGeom>
          <a:noFill/>
          <a:ln>
            <a:noFill/>
          </a:ln>
        </p:spPr>
        <p:txBody>
          <a:bodyPr spcFirstLastPara="1" wrap="square" lIns="91459" tIns="45717" rIns="91459" bIns="4571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8164"/>
            <a:ext cx="2946400" cy="496887"/>
          </a:xfrm>
          <a:prstGeom prst="rect">
            <a:avLst/>
          </a:prstGeom>
          <a:noFill/>
          <a:ln>
            <a:noFill/>
          </a:ln>
        </p:spPr>
        <p:txBody>
          <a:bodyPr spcFirstLastPara="1" wrap="square" lIns="91459" tIns="45717" rIns="91459" bIns="45717" anchor="b" anchorCtr="0">
            <a:noAutofit/>
          </a:bodyPr>
          <a:lstStyle/>
          <a:p>
            <a:pPr algn="r">
              <a:buSzPts val="1200"/>
            </a:pPr>
            <a:fld id="{00000000-1234-1234-1234-123412341234}" type="slidenum">
              <a:rPr lang="en-US" altLang="zh-TW" sz="1200" smtClean="0">
                <a:solidFill>
                  <a:schemeClr val="dk1"/>
                </a:solidFill>
              </a:rPr>
              <a:pPr algn="r">
                <a:buSzPts val="1200"/>
              </a:pPr>
              <a:t>‹#›</a:t>
            </a:fld>
            <a:endParaRPr lang="en-US" sz="1200">
              <a:solidFill>
                <a:schemeClr val="dk1"/>
              </a:solidFill>
            </a:endParaRPr>
          </a:p>
        </p:txBody>
      </p:sp>
    </p:spTree>
    <p:extLst>
      <p:ext uri="{BB962C8B-B14F-4D97-AF65-F5344CB8AC3E}">
        <p14:creationId xmlns:p14="http://schemas.microsoft.com/office/powerpoint/2010/main" val="7721639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 name="Google Shape;51;p1: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p>
        </p:txBody>
      </p:sp>
    </p:spTree>
    <p:extLst>
      <p:ext uri="{BB962C8B-B14F-4D97-AF65-F5344CB8AC3E}">
        <p14:creationId xmlns:p14="http://schemas.microsoft.com/office/powerpoint/2010/main" val="219163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6: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26: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238570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195" name="Google Shape;195;p1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1334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02" name="Google Shape;202;p14: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492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d284bb28bcc487_0: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d284bb28bcc487_0:notes"/>
          <p:cNvSpPr txBox="1">
            <a:spLocks noGrp="1"/>
          </p:cNvSpPr>
          <p:nvPr>
            <p:ph type="body" idx="1"/>
          </p:nvPr>
        </p:nvSpPr>
        <p:spPr>
          <a:xfrm>
            <a:off x="679450" y="4716464"/>
            <a:ext cx="5438666" cy="4467301"/>
          </a:xfrm>
          <a:prstGeom prst="rect">
            <a:avLst/>
          </a:prstGeom>
        </p:spPr>
        <p:txBody>
          <a:bodyPr spcFirstLastPara="1" wrap="square" lIns="91459" tIns="45717" rIns="91459" bIns="45717" anchor="t" anchorCtr="0">
            <a:noAutofit/>
          </a:bodyPr>
          <a:lstStyle/>
          <a:p>
            <a:pPr marL="0" indent="0">
              <a:spcBef>
                <a:spcPts val="347"/>
              </a:spcBef>
            </a:pPr>
            <a:endParaRPr/>
          </a:p>
        </p:txBody>
      </p:sp>
      <p:sp>
        <p:nvSpPr>
          <p:cNvPr id="211" name="Google Shape;211;g36d284bb28bcc487_0:notes"/>
          <p:cNvSpPr txBox="1">
            <a:spLocks noGrp="1"/>
          </p:cNvSpPr>
          <p:nvPr>
            <p:ph type="sldNum" idx="12"/>
          </p:nvPr>
        </p:nvSpPr>
        <p:spPr>
          <a:xfrm>
            <a:off x="3849688" y="9428163"/>
            <a:ext cx="2946399" cy="496981"/>
          </a:xfrm>
          <a:prstGeom prst="rect">
            <a:avLst/>
          </a:prstGeom>
        </p:spPr>
        <p:txBody>
          <a:bodyPr spcFirstLastPara="1" wrap="square" lIns="91459" tIns="45717" rIns="91459" bIns="45717" anchor="b" anchorCtr="0">
            <a:noAutofit/>
          </a:bodyPr>
          <a:lstStyle/>
          <a:p>
            <a:pPr algn="r">
              <a:buSzPts val="1200"/>
            </a:pPr>
            <a:fld id="{00000000-1234-1234-1234-123412341234}" type="slidenum">
              <a:rPr lang="en-US" altLang="zh-TW"/>
              <a:pPr algn="r">
                <a:buSzPts val="1200"/>
              </a:pPr>
              <a:t>17</a:t>
            </a:fld>
            <a:endParaRPr/>
          </a:p>
        </p:txBody>
      </p:sp>
    </p:spTree>
    <p:extLst>
      <p:ext uri="{BB962C8B-B14F-4D97-AF65-F5344CB8AC3E}">
        <p14:creationId xmlns:p14="http://schemas.microsoft.com/office/powerpoint/2010/main" val="47515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26" name="Google Shape;226;p16: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39650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34" name="Google Shape;234;p17: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47046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41" name="Google Shape;241;p29: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0315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f2f254d70_0_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g9f2f254d70_0_2:notes"/>
          <p:cNvSpPr txBox="1">
            <a:spLocks noGrp="1"/>
          </p:cNvSpPr>
          <p:nvPr>
            <p:ph type="body" idx="1"/>
          </p:nvPr>
        </p:nvSpPr>
        <p:spPr>
          <a:xfrm>
            <a:off x="679450" y="4716464"/>
            <a:ext cx="5438666" cy="4467301"/>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49" name="Google Shape;249;g9f2f254d70_0_2:notes"/>
          <p:cNvSpPr txBox="1">
            <a:spLocks noGrp="1"/>
          </p:cNvSpPr>
          <p:nvPr>
            <p:ph type="sldNum" idx="12"/>
          </p:nvPr>
        </p:nvSpPr>
        <p:spPr>
          <a:xfrm>
            <a:off x="3849688" y="9428163"/>
            <a:ext cx="2946399" cy="496981"/>
          </a:xfrm>
          <a:prstGeom prst="rect">
            <a:avLst/>
          </a:prstGeom>
          <a:noFill/>
          <a:ln>
            <a:noFill/>
          </a:ln>
        </p:spPr>
        <p:txBody>
          <a:bodyPr spcFirstLastPara="1" wrap="square" lIns="91459" tIns="45717" rIns="91459" bIns="45717" anchor="b" anchorCtr="0">
            <a:noAutofit/>
          </a:bodyPr>
          <a:lstStyle/>
          <a:p>
            <a:pPr algn="r">
              <a:buSzPts val="1400"/>
            </a:pPr>
            <a:fld id="{00000000-1234-1234-1234-123412341234}" type="slidenum">
              <a:rPr lang="en-US" altLang="zh-TW"/>
              <a:pPr algn="r">
                <a:buSzPts val="1400"/>
              </a:pPr>
              <a:t>21</a:t>
            </a:fld>
            <a:endParaRPr/>
          </a:p>
        </p:txBody>
      </p:sp>
    </p:spTree>
    <p:extLst>
      <p:ext uri="{BB962C8B-B14F-4D97-AF65-F5344CB8AC3E}">
        <p14:creationId xmlns:p14="http://schemas.microsoft.com/office/powerpoint/2010/main" val="4257057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76a47dc79a339a6_18: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g376a47dc79a339a6_18:notes"/>
          <p:cNvSpPr txBox="1">
            <a:spLocks noGrp="1"/>
          </p:cNvSpPr>
          <p:nvPr>
            <p:ph type="body" idx="1"/>
          </p:nvPr>
        </p:nvSpPr>
        <p:spPr>
          <a:xfrm>
            <a:off x="679450" y="4716464"/>
            <a:ext cx="5438666" cy="4467301"/>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57" name="Google Shape;257;g376a47dc79a339a6_18:notes"/>
          <p:cNvSpPr txBox="1">
            <a:spLocks noGrp="1"/>
          </p:cNvSpPr>
          <p:nvPr>
            <p:ph type="sldNum" idx="12"/>
          </p:nvPr>
        </p:nvSpPr>
        <p:spPr>
          <a:xfrm>
            <a:off x="3849688" y="9428163"/>
            <a:ext cx="2946399" cy="496981"/>
          </a:xfrm>
          <a:prstGeom prst="rect">
            <a:avLst/>
          </a:prstGeom>
          <a:noFill/>
          <a:ln>
            <a:noFill/>
          </a:ln>
        </p:spPr>
        <p:txBody>
          <a:bodyPr spcFirstLastPara="1" wrap="square" lIns="91459" tIns="45717" rIns="91459" bIns="45717" anchor="b" anchorCtr="0">
            <a:noAutofit/>
          </a:bodyPr>
          <a:lstStyle/>
          <a:p>
            <a:pPr algn="r">
              <a:buSzPts val="1400"/>
            </a:pPr>
            <a:fld id="{00000000-1234-1234-1234-123412341234}" type="slidenum">
              <a:rPr lang="en-US" altLang="zh-TW"/>
              <a:pPr algn="r">
                <a:buSzPts val="1400"/>
              </a:pPr>
              <a:t>22</a:t>
            </a:fld>
            <a:endParaRPr/>
          </a:p>
        </p:txBody>
      </p:sp>
    </p:spTree>
    <p:extLst>
      <p:ext uri="{BB962C8B-B14F-4D97-AF65-F5344CB8AC3E}">
        <p14:creationId xmlns:p14="http://schemas.microsoft.com/office/powerpoint/2010/main" val="3750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76a47dc79a339a6_25: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376a47dc79a339a6_25:notes"/>
          <p:cNvSpPr txBox="1">
            <a:spLocks noGrp="1"/>
          </p:cNvSpPr>
          <p:nvPr>
            <p:ph type="body" idx="1"/>
          </p:nvPr>
        </p:nvSpPr>
        <p:spPr>
          <a:xfrm>
            <a:off x="679450" y="4716464"/>
            <a:ext cx="5438666" cy="4467301"/>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65" name="Google Shape;265;g376a47dc79a339a6_25:notes"/>
          <p:cNvSpPr txBox="1">
            <a:spLocks noGrp="1"/>
          </p:cNvSpPr>
          <p:nvPr>
            <p:ph type="sldNum" idx="12"/>
          </p:nvPr>
        </p:nvSpPr>
        <p:spPr>
          <a:xfrm>
            <a:off x="3849688" y="9428163"/>
            <a:ext cx="2946399" cy="496981"/>
          </a:xfrm>
          <a:prstGeom prst="rect">
            <a:avLst/>
          </a:prstGeom>
          <a:noFill/>
          <a:ln>
            <a:noFill/>
          </a:ln>
        </p:spPr>
        <p:txBody>
          <a:bodyPr spcFirstLastPara="1" wrap="square" lIns="91459" tIns="45717" rIns="91459" bIns="45717" anchor="b" anchorCtr="0">
            <a:noAutofit/>
          </a:bodyPr>
          <a:lstStyle/>
          <a:p>
            <a:pPr algn="r">
              <a:buSzPts val="1400"/>
            </a:pPr>
            <a:fld id="{00000000-1234-1234-1234-123412341234}" type="slidenum">
              <a:rPr lang="en-US" altLang="zh-TW"/>
              <a:pPr algn="r">
                <a:buSzPts val="1400"/>
              </a:pPr>
              <a:t>23</a:t>
            </a:fld>
            <a:endParaRPr/>
          </a:p>
        </p:txBody>
      </p:sp>
    </p:spTree>
    <p:extLst>
      <p:ext uri="{BB962C8B-B14F-4D97-AF65-F5344CB8AC3E}">
        <p14:creationId xmlns:p14="http://schemas.microsoft.com/office/powerpoint/2010/main" val="282661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57" name="Google Shape;57;p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2544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c4277457d57febc_1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g7c4277457d57febc_12:notes"/>
          <p:cNvSpPr txBox="1">
            <a:spLocks noGrp="1"/>
          </p:cNvSpPr>
          <p:nvPr>
            <p:ph type="body" idx="1"/>
          </p:nvPr>
        </p:nvSpPr>
        <p:spPr>
          <a:xfrm>
            <a:off x="679450" y="4716464"/>
            <a:ext cx="5438666" cy="4467301"/>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280" name="Google Shape;280;g7c4277457d57febc_12:notes"/>
          <p:cNvSpPr txBox="1">
            <a:spLocks noGrp="1"/>
          </p:cNvSpPr>
          <p:nvPr>
            <p:ph type="sldNum" idx="12"/>
          </p:nvPr>
        </p:nvSpPr>
        <p:spPr>
          <a:xfrm>
            <a:off x="3849688" y="9428163"/>
            <a:ext cx="2946399" cy="496981"/>
          </a:xfrm>
          <a:prstGeom prst="rect">
            <a:avLst/>
          </a:prstGeom>
          <a:noFill/>
          <a:ln>
            <a:noFill/>
          </a:ln>
        </p:spPr>
        <p:txBody>
          <a:bodyPr spcFirstLastPara="1" wrap="square" lIns="91459" tIns="45717" rIns="91459" bIns="45717" anchor="b" anchorCtr="0">
            <a:noAutofit/>
          </a:bodyPr>
          <a:lstStyle/>
          <a:p>
            <a:pPr algn="r">
              <a:buSzPts val="1400"/>
            </a:pPr>
            <a:fld id="{00000000-1234-1234-1234-123412341234}" type="slidenum">
              <a:rPr lang="en-US" altLang="zh-TW"/>
              <a:pPr algn="r">
                <a:buSzPts val="1400"/>
              </a:pPr>
              <a:t>24</a:t>
            </a:fld>
            <a:endParaRPr/>
          </a:p>
        </p:txBody>
      </p:sp>
    </p:spTree>
    <p:extLst>
      <p:ext uri="{BB962C8B-B14F-4D97-AF65-F5344CB8AC3E}">
        <p14:creationId xmlns:p14="http://schemas.microsoft.com/office/powerpoint/2010/main" val="363023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7: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913100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7: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300111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7: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2518961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18" name="Google Shape;318;p30: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03855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25" name="Google Shape;325;p31: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65291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32" name="Google Shape;332;p3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269477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42" name="Google Shape;342;p33: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55306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4: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62" name="Google Shape;362;p34: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4518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5: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378" name="Google Shape;378;p35: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31249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65" name="Google Shape;65;p3: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9483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8: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438" name="Google Shape;438;p38: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09760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9: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451" name="Google Shape;451;p39: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00045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3: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461" name="Google Shape;461;p43: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56479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511" name="Google Shape;511;p48: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4544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73" name="Google Shape;73;p4: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2309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347"/>
              </a:spcBef>
            </a:pPr>
            <a:endParaRPr/>
          </a:p>
        </p:txBody>
      </p:sp>
      <p:sp>
        <p:nvSpPr>
          <p:cNvPr id="132" name="Google Shape;132;p9: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0834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2: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22: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96645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3: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23: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49898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4: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24: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203910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5:notes"/>
          <p:cNvSpPr>
            <a:spLocks noGrp="1" noRot="1" noChangeAspect="1"/>
          </p:cNvSpPr>
          <p:nvPr>
            <p:ph type="sldImg" idx="2"/>
          </p:nvPr>
        </p:nvSpPr>
        <p:spPr>
          <a:xfrm>
            <a:off x="915988" y="741363"/>
            <a:ext cx="4965700" cy="37258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25:notes"/>
          <p:cNvSpPr txBox="1">
            <a:spLocks noGrp="1"/>
          </p:cNvSpPr>
          <p:nvPr>
            <p:ph type="body" idx="1"/>
          </p:nvPr>
        </p:nvSpPr>
        <p:spPr>
          <a:xfrm>
            <a:off x="679450" y="4716465"/>
            <a:ext cx="5438775" cy="4467225"/>
          </a:xfrm>
          <a:prstGeom prst="rect">
            <a:avLst/>
          </a:prstGeom>
          <a:noFill/>
          <a:ln>
            <a:noFill/>
          </a:ln>
        </p:spPr>
        <p:txBody>
          <a:bodyPr spcFirstLastPara="1" wrap="square" lIns="91459" tIns="45717" rIns="91459" bIns="45717" anchor="t" anchorCtr="0">
            <a:noAutofit/>
          </a:bodyPr>
          <a:lstStyle/>
          <a:p>
            <a:pPr marL="0" indent="0">
              <a:spcBef>
                <a:spcPts val="0"/>
              </a:spcBef>
            </a:pPr>
            <a:endParaRPr>
              <a:latin typeface="Arial"/>
              <a:ea typeface="Arial"/>
              <a:cs typeface="Arial"/>
              <a:sym typeface="Arial"/>
            </a:endParaRPr>
          </a:p>
        </p:txBody>
      </p:sp>
    </p:spTree>
    <p:extLst>
      <p:ext uri="{BB962C8B-B14F-4D97-AF65-F5344CB8AC3E}">
        <p14:creationId xmlns:p14="http://schemas.microsoft.com/office/powerpoint/2010/main" val="246159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11"/>
        <p:cNvGrpSpPr/>
        <p:nvPr/>
      </p:nvGrpSpPr>
      <p:grpSpPr>
        <a:xfrm>
          <a:off x="0" y="0"/>
          <a:ext cx="0" cy="0"/>
          <a:chOff x="0" y="0"/>
          <a:chExt cx="0" cy="0"/>
        </a:xfrm>
      </p:grpSpPr>
      <p:sp>
        <p:nvSpPr>
          <p:cNvPr id="12" name="Google Shape;12;p50"/>
          <p:cNvSpPr txBox="1">
            <a:spLocks noGrp="1"/>
          </p:cNvSpPr>
          <p:nvPr>
            <p:ph type="subTitle" idx="1"/>
          </p:nvPr>
        </p:nvSpPr>
        <p:spPr>
          <a:xfrm>
            <a:off x="1115616" y="4869160"/>
            <a:ext cx="4536504"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SimHei"/>
                <a:ea typeface="SimHei"/>
                <a:cs typeface="SimHei"/>
                <a:sym typeface="SimHei"/>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title"/>
          </p:nvPr>
        </p:nvSpPr>
        <p:spPr>
          <a:xfrm>
            <a:off x="1115616" y="2348880"/>
            <a:ext cx="7571184"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4"/>
        <p:cNvGrpSpPr/>
        <p:nvPr/>
      </p:nvGrpSpPr>
      <p:grpSpPr>
        <a:xfrm>
          <a:off x="0" y="0"/>
          <a:ext cx="0" cy="0"/>
          <a:chOff x="0" y="0"/>
          <a:chExt cx="0" cy="0"/>
        </a:xfrm>
      </p:grpSpPr>
      <p:sp>
        <p:nvSpPr>
          <p:cNvPr id="15" name="Google Shape;15;p56"/>
          <p:cNvSpPr txBox="1">
            <a:spLocks noGrp="1"/>
          </p:cNvSpPr>
          <p:nvPr>
            <p:ph type="title"/>
          </p:nvPr>
        </p:nvSpPr>
        <p:spPr>
          <a:xfrm>
            <a:off x="1116013" y="2349500"/>
            <a:ext cx="7570787"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 name="Google Shape;16;p56"/>
          <p:cNvSpPr txBox="1">
            <a:spLocks noGrp="1"/>
          </p:cNvSpPr>
          <p:nvPr>
            <p:ph type="body" idx="1"/>
          </p:nvPr>
        </p:nvSpPr>
        <p:spPr>
          <a:xfrm>
            <a:off x="1115616" y="3501008"/>
            <a:ext cx="7571184" cy="233712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SimHei"/>
                <a:ea typeface="SimHei"/>
                <a:cs typeface="SimHei"/>
                <a:sym typeface="SimHei"/>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SimHei"/>
                <a:ea typeface="SimHei"/>
                <a:cs typeface="SimHei"/>
                <a:sym typeface="SimHe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SimHei"/>
                <a:ea typeface="SimHei"/>
                <a:cs typeface="SimHei"/>
                <a:sym typeface="SimHei"/>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SimHei"/>
                <a:ea typeface="SimHei"/>
                <a:cs typeface="SimHei"/>
                <a:sym typeface="SimHei"/>
              </a:defRPr>
            </a:lvl4pPr>
            <a:lvl5pPr marL="2286000" marR="0" lvl="4"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SimHei"/>
                <a:ea typeface="SimHei"/>
                <a:cs typeface="SimHei"/>
                <a:sym typeface="SimHe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標題投影片" type="title">
  <p:cSld name="TITLE">
    <p:spTree>
      <p:nvGrpSpPr>
        <p:cNvPr id="1" name="Shape 17"/>
        <p:cNvGrpSpPr/>
        <p:nvPr/>
      </p:nvGrpSpPr>
      <p:grpSpPr>
        <a:xfrm>
          <a:off x="0" y="0"/>
          <a:ext cx="0" cy="0"/>
          <a:chOff x="0" y="0"/>
          <a:chExt cx="0" cy="0"/>
        </a:xfrm>
      </p:grpSpPr>
      <p:sp>
        <p:nvSpPr>
          <p:cNvPr id="18" name="Google Shape;18;p5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5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ctr"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6"/>
        <p:cNvGrpSpPr/>
        <p:nvPr/>
      </p:nvGrpSpPr>
      <p:grpSpPr>
        <a:xfrm>
          <a:off x="0" y="0"/>
          <a:ext cx="0" cy="0"/>
          <a:chOff x="0" y="0"/>
          <a:chExt cx="0" cy="0"/>
        </a:xfrm>
      </p:grpSpPr>
      <p:sp>
        <p:nvSpPr>
          <p:cNvPr id="27" name="Google Shape;27;p52"/>
          <p:cNvSpPr txBox="1"/>
          <p:nvPr/>
        </p:nvSpPr>
        <p:spPr>
          <a:xfrm>
            <a:off x="6696075" y="6624638"/>
            <a:ext cx="2268538"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zh-TW" sz="1000" b="0" i="0" u="none" strike="noStrike" cap="none">
                <a:solidFill>
                  <a:schemeClr val="lt1"/>
                </a:solidFill>
                <a:latin typeface="Arial"/>
                <a:ea typeface="Arial"/>
                <a:cs typeface="Arial"/>
                <a:sym typeface="Arial"/>
              </a:rPr>
              <a:t>2010 © JCIC All right reserved.</a:t>
            </a:r>
            <a:endParaRPr sz="1000" b="0" i="0" u="none" strike="noStrike" cap="none">
              <a:solidFill>
                <a:schemeClr val="lt1"/>
              </a:solidFill>
              <a:latin typeface="Arial"/>
              <a:ea typeface="Arial"/>
              <a:cs typeface="Arial"/>
              <a:sym typeface="Arial"/>
            </a:endParaRPr>
          </a:p>
        </p:txBody>
      </p:sp>
      <p:sp>
        <p:nvSpPr>
          <p:cNvPr id="28" name="Google Shape;28;p52"/>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DFKai-SB"/>
                <a:ea typeface="DFKai-SB"/>
                <a:cs typeface="DFKai-SB"/>
                <a:sym typeface="DFKai-S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2"/>
          <p:cNvSpPr txBox="1">
            <a:spLocks noGrp="1"/>
          </p:cNvSpPr>
          <p:nvPr>
            <p:ph type="body" idx="1"/>
          </p:nvPr>
        </p:nvSpPr>
        <p:spPr>
          <a:xfrm>
            <a:off x="1116013" y="1600200"/>
            <a:ext cx="7570787" cy="45259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a:latin typeface="DFKai-SB"/>
                <a:ea typeface="DFKai-SB"/>
                <a:cs typeface="DFKai-SB"/>
                <a:sym typeface="DFKai-SB"/>
              </a:defRPr>
            </a:lvl1pPr>
            <a:lvl2pPr marL="914400" lvl="1" indent="-355600" algn="l">
              <a:lnSpc>
                <a:spcPct val="100000"/>
              </a:lnSpc>
              <a:spcBef>
                <a:spcPts val="400"/>
              </a:spcBef>
              <a:spcAft>
                <a:spcPts val="0"/>
              </a:spcAft>
              <a:buSzPts val="2000"/>
              <a:buChar char="–"/>
              <a:defRPr>
                <a:latin typeface="DFKai-SB"/>
                <a:ea typeface="DFKai-SB"/>
                <a:cs typeface="DFKai-SB"/>
                <a:sym typeface="DFKai-SB"/>
              </a:defRPr>
            </a:lvl2pPr>
            <a:lvl3pPr marL="1371600" lvl="2" indent="-381000" algn="l">
              <a:lnSpc>
                <a:spcPct val="100000"/>
              </a:lnSpc>
              <a:spcBef>
                <a:spcPts val="480"/>
              </a:spcBef>
              <a:spcAft>
                <a:spcPts val="0"/>
              </a:spcAft>
              <a:buSzPts val="2400"/>
              <a:buChar char="•"/>
              <a:defRPr>
                <a:latin typeface="DFKai-SB"/>
                <a:ea typeface="DFKai-SB"/>
                <a:cs typeface="DFKai-SB"/>
                <a:sym typeface="DFKai-SB"/>
              </a:defRPr>
            </a:lvl3pPr>
            <a:lvl4pPr marL="1828800" lvl="3" indent="-330200" algn="l">
              <a:lnSpc>
                <a:spcPct val="100000"/>
              </a:lnSpc>
              <a:spcBef>
                <a:spcPts val="320"/>
              </a:spcBef>
              <a:spcAft>
                <a:spcPts val="0"/>
              </a:spcAft>
              <a:buSzPts val="1600"/>
              <a:buChar char="–"/>
              <a:defRPr>
                <a:latin typeface="DFKai-SB"/>
                <a:ea typeface="DFKai-SB"/>
                <a:cs typeface="DFKai-SB"/>
                <a:sym typeface="DFKai-SB"/>
              </a:defRPr>
            </a:lvl4pPr>
            <a:lvl5pPr marL="2286000" lvl="4" indent="-317500" algn="l">
              <a:lnSpc>
                <a:spcPct val="100000"/>
              </a:lnSpc>
              <a:spcBef>
                <a:spcPts val="280"/>
              </a:spcBef>
              <a:spcAft>
                <a:spcPts val="0"/>
              </a:spcAft>
              <a:buSzPts val="1400"/>
              <a:buChar char="»"/>
              <a:defRPr>
                <a:latin typeface="DFKai-SB"/>
                <a:ea typeface="DFKai-SB"/>
                <a:cs typeface="DFKai-SB"/>
                <a:sym typeface="DFKai-SB"/>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2"/>
          <p:cNvSpPr txBox="1">
            <a:spLocks noGrp="1"/>
          </p:cNvSpPr>
          <p:nvPr>
            <p:ph type="dt" idx="10"/>
          </p:nvPr>
        </p:nvSpPr>
        <p:spPr>
          <a:xfrm>
            <a:off x="8101013" y="6408738"/>
            <a:ext cx="827087" cy="18891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1116012" y="1655174"/>
            <a:ext cx="7570787"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DFKai-SB"/>
                <a:ea typeface="DFKai-SB"/>
                <a:cs typeface="DFKai-SB"/>
                <a:sym typeface="DFKai-S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53"/>
          <p:cNvSpPr txBox="1">
            <a:spLocks noGrp="1"/>
          </p:cNvSpPr>
          <p:nvPr>
            <p:ph type="dt" idx="10"/>
          </p:nvPr>
        </p:nvSpPr>
        <p:spPr>
          <a:xfrm>
            <a:off x="8101013" y="6408738"/>
            <a:ext cx="827087" cy="18891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
        <p:nvSpPr>
          <p:cNvPr id="37" name="Google Shape;37;p53"/>
          <p:cNvSpPr txBox="1">
            <a:spLocks noGrp="1"/>
          </p:cNvSpPr>
          <p:nvPr>
            <p:ph type="ftr" idx="11"/>
          </p:nvPr>
        </p:nvSpPr>
        <p:spPr>
          <a:xfrm>
            <a:off x="6696075" y="6624638"/>
            <a:ext cx="2268538" cy="2603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1130210" y="2924944"/>
            <a:ext cx="7570787" cy="275131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spTree>
      <p:nvGrpSpPr>
        <p:cNvPr id="1" name="Shape 39"/>
        <p:cNvGrpSpPr/>
        <p:nvPr/>
      </p:nvGrpSpPr>
      <p:grpSpPr>
        <a:xfrm>
          <a:off x="0" y="0"/>
          <a:ext cx="0" cy="0"/>
          <a:chOff x="0" y="0"/>
          <a:chExt cx="0" cy="0"/>
        </a:xfrm>
      </p:grpSpPr>
      <p:sp>
        <p:nvSpPr>
          <p:cNvPr id="40" name="Google Shape;40;p55"/>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55"/>
          <p:cNvSpPr txBox="1">
            <a:spLocks noGrp="1"/>
          </p:cNvSpPr>
          <p:nvPr>
            <p:ph type="dt" idx="10"/>
          </p:nvPr>
        </p:nvSpPr>
        <p:spPr>
          <a:xfrm>
            <a:off x="8101013" y="6408738"/>
            <a:ext cx="827087" cy="18891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5"/>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
        <p:nvSpPr>
          <p:cNvPr id="43" name="Google Shape;43;p55"/>
          <p:cNvSpPr txBox="1">
            <a:spLocks noGrp="1"/>
          </p:cNvSpPr>
          <p:nvPr>
            <p:ph type="ftr" idx="11"/>
          </p:nvPr>
        </p:nvSpPr>
        <p:spPr>
          <a:xfrm>
            <a:off x="6696075" y="6624638"/>
            <a:ext cx="2268538" cy="2603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54"/>
          <p:cNvSpPr txBox="1">
            <a:spLocks noGrp="1"/>
          </p:cNvSpPr>
          <p:nvPr>
            <p:ph type="dt" idx="10"/>
          </p:nvPr>
        </p:nvSpPr>
        <p:spPr>
          <a:xfrm>
            <a:off x="8101013" y="6408738"/>
            <a:ext cx="827087" cy="18891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4"/>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
        <p:nvSpPr>
          <p:cNvPr id="48" name="Google Shape;48;p54"/>
          <p:cNvSpPr txBox="1">
            <a:spLocks noGrp="1"/>
          </p:cNvSpPr>
          <p:nvPr>
            <p:ph type="ftr" idx="11"/>
          </p:nvPr>
        </p:nvSpPr>
        <p:spPr>
          <a:xfrm>
            <a:off x="6696075" y="6624638"/>
            <a:ext cx="2268538" cy="26035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1116013" y="2349500"/>
            <a:ext cx="7570787"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imHei"/>
                <a:ea typeface="SimHei"/>
                <a:cs typeface="SimHei"/>
                <a:sym typeface="SimHei"/>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imHei"/>
                <a:ea typeface="SimHei"/>
                <a:cs typeface="SimHei"/>
                <a:sym typeface="SimHei"/>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imHei"/>
                <a:ea typeface="SimHei"/>
                <a:cs typeface="SimHei"/>
                <a:sym typeface="SimHei"/>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imHei"/>
                <a:ea typeface="SimHei"/>
                <a:cs typeface="SimHei"/>
                <a:sym typeface="SimHei"/>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SimHei"/>
                <a:ea typeface="SimHei"/>
                <a:cs typeface="SimHei"/>
                <a:sym typeface="Sim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4B91"/>
                </a:solidFill>
                <a:latin typeface="SimHei"/>
                <a:ea typeface="SimHei"/>
                <a:cs typeface="SimHei"/>
                <a:sym typeface="SimHei"/>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04B91"/>
                </a:solidFill>
                <a:latin typeface="SimHei"/>
                <a:ea typeface="SimHei"/>
                <a:cs typeface="SimHei"/>
                <a:sym typeface="SimHei"/>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04B91"/>
                </a:solidFill>
                <a:latin typeface="SimHei"/>
                <a:ea typeface="SimHei"/>
                <a:cs typeface="SimHei"/>
                <a:sym typeface="SimHei"/>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04B91"/>
                </a:solidFill>
                <a:latin typeface="SimHei"/>
                <a:ea typeface="SimHei"/>
                <a:cs typeface="SimHei"/>
                <a:sym typeface="SimHei"/>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04B91"/>
                </a:solidFill>
                <a:latin typeface="SimHei"/>
                <a:ea typeface="SimHei"/>
                <a:cs typeface="SimHei"/>
                <a:sym typeface="Sim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51"/>
          <p:cNvSpPr txBox="1">
            <a:spLocks noGrp="1"/>
          </p:cNvSpPr>
          <p:nvPr>
            <p:ph type="body" idx="1"/>
          </p:nvPr>
        </p:nvSpPr>
        <p:spPr>
          <a:xfrm>
            <a:off x="1116013" y="1600200"/>
            <a:ext cx="7570787"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SimHei"/>
                <a:ea typeface="SimHei"/>
                <a:cs typeface="SimHei"/>
                <a:sym typeface="SimHei"/>
              </a:defRPr>
            </a:lvl1pPr>
            <a:lvl2pPr marL="914400" marR="0" lvl="1" indent="-355600" algn="l" rtl="0">
              <a:lnSpc>
                <a:spcPct val="100000"/>
              </a:lnSpc>
              <a:spcBef>
                <a:spcPts val="400"/>
              </a:spcBef>
              <a:spcAft>
                <a:spcPts val="0"/>
              </a:spcAft>
              <a:buClr>
                <a:srgbClr val="004B91"/>
              </a:buClr>
              <a:buSzPts val="2000"/>
              <a:buFont typeface="Arial"/>
              <a:buChar char="–"/>
              <a:defRPr sz="2000" b="0" i="0" u="none" strike="noStrike" cap="none">
                <a:solidFill>
                  <a:srgbClr val="262626"/>
                </a:solidFill>
                <a:latin typeface="SimHei"/>
                <a:ea typeface="SimHei"/>
                <a:cs typeface="SimHei"/>
                <a:sym typeface="SimHei"/>
              </a:defRPr>
            </a:lvl2pPr>
            <a:lvl3pPr marL="1371600" marR="0" lvl="2"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SimHei"/>
                <a:ea typeface="SimHei"/>
                <a:cs typeface="SimHei"/>
                <a:sym typeface="SimHei"/>
              </a:defRPr>
            </a:lvl3pPr>
            <a:lvl4pPr marL="1828800" marR="0" lvl="3" indent="-330200" algn="l" rtl="0">
              <a:lnSpc>
                <a:spcPct val="100000"/>
              </a:lnSpc>
              <a:spcBef>
                <a:spcPts val="320"/>
              </a:spcBef>
              <a:spcAft>
                <a:spcPts val="0"/>
              </a:spcAft>
              <a:buClr>
                <a:srgbClr val="004B91"/>
              </a:buClr>
              <a:buSzPts val="1600"/>
              <a:buFont typeface="Arial"/>
              <a:buChar char="–"/>
              <a:defRPr sz="1600" b="0" i="0" u="none" strike="noStrike" cap="none">
                <a:solidFill>
                  <a:srgbClr val="262626"/>
                </a:solidFill>
                <a:latin typeface="SimHei"/>
                <a:ea typeface="SimHei"/>
                <a:cs typeface="SimHei"/>
                <a:sym typeface="SimHei"/>
              </a:defRPr>
            </a:lvl4pPr>
            <a:lvl5pPr marL="2286000" marR="0" lvl="4" indent="-317500" algn="l" rtl="0">
              <a:lnSpc>
                <a:spcPct val="100000"/>
              </a:lnSpc>
              <a:spcBef>
                <a:spcPts val="280"/>
              </a:spcBef>
              <a:spcAft>
                <a:spcPts val="0"/>
              </a:spcAft>
              <a:buClr>
                <a:srgbClr val="004B91"/>
              </a:buClr>
              <a:buSzPts val="1400"/>
              <a:buFont typeface="Arial"/>
              <a:buChar char="»"/>
              <a:defRPr sz="1400" b="0" i="0" u="none" strike="noStrike" cap="none">
                <a:solidFill>
                  <a:srgbClr val="262626"/>
                </a:solidFill>
                <a:latin typeface="SimHei"/>
                <a:ea typeface="SimHei"/>
                <a:cs typeface="SimHei"/>
                <a:sym typeface="SimHe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51"/>
          <p:cNvSpPr txBox="1">
            <a:spLocks noGrp="1"/>
          </p:cNvSpPr>
          <p:nvPr>
            <p:ph type="dt" idx="10"/>
          </p:nvPr>
        </p:nvSpPr>
        <p:spPr>
          <a:xfrm>
            <a:off x="8101013" y="6408738"/>
            <a:ext cx="827087" cy="18891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51"/>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zh-TW"/>
              <a:t>‹#›</a:t>
            </a:fld>
            <a:endParaRPr/>
          </a:p>
        </p:txBody>
      </p:sp>
      <p:sp>
        <p:nvSpPr>
          <p:cNvPr id="25" name="Google Shape;25;p51"/>
          <p:cNvSpPr txBox="1">
            <a:spLocks noGrp="1"/>
          </p:cNvSpPr>
          <p:nvPr>
            <p:ph type="ftr" idx="11"/>
          </p:nvPr>
        </p:nvSpPr>
        <p:spPr>
          <a:xfrm>
            <a:off x="6696075" y="6624638"/>
            <a:ext cx="2268538" cy="2603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jcic.org.t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jcic.org.tw/"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subTitle" idx="1"/>
          </p:nvPr>
        </p:nvSpPr>
        <p:spPr>
          <a:xfrm>
            <a:off x="4209579" y="5412746"/>
            <a:ext cx="4537200" cy="647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1800"/>
              <a:buNone/>
            </a:pPr>
            <a:r>
              <a:rPr lang="zh-TW">
                <a:latin typeface="SimHei"/>
                <a:ea typeface="SimHei"/>
                <a:cs typeface="SimHei"/>
                <a:sym typeface="SimHei"/>
              </a:rPr>
              <a:t>         1</a:t>
            </a:r>
            <a:r>
              <a:rPr lang="zh-TW"/>
              <a:t>13</a:t>
            </a:r>
            <a:r>
              <a:rPr lang="zh-TW">
                <a:latin typeface="DFKai-SB"/>
                <a:ea typeface="DFKai-SB"/>
                <a:cs typeface="DFKai-SB"/>
                <a:sym typeface="DFKai-SB"/>
              </a:rPr>
              <a:t>年10月版</a:t>
            </a:r>
            <a:endParaRPr>
              <a:latin typeface="DFKai-SB"/>
              <a:ea typeface="DFKai-SB"/>
              <a:cs typeface="DFKai-SB"/>
              <a:sym typeface="DFKai-SB"/>
            </a:endParaRPr>
          </a:p>
        </p:txBody>
      </p:sp>
      <p:sp>
        <p:nvSpPr>
          <p:cNvPr id="54" name="Google Shape;54;p1"/>
          <p:cNvSpPr txBox="1">
            <a:spLocks noGrp="1"/>
          </p:cNvSpPr>
          <p:nvPr>
            <p:ph type="title"/>
          </p:nvPr>
        </p:nvSpPr>
        <p:spPr>
          <a:xfrm>
            <a:off x="755576" y="1412776"/>
            <a:ext cx="7570787" cy="194421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zh-TW" sz="3600" b="1" dirty="0" smtClean="0">
                <a:latin typeface="DFKai-SB"/>
                <a:ea typeface="DFKai-SB"/>
                <a:cs typeface="DFKai-SB"/>
                <a:sym typeface="DFKai-SB"/>
              </a:rPr>
              <a:t>農（漁）會</a:t>
            </a:r>
            <a:r>
              <a:rPr lang="zh-TW" sz="3600" b="1" dirty="0">
                <a:latin typeface="DFKai-SB"/>
                <a:ea typeface="DFKai-SB"/>
                <a:cs typeface="DFKai-SB"/>
                <a:sym typeface="DFKai-SB"/>
              </a:rPr>
              <a:t>各類候選登記人</a:t>
            </a:r>
            <a:br>
              <a:rPr lang="zh-TW" sz="3600" b="1" dirty="0">
                <a:latin typeface="DFKai-SB"/>
                <a:ea typeface="DFKai-SB"/>
                <a:cs typeface="DFKai-SB"/>
                <a:sym typeface="DFKai-SB"/>
              </a:rPr>
            </a:br>
            <a:r>
              <a:rPr lang="zh-TW" sz="3600" b="1" dirty="0">
                <a:latin typeface="DFKai-SB"/>
                <a:ea typeface="DFKai-SB"/>
                <a:cs typeface="DFKai-SB"/>
                <a:sym typeface="DFKai-SB"/>
              </a:rPr>
              <a:t>債信資料查證作業暨</a:t>
            </a:r>
            <a:br>
              <a:rPr lang="zh-TW" sz="3600" b="1" dirty="0">
                <a:latin typeface="DFKai-SB"/>
                <a:ea typeface="DFKai-SB"/>
                <a:cs typeface="DFKai-SB"/>
                <a:sym typeface="DFKai-SB"/>
              </a:rPr>
            </a:br>
            <a:r>
              <a:rPr lang="zh-TW" sz="3600" b="1" dirty="0">
                <a:latin typeface="DFKai-SB"/>
                <a:ea typeface="DFKai-SB"/>
                <a:cs typeface="DFKai-SB"/>
                <a:sym typeface="DFKai-SB"/>
              </a:rPr>
              <a:t>信用資料判讀說明</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10</a:t>
            </a:fld>
            <a:endParaRPr sz="1200">
              <a:solidFill>
                <a:schemeClr val="lt1"/>
              </a:solidFill>
              <a:latin typeface="Arial"/>
              <a:ea typeface="Arial"/>
              <a:cs typeface="Arial"/>
              <a:sym typeface="Arial"/>
            </a:endParaRPr>
          </a:p>
        </p:txBody>
      </p:sp>
      <p:sp>
        <p:nvSpPr>
          <p:cNvPr id="161" name="Google Shape;161;p22"/>
          <p:cNvSpPr txBox="1">
            <a:spLocks noGrp="1"/>
          </p:cNvSpPr>
          <p:nvPr>
            <p:ph type="body" idx="4294967295"/>
          </p:nvPr>
        </p:nvSpPr>
        <p:spPr>
          <a:xfrm>
            <a:off x="611188" y="1196975"/>
            <a:ext cx="8221662" cy="5211763"/>
          </a:xfrm>
          <a:prstGeom prst="rect">
            <a:avLst/>
          </a:prstGeom>
          <a:noFill/>
          <a:ln>
            <a:noFill/>
          </a:ln>
        </p:spPr>
        <p:txBody>
          <a:bodyPr spcFirstLastPara="1" wrap="square" lIns="91425" tIns="45700" rIns="91425" bIns="45700" anchor="t" anchorCtr="0">
            <a:noAutofit/>
          </a:bodyPr>
          <a:lstStyle/>
          <a:p>
            <a:pPr marL="266700" lvl="0" indent="-266700" algn="just" rtl="0">
              <a:lnSpc>
                <a:spcPct val="100000"/>
              </a:lnSpc>
              <a:spcBef>
                <a:spcPts val="0"/>
              </a:spcBef>
              <a:spcAft>
                <a:spcPts val="0"/>
              </a:spcAft>
              <a:buSzPts val="2200"/>
              <a:buFont typeface="Arial"/>
              <a:buChar char="•"/>
            </a:pPr>
            <a:r>
              <a:rPr lang="zh-TW" sz="2200">
                <a:solidFill>
                  <a:schemeClr val="dk1"/>
                </a:solidFill>
                <a:latin typeface="Arial"/>
                <a:ea typeface="Arial"/>
                <a:cs typeface="Arial"/>
                <a:sym typeface="Arial"/>
              </a:rPr>
              <a:t>有關農漁會為辦理理監事、總幹事及會員代表之候選、聘登記時，得否查詢及利用本中心信用資料，謹將相關函文及規定彙整如下：</a:t>
            </a:r>
            <a:endParaRPr/>
          </a:p>
          <a:p>
            <a:pPr marL="266700" lvl="0" indent="-266700" algn="just" rtl="0">
              <a:lnSpc>
                <a:spcPct val="100000"/>
              </a:lnSpc>
              <a:spcBef>
                <a:spcPts val="600"/>
              </a:spcBef>
              <a:spcAft>
                <a:spcPts val="0"/>
              </a:spcAft>
              <a:buSzPts val="2200"/>
              <a:buFont typeface="Arial"/>
              <a:buNone/>
            </a:pPr>
            <a:r>
              <a:rPr lang="zh-TW" sz="2200">
                <a:solidFill>
                  <a:schemeClr val="dk1"/>
                </a:solidFill>
                <a:latin typeface="Arial"/>
                <a:ea typeface="Arial"/>
                <a:cs typeface="Arial"/>
                <a:sym typeface="Arial"/>
              </a:rPr>
              <a:t>   (一)</a:t>
            </a:r>
            <a:r>
              <a:rPr lang="zh-TW" sz="2200" u="sng">
                <a:solidFill>
                  <a:schemeClr val="dk1"/>
                </a:solidFill>
                <a:latin typeface="Arial"/>
                <a:ea typeface="Arial"/>
                <a:cs typeface="Arial"/>
                <a:sym typeface="Arial"/>
              </a:rPr>
              <a:t>會員金融機構</a:t>
            </a:r>
            <a:r>
              <a:rPr lang="zh-TW" sz="2200">
                <a:solidFill>
                  <a:schemeClr val="dk1"/>
                </a:solidFill>
                <a:latin typeface="Arial"/>
                <a:ea typeface="Arial"/>
                <a:cs typeface="Arial"/>
                <a:sym typeface="Arial"/>
              </a:rPr>
              <a:t>為</a:t>
            </a:r>
            <a:r>
              <a:rPr lang="zh-TW" sz="2200" u="sng">
                <a:solidFill>
                  <a:schemeClr val="dk1"/>
                </a:solidFill>
                <a:latin typeface="Arial"/>
                <a:ea typeface="Arial"/>
                <a:cs typeface="Arial"/>
                <a:sym typeface="Arial"/>
              </a:rPr>
              <a:t>內部人事目的</a:t>
            </a:r>
            <a:r>
              <a:rPr lang="zh-TW" sz="2200">
                <a:solidFill>
                  <a:schemeClr val="dk1"/>
                </a:solidFill>
                <a:latin typeface="Arial"/>
                <a:ea typeface="Arial"/>
                <a:cs typeface="Arial"/>
                <a:sym typeface="Arial"/>
              </a:rPr>
              <a:t>使用：</a:t>
            </a:r>
            <a:endParaRPr/>
          </a:p>
          <a:p>
            <a:pPr marL="444500" lvl="0" indent="-261937"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1.由會員機構利用金融機構內部查詢系統連線至本中心查詢    </a:t>
            </a:r>
            <a:endParaRPr sz="2000">
              <a:solidFill>
                <a:schemeClr val="dk1"/>
              </a:solidFill>
              <a:latin typeface="Arial"/>
              <a:ea typeface="Arial"/>
              <a:cs typeface="Arial"/>
              <a:sym typeface="Arial"/>
            </a:endParaRPr>
          </a:p>
          <a:p>
            <a:pPr marL="444500" lvl="0" indent="-261937"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2.查詢前由會員機構先行確認欲查詢對象是否具備相關人事 </a:t>
            </a:r>
            <a:endParaRPr sz="2000">
              <a:solidFill>
                <a:schemeClr val="dk1"/>
              </a:solidFill>
              <a:latin typeface="Arial"/>
              <a:ea typeface="Arial"/>
              <a:cs typeface="Arial"/>
              <a:sym typeface="Arial"/>
            </a:endParaRPr>
          </a:p>
          <a:p>
            <a:pPr marL="444500" lvl="0" indent="-261937"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管理法令消極資格限制之規範，如：</a:t>
            </a:r>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(1)農漁會信用部主任：農會漁會信用部主任應具備資格條 </a:t>
            </a:r>
            <a:endParaRPr sz="2000">
              <a:solidFill>
                <a:schemeClr val="dk1"/>
              </a:solidFill>
              <a:latin typeface="Arial"/>
              <a:ea typeface="Arial"/>
              <a:cs typeface="Arial"/>
              <a:sym typeface="Arial"/>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件及聘任解任辦法第三條第一項第十款規定。</a:t>
            </a:r>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(2)</a:t>
            </a:r>
            <a:r>
              <a:rPr lang="zh-TW" sz="2000" b="1">
                <a:solidFill>
                  <a:srgbClr val="FF0000"/>
                </a:solidFill>
                <a:latin typeface="Arial"/>
                <a:ea typeface="Arial"/>
                <a:cs typeface="Arial"/>
                <a:sym typeface="Arial"/>
              </a:rPr>
              <a:t>理監事候選人</a:t>
            </a:r>
            <a:r>
              <a:rPr lang="zh-TW" sz="2000">
                <a:solidFill>
                  <a:schemeClr val="dk1"/>
                </a:solidFill>
                <a:latin typeface="Arial"/>
                <a:ea typeface="Arial"/>
                <a:cs typeface="Arial"/>
                <a:sym typeface="Arial"/>
              </a:rPr>
              <a:t>：農會法第二十條之二第一款、漁會法第</a:t>
            </a:r>
            <a:endParaRPr sz="2000">
              <a:solidFill>
                <a:schemeClr val="dk1"/>
              </a:solidFill>
              <a:latin typeface="Arial"/>
              <a:ea typeface="Arial"/>
              <a:cs typeface="Arial"/>
              <a:sym typeface="Arial"/>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二十一條之二第一款。</a:t>
            </a:r>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(3)</a:t>
            </a:r>
            <a:r>
              <a:rPr lang="zh-TW" sz="2000" b="1">
                <a:solidFill>
                  <a:srgbClr val="FF0000"/>
                </a:solidFill>
                <a:latin typeface="Arial"/>
                <a:ea typeface="Arial"/>
                <a:cs typeface="Arial"/>
                <a:sym typeface="Arial"/>
              </a:rPr>
              <a:t>總幹事候聘人</a:t>
            </a:r>
            <a:r>
              <a:rPr lang="zh-TW" sz="2000">
                <a:solidFill>
                  <a:schemeClr val="dk1"/>
                </a:solidFill>
                <a:latin typeface="Arial"/>
                <a:ea typeface="Arial"/>
                <a:cs typeface="Arial"/>
                <a:sym typeface="Arial"/>
              </a:rPr>
              <a:t>：農會法第二十五條之二第二款、漁會法 </a:t>
            </a:r>
            <a:endParaRPr sz="2000">
              <a:solidFill>
                <a:schemeClr val="dk1"/>
              </a:solidFill>
              <a:latin typeface="Arial"/>
              <a:ea typeface="Arial"/>
              <a:cs typeface="Arial"/>
              <a:sym typeface="Arial"/>
            </a:endParaRPr>
          </a:p>
          <a:p>
            <a:pPr marL="809625" lvl="0" indent="-365125" algn="just" rtl="0">
              <a:lnSpc>
                <a:spcPct val="100000"/>
              </a:lnSpc>
              <a:spcBef>
                <a:spcPts val="600"/>
              </a:spcBef>
              <a:spcAft>
                <a:spcPts val="0"/>
              </a:spcAft>
              <a:buSzPts val="2000"/>
              <a:buFont typeface="Arial"/>
              <a:buNone/>
            </a:pPr>
            <a:r>
              <a:rPr lang="zh-TW" sz="2000">
                <a:solidFill>
                  <a:schemeClr val="dk1"/>
                </a:solidFill>
                <a:latin typeface="Arial"/>
                <a:ea typeface="Arial"/>
                <a:cs typeface="Arial"/>
                <a:sym typeface="Arial"/>
              </a:rPr>
              <a:t>         第二十六條之二第二款。</a:t>
            </a:r>
            <a:endParaRPr/>
          </a:p>
          <a:p>
            <a:pPr marL="266700" lvl="0" indent="-266700" algn="just" rtl="0">
              <a:lnSpc>
                <a:spcPct val="100000"/>
              </a:lnSpc>
              <a:spcBef>
                <a:spcPts val="600"/>
              </a:spcBef>
              <a:spcAft>
                <a:spcPts val="0"/>
              </a:spcAft>
              <a:buSzPts val="800"/>
              <a:buFont typeface="Arial"/>
              <a:buNone/>
            </a:pPr>
            <a:endParaRPr sz="800" b="1">
              <a:solidFill>
                <a:schemeClr val="dk1"/>
              </a:solidFill>
              <a:latin typeface="Arial"/>
              <a:ea typeface="Arial"/>
              <a:cs typeface="Arial"/>
              <a:sym typeface="Arial"/>
            </a:endParaRPr>
          </a:p>
          <a:p>
            <a:pPr marL="266700" lvl="0" indent="-266700" algn="just" rtl="0">
              <a:lnSpc>
                <a:spcPct val="100000"/>
              </a:lnSpc>
              <a:spcBef>
                <a:spcPts val="600"/>
              </a:spcBef>
              <a:spcAft>
                <a:spcPts val="0"/>
              </a:spcAft>
              <a:buSzPts val="2000"/>
              <a:buFont typeface="Arial"/>
              <a:buNone/>
            </a:pPr>
            <a:endParaRPr sz="2000">
              <a:solidFill>
                <a:schemeClr val="dk1"/>
              </a:solidFill>
              <a:latin typeface="Arial"/>
              <a:ea typeface="Arial"/>
              <a:cs typeface="Arial"/>
              <a:sym typeface="Arial"/>
            </a:endParaRPr>
          </a:p>
          <a:p>
            <a:pPr marL="266700" lvl="0" indent="-139700" algn="just" rtl="0">
              <a:lnSpc>
                <a:spcPct val="100000"/>
              </a:lnSpc>
              <a:spcBef>
                <a:spcPts val="600"/>
              </a:spcBef>
              <a:spcAft>
                <a:spcPts val="0"/>
              </a:spcAft>
              <a:buSzPts val="2000"/>
              <a:buFont typeface="Arial"/>
              <a:buNone/>
            </a:pPr>
            <a:endParaRPr sz="2000">
              <a:solidFill>
                <a:schemeClr val="dk1"/>
              </a:solidFill>
              <a:latin typeface="Arial"/>
              <a:ea typeface="Arial"/>
              <a:cs typeface="Arial"/>
              <a:sym typeface="Arial"/>
            </a:endParaRPr>
          </a:p>
        </p:txBody>
      </p:sp>
      <p:sp>
        <p:nvSpPr>
          <p:cNvPr id="162" name="Google Shape;162;p22"/>
          <p:cNvSpPr txBox="1">
            <a:spLocks noGrp="1"/>
          </p:cNvSpPr>
          <p:nvPr>
            <p:ph type="title"/>
          </p:nvPr>
        </p:nvSpPr>
        <p:spPr>
          <a:xfrm>
            <a:off x="1042988" y="198438"/>
            <a:ext cx="7705476" cy="92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400" b="1">
                <a:latin typeface="DFKai-SB"/>
                <a:ea typeface="DFKai-SB"/>
                <a:cs typeface="DFKai-SB"/>
                <a:sym typeface="DFKai-SB"/>
              </a:rPr>
              <a:t>為遵守金融法令之人事管理目的並取得當事人書面同意之查詢-</a:t>
            </a:r>
            <a:r>
              <a:rPr lang="zh-TW" sz="2400" b="1">
                <a:solidFill>
                  <a:srgbClr val="FF0000"/>
                </a:solidFill>
                <a:latin typeface="DFKai-SB"/>
                <a:ea typeface="DFKai-SB"/>
                <a:cs typeface="DFKai-SB"/>
                <a:sym typeface="DFKai-SB"/>
              </a:rPr>
              <a:t>農漁會辦理各類候選人資格審查</a:t>
            </a:r>
            <a:endParaRPr sz="2400">
              <a:solidFill>
                <a:srgbClr val="FF0000"/>
              </a:solidFill>
              <a:latin typeface="DFKai-SB"/>
              <a:ea typeface="DFKai-SB"/>
              <a:cs typeface="DFKai-SB"/>
              <a:sym typeface="DFKai-S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11</a:t>
            </a:fld>
            <a:endParaRPr sz="1200">
              <a:solidFill>
                <a:schemeClr val="lt1"/>
              </a:solidFill>
              <a:latin typeface="Arial"/>
              <a:ea typeface="Arial"/>
              <a:cs typeface="Arial"/>
              <a:sym typeface="Arial"/>
            </a:endParaRPr>
          </a:p>
        </p:txBody>
      </p:sp>
      <p:sp>
        <p:nvSpPr>
          <p:cNvPr id="168" name="Google Shape;168;p23"/>
          <p:cNvSpPr txBox="1">
            <a:spLocks noGrp="1"/>
          </p:cNvSpPr>
          <p:nvPr>
            <p:ph type="body" idx="4294967295"/>
          </p:nvPr>
        </p:nvSpPr>
        <p:spPr>
          <a:xfrm>
            <a:off x="539750" y="1268413"/>
            <a:ext cx="8351838" cy="5184775"/>
          </a:xfrm>
          <a:prstGeom prst="rect">
            <a:avLst/>
          </a:prstGeom>
          <a:noFill/>
          <a:ln>
            <a:noFill/>
          </a:ln>
        </p:spPr>
        <p:txBody>
          <a:bodyPr spcFirstLastPara="1" wrap="square" lIns="91425" tIns="45700" rIns="91425" bIns="45700" anchor="t" anchorCtr="0">
            <a:noAutofit/>
          </a:bodyPr>
          <a:lstStyle/>
          <a:p>
            <a:pPr marL="496888" lvl="0" indent="-222248" algn="just" rtl="0">
              <a:lnSpc>
                <a:spcPct val="100000"/>
              </a:lnSpc>
              <a:spcBef>
                <a:spcPts val="0"/>
              </a:spcBef>
              <a:spcAft>
                <a:spcPts val="0"/>
              </a:spcAft>
              <a:buSzPts val="2000"/>
              <a:buFont typeface="Arial"/>
              <a:buNone/>
            </a:pPr>
            <a:r>
              <a:rPr lang="zh-TW" sz="2000">
                <a:solidFill>
                  <a:schemeClr val="dk1"/>
                </a:solidFill>
                <a:latin typeface="Arial"/>
                <a:ea typeface="Arial"/>
                <a:cs typeface="Arial"/>
                <a:sym typeface="Arial"/>
              </a:rPr>
              <a:t>3.向當事人以書面敘明為遵守各該金融管理法令之人事資格要件而有查詢當事人信用資訊之必要，於取得當事人書面同意後方得向本中心查詢，且查詢所得之信用資料不得作為各該金融法令遵循目的以外之其他用途。</a:t>
            </a:r>
            <a:r>
              <a:rPr lang="zh-TW" b="1" u="sng">
                <a:solidFill>
                  <a:schemeClr val="dk1"/>
                </a:solidFill>
                <a:latin typeface="Arial"/>
                <a:ea typeface="Arial"/>
                <a:cs typeface="Arial"/>
                <a:sym typeface="Arial"/>
              </a:rPr>
              <a:t>亦即僅限農、漁會內部使用，不得交由候選人本人攜出或送至縣市政府。</a:t>
            </a:r>
            <a:endParaRPr b="1" u="sng">
              <a:solidFill>
                <a:schemeClr val="dk1"/>
              </a:solidFill>
              <a:latin typeface="Arial"/>
              <a:ea typeface="Arial"/>
              <a:cs typeface="Arial"/>
              <a:sym typeface="Arial"/>
            </a:endParaRPr>
          </a:p>
          <a:p>
            <a:pPr marL="496888" lvl="0" indent="-222248" algn="just" rtl="0">
              <a:lnSpc>
                <a:spcPct val="100000"/>
              </a:lnSpc>
              <a:spcBef>
                <a:spcPts val="0"/>
              </a:spcBef>
              <a:spcAft>
                <a:spcPts val="0"/>
              </a:spcAft>
              <a:buSzPts val="2000"/>
              <a:buFont typeface="Arial"/>
              <a:buNone/>
            </a:pPr>
            <a:endParaRPr sz="2000" u="sng">
              <a:solidFill>
                <a:schemeClr val="dk1"/>
              </a:solidFill>
              <a:latin typeface="Arial"/>
              <a:ea typeface="Arial"/>
              <a:cs typeface="Arial"/>
              <a:sym typeface="Arial"/>
            </a:endParaRPr>
          </a:p>
          <a:p>
            <a:pPr marL="496888" lvl="0" indent="-222248" algn="just" rtl="0">
              <a:lnSpc>
                <a:spcPct val="100000"/>
              </a:lnSpc>
              <a:spcBef>
                <a:spcPts val="0"/>
              </a:spcBef>
              <a:spcAft>
                <a:spcPts val="0"/>
              </a:spcAft>
              <a:buSzPts val="2000"/>
              <a:buFont typeface="Arial"/>
              <a:buNone/>
            </a:pPr>
            <a:r>
              <a:rPr lang="zh-TW" sz="2000">
                <a:solidFill>
                  <a:schemeClr val="dk1"/>
                </a:solidFill>
                <a:latin typeface="Arial"/>
                <a:ea typeface="Arial"/>
                <a:cs typeface="Arial"/>
                <a:sym typeface="Arial"/>
              </a:rPr>
              <a:t>4.至於連線查詢</a:t>
            </a:r>
            <a:r>
              <a:rPr lang="zh-TW" b="1">
                <a:solidFill>
                  <a:schemeClr val="dk1"/>
                </a:solidFill>
                <a:latin typeface="Arial"/>
                <a:ea typeface="Arial"/>
                <a:cs typeface="Arial"/>
                <a:sym typeface="Arial"/>
              </a:rPr>
              <a:t>農(漁)會會員代表、農事(漁民)小組組長候選人債信資料</a:t>
            </a:r>
            <a:r>
              <a:rPr lang="zh-TW" sz="2000">
                <a:solidFill>
                  <a:schemeClr val="dk1"/>
                </a:solidFill>
                <a:latin typeface="Arial"/>
                <a:ea typeface="Arial"/>
                <a:cs typeface="Arial"/>
                <a:sym typeface="Arial"/>
              </a:rPr>
              <a:t>，與金管會函釋意旨之「金融管理法令遵循」目的不符，各農(漁)會會員如有審核該等候選人債信之必要，</a:t>
            </a:r>
            <a:r>
              <a:rPr lang="zh-TW" b="1">
                <a:solidFill>
                  <a:schemeClr val="dk1"/>
                </a:solidFill>
                <a:latin typeface="Arial"/>
                <a:ea typeface="Arial"/>
                <a:cs typeface="Arial"/>
                <a:sym typeface="Arial"/>
              </a:rPr>
              <a:t>應由各候選人自行提供信用報告方式辦理。</a:t>
            </a:r>
            <a:endParaRPr sz="2000" b="1">
              <a:solidFill>
                <a:schemeClr val="dk1"/>
              </a:solidFill>
              <a:latin typeface="Arial"/>
              <a:ea typeface="Arial"/>
              <a:cs typeface="Arial"/>
              <a:sym typeface="Arial"/>
            </a:endParaRPr>
          </a:p>
          <a:p>
            <a:pPr marL="266700" lvl="0" indent="-19050" algn="just" rtl="0">
              <a:lnSpc>
                <a:spcPct val="100000"/>
              </a:lnSpc>
              <a:spcBef>
                <a:spcPts val="0"/>
              </a:spcBef>
              <a:spcAft>
                <a:spcPts val="0"/>
              </a:spcAft>
              <a:buSzPts val="1800"/>
              <a:buFont typeface="Arial"/>
              <a:buNone/>
            </a:pPr>
            <a:r>
              <a:rPr lang="zh-TW" sz="1800">
                <a:solidFill>
                  <a:schemeClr val="dk1"/>
                </a:solidFill>
                <a:latin typeface="Arial"/>
                <a:ea typeface="Arial"/>
                <a:cs typeface="Arial"/>
                <a:sym typeface="Arial"/>
              </a:rPr>
              <a:t>※相關函文</a:t>
            </a:r>
            <a:endParaRPr/>
          </a:p>
          <a:p>
            <a:pPr marL="666750" lvl="0" indent="-198437" algn="just" rtl="0">
              <a:lnSpc>
                <a:spcPct val="100000"/>
              </a:lnSpc>
              <a:spcBef>
                <a:spcPts val="0"/>
              </a:spcBef>
              <a:spcAft>
                <a:spcPts val="0"/>
              </a:spcAft>
              <a:buSzPts val="1800"/>
              <a:buFont typeface="Arial"/>
              <a:buNone/>
            </a:pPr>
            <a:r>
              <a:rPr lang="zh-TW" sz="1800">
                <a:solidFill>
                  <a:schemeClr val="dk1"/>
                </a:solidFill>
                <a:latin typeface="DFKai-SB"/>
                <a:ea typeface="DFKai-SB"/>
                <a:cs typeface="DFKai-SB"/>
                <a:sym typeface="DFKai-SB"/>
              </a:rPr>
              <a:t>1.財團法人金融聯合徵信中心97年12月25日金徵(業)字第 0970024301號函。</a:t>
            </a:r>
            <a:endParaRPr/>
          </a:p>
          <a:p>
            <a:pPr marL="666750" lvl="0" indent="-198437" algn="just" rtl="0">
              <a:lnSpc>
                <a:spcPct val="100000"/>
              </a:lnSpc>
              <a:spcBef>
                <a:spcPts val="0"/>
              </a:spcBef>
              <a:spcAft>
                <a:spcPts val="0"/>
              </a:spcAft>
              <a:buSzPts val="1800"/>
              <a:buFont typeface="Arial"/>
              <a:buNone/>
            </a:pPr>
            <a:r>
              <a:rPr lang="zh-TW" sz="1800">
                <a:solidFill>
                  <a:schemeClr val="dk1"/>
                </a:solidFill>
                <a:latin typeface="DFKai-SB"/>
                <a:ea typeface="DFKai-SB"/>
                <a:cs typeface="DFKai-SB"/>
                <a:sym typeface="DFKai-SB"/>
              </a:rPr>
              <a:t>2.農委會93年11月30日農輔字第0930155703號函、金管會101年9月10日金管銀國字第10100253340號函。</a:t>
            </a:r>
            <a:endParaRPr sz="1800">
              <a:solidFill>
                <a:schemeClr val="dk1"/>
              </a:solidFill>
              <a:latin typeface="DFKai-SB"/>
              <a:ea typeface="DFKai-SB"/>
              <a:cs typeface="DFKai-SB"/>
              <a:sym typeface="DFKai-SB"/>
            </a:endParaRPr>
          </a:p>
          <a:p>
            <a:pPr marL="666750" lvl="0" indent="-198437" algn="just" rtl="0">
              <a:lnSpc>
                <a:spcPct val="100000"/>
              </a:lnSpc>
              <a:spcBef>
                <a:spcPts val="0"/>
              </a:spcBef>
              <a:spcAft>
                <a:spcPts val="0"/>
              </a:spcAft>
              <a:buSzPts val="1800"/>
              <a:buFont typeface="Arial"/>
              <a:buNone/>
            </a:pPr>
            <a:r>
              <a:rPr lang="zh-TW" sz="1800">
                <a:solidFill>
                  <a:schemeClr val="dk1"/>
                </a:solidFill>
                <a:latin typeface="DFKai-SB"/>
                <a:ea typeface="DFKai-SB"/>
                <a:cs typeface="DFKai-SB"/>
                <a:sym typeface="DFKai-SB"/>
              </a:rPr>
              <a:t>3.金管會101年9月10日金管銀國字第10100253340號函。</a:t>
            </a:r>
            <a:endParaRPr sz="1800">
              <a:solidFill>
                <a:schemeClr val="dk1"/>
              </a:solidFill>
              <a:latin typeface="DFKai-SB"/>
              <a:ea typeface="DFKai-SB"/>
              <a:cs typeface="DFKai-SB"/>
              <a:sym typeface="DFKai-SB"/>
            </a:endParaRPr>
          </a:p>
          <a:p>
            <a:pPr marL="266700" lvl="0" indent="-266700" algn="l" rtl="0">
              <a:lnSpc>
                <a:spcPct val="100000"/>
              </a:lnSpc>
              <a:spcBef>
                <a:spcPts val="400"/>
              </a:spcBef>
              <a:spcAft>
                <a:spcPts val="0"/>
              </a:spcAft>
              <a:buSzPts val="2000"/>
              <a:buFont typeface="Arial"/>
              <a:buNone/>
            </a:pPr>
            <a:endParaRPr sz="2000" b="1">
              <a:solidFill>
                <a:schemeClr val="dk1"/>
              </a:solidFill>
              <a:latin typeface="DFKai-SB"/>
              <a:ea typeface="DFKai-SB"/>
              <a:cs typeface="DFKai-SB"/>
              <a:sym typeface="DFKai-SB"/>
            </a:endParaRPr>
          </a:p>
          <a:p>
            <a:pPr marL="266700" lvl="0" indent="-139700" algn="l" rtl="0">
              <a:lnSpc>
                <a:spcPct val="80000"/>
              </a:lnSpc>
              <a:spcBef>
                <a:spcPts val="400"/>
              </a:spcBef>
              <a:spcAft>
                <a:spcPts val="0"/>
              </a:spcAft>
              <a:buSzPts val="2000"/>
              <a:buFont typeface="Arial"/>
              <a:buNone/>
            </a:pPr>
            <a:endParaRPr sz="2000">
              <a:solidFill>
                <a:schemeClr val="dk1"/>
              </a:solidFill>
              <a:latin typeface="SimHei"/>
              <a:ea typeface="SimHei"/>
              <a:cs typeface="SimHei"/>
              <a:sym typeface="SimHei"/>
            </a:endParaRPr>
          </a:p>
        </p:txBody>
      </p:sp>
      <p:sp>
        <p:nvSpPr>
          <p:cNvPr id="169" name="Google Shape;169;p23"/>
          <p:cNvSpPr txBox="1">
            <a:spLocks noGrp="1"/>
          </p:cNvSpPr>
          <p:nvPr>
            <p:ph type="title"/>
          </p:nvPr>
        </p:nvSpPr>
        <p:spPr>
          <a:xfrm>
            <a:off x="1042988" y="198438"/>
            <a:ext cx="7705476" cy="92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400" b="1">
                <a:latin typeface="DFKai-SB"/>
                <a:ea typeface="DFKai-SB"/>
                <a:cs typeface="DFKai-SB"/>
                <a:sym typeface="DFKai-SB"/>
              </a:rPr>
              <a:t>為遵守金融法令之人事管理目的並取得當事人書面同意之查詢-</a:t>
            </a:r>
            <a:r>
              <a:rPr lang="zh-TW" sz="2400" b="1">
                <a:solidFill>
                  <a:srgbClr val="FF0000"/>
                </a:solidFill>
                <a:latin typeface="DFKai-SB"/>
                <a:ea typeface="DFKai-SB"/>
                <a:cs typeface="DFKai-SB"/>
                <a:sym typeface="DFKai-SB"/>
              </a:rPr>
              <a:t>農漁會辦理各類候選人資格審查(續)</a:t>
            </a:r>
            <a:endParaRPr sz="2400">
              <a:solidFill>
                <a:srgbClr val="FF0000"/>
              </a:solidFill>
              <a:latin typeface="DFKai-SB"/>
              <a:ea typeface="DFKai-SB"/>
              <a:cs typeface="DFKai-SB"/>
              <a:sym typeface="DFKai-S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12</a:t>
            </a:fld>
            <a:endParaRPr sz="1200">
              <a:solidFill>
                <a:schemeClr val="lt1"/>
              </a:solidFill>
              <a:latin typeface="Arial"/>
              <a:ea typeface="Arial"/>
              <a:cs typeface="Arial"/>
              <a:sym typeface="Arial"/>
            </a:endParaRPr>
          </a:p>
        </p:txBody>
      </p:sp>
      <p:sp>
        <p:nvSpPr>
          <p:cNvPr id="175" name="Google Shape;175;p24"/>
          <p:cNvSpPr/>
          <p:nvPr/>
        </p:nvSpPr>
        <p:spPr>
          <a:xfrm>
            <a:off x="827088" y="1130300"/>
            <a:ext cx="8174037" cy="56165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zh-TW" sz="2000" b="0" i="0" u="none" strike="noStrike" cap="none" dirty="0">
                <a:solidFill>
                  <a:schemeClr val="dk1"/>
                </a:solidFill>
                <a:latin typeface="Arial"/>
                <a:ea typeface="Arial"/>
                <a:cs typeface="Arial"/>
                <a:sym typeface="Arial"/>
              </a:rPr>
              <a:t>(二)</a:t>
            </a:r>
            <a:r>
              <a:rPr lang="zh-TW" sz="2000" b="1" i="0" u="sng" strike="noStrike" cap="none" dirty="0">
                <a:solidFill>
                  <a:schemeClr val="dk1"/>
                </a:solidFill>
                <a:latin typeface="Arial"/>
                <a:ea typeface="Arial"/>
                <a:cs typeface="Arial"/>
                <a:sym typeface="Arial"/>
              </a:rPr>
              <a:t>當事人本人</a:t>
            </a:r>
            <a:r>
              <a:rPr lang="zh-TW" sz="2000" b="0" i="0" u="none" strike="noStrike" cap="none" dirty="0">
                <a:solidFill>
                  <a:schemeClr val="dk1"/>
                </a:solidFill>
                <a:latin typeface="Arial"/>
                <a:ea typeface="Arial"/>
                <a:cs typeface="Arial"/>
                <a:sym typeface="Arial"/>
              </a:rPr>
              <a:t>使用：</a:t>
            </a:r>
            <a:endParaRPr sz="1400" b="0" i="0" u="none" strike="noStrike" cap="none" dirty="0">
              <a:solidFill>
                <a:srgbClr val="000000"/>
              </a:solidFill>
              <a:latin typeface="Arial"/>
              <a:ea typeface="Arial"/>
              <a:cs typeface="Arial"/>
              <a:sym typeface="Arial"/>
            </a:endParaRPr>
          </a:p>
          <a:p>
            <a:pPr marL="522288" marR="0" lvl="0" indent="-209548" algn="just" rtl="0">
              <a:lnSpc>
                <a:spcPct val="100000"/>
              </a:lnSpc>
              <a:spcBef>
                <a:spcPts val="0"/>
              </a:spcBef>
              <a:spcAft>
                <a:spcPts val="0"/>
              </a:spcAft>
              <a:buClr>
                <a:srgbClr val="004B91"/>
              </a:buClr>
              <a:buSzPts val="1800"/>
              <a:buFont typeface="Arial"/>
              <a:buNone/>
            </a:pPr>
            <a:r>
              <a:rPr lang="zh-TW" sz="1800" b="0" i="0" u="none" strike="noStrike" cap="none" dirty="0">
                <a:solidFill>
                  <a:schemeClr val="dk1"/>
                </a:solidFill>
                <a:latin typeface="Arial"/>
                <a:ea typeface="Arial"/>
                <a:cs typeface="Arial"/>
                <a:sym typeface="Arial"/>
              </a:rPr>
              <a:t>1.舉凡農會總幹事、會員代表、理事及監事辦理候選登記時應檢附之金融授信紀錄之佐證資料，均由各候選人逕向本中心以臨櫃或郵寄方式申請辦理</a:t>
            </a:r>
            <a:endParaRPr sz="1400" b="0" i="0" u="none" strike="noStrike" cap="none" dirty="0">
              <a:solidFill>
                <a:srgbClr val="000000"/>
              </a:solidFill>
              <a:latin typeface="Arial"/>
              <a:ea typeface="Arial"/>
              <a:cs typeface="Arial"/>
              <a:sym typeface="Arial"/>
            </a:endParaRPr>
          </a:p>
          <a:p>
            <a:pPr marL="522288" marR="0" lvl="0" indent="-209548" algn="just" rtl="0">
              <a:lnSpc>
                <a:spcPct val="100000"/>
              </a:lnSpc>
              <a:spcBef>
                <a:spcPts val="0"/>
              </a:spcBef>
              <a:spcAft>
                <a:spcPts val="0"/>
              </a:spcAft>
              <a:buClr>
                <a:srgbClr val="000000"/>
              </a:buClr>
              <a:buSzPts val="1800"/>
              <a:buFont typeface="Arial"/>
              <a:buNone/>
            </a:pPr>
            <a:r>
              <a:rPr lang="zh-TW" sz="1800" b="0" i="0" u="none" strike="noStrike" cap="none" dirty="0">
                <a:solidFill>
                  <a:schemeClr val="dk1"/>
                </a:solidFill>
                <a:latin typeface="Arial"/>
                <a:ea typeface="Arial"/>
                <a:cs typeface="Arial"/>
                <a:sym typeface="Arial"/>
              </a:rPr>
              <a:t>2.當事人向本中心申請信用報告，係依個人資料保護法第三條規定，當事人就其個人資料行使查詢、閱覽及請求製給複製本之權利，自屬於法有據。</a:t>
            </a:r>
            <a:endParaRPr sz="1400" b="0" i="0" u="none" strike="noStrike" cap="none" dirty="0">
              <a:solidFill>
                <a:srgbClr val="000000"/>
              </a:solidFill>
              <a:latin typeface="Arial"/>
              <a:ea typeface="Arial"/>
              <a:cs typeface="Arial"/>
              <a:sym typeface="Arial"/>
            </a:endParaRPr>
          </a:p>
          <a:p>
            <a:pPr marL="522288" marR="0" lvl="0" indent="-209548" algn="just" rtl="0">
              <a:lnSpc>
                <a:spcPct val="100000"/>
              </a:lnSpc>
              <a:spcBef>
                <a:spcPts val="0"/>
              </a:spcBef>
              <a:spcAft>
                <a:spcPts val="0"/>
              </a:spcAft>
              <a:buClr>
                <a:srgbClr val="000000"/>
              </a:buClr>
              <a:buSzPts val="1800"/>
              <a:buFont typeface="Arial"/>
              <a:buNone/>
            </a:pPr>
            <a:r>
              <a:rPr lang="zh-TW" sz="1800" b="1" i="0" u="none" strike="noStrike" cap="none" dirty="0">
                <a:solidFill>
                  <a:schemeClr val="dk1"/>
                </a:solidFill>
                <a:latin typeface="Arial"/>
                <a:ea typeface="Arial"/>
                <a:cs typeface="Arial"/>
                <a:sym typeface="Arial"/>
              </a:rPr>
              <a:t>※相關函文：農委會93年11月30日農輔字第0930155703號函</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zh-TW" sz="2000" b="0" i="0" u="none" strike="noStrike" cap="none" dirty="0">
                <a:solidFill>
                  <a:schemeClr val="dk1"/>
                </a:solidFill>
                <a:latin typeface="Arial"/>
                <a:ea typeface="Arial"/>
                <a:cs typeface="Arial"/>
                <a:sym typeface="Arial"/>
              </a:rPr>
              <a:t>(三)</a:t>
            </a:r>
            <a:r>
              <a:rPr lang="zh-TW" sz="2000" b="1" i="0" u="sng" strike="noStrike" cap="none" dirty="0" smtClean="0">
                <a:solidFill>
                  <a:schemeClr val="dk1"/>
                </a:solidFill>
                <a:latin typeface="Arial"/>
                <a:ea typeface="Arial"/>
                <a:cs typeface="Arial"/>
                <a:sym typeface="Arial"/>
              </a:rPr>
              <a:t>農</a:t>
            </a:r>
            <a:r>
              <a:rPr lang="zh-TW" altLang="en-US" sz="2000" b="1" u="sng" dirty="0">
                <a:solidFill>
                  <a:schemeClr val="dk1"/>
                </a:solidFill>
              </a:rPr>
              <a:t>業部</a:t>
            </a:r>
            <a:r>
              <a:rPr lang="zh-TW" sz="2000" b="1" i="0" u="sng" strike="noStrike" cap="none" dirty="0" smtClean="0">
                <a:solidFill>
                  <a:schemeClr val="dk1"/>
                </a:solidFill>
                <a:latin typeface="Arial"/>
                <a:ea typeface="Arial"/>
                <a:cs typeface="Arial"/>
                <a:sym typeface="Arial"/>
              </a:rPr>
              <a:t>及</a:t>
            </a:r>
            <a:r>
              <a:rPr lang="zh-TW" sz="2000" b="1" i="0" u="sng" strike="noStrike" cap="none" dirty="0">
                <a:solidFill>
                  <a:schemeClr val="dk1"/>
                </a:solidFill>
                <a:latin typeface="Arial"/>
                <a:ea typeface="Arial"/>
                <a:cs typeface="Arial"/>
                <a:sym typeface="Arial"/>
              </a:rPr>
              <a:t>各縣市政府等農漁會主管機關</a:t>
            </a:r>
            <a:r>
              <a:rPr lang="zh-TW" sz="2000" b="0" i="0" u="none" strike="noStrike" cap="none" dirty="0">
                <a:solidFill>
                  <a:schemeClr val="dk1"/>
                </a:solidFill>
                <a:latin typeface="Arial"/>
                <a:ea typeface="Arial"/>
                <a:cs typeface="Arial"/>
                <a:sym typeface="Arial"/>
              </a:rPr>
              <a:t>審查使用：</a:t>
            </a:r>
            <a:endParaRPr sz="1400" b="0" i="0" u="none" strike="noStrike" cap="none" dirty="0">
              <a:solidFill>
                <a:srgbClr val="000000"/>
              </a:solidFill>
              <a:latin typeface="Arial"/>
              <a:ea typeface="Arial"/>
              <a:cs typeface="Arial"/>
              <a:sym typeface="Arial"/>
            </a:endParaRPr>
          </a:p>
          <a:p>
            <a:pPr marL="522288" marR="0" lvl="0" indent="-234948" algn="just" rtl="0">
              <a:lnSpc>
                <a:spcPct val="100000"/>
              </a:lnSpc>
              <a:spcBef>
                <a:spcPts val="0"/>
              </a:spcBef>
              <a:spcAft>
                <a:spcPts val="0"/>
              </a:spcAft>
              <a:buClr>
                <a:srgbClr val="000000"/>
              </a:buClr>
              <a:buSzPts val="1800"/>
              <a:buFont typeface="Arial"/>
              <a:buNone/>
            </a:pPr>
            <a:r>
              <a:rPr lang="zh-TW" sz="1800" b="0" i="0" u="none" strike="noStrike" cap="none" dirty="0">
                <a:solidFill>
                  <a:schemeClr val="dk1"/>
                </a:solidFill>
                <a:latin typeface="Arial"/>
                <a:ea typeface="Arial"/>
                <a:cs typeface="Arial"/>
                <a:sym typeface="Arial"/>
              </a:rPr>
              <a:t>1.</a:t>
            </a:r>
            <a:r>
              <a:rPr lang="zh-TW" sz="1800" b="0" i="0" u="sng" strike="noStrike" cap="none" dirty="0">
                <a:solidFill>
                  <a:schemeClr val="dk1"/>
                </a:solidFill>
                <a:latin typeface="Arial"/>
                <a:ea typeface="Arial"/>
                <a:cs typeface="Arial"/>
                <a:sym typeface="Arial"/>
              </a:rPr>
              <a:t>農會主管機關如有業務需要</a:t>
            </a:r>
            <a:r>
              <a:rPr lang="zh-TW" sz="1800" b="0" i="0" u="none" strike="noStrike" cap="none" dirty="0">
                <a:solidFill>
                  <a:schemeClr val="dk1"/>
                </a:solidFill>
                <a:latin typeface="Arial"/>
                <a:ea typeface="Arial"/>
                <a:cs typeface="Arial"/>
                <a:sym typeface="Arial"/>
              </a:rPr>
              <a:t>，擬查詢現任選、聘人員信用紀錄，應敘明案由，</a:t>
            </a:r>
            <a:r>
              <a:rPr lang="zh-TW" sz="1800" b="0" i="0" u="sng" strike="noStrike" cap="none" dirty="0">
                <a:solidFill>
                  <a:schemeClr val="dk1"/>
                </a:solidFill>
                <a:latin typeface="Arial"/>
                <a:ea typeface="Arial"/>
                <a:cs typeface="Arial"/>
                <a:sym typeface="Arial"/>
              </a:rPr>
              <a:t>函報金融監督管理委員會同意後，再由本中心提供現任選、聘人員放款延滯之金融機構名單。</a:t>
            </a:r>
            <a:endParaRPr sz="1800" b="0" i="0" u="sng" strike="noStrike" cap="none" dirty="0">
              <a:solidFill>
                <a:schemeClr val="dk1"/>
              </a:solidFill>
              <a:latin typeface="Arial"/>
              <a:ea typeface="Arial"/>
              <a:cs typeface="Arial"/>
              <a:sym typeface="Arial"/>
            </a:endParaRPr>
          </a:p>
          <a:p>
            <a:pPr marL="522288" marR="0" lvl="0" indent="-234948" algn="just"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endParaRPr>
          </a:p>
          <a:p>
            <a:pPr marL="522288" marR="0" lvl="0" indent="-234948" algn="just" rtl="0">
              <a:lnSpc>
                <a:spcPct val="100000"/>
              </a:lnSpc>
              <a:spcBef>
                <a:spcPts val="0"/>
              </a:spcBef>
              <a:spcAft>
                <a:spcPts val="0"/>
              </a:spcAft>
              <a:buClr>
                <a:srgbClr val="000000"/>
              </a:buClr>
              <a:buSzPts val="1800"/>
              <a:buFont typeface="Arial"/>
              <a:buNone/>
            </a:pPr>
            <a:r>
              <a:rPr lang="zh-TW" sz="1800" b="0" i="0" u="none" strike="noStrike" cap="none" dirty="0">
                <a:solidFill>
                  <a:schemeClr val="dk1"/>
                </a:solidFill>
                <a:latin typeface="Arial"/>
                <a:ea typeface="Arial"/>
                <a:cs typeface="Arial"/>
                <a:sym typeface="Arial"/>
              </a:rPr>
              <a:t>2.農(漁)會各級主管機關(含</a:t>
            </a:r>
            <a:r>
              <a:rPr lang="zh-TW" sz="1800" b="0" i="0" u="none" strike="noStrike" cap="none" dirty="0" smtClean="0">
                <a:solidFill>
                  <a:schemeClr val="dk1"/>
                </a:solidFill>
                <a:latin typeface="Arial"/>
                <a:ea typeface="Arial"/>
                <a:cs typeface="Arial"/>
                <a:sym typeface="Arial"/>
              </a:rPr>
              <a:t>農</a:t>
            </a:r>
            <a:r>
              <a:rPr lang="zh-TW" altLang="en-US" sz="1800" dirty="0">
                <a:solidFill>
                  <a:schemeClr val="dk1"/>
                </a:solidFill>
              </a:rPr>
              <a:t>業部</a:t>
            </a:r>
            <a:r>
              <a:rPr lang="zh-TW" sz="1800" b="0" i="0" u="none" strike="noStrike" cap="none" dirty="0" smtClean="0">
                <a:solidFill>
                  <a:schemeClr val="dk1"/>
                </a:solidFill>
                <a:latin typeface="Arial"/>
                <a:ea typeface="Arial"/>
                <a:cs typeface="Arial"/>
                <a:sym typeface="Arial"/>
              </a:rPr>
              <a:t>及</a:t>
            </a:r>
            <a:r>
              <a:rPr lang="zh-TW" sz="1800" b="0" i="0" u="none" strike="noStrike" cap="none" dirty="0">
                <a:solidFill>
                  <a:schemeClr val="dk1"/>
                </a:solidFill>
                <a:latin typeface="Arial"/>
                <a:ea typeface="Arial"/>
                <a:cs typeface="Arial"/>
                <a:sym typeface="Arial"/>
              </a:rPr>
              <a:t>直轄市、縣(市)政府)得為審查農(漁)會總幹事候聘登記資格查證其債信紀錄，並依權責分別造冊，檢附當事人同意書，</a:t>
            </a:r>
            <a:r>
              <a:rPr lang="zh-TW" sz="1800" b="0" i="0" u="sng" strike="noStrike" cap="none" dirty="0">
                <a:solidFill>
                  <a:schemeClr val="dk1"/>
                </a:solidFill>
                <a:latin typeface="Arial"/>
                <a:ea typeface="Arial"/>
                <a:cs typeface="Arial"/>
                <a:sym typeface="Arial"/>
              </a:rPr>
              <a:t>委請本中心協助查詢當事人債信資料</a:t>
            </a:r>
            <a:r>
              <a:rPr lang="zh-TW"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522288" marR="0" lvl="0" indent="-234948"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522288" marR="0" lvl="0" indent="-234948" algn="just" rtl="0">
              <a:lnSpc>
                <a:spcPct val="100000"/>
              </a:lnSpc>
              <a:spcBef>
                <a:spcPts val="0"/>
              </a:spcBef>
              <a:spcAft>
                <a:spcPts val="0"/>
              </a:spcAft>
              <a:buClr>
                <a:srgbClr val="000000"/>
              </a:buClr>
              <a:buSzPts val="1600"/>
              <a:buFont typeface="Arial"/>
              <a:buNone/>
            </a:pPr>
            <a:r>
              <a:rPr lang="zh-TW" sz="1600" b="0" i="0" u="none" strike="noStrike" cap="none" dirty="0">
                <a:solidFill>
                  <a:schemeClr val="dk1"/>
                </a:solidFill>
                <a:latin typeface="Arial"/>
                <a:ea typeface="Arial"/>
                <a:cs typeface="Arial"/>
                <a:sym typeface="Arial"/>
              </a:rPr>
              <a:t>※相關函文：</a:t>
            </a:r>
            <a:endParaRPr sz="1400" b="0" i="0" u="none" strike="noStrike" cap="none" dirty="0">
              <a:solidFill>
                <a:srgbClr val="000000"/>
              </a:solidFill>
              <a:latin typeface="Arial"/>
              <a:ea typeface="Arial"/>
              <a:cs typeface="Arial"/>
              <a:sym typeface="Arial"/>
            </a:endParaRPr>
          </a:p>
          <a:p>
            <a:pPr marL="522288" marR="0" lvl="0" indent="0" algn="just" rtl="0">
              <a:lnSpc>
                <a:spcPct val="100000"/>
              </a:lnSpc>
              <a:spcBef>
                <a:spcPts val="0"/>
              </a:spcBef>
              <a:spcAft>
                <a:spcPts val="0"/>
              </a:spcAft>
              <a:buClr>
                <a:srgbClr val="000000"/>
              </a:buClr>
              <a:buSzPts val="1600"/>
              <a:buFont typeface="Arial"/>
              <a:buNone/>
            </a:pPr>
            <a:r>
              <a:rPr lang="zh-TW" sz="1600" b="0" i="0" u="none" strike="noStrike" cap="none" dirty="0">
                <a:solidFill>
                  <a:schemeClr val="dk1"/>
                </a:solidFill>
                <a:latin typeface="Arial"/>
                <a:ea typeface="Arial"/>
                <a:cs typeface="Arial"/>
                <a:sym typeface="Arial"/>
              </a:rPr>
              <a:t>1.財政部91年6月27日台財融(三)字第0918011062號函。</a:t>
            </a:r>
            <a:endParaRPr sz="1400" b="0" i="0" u="none" strike="noStrike" cap="none" dirty="0">
              <a:solidFill>
                <a:srgbClr val="000000"/>
              </a:solidFill>
              <a:latin typeface="Arial"/>
              <a:ea typeface="Arial"/>
              <a:cs typeface="Arial"/>
              <a:sym typeface="Arial"/>
            </a:endParaRPr>
          </a:p>
          <a:p>
            <a:pPr marL="522288" marR="0" lvl="0" indent="0" algn="just" rtl="0">
              <a:lnSpc>
                <a:spcPct val="100000"/>
              </a:lnSpc>
              <a:spcBef>
                <a:spcPts val="0"/>
              </a:spcBef>
              <a:spcAft>
                <a:spcPts val="0"/>
              </a:spcAft>
              <a:buClr>
                <a:srgbClr val="000000"/>
              </a:buClr>
              <a:buSzPts val="1600"/>
              <a:buFont typeface="Arial"/>
              <a:buNone/>
            </a:pPr>
            <a:r>
              <a:rPr lang="zh-TW" sz="1600" b="0" i="0" u="none" strike="noStrike" cap="none" dirty="0">
                <a:solidFill>
                  <a:schemeClr val="dk1"/>
                </a:solidFill>
                <a:latin typeface="Arial"/>
                <a:ea typeface="Arial"/>
                <a:cs typeface="Arial"/>
                <a:sym typeface="Arial"/>
              </a:rPr>
              <a:t>2.農委會91年4月8日農輔字第0910117941號函。</a:t>
            </a:r>
            <a:endParaRPr sz="1400" b="0" i="0" u="none" strike="noStrike" cap="none" dirty="0">
              <a:solidFill>
                <a:srgbClr val="000000"/>
              </a:solidFill>
              <a:latin typeface="Arial"/>
              <a:ea typeface="Arial"/>
              <a:cs typeface="Arial"/>
              <a:sym typeface="Arial"/>
            </a:endParaRPr>
          </a:p>
          <a:p>
            <a:pPr marL="731838" marR="0" lvl="0" indent="-209550" algn="just" rtl="0">
              <a:lnSpc>
                <a:spcPct val="100000"/>
              </a:lnSpc>
              <a:spcBef>
                <a:spcPts val="0"/>
              </a:spcBef>
              <a:spcAft>
                <a:spcPts val="0"/>
              </a:spcAft>
              <a:buClr>
                <a:srgbClr val="000000"/>
              </a:buClr>
              <a:buSzPts val="1600"/>
              <a:buFont typeface="Arial"/>
              <a:buNone/>
            </a:pPr>
            <a:r>
              <a:rPr lang="zh-TW" sz="1600" b="0" i="0" u="none" strike="noStrike" cap="none" dirty="0">
                <a:solidFill>
                  <a:schemeClr val="dk1"/>
                </a:solidFill>
                <a:latin typeface="Arial"/>
                <a:ea typeface="Arial"/>
                <a:cs typeface="Arial"/>
                <a:sym typeface="Arial"/>
              </a:rPr>
              <a:t>3.農委會101年8月6日農輔字第1010051279號函及金管會101年8月20日金管銀國字第10100256900號函。</a:t>
            </a:r>
            <a:endParaRPr sz="1400" b="0" i="0" u="none" strike="noStrike" cap="none" dirty="0">
              <a:solidFill>
                <a:srgbClr val="000000"/>
              </a:solidFill>
              <a:latin typeface="Arial"/>
              <a:ea typeface="Arial"/>
              <a:cs typeface="Arial"/>
              <a:sym typeface="Arial"/>
            </a:endParaRPr>
          </a:p>
        </p:txBody>
      </p:sp>
      <p:sp>
        <p:nvSpPr>
          <p:cNvPr id="176" name="Google Shape;176;p24"/>
          <p:cNvSpPr txBox="1">
            <a:spLocks noGrp="1"/>
          </p:cNvSpPr>
          <p:nvPr>
            <p:ph type="title"/>
          </p:nvPr>
        </p:nvSpPr>
        <p:spPr>
          <a:xfrm>
            <a:off x="971550" y="198438"/>
            <a:ext cx="7715250" cy="782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b="1">
                <a:latin typeface="DFKai-SB"/>
                <a:ea typeface="DFKai-SB"/>
                <a:cs typeface="DFKai-SB"/>
                <a:sym typeface="DFKai-SB"/>
              </a:rPr>
              <a:t>為遵守金融法令之人事管理目的並取得當事人書面同意之查詢-</a:t>
            </a:r>
            <a:r>
              <a:rPr lang="zh-TW" sz="2800" b="1">
                <a:solidFill>
                  <a:srgbClr val="FF0000"/>
                </a:solidFill>
                <a:latin typeface="DFKai-SB"/>
                <a:ea typeface="DFKai-SB"/>
                <a:cs typeface="DFKai-SB"/>
                <a:sym typeface="DFKai-SB"/>
              </a:rPr>
              <a:t>農漁會辦理各類候選人(續)</a:t>
            </a:r>
            <a:endParaRPr sz="2800">
              <a:solidFill>
                <a:srgbClr val="FF0000"/>
              </a:solidFill>
              <a:latin typeface="DFKai-SB"/>
              <a:ea typeface="DFKai-SB"/>
              <a:cs typeface="DFKai-SB"/>
              <a:sym typeface="DFKai-S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13</a:t>
            </a:fld>
            <a:endParaRPr sz="1200">
              <a:solidFill>
                <a:schemeClr val="lt1"/>
              </a:solidFill>
              <a:latin typeface="Arial"/>
              <a:ea typeface="Arial"/>
              <a:cs typeface="Arial"/>
              <a:sym typeface="Arial"/>
            </a:endParaRPr>
          </a:p>
        </p:txBody>
      </p:sp>
      <p:sp>
        <p:nvSpPr>
          <p:cNvPr id="182" name="Google Shape;182;p25"/>
          <p:cNvSpPr txBox="1">
            <a:spLocks noGrp="1"/>
          </p:cNvSpPr>
          <p:nvPr>
            <p:ph type="title"/>
          </p:nvPr>
        </p:nvSpPr>
        <p:spPr>
          <a:xfrm>
            <a:off x="827088" y="68263"/>
            <a:ext cx="8077200" cy="782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b="1">
                <a:latin typeface="DFKai-SB"/>
                <a:ea typeface="DFKai-SB"/>
                <a:cs typeface="DFKai-SB"/>
                <a:sym typeface="DFKai-SB"/>
              </a:rPr>
              <a:t>農漁會辦理各類候選人信用資料查詢及利用總整理</a:t>
            </a:r>
            <a:endParaRPr/>
          </a:p>
        </p:txBody>
      </p:sp>
      <p:graphicFrame>
        <p:nvGraphicFramePr>
          <p:cNvPr id="183" name="Google Shape;183;p25"/>
          <p:cNvGraphicFramePr/>
          <p:nvPr/>
        </p:nvGraphicFramePr>
        <p:xfrm>
          <a:off x="971550" y="1268859"/>
          <a:ext cx="7993075" cy="4608425"/>
        </p:xfrm>
        <a:graphic>
          <a:graphicData uri="http://schemas.openxmlformats.org/drawingml/2006/table">
            <a:tbl>
              <a:tblPr firstRow="1" bandRow="1">
                <a:noFill/>
                <a:tableStyleId>{2AE332AE-B0F9-45B3-B317-7AAAB51F8871}</a:tableStyleId>
              </a:tblPr>
              <a:tblGrid>
                <a:gridCol w="2033325">
                  <a:extLst>
                    <a:ext uri="{9D8B030D-6E8A-4147-A177-3AD203B41FA5}">
                      <a16:colId xmlns:a16="http://schemas.microsoft.com/office/drawing/2014/main" xmlns="" val="20000"/>
                    </a:ext>
                  </a:extLst>
                </a:gridCol>
                <a:gridCol w="1024725">
                  <a:extLst>
                    <a:ext uri="{9D8B030D-6E8A-4147-A177-3AD203B41FA5}">
                      <a16:colId xmlns:a16="http://schemas.microsoft.com/office/drawing/2014/main" xmlns="" val="20001"/>
                    </a:ext>
                  </a:extLst>
                </a:gridCol>
                <a:gridCol w="1155275">
                  <a:extLst>
                    <a:ext uri="{9D8B030D-6E8A-4147-A177-3AD203B41FA5}">
                      <a16:colId xmlns:a16="http://schemas.microsoft.com/office/drawing/2014/main" xmlns="" val="20002"/>
                    </a:ext>
                  </a:extLst>
                </a:gridCol>
                <a:gridCol w="1155275">
                  <a:extLst>
                    <a:ext uri="{9D8B030D-6E8A-4147-A177-3AD203B41FA5}">
                      <a16:colId xmlns:a16="http://schemas.microsoft.com/office/drawing/2014/main" xmlns="" val="20003"/>
                    </a:ext>
                  </a:extLst>
                </a:gridCol>
                <a:gridCol w="1291175">
                  <a:extLst>
                    <a:ext uri="{9D8B030D-6E8A-4147-A177-3AD203B41FA5}">
                      <a16:colId xmlns:a16="http://schemas.microsoft.com/office/drawing/2014/main" xmlns="" val="20004"/>
                    </a:ext>
                  </a:extLst>
                </a:gridCol>
                <a:gridCol w="1333300">
                  <a:extLst>
                    <a:ext uri="{9D8B030D-6E8A-4147-A177-3AD203B41FA5}">
                      <a16:colId xmlns:a16="http://schemas.microsoft.com/office/drawing/2014/main" xmlns="" val="20005"/>
                    </a:ext>
                  </a:extLst>
                </a:gridCol>
              </a:tblGrid>
              <a:tr h="1427600">
                <a:tc>
                  <a:txBody>
                    <a:bodyPr/>
                    <a:lstStyle/>
                    <a:p>
                      <a:pPr marL="0" marR="0" lvl="0" indent="0" algn="r" rtl="0">
                        <a:lnSpc>
                          <a:spcPct val="100000"/>
                        </a:lnSpc>
                        <a:spcBef>
                          <a:spcPts val="0"/>
                        </a:spcBef>
                        <a:spcAft>
                          <a:spcPts val="0"/>
                        </a:spcAft>
                        <a:buClr>
                          <a:srgbClr val="000000"/>
                        </a:buClr>
                        <a:buSzPts val="1800"/>
                        <a:buFont typeface="Arial"/>
                        <a:buNone/>
                      </a:pPr>
                      <a:r>
                        <a:rPr lang="zh-TW" sz="1800" b="1" u="none" strike="noStrike" cap="none">
                          <a:solidFill>
                            <a:schemeClr val="dk1"/>
                          </a:solidFill>
                          <a:latin typeface="DFKai-SB"/>
                          <a:ea typeface="DFKai-SB"/>
                          <a:cs typeface="DFKai-SB"/>
                          <a:sym typeface="DFKai-SB"/>
                        </a:rPr>
                        <a:t>候選人類別</a:t>
                      </a:r>
                      <a:endParaRPr sz="1800" b="1" u="none" strike="noStrike" cap="none">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rgbClr val="000000"/>
                        </a:buClr>
                        <a:buSzPts val="1800"/>
                        <a:buFont typeface="Arial"/>
                        <a:buNone/>
                      </a:pPr>
                      <a:endParaRPr sz="1800" b="1" u="none" strike="noStrike" cap="none">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rgbClr val="000000"/>
                        </a:buClr>
                        <a:buSzPts val="1800"/>
                        <a:buFont typeface="Arial"/>
                        <a:buNone/>
                      </a:pPr>
                      <a:endParaRPr sz="1800" b="1" u="none" strike="noStrike" cap="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chemeClr val="dk1"/>
                        </a:solidFill>
                        <a:latin typeface="DFKai-SB"/>
                        <a:ea typeface="DFKai-SB"/>
                        <a:cs typeface="DFKai-SB"/>
                        <a:sym typeface="DFKai-SB"/>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chemeClr val="dk1"/>
                        </a:buClr>
                        <a:buSzPts val="1800"/>
                        <a:buFont typeface="DFKai-SB"/>
                        <a:buNone/>
                      </a:pPr>
                      <a:r>
                        <a:rPr lang="zh-TW" sz="1800" b="1" u="none" strike="noStrike" cap="none">
                          <a:solidFill>
                            <a:schemeClr val="dk1"/>
                          </a:solidFill>
                          <a:latin typeface="DFKai-SB"/>
                          <a:ea typeface="DFKai-SB"/>
                          <a:cs typeface="DFKai-SB"/>
                          <a:sym typeface="DFKai-SB"/>
                        </a:rPr>
                        <a:t>信用部</a:t>
                      </a:r>
                      <a:endParaRPr sz="1800" b="1" u="none" strike="noStrike" cap="none">
                        <a:solidFill>
                          <a:schemeClr val="dk1"/>
                        </a:solidFill>
                        <a:latin typeface="DFKai-SB"/>
                        <a:ea typeface="DFKai-SB"/>
                        <a:cs typeface="DFKai-SB"/>
                        <a:sym typeface="DFKai-SB"/>
                      </a:endParaRPr>
                    </a:p>
                    <a:p>
                      <a:pPr marL="0" marR="0" lvl="0" indent="0" algn="ctr" rtl="0">
                        <a:lnSpc>
                          <a:spcPct val="100000"/>
                        </a:lnSpc>
                        <a:spcBef>
                          <a:spcPts val="0"/>
                        </a:spcBef>
                        <a:spcAft>
                          <a:spcPts val="0"/>
                        </a:spcAft>
                        <a:buClr>
                          <a:schemeClr val="dk1"/>
                        </a:buClr>
                        <a:buSzPts val="1800"/>
                        <a:buFont typeface="DFKai-SB"/>
                        <a:buNone/>
                      </a:pPr>
                      <a:r>
                        <a:rPr lang="zh-TW" sz="1800" b="1" u="none" strike="noStrike" cap="none">
                          <a:solidFill>
                            <a:schemeClr val="dk1"/>
                          </a:solidFill>
                          <a:latin typeface="DFKai-SB"/>
                          <a:ea typeface="DFKai-SB"/>
                          <a:cs typeface="DFKai-SB"/>
                          <a:sym typeface="DFKai-SB"/>
                        </a:rPr>
                        <a:t>主任</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chemeClr val="dk1"/>
                        </a:buClr>
                        <a:buSzPts val="1800"/>
                        <a:buFont typeface="DFKai-SB"/>
                        <a:buNone/>
                      </a:pPr>
                      <a:r>
                        <a:rPr lang="zh-TW" sz="1800" b="1" u="none" strike="noStrike" cap="none">
                          <a:solidFill>
                            <a:schemeClr val="dk1"/>
                          </a:solidFill>
                          <a:latin typeface="DFKai-SB"/>
                          <a:ea typeface="DFKai-SB"/>
                          <a:cs typeface="DFKai-SB"/>
                          <a:sym typeface="DFKai-SB"/>
                        </a:rPr>
                        <a:t>總幹事</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chemeClr val="dk1"/>
                        </a:buClr>
                        <a:buSzPts val="1800"/>
                        <a:buFont typeface="DFKai-SB"/>
                        <a:buNone/>
                      </a:pPr>
                      <a:r>
                        <a:rPr lang="zh-TW" sz="1800" b="1" u="none" strike="noStrike" cap="none">
                          <a:solidFill>
                            <a:schemeClr val="dk1"/>
                          </a:solidFill>
                          <a:latin typeface="DFKai-SB"/>
                          <a:ea typeface="DFKai-SB"/>
                          <a:cs typeface="DFKai-SB"/>
                          <a:sym typeface="DFKai-SB"/>
                        </a:rPr>
                        <a:t>理監事</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1" u="none" strike="noStrike" cap="none">
                          <a:solidFill>
                            <a:schemeClr val="dk1"/>
                          </a:solidFill>
                          <a:latin typeface="DFKai-SB"/>
                          <a:ea typeface="DFKai-SB"/>
                          <a:cs typeface="DFKai-SB"/>
                          <a:sym typeface="DFKai-SB"/>
                        </a:rPr>
                        <a:t>會員代表/小組長</a:t>
                      </a:r>
                      <a:endParaRPr sz="1800" b="1"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1" u="none" strike="noStrike" cap="none">
                          <a:solidFill>
                            <a:srgbClr val="FF0000"/>
                          </a:solidFill>
                          <a:latin typeface="DFKai-SB"/>
                          <a:ea typeface="DFKai-SB"/>
                          <a:cs typeface="DFKai-SB"/>
                          <a:sym typeface="DFKai-SB"/>
                        </a:rPr>
                        <a:t>上級</a:t>
                      </a:r>
                      <a:r>
                        <a:rPr lang="zh-TW" sz="1800" b="1" u="none" strike="noStrike" cap="none">
                          <a:solidFill>
                            <a:schemeClr val="dk1"/>
                          </a:solidFill>
                          <a:latin typeface="DFKai-SB"/>
                          <a:ea typeface="DFKai-SB"/>
                          <a:cs typeface="DFKai-SB"/>
                          <a:sym typeface="DFKai-SB"/>
                        </a:rPr>
                        <a:t>農/漁會之各類候選人</a:t>
                      </a:r>
                      <a:endParaRPr sz="1800" b="1"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AE5F1"/>
                    </a:solidFill>
                  </a:tcPr>
                </a:tc>
                <a:extLst>
                  <a:ext uri="{0D108BD9-81ED-4DB2-BD59-A6C34878D82A}">
                    <a16:rowId xmlns:a16="http://schemas.microsoft.com/office/drawing/2014/main" xmlns="" val="10000"/>
                  </a:ext>
                </a:extLst>
              </a:tr>
              <a:tr h="960000">
                <a:tc>
                  <a:txBody>
                    <a:bodyPr/>
                    <a:lstStyle/>
                    <a:p>
                      <a:pPr marL="0" marR="0" lvl="0" indent="0" algn="l" rtl="0">
                        <a:lnSpc>
                          <a:spcPct val="100000"/>
                        </a:lnSpc>
                        <a:spcBef>
                          <a:spcPts val="0"/>
                        </a:spcBef>
                        <a:spcAft>
                          <a:spcPts val="0"/>
                        </a:spcAft>
                        <a:buClr>
                          <a:srgbClr val="000000"/>
                        </a:buClr>
                        <a:buSzPts val="1800"/>
                        <a:buFont typeface="Arial"/>
                        <a:buNone/>
                      </a:pPr>
                      <a:r>
                        <a:rPr lang="zh-TW" sz="1800" b="0" u="none" strike="noStrike" cap="none">
                          <a:solidFill>
                            <a:schemeClr val="dk1"/>
                          </a:solidFill>
                          <a:latin typeface="DFKai-SB"/>
                          <a:ea typeface="DFKai-SB"/>
                          <a:cs typeface="DFKai-SB"/>
                          <a:sym typeface="DFKai-SB"/>
                        </a:rPr>
                        <a:t>是否符合</a:t>
                      </a:r>
                      <a:r>
                        <a:rPr lang="zh-TW" sz="1800" b="0" u="none" strike="noStrike" cap="none">
                          <a:solidFill>
                            <a:schemeClr val="dk1"/>
                          </a:solidFill>
                          <a:latin typeface="PMingLiu"/>
                          <a:ea typeface="PMingLiu"/>
                          <a:cs typeface="PMingLiu"/>
                          <a:sym typeface="PMingLiu"/>
                        </a:rPr>
                        <a:t>「</a:t>
                      </a:r>
                      <a:r>
                        <a:rPr lang="zh-TW" sz="1800" b="0" u="none" strike="noStrike" cap="none">
                          <a:solidFill>
                            <a:schemeClr val="dk1"/>
                          </a:solidFill>
                          <a:latin typeface="DFKai-SB"/>
                          <a:ea typeface="DFKai-SB"/>
                          <a:cs typeface="DFKai-SB"/>
                          <a:sym typeface="DFKai-SB"/>
                        </a:rPr>
                        <a:t>金融管理法令遵循</a:t>
                      </a:r>
                      <a:r>
                        <a:rPr lang="zh-TW" sz="1800" b="0" u="none" strike="noStrike" cap="none">
                          <a:solidFill>
                            <a:schemeClr val="dk1"/>
                          </a:solidFill>
                          <a:latin typeface="PMingLiu"/>
                          <a:ea typeface="PMingLiu"/>
                          <a:cs typeface="PMingLiu"/>
                          <a:sym typeface="PMingLiu"/>
                        </a:rPr>
                        <a:t>」</a:t>
                      </a:r>
                      <a:r>
                        <a:rPr lang="zh-TW" sz="1800" b="0" u="none" strike="noStrike" cap="none">
                          <a:solidFill>
                            <a:schemeClr val="dk1"/>
                          </a:solidFill>
                          <a:latin typeface="DFKai-SB"/>
                          <a:ea typeface="DFKai-SB"/>
                          <a:cs typeface="DFKai-SB"/>
                          <a:sym typeface="DFKai-SB"/>
                        </a:rPr>
                        <a:t>目的?</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符合</a:t>
                      </a:r>
                      <a:endParaRPr sz="24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符合</a:t>
                      </a:r>
                      <a:endParaRPr sz="24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符合</a:t>
                      </a:r>
                      <a:endParaRPr sz="24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1" u="none" strike="noStrike" cap="none">
                          <a:solidFill>
                            <a:srgbClr val="FF0000"/>
                          </a:solidFill>
                          <a:latin typeface="DFKai-SB"/>
                          <a:ea typeface="DFKai-SB"/>
                          <a:cs typeface="DFKai-SB"/>
                          <a:sym typeface="DFKai-SB"/>
                        </a:rPr>
                        <a:t>不符合</a:t>
                      </a:r>
                      <a:endParaRPr sz="2400" b="1" u="none" strike="noStrike" cap="none">
                        <a:solidFill>
                          <a:srgbClr val="FF0000"/>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1" u="none" strike="noStrike" cap="none">
                          <a:solidFill>
                            <a:srgbClr val="FF0000"/>
                          </a:solidFill>
                          <a:latin typeface="DFKai-SB"/>
                          <a:ea typeface="DFKai-SB"/>
                          <a:cs typeface="DFKai-SB"/>
                          <a:sym typeface="DFKai-SB"/>
                        </a:rPr>
                        <a:t>不符合</a:t>
                      </a:r>
                      <a:endParaRPr sz="2400" b="1" u="none" strike="noStrike" cap="none">
                        <a:solidFill>
                          <a:srgbClr val="FF0000"/>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960000">
                <a:tc>
                  <a:txBody>
                    <a:bodyPr/>
                    <a:lstStyle/>
                    <a:p>
                      <a:pPr marL="0" marR="0" lvl="0" indent="0" algn="l" rtl="0">
                        <a:lnSpc>
                          <a:spcPct val="100000"/>
                        </a:lnSpc>
                        <a:spcBef>
                          <a:spcPts val="0"/>
                        </a:spcBef>
                        <a:spcAft>
                          <a:spcPts val="0"/>
                        </a:spcAft>
                        <a:buClr>
                          <a:schemeClr val="dk1"/>
                        </a:buClr>
                        <a:buSzPts val="1800"/>
                        <a:buFont typeface="DFKai-SB"/>
                        <a:buNone/>
                      </a:pPr>
                      <a:r>
                        <a:rPr lang="zh-TW" sz="1800" b="0" u="none" strike="noStrike" cap="none">
                          <a:solidFill>
                            <a:schemeClr val="dk1"/>
                          </a:solidFill>
                          <a:latin typeface="DFKai-SB"/>
                          <a:ea typeface="DFKai-SB"/>
                          <a:cs typeface="DFKai-SB"/>
                          <a:sym typeface="DFKai-SB"/>
                        </a:rPr>
                        <a:t>取得書面同意後是否可以查詢其信用資訊?</a:t>
                      </a:r>
                      <a:endParaRPr sz="18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可以</a:t>
                      </a:r>
                      <a:endParaRPr sz="24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可以</a:t>
                      </a:r>
                      <a:endParaRPr sz="24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0" u="none" strike="noStrike" cap="none">
                          <a:solidFill>
                            <a:schemeClr val="dk1"/>
                          </a:solidFill>
                          <a:latin typeface="DFKai-SB"/>
                          <a:ea typeface="DFKai-SB"/>
                          <a:cs typeface="DFKai-SB"/>
                          <a:sym typeface="DFKai-SB"/>
                        </a:rPr>
                        <a:t>可以</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2400"/>
                        <a:buFont typeface="DFKai-SB"/>
                        <a:buNone/>
                      </a:pPr>
                      <a:r>
                        <a:rPr lang="zh-TW" sz="2400" b="1" u="none" strike="noStrike" cap="none">
                          <a:solidFill>
                            <a:srgbClr val="FF0000"/>
                          </a:solidFill>
                          <a:latin typeface="DFKai-SB"/>
                          <a:ea typeface="DFKai-SB"/>
                          <a:cs typeface="DFKai-SB"/>
                          <a:sym typeface="DFKai-SB"/>
                        </a:rPr>
                        <a:t>不可以</a:t>
                      </a:r>
                      <a:endParaRPr sz="2400" b="1" u="none" strike="noStrike" cap="none">
                        <a:solidFill>
                          <a:srgbClr val="FF0000"/>
                        </a:solidFill>
                        <a:latin typeface="DFKai-SB"/>
                        <a:ea typeface="DFKai-SB"/>
                        <a:cs typeface="DFKai-SB"/>
                        <a:sym typeface="DFKai-SB"/>
                      </a:endParaRPr>
                    </a:p>
                    <a:p>
                      <a:pPr marL="0" marR="0" lvl="0" indent="0" algn="ctr" rtl="0">
                        <a:lnSpc>
                          <a:spcPct val="100000"/>
                        </a:lnSpc>
                        <a:spcBef>
                          <a:spcPts val="0"/>
                        </a:spcBef>
                        <a:spcAft>
                          <a:spcPts val="0"/>
                        </a:spcAft>
                        <a:buClr>
                          <a:srgbClr val="FF0000"/>
                        </a:buClr>
                        <a:buSzPts val="2400"/>
                        <a:buFont typeface="DFKai-SB"/>
                        <a:buNone/>
                      </a:pPr>
                      <a:r>
                        <a:rPr lang="zh-TW" sz="2400" b="1" u="none" strike="noStrike" cap="none">
                          <a:solidFill>
                            <a:srgbClr val="FF0000"/>
                          </a:solidFill>
                          <a:latin typeface="DFKai-SB"/>
                          <a:ea typeface="DFKai-SB"/>
                          <a:cs typeface="DFKai-SB"/>
                          <a:sym typeface="DFKai-SB"/>
                        </a:rPr>
                        <a:t>查詢</a:t>
                      </a:r>
                      <a:endParaRPr sz="2400" b="1" u="none" strike="noStrike" cap="none">
                        <a:solidFill>
                          <a:srgbClr val="FF0000"/>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2400"/>
                        <a:buFont typeface="DFKai-SB"/>
                        <a:buNone/>
                      </a:pPr>
                      <a:r>
                        <a:rPr lang="zh-TW" sz="2400" b="1" u="none" strike="noStrike" cap="none">
                          <a:solidFill>
                            <a:srgbClr val="FF0000"/>
                          </a:solidFill>
                          <a:latin typeface="DFKai-SB"/>
                          <a:ea typeface="DFKai-SB"/>
                          <a:cs typeface="DFKai-SB"/>
                          <a:sym typeface="DFKai-SB"/>
                        </a:rPr>
                        <a:t>不可以</a:t>
                      </a:r>
                      <a:endParaRPr sz="2400" b="1" u="none" strike="noStrike" cap="none">
                        <a:solidFill>
                          <a:srgbClr val="FF0000"/>
                        </a:solidFill>
                        <a:latin typeface="DFKai-SB"/>
                        <a:ea typeface="DFKai-SB"/>
                        <a:cs typeface="DFKai-SB"/>
                        <a:sym typeface="DFKai-SB"/>
                      </a:endParaRPr>
                    </a:p>
                    <a:p>
                      <a:pPr marL="0" marR="0" lvl="0" indent="0" algn="ctr" rtl="0">
                        <a:lnSpc>
                          <a:spcPct val="100000"/>
                        </a:lnSpc>
                        <a:spcBef>
                          <a:spcPts val="0"/>
                        </a:spcBef>
                        <a:spcAft>
                          <a:spcPts val="0"/>
                        </a:spcAft>
                        <a:buClr>
                          <a:srgbClr val="FF0000"/>
                        </a:buClr>
                        <a:buSzPts val="2400"/>
                        <a:buFont typeface="DFKai-SB"/>
                        <a:buNone/>
                      </a:pPr>
                      <a:r>
                        <a:rPr lang="zh-TW" sz="2400" b="1" u="none" strike="noStrike" cap="none">
                          <a:solidFill>
                            <a:srgbClr val="FF0000"/>
                          </a:solidFill>
                          <a:latin typeface="DFKai-SB"/>
                          <a:ea typeface="DFKai-SB"/>
                          <a:cs typeface="DFKai-SB"/>
                          <a:sym typeface="DFKai-SB"/>
                        </a:rPr>
                        <a:t>查詢</a:t>
                      </a:r>
                      <a:endParaRPr sz="1400" u="none" strike="noStrike" cap="none"/>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1260825">
                <a:tc>
                  <a:txBody>
                    <a:bodyPr/>
                    <a:lstStyle/>
                    <a:p>
                      <a:pPr marL="0" marR="0" lvl="0" indent="0" algn="l" rtl="0">
                        <a:lnSpc>
                          <a:spcPct val="100000"/>
                        </a:lnSpc>
                        <a:spcBef>
                          <a:spcPts val="0"/>
                        </a:spcBef>
                        <a:spcAft>
                          <a:spcPts val="0"/>
                        </a:spcAft>
                        <a:buClr>
                          <a:srgbClr val="000000"/>
                        </a:buClr>
                        <a:buSzPts val="1800"/>
                        <a:buFont typeface="Arial"/>
                        <a:buNone/>
                      </a:pPr>
                      <a:r>
                        <a:rPr lang="zh-TW" sz="1800" b="0" u="none" strike="noStrike" cap="none">
                          <a:solidFill>
                            <a:schemeClr val="dk1"/>
                          </a:solidFill>
                          <a:latin typeface="DFKai-SB"/>
                          <a:ea typeface="DFKai-SB"/>
                          <a:cs typeface="DFKai-SB"/>
                          <a:sym typeface="DFKai-SB"/>
                        </a:rPr>
                        <a:t>查得之信用資訊是否可以提供給</a:t>
                      </a:r>
                      <a:r>
                        <a:rPr lang="zh-TW" sz="1800" b="1" u="none" strike="noStrike" cap="none">
                          <a:solidFill>
                            <a:srgbClr val="FF0000"/>
                          </a:solidFill>
                          <a:latin typeface="DFKai-SB"/>
                          <a:ea typeface="DFKai-SB"/>
                          <a:cs typeface="DFKai-SB"/>
                          <a:sym typeface="DFKai-SB"/>
                        </a:rPr>
                        <a:t>外部機構</a:t>
                      </a:r>
                      <a:r>
                        <a:rPr lang="zh-TW" sz="1800" b="0" u="none" strike="noStrike" cap="none">
                          <a:solidFill>
                            <a:schemeClr val="dk1"/>
                          </a:solidFill>
                          <a:latin typeface="DFKai-SB"/>
                          <a:ea typeface="DFKai-SB"/>
                          <a:cs typeface="DFKai-SB"/>
                          <a:sym typeface="DFKai-SB"/>
                        </a:rPr>
                        <a:t>作為候選人資格審查用?</a:t>
                      </a:r>
                      <a:endParaRPr sz="1800" b="0" u="none" strike="noStrike" cap="none">
                        <a:solidFill>
                          <a:schemeClr val="dk1"/>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5">
                  <a:txBody>
                    <a:bodyPr/>
                    <a:lstStyle/>
                    <a:p>
                      <a:pPr marL="0" marR="0" lvl="0" indent="0" algn="ctr" rtl="0">
                        <a:lnSpc>
                          <a:spcPct val="100000"/>
                        </a:lnSpc>
                        <a:spcBef>
                          <a:spcPts val="0"/>
                        </a:spcBef>
                        <a:spcAft>
                          <a:spcPts val="0"/>
                        </a:spcAft>
                        <a:buClr>
                          <a:srgbClr val="000000"/>
                        </a:buClr>
                        <a:buSzPts val="2600"/>
                        <a:buFont typeface="Arial"/>
                        <a:buNone/>
                      </a:pPr>
                      <a:r>
                        <a:rPr lang="zh-TW" sz="2600" b="1" u="none" strike="noStrike" cap="none">
                          <a:solidFill>
                            <a:srgbClr val="FF0000"/>
                          </a:solidFill>
                          <a:latin typeface="DFKai-SB"/>
                          <a:ea typeface="DFKai-SB"/>
                          <a:cs typeface="DFKai-SB"/>
                          <a:sym typeface="DFKai-SB"/>
                        </a:rPr>
                        <a:t>所有信用資料均不得對外提供</a:t>
                      </a:r>
                      <a:endParaRPr sz="2600" b="1" u="none" strike="noStrike" cap="none">
                        <a:solidFill>
                          <a:srgbClr val="FF0000"/>
                        </a:solidFill>
                        <a:latin typeface="DFKai-SB"/>
                        <a:ea typeface="DFKai-SB"/>
                        <a:cs typeface="DFKai-SB"/>
                        <a:sym typeface="DFKai-SB"/>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xmlns="" val="10003"/>
                  </a:ext>
                </a:extLst>
              </a:tr>
            </a:tbl>
          </a:graphicData>
        </a:graphic>
      </p:graphicFrame>
      <p:sp>
        <p:nvSpPr>
          <p:cNvPr id="184" name="Google Shape;184;p25"/>
          <p:cNvSpPr/>
          <p:nvPr/>
        </p:nvSpPr>
        <p:spPr>
          <a:xfrm>
            <a:off x="971550" y="792163"/>
            <a:ext cx="6408738" cy="8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zh-TW" sz="2200" b="1" i="0" u="none" strike="noStrike" cap="none">
                <a:solidFill>
                  <a:srgbClr val="FF0000"/>
                </a:solidFill>
                <a:latin typeface="Arial"/>
                <a:ea typeface="Arial"/>
                <a:cs typeface="Arial"/>
                <a:sym typeface="Arial"/>
              </a:rPr>
              <a:t>***查詢前請先確認候選人所參選類別***</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0000"/>
              </a:solidFill>
              <a:latin typeface="Arial"/>
              <a:ea typeface="Arial"/>
              <a:cs typeface="Arial"/>
              <a:sym typeface="Arial"/>
            </a:endParaRPr>
          </a:p>
        </p:txBody>
      </p:sp>
      <p:cxnSp>
        <p:nvCxnSpPr>
          <p:cNvPr id="185" name="Google Shape;185;p25"/>
          <p:cNvCxnSpPr/>
          <p:nvPr/>
        </p:nvCxnSpPr>
        <p:spPr>
          <a:xfrm>
            <a:off x="971550" y="1290290"/>
            <a:ext cx="2016125" cy="1439863"/>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14</a:t>
            </a:fld>
            <a:endParaRPr sz="1200">
              <a:solidFill>
                <a:schemeClr val="lt1"/>
              </a:solidFill>
              <a:latin typeface="Arial"/>
              <a:ea typeface="Arial"/>
              <a:cs typeface="Arial"/>
              <a:sym typeface="Arial"/>
            </a:endParaRPr>
          </a:p>
        </p:txBody>
      </p:sp>
      <p:sp>
        <p:nvSpPr>
          <p:cNvPr id="191" name="Google Shape;191;p26"/>
          <p:cNvSpPr txBox="1">
            <a:spLocks noGrp="1"/>
          </p:cNvSpPr>
          <p:nvPr>
            <p:ph type="title"/>
          </p:nvPr>
        </p:nvSpPr>
        <p:spPr>
          <a:xfrm>
            <a:off x="982663" y="115888"/>
            <a:ext cx="8064500" cy="5762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b="1">
                <a:latin typeface="DFKai-SB"/>
                <a:ea typeface="DFKai-SB"/>
                <a:cs typeface="DFKai-SB"/>
                <a:sym typeface="DFKai-SB"/>
              </a:rPr>
              <a:t>農漁會辦理各類候選人信用資料查詢及利用總整理</a:t>
            </a:r>
            <a:endParaRPr sz="2800">
              <a:latin typeface="DFKai-SB"/>
              <a:ea typeface="DFKai-SB"/>
              <a:cs typeface="DFKai-SB"/>
              <a:sym typeface="DFKai-SB"/>
            </a:endParaRPr>
          </a:p>
        </p:txBody>
      </p:sp>
      <p:sp>
        <p:nvSpPr>
          <p:cNvPr id="192" name="Google Shape;192;p26"/>
          <p:cNvSpPr/>
          <p:nvPr/>
        </p:nvSpPr>
        <p:spPr>
          <a:xfrm>
            <a:off x="982663" y="715274"/>
            <a:ext cx="7621587" cy="5062924"/>
          </a:xfrm>
          <a:prstGeom prst="rect">
            <a:avLst/>
          </a:prstGeom>
          <a:solidFill>
            <a:schemeClr val="lt1"/>
          </a:solidFill>
          <a:ln>
            <a:noFill/>
          </a:ln>
        </p:spPr>
        <p:txBody>
          <a:bodyPr spcFirstLastPara="1" wrap="square" lIns="91425" tIns="45700" rIns="91425" bIns="45700" anchor="t" anchorCtr="0">
            <a:spAutoFit/>
          </a:bodyPr>
          <a:lstStyle/>
          <a:p>
            <a:pPr marL="539750" marR="0" lvl="0" indent="-539750" algn="just" rtl="0">
              <a:lnSpc>
                <a:spcPct val="100000"/>
              </a:lnSpc>
              <a:spcBef>
                <a:spcPts val="0"/>
              </a:spcBef>
              <a:spcAft>
                <a:spcPts val="0"/>
              </a:spcAft>
              <a:buClr>
                <a:schemeClr val="dk1"/>
              </a:buClr>
              <a:buSzPts val="2200"/>
              <a:buFont typeface="Arial"/>
              <a:buNone/>
            </a:pPr>
            <a:r>
              <a:rPr lang="zh-TW" sz="2200" b="1" i="0" u="none" strike="noStrike" cap="none">
                <a:solidFill>
                  <a:schemeClr val="dk1"/>
                </a:solidFill>
                <a:latin typeface="Arial"/>
                <a:ea typeface="Arial"/>
                <a:cs typeface="Arial"/>
                <a:sym typeface="Arial"/>
              </a:rPr>
              <a:t>Q：</a:t>
            </a:r>
            <a:r>
              <a:rPr lang="zh-TW" sz="2200" b="0" i="0" u="none" strike="noStrike" cap="none">
                <a:solidFill>
                  <a:schemeClr val="dk1"/>
                </a:solidFill>
                <a:latin typeface="Arial"/>
                <a:ea typeface="Arial"/>
                <a:cs typeface="Arial"/>
                <a:sym typeface="Arial"/>
              </a:rPr>
              <a:t>連線查詢農(漁)會會員代表、農事(漁民)小組組長候選人債信資料，與「金融管理法令遵循」目的不符</a:t>
            </a:r>
            <a:r>
              <a:rPr lang="zh-TW" sz="2200" b="1" i="0" u="none" strike="noStrike" cap="none">
                <a:solidFill>
                  <a:schemeClr val="dk1"/>
                </a:solidFill>
                <a:latin typeface="Arial"/>
                <a:ea typeface="Arial"/>
                <a:cs typeface="Arial"/>
                <a:sym typeface="Arial"/>
              </a:rPr>
              <a:t>，</a:t>
            </a:r>
            <a:r>
              <a:rPr lang="zh-TW" sz="2200" b="0" i="0" u="none" strike="noStrike" cap="none">
                <a:solidFill>
                  <a:schemeClr val="dk1"/>
                </a:solidFill>
                <a:latin typeface="Arial"/>
                <a:ea typeface="Arial"/>
                <a:cs typeface="Arial"/>
                <a:sym typeface="Arial"/>
              </a:rPr>
              <a:t>為何會務股可以請信用部下載該等代表、小組長的信用報告?</a:t>
            </a:r>
            <a:endParaRPr sz="1400" b="0" i="0" u="none" strike="noStrike" cap="none">
              <a:solidFill>
                <a:srgbClr val="000000"/>
              </a:solidFill>
              <a:latin typeface="Arial"/>
              <a:ea typeface="Arial"/>
              <a:cs typeface="Arial"/>
              <a:sym typeface="Arial"/>
            </a:endParaRPr>
          </a:p>
          <a:p>
            <a:pPr marL="539750" marR="0" lvl="0" indent="-539750" algn="just" rtl="0">
              <a:lnSpc>
                <a:spcPct val="100000"/>
              </a:lnSpc>
              <a:spcBef>
                <a:spcPts val="600"/>
              </a:spcBef>
              <a:spcAft>
                <a:spcPts val="0"/>
              </a:spcAft>
              <a:buClr>
                <a:schemeClr val="dk1"/>
              </a:buClr>
              <a:buSzPts val="2200"/>
              <a:buFont typeface="Arial"/>
              <a:buNone/>
            </a:pPr>
            <a:r>
              <a:rPr lang="zh-TW" sz="2200" b="1" i="0" u="none" strike="noStrike" cap="none">
                <a:solidFill>
                  <a:schemeClr val="dk1"/>
                </a:solidFill>
                <a:latin typeface="Arial"/>
                <a:ea typeface="Arial"/>
                <a:cs typeface="Arial"/>
                <a:sym typeface="Arial"/>
              </a:rPr>
              <a:t>A：</a:t>
            </a:r>
            <a:r>
              <a:rPr lang="zh-TW" sz="2200" b="0" i="0" u="none" strike="noStrike" cap="none">
                <a:solidFill>
                  <a:schemeClr val="dk1"/>
                </a:solidFill>
                <a:latin typeface="Arial"/>
                <a:ea typeface="Arial"/>
                <a:cs typeface="Arial"/>
                <a:sym typeface="Arial"/>
              </a:rPr>
              <a:t>農漁會信用部</a:t>
            </a:r>
            <a:r>
              <a:rPr lang="zh-TW" sz="2200" b="0" i="0" u="none" strike="noStrike" cap="none">
                <a:solidFill>
                  <a:srgbClr val="FF0000"/>
                </a:solidFill>
                <a:latin typeface="Arial"/>
                <a:ea typeface="Arial"/>
                <a:cs typeface="Arial"/>
                <a:sym typeface="Arial"/>
              </a:rPr>
              <a:t>不可以查詢</a:t>
            </a:r>
            <a:r>
              <a:rPr lang="zh-TW" sz="2200" b="0" i="0" u="none" strike="noStrike" cap="none">
                <a:solidFill>
                  <a:schemeClr val="dk1"/>
                </a:solidFill>
                <a:latin typeface="Arial"/>
                <a:ea typeface="Arial"/>
                <a:cs typeface="Arial"/>
                <a:sym typeface="Arial"/>
              </a:rPr>
              <a:t>農(漁)會會員代表、農事(漁民)小組組長候選人債信資料，而應由各候選人自行提供信用報告方式辦理。</a:t>
            </a:r>
            <a:endParaRPr sz="2200" b="0" i="0" u="none" strike="noStrike" cap="none">
              <a:solidFill>
                <a:schemeClr val="dk1"/>
              </a:solidFill>
              <a:latin typeface="Arial"/>
              <a:ea typeface="Arial"/>
              <a:cs typeface="Arial"/>
              <a:sym typeface="Arial"/>
            </a:endParaRPr>
          </a:p>
          <a:p>
            <a:pPr marL="539750" marR="0" lvl="0" indent="0" algn="just" rtl="0">
              <a:lnSpc>
                <a:spcPct val="100000"/>
              </a:lnSpc>
              <a:spcBef>
                <a:spcPts val="600"/>
              </a:spcBef>
              <a:spcAft>
                <a:spcPts val="0"/>
              </a:spcAft>
              <a:buClr>
                <a:schemeClr val="dk1"/>
              </a:buClr>
              <a:buSzPts val="2200"/>
              <a:buFont typeface="Arial"/>
              <a:buNone/>
            </a:pPr>
            <a:r>
              <a:rPr lang="zh-TW" sz="2200" b="0" i="0" u="none" strike="noStrike" cap="none">
                <a:solidFill>
                  <a:schemeClr val="dk1"/>
                </a:solidFill>
                <a:latin typeface="DFKai-SB"/>
                <a:ea typeface="DFKai-SB"/>
                <a:cs typeface="DFKai-SB"/>
                <a:sym typeface="DFKai-SB"/>
              </a:rPr>
              <a:t>考量候選人審查期限短且件數眾多，現多由農漁會於受理登記後統一備文</a:t>
            </a:r>
            <a:r>
              <a:rPr lang="zh-TW" sz="2200" b="0" i="0" u="none" strike="noStrike" cap="none">
                <a:solidFill>
                  <a:srgbClr val="FF0000"/>
                </a:solidFill>
                <a:latin typeface="DFKai-SB"/>
                <a:ea typeface="DFKai-SB"/>
                <a:cs typeface="DFKai-SB"/>
                <a:sym typeface="DFKai-SB"/>
              </a:rPr>
              <a:t>代遞送候選人申請信用報告案件(採當事人申請信用報告-委託辦理方式</a:t>
            </a:r>
            <a:r>
              <a:rPr lang="zh-TW" sz="2200" b="0" i="0" u="none" strike="noStrike" cap="none">
                <a:solidFill>
                  <a:schemeClr val="dk1"/>
                </a:solidFill>
                <a:latin typeface="DFKai-SB"/>
                <a:ea typeface="DFKai-SB"/>
                <a:cs typeface="DFKai-SB"/>
                <a:sym typeface="DFKai-SB"/>
              </a:rPr>
              <a:t>)，本中心依當事人申請，於製作完信用報告後，請代遞件之農漁會在本中心網站「農漁會會員代表/小組長信用報告列印專區」中，以晶片卡配合指定列印密碼，整批列印所代遞件之當事人信用報告。</a:t>
            </a:r>
            <a:endParaRPr sz="2200" b="0" i="0" u="none" strike="noStrike" cap="none">
              <a:solidFill>
                <a:schemeClr val="dk1"/>
              </a:solidFill>
              <a:latin typeface="DFKai-SB"/>
              <a:ea typeface="DFKai-SB"/>
              <a:cs typeface="DFKai-SB"/>
              <a:sym typeface="DFKai-SB"/>
            </a:endParaRPr>
          </a:p>
          <a:p>
            <a:pPr marL="444500" marR="0" lvl="0" indent="-444500" algn="just" rtl="0">
              <a:lnSpc>
                <a:spcPct val="100000"/>
              </a:lnSpc>
              <a:spcBef>
                <a:spcPts val="600"/>
              </a:spcBef>
              <a:spcAft>
                <a:spcPts val="0"/>
              </a:spcAft>
              <a:buClr>
                <a:srgbClr val="FF0000"/>
              </a:buClr>
              <a:buSzPts val="2200"/>
              <a:buFont typeface="Arial"/>
              <a:buNone/>
            </a:pPr>
            <a:r>
              <a:rPr lang="zh-TW" sz="2200" b="0" i="0" u="none" strike="noStrike" cap="none">
                <a:solidFill>
                  <a:srgbClr val="FF0000"/>
                </a:solidFill>
                <a:latin typeface="DFKai-SB"/>
                <a:ea typeface="DFKai-SB"/>
                <a:cs typeface="DFKai-SB"/>
                <a:sym typeface="DFKai-SB"/>
              </a:rPr>
              <a:t>       此方式與會員機構以身分證字號查詢客戶信用資訊不同!!</a:t>
            </a:r>
            <a:endParaRPr sz="2200" b="0" i="0" u="none" strike="noStrike" cap="none">
              <a:solidFill>
                <a:srgbClr val="FF0000"/>
              </a:solidFill>
              <a:latin typeface="DFKai-SB"/>
              <a:ea typeface="DFKai-SB"/>
              <a:cs typeface="DFKai-SB"/>
              <a:sym typeface="DFKai-SB"/>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600" b="1">
                <a:latin typeface="DFKai-SB"/>
                <a:ea typeface="DFKai-SB"/>
                <a:cs typeface="DFKai-SB"/>
                <a:sym typeface="DFKai-SB"/>
              </a:rPr>
              <a:t>各項候選人可查詢債信資料內容與方式彙總表</a:t>
            </a:r>
            <a:endParaRPr sz="2600">
              <a:latin typeface="DFKai-SB"/>
              <a:ea typeface="DFKai-SB"/>
              <a:cs typeface="DFKai-SB"/>
              <a:sym typeface="DFKai-SB"/>
            </a:endParaRPr>
          </a:p>
        </p:txBody>
      </p:sp>
      <p:sp>
        <p:nvSpPr>
          <p:cNvPr id="198" name="Google Shape;198;p12"/>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15</a:t>
            </a:fld>
            <a:endParaRPr/>
          </a:p>
        </p:txBody>
      </p:sp>
      <p:graphicFrame>
        <p:nvGraphicFramePr>
          <p:cNvPr id="199" name="Google Shape;199;p12"/>
          <p:cNvGraphicFramePr/>
          <p:nvPr>
            <p:extLst>
              <p:ext uri="{D42A27DB-BD31-4B8C-83A1-F6EECF244321}">
                <p14:modId xmlns:p14="http://schemas.microsoft.com/office/powerpoint/2010/main" val="1522116420"/>
              </p:ext>
            </p:extLst>
          </p:nvPr>
        </p:nvGraphicFramePr>
        <p:xfrm>
          <a:off x="899592" y="1124744"/>
          <a:ext cx="8064900" cy="4576120"/>
        </p:xfrm>
        <a:graphic>
          <a:graphicData uri="http://schemas.openxmlformats.org/drawingml/2006/table">
            <a:tbl>
              <a:tblPr firstRow="1" bandRow="1">
                <a:noFill/>
                <a:tableStyleId>{2AE332AE-B0F9-45B3-B317-7AAAB51F8871}</a:tableStyleId>
              </a:tblPr>
              <a:tblGrid>
                <a:gridCol w="1814600">
                  <a:extLst>
                    <a:ext uri="{9D8B030D-6E8A-4147-A177-3AD203B41FA5}">
                      <a16:colId xmlns:a16="http://schemas.microsoft.com/office/drawing/2014/main" xmlns="" val="20000"/>
                    </a:ext>
                  </a:extLst>
                </a:gridCol>
                <a:gridCol w="1462775">
                  <a:extLst>
                    <a:ext uri="{9D8B030D-6E8A-4147-A177-3AD203B41FA5}">
                      <a16:colId xmlns:a16="http://schemas.microsoft.com/office/drawing/2014/main" xmlns="" val="20001"/>
                    </a:ext>
                  </a:extLst>
                </a:gridCol>
                <a:gridCol w="1207800">
                  <a:extLst>
                    <a:ext uri="{9D8B030D-6E8A-4147-A177-3AD203B41FA5}">
                      <a16:colId xmlns:a16="http://schemas.microsoft.com/office/drawing/2014/main" xmlns="" val="20002"/>
                    </a:ext>
                  </a:extLst>
                </a:gridCol>
                <a:gridCol w="1967050">
                  <a:extLst>
                    <a:ext uri="{9D8B030D-6E8A-4147-A177-3AD203B41FA5}">
                      <a16:colId xmlns:a16="http://schemas.microsoft.com/office/drawing/2014/main" xmlns="" val="20003"/>
                    </a:ext>
                  </a:extLst>
                </a:gridCol>
                <a:gridCol w="1612675">
                  <a:extLst>
                    <a:ext uri="{9D8B030D-6E8A-4147-A177-3AD203B41FA5}">
                      <a16:colId xmlns:a16="http://schemas.microsoft.com/office/drawing/2014/main" xmlns="" val="20004"/>
                    </a:ext>
                  </a:extLst>
                </a:gridCol>
              </a:tblGrid>
              <a:tr h="908350">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dirty="0">
                          <a:latin typeface="DFKai-SB"/>
                          <a:ea typeface="DFKai-SB"/>
                          <a:cs typeface="DFKai-SB"/>
                          <a:sym typeface="DFKai-SB"/>
                        </a:rPr>
                        <a:t>         候選人類別</a:t>
                      </a:r>
                      <a:endParaRPr sz="1200" u="none" strike="noStrike" cap="none" dirty="0">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r>
                        <a:rPr lang="zh-TW" sz="1200" u="none" strike="noStrike" cap="none" dirty="0">
                          <a:latin typeface="DFKai-SB"/>
                          <a:ea typeface="DFKai-SB"/>
                          <a:cs typeface="DFKai-SB"/>
                          <a:sym typeface="DFKai-SB"/>
                        </a:rPr>
                        <a:t>債信資料類別</a:t>
                      </a:r>
                      <a:endParaRPr sz="1200" u="none" strike="noStrike" cap="none" dirty="0">
                        <a:latin typeface="DFKai-SB"/>
                        <a:ea typeface="DFKai-SB"/>
                        <a:cs typeface="DFKai-SB"/>
                        <a:sym typeface="DFKai-SB"/>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38100" cap="flat" cmpd="sng">
                      <a:noFill/>
                      <a:prstDash val="solid"/>
                      <a:round/>
                      <a:headEnd type="none" w="sm" len="sm"/>
                      <a:tailEnd type="none" w="sm" len="sm"/>
                    </a:lnB>
                    <a:lnTlToBr w="12700" cap="flat" cmpd="sng" algn="ctr">
                      <a:solidFill>
                        <a:schemeClr val="bg1"/>
                      </a:solidFill>
                      <a:prstDash val="solid"/>
                      <a:round/>
                      <a:headEnd type="none" w="med" len="med"/>
                      <a:tailEnd type="none" w="med" len="med"/>
                    </a:lnTlToBr>
                    <a:lnBlToTr w="12700" cmpd="sng">
                      <a:noFill/>
                      <a:prstDash val="solid"/>
                    </a:lnBlToTr>
                    <a:gradFill>
                      <a:gsLst>
                        <a:gs pos="0">
                          <a:srgbClr val="1076D2"/>
                        </a:gs>
                        <a:gs pos="100000">
                          <a:srgbClr val="093053"/>
                        </a:gs>
                      </a:gsLst>
                      <a:lin ang="5400012" scaled="0"/>
                    </a:gradFill>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dirty="0">
                          <a:latin typeface="DFKai-SB"/>
                          <a:ea typeface="DFKai-SB"/>
                          <a:cs typeface="DFKai-SB"/>
                          <a:sym typeface="DFKai-SB"/>
                        </a:rPr>
                        <a:t>理監事</a:t>
                      </a:r>
                      <a:endParaRPr sz="1400" u="none" strike="noStrike" cap="none" dirty="0">
                        <a:latin typeface="DFKai-SB"/>
                        <a:ea typeface="DFKai-SB"/>
                        <a:cs typeface="DFKai-SB"/>
                        <a:sym typeface="DFKai-SB"/>
                      </a:endParaRPr>
                    </a:p>
                  </a:txBody>
                  <a:tcPr marL="91450" marR="91450" marT="45725" marB="45725" anchor="ctr">
                    <a:lnL w="12700" cap="flat" cmpd="sng">
                      <a:noFill/>
                      <a:prstDash val="solid"/>
                      <a:round/>
                      <a:headEnd type="none" w="sm" len="sm"/>
                      <a:tailEnd type="none" w="sm" len="sm"/>
                    </a:lnL>
                    <a:gradFill>
                      <a:gsLst>
                        <a:gs pos="0">
                          <a:srgbClr val="1076D2"/>
                        </a:gs>
                        <a:gs pos="100000">
                          <a:srgbClr val="093053"/>
                        </a:gs>
                      </a:gsLst>
                      <a:lin ang="5400012" scaled="0"/>
                    </a:gradFill>
                  </a:tcPr>
                </a:tc>
                <a:tc hMerge="1">
                  <a:txBody>
                    <a:bodyPr/>
                    <a:lstStyle/>
                    <a:p>
                      <a:endParaRPr lang="zh-TW"/>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小組長／副組長／會員代表／</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DFKai-SB"/>
                          <a:ea typeface="DFKai-SB"/>
                          <a:cs typeface="DFKai-SB"/>
                          <a:sym typeface="DFKai-SB"/>
                        </a:rPr>
                        <a:t>出席上級(全國)會員代表</a:t>
                      </a:r>
                      <a:endParaRPr sz="1400" u="none" strike="noStrike" cap="none">
                        <a:latin typeface="DFKai-SB"/>
                        <a:ea typeface="DFKai-SB"/>
                        <a:cs typeface="DFKai-SB"/>
                        <a:sym typeface="DFKai-SB"/>
                      </a:endParaRPr>
                    </a:p>
                  </a:txBody>
                  <a:tcPr marL="91450" marR="91450" marT="45725" marB="45725" anchor="ctr">
                    <a:gradFill>
                      <a:gsLst>
                        <a:gs pos="0">
                          <a:srgbClr val="1076D2"/>
                        </a:gs>
                        <a:gs pos="100000">
                          <a:srgbClr val="093053"/>
                        </a:gs>
                      </a:gsLst>
                      <a:lin ang="5400012" scaled="0"/>
                    </a:gradFill>
                  </a:tcPr>
                </a:tc>
                <a:tc hMerge="1">
                  <a:txBody>
                    <a:bodyPr/>
                    <a:lstStyle/>
                    <a:p>
                      <a:endParaRPr lang="zh-TW"/>
                    </a:p>
                  </a:txBody>
                  <a:tcPr/>
                </a:tc>
                <a:extLst>
                  <a:ext uri="{0D108BD9-81ED-4DB2-BD59-A6C34878D82A}">
                    <a16:rowId xmlns:a16="http://schemas.microsoft.com/office/drawing/2014/main" xmlns="" val="10000"/>
                  </a:ext>
                </a:extLst>
              </a:tr>
              <a:tr h="495475">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dirty="0">
                          <a:latin typeface="DFKai-SB"/>
                          <a:ea typeface="DFKai-SB"/>
                          <a:cs typeface="DFKai-SB"/>
                          <a:sym typeface="DFKai-SB"/>
                        </a:rPr>
                        <a:t>信用部</a:t>
                      </a:r>
                      <a:endParaRPr sz="1200" u="none" strike="noStrike" cap="none" dirty="0">
                        <a:latin typeface="DFKai-SB"/>
                        <a:ea typeface="DFKai-SB"/>
                        <a:cs typeface="DFKai-SB"/>
                        <a:sym typeface="DFKai-SB"/>
                      </a:endParaRPr>
                    </a:p>
                  </a:txBody>
                  <a:tcPr marL="91450" marR="91450" marT="45725" marB="45725" anchor="ctr">
                    <a:lnT w="38100" cap="flat" cmpd="sng">
                      <a:noFill/>
                      <a:prstDash val="solid"/>
                      <a:round/>
                      <a:headEnd type="none" w="sm" len="sm"/>
                      <a:tailEnd type="none" w="sm" len="sm"/>
                    </a:lnT>
                    <a:gradFill>
                      <a:gsLst>
                        <a:gs pos="0">
                          <a:srgbClr val="D4E5F5"/>
                        </a:gs>
                        <a:gs pos="100000">
                          <a:srgbClr val="70A4D5"/>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有</a:t>
                      </a:r>
                      <a:endParaRPr sz="1200" u="none" strike="noStrike" cap="none">
                        <a:latin typeface="DFKai-SB"/>
                        <a:ea typeface="DFKai-SB"/>
                        <a:cs typeface="DFKai-SB"/>
                        <a:sym typeface="DFKai-SB"/>
                      </a:endParaRPr>
                    </a:p>
                  </a:txBody>
                  <a:tcPr marL="91450" marR="91450" marT="45725" marB="45725" anchor="ctr">
                    <a:gradFill>
                      <a:gsLst>
                        <a:gs pos="0">
                          <a:srgbClr val="D4E5F5"/>
                        </a:gs>
                        <a:gs pos="100000">
                          <a:srgbClr val="70A4D5"/>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無</a:t>
                      </a:r>
                      <a:endParaRPr sz="1200" u="none" strike="noStrike" cap="none">
                        <a:latin typeface="DFKai-SB"/>
                        <a:ea typeface="DFKai-SB"/>
                        <a:cs typeface="DFKai-SB"/>
                        <a:sym typeface="DFKai-SB"/>
                      </a:endParaRPr>
                    </a:p>
                  </a:txBody>
                  <a:tcPr marL="91450" marR="91450" marT="45725" marB="45725" anchor="ctr">
                    <a:gradFill>
                      <a:gsLst>
                        <a:gs pos="0">
                          <a:srgbClr val="D4E5F5"/>
                        </a:gs>
                        <a:gs pos="100000">
                          <a:srgbClr val="70A4D5"/>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有</a:t>
                      </a:r>
                      <a:endParaRPr sz="1200" u="none" strike="noStrike" cap="none">
                        <a:latin typeface="DFKai-SB"/>
                        <a:ea typeface="DFKai-SB"/>
                        <a:cs typeface="DFKai-SB"/>
                        <a:sym typeface="DFKai-SB"/>
                      </a:endParaRPr>
                    </a:p>
                  </a:txBody>
                  <a:tcPr marL="91450" marR="91450" marT="45725" marB="45725" anchor="ctr">
                    <a:gradFill>
                      <a:gsLst>
                        <a:gs pos="0">
                          <a:srgbClr val="D4E5F5"/>
                        </a:gs>
                        <a:gs pos="100000">
                          <a:srgbClr val="70A4D5"/>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無</a:t>
                      </a:r>
                      <a:endParaRPr sz="1200" u="none" strike="noStrike" cap="none">
                        <a:latin typeface="DFKai-SB"/>
                        <a:ea typeface="DFKai-SB"/>
                        <a:cs typeface="DFKai-SB"/>
                        <a:sym typeface="DFKai-SB"/>
                      </a:endParaRPr>
                    </a:p>
                  </a:txBody>
                  <a:tcPr marL="91450" marR="91450" marT="45725" marB="45725" anchor="ctr">
                    <a:gradFill>
                      <a:gsLst>
                        <a:gs pos="0">
                          <a:srgbClr val="D4E5F5"/>
                        </a:gs>
                        <a:gs pos="100000">
                          <a:srgbClr val="70A4D5"/>
                        </a:gs>
                      </a:gsLst>
                      <a:path path="circle">
                        <a:fillToRect l="50000" t="50000" r="50000" b="50000"/>
                      </a:path>
                      <a:tileRect/>
                    </a:gradFill>
                  </a:tcPr>
                </a:tc>
                <a:extLst>
                  <a:ext uri="{0D108BD9-81ED-4DB2-BD59-A6C34878D82A}">
                    <a16:rowId xmlns:a16="http://schemas.microsoft.com/office/drawing/2014/main" xmlns="" val="10001"/>
                  </a:ext>
                </a:extLst>
              </a:tr>
              <a:tr h="491400">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歷史債信資料</a:t>
                      </a:r>
                      <a:endParaRPr sz="1400" u="none" strike="noStrike" cap="none">
                        <a:latin typeface="DFKai-SB"/>
                        <a:ea typeface="DFKai-SB"/>
                        <a:cs typeface="DFKai-SB"/>
                        <a:sym typeface="DFKai-SB"/>
                      </a:endParaRPr>
                    </a:p>
                  </a:txBody>
                  <a:tcPr marL="91450" marR="91450" marT="45725" marB="45725" anchor="ctr"/>
                </a:tc>
                <a:tc gridSpan="2">
                  <a:txBody>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V當事人書面申請</a:t>
                      </a:r>
                      <a:endParaRPr sz="1400" u="none" strike="noStrike" cap="none">
                        <a:solidFill>
                          <a:srgbClr val="FF0000"/>
                        </a:solidFill>
                        <a:latin typeface="DFKai-SB"/>
                        <a:ea typeface="DFKai-SB"/>
                        <a:cs typeface="DFKai-SB"/>
                        <a:sym typeface="DFKai-SB"/>
                      </a:endParaRPr>
                    </a:p>
                  </a:txBody>
                  <a:tcPr marL="91450" marR="91450" marT="45725" marB="45725" anchor="ctr"/>
                </a:tc>
                <a:tc hMerge="1">
                  <a:txBody>
                    <a:bodyPr/>
                    <a:lstStyle/>
                    <a:p>
                      <a:endParaRPr lang="zh-TW"/>
                    </a:p>
                  </a:txBody>
                  <a:tcPr/>
                </a:tc>
                <a:tc>
                  <a:txBody>
                    <a:bodyPr/>
                    <a:lstStyle/>
                    <a:p>
                      <a:pPr marL="0" marR="0" lvl="0" indent="0" algn="ctr" rtl="0">
                        <a:lnSpc>
                          <a:spcPct val="100000"/>
                        </a:lnSpc>
                        <a:spcBef>
                          <a:spcPts val="0"/>
                        </a:spcBef>
                        <a:spcAft>
                          <a:spcPts val="0"/>
                        </a:spcAft>
                        <a:buClr>
                          <a:schemeClr val="dk1"/>
                        </a:buClr>
                        <a:buSzPts val="1400"/>
                        <a:buFont typeface="DFKai-SB"/>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400"/>
                        <a:buFont typeface="DFKai-SB"/>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2"/>
                  </a:ext>
                </a:extLst>
              </a:tr>
              <a:tr h="491400">
                <a:tc>
                  <a:txBody>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當事人綜合信用報告</a:t>
                      </a:r>
                      <a:r>
                        <a:rPr lang="zh-TW" sz="1400" b="1" i="0" u="none" strike="noStrike" cap="none">
                          <a:solidFill>
                            <a:schemeClr val="dk1"/>
                          </a:solidFill>
                          <a:latin typeface="DFKai-SB"/>
                          <a:ea typeface="DFKai-SB"/>
                          <a:cs typeface="DFKai-SB"/>
                          <a:sym typeface="DFKai-SB"/>
                        </a:rPr>
                        <a:t>(</a:t>
                      </a:r>
                      <a:r>
                        <a:rPr lang="zh-TW" sz="1400" b="0" i="0" u="none" strike="noStrike" cap="none">
                          <a:solidFill>
                            <a:schemeClr val="dk1"/>
                          </a:solidFill>
                          <a:latin typeface="DFKai-SB"/>
                          <a:ea typeface="DFKai-SB"/>
                          <a:cs typeface="DFKai-SB"/>
                          <a:sym typeface="DFKai-SB"/>
                        </a:rPr>
                        <a:t>一般版）</a:t>
                      </a:r>
                      <a:endParaRPr sz="1400" u="none" strike="noStrike" cap="none">
                        <a:latin typeface="DFKai-SB"/>
                        <a:ea typeface="DFKai-SB"/>
                        <a:cs typeface="DFKai-SB"/>
                        <a:sym typeface="DFKai-SB"/>
                      </a:endParaRPr>
                    </a:p>
                  </a:txBody>
                  <a:tcPr marL="91450" marR="91450" marT="45725" marB="45725" anchor="ctr"/>
                </a:tc>
                <a:tc gridSpan="2">
                  <a:txBody>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V當事人書面申請</a:t>
                      </a:r>
                      <a:endParaRPr sz="1400" u="none" strike="noStrike" cap="none">
                        <a:solidFill>
                          <a:srgbClr val="FF0000"/>
                        </a:solidFill>
                        <a:latin typeface="DFKai-SB"/>
                        <a:ea typeface="DFKai-SB"/>
                        <a:cs typeface="DFKai-SB"/>
                        <a:sym typeface="DFKai-SB"/>
                      </a:endParaRPr>
                    </a:p>
                  </a:txBody>
                  <a:tcPr marL="91450" marR="91450" marT="45725" marB="45725" anchor="ctr"/>
                </a:tc>
                <a:tc hMerge="1">
                  <a:txBody>
                    <a:bodyPr/>
                    <a:lstStyle/>
                    <a:p>
                      <a:endParaRPr lang="zh-TW"/>
                    </a:p>
                  </a:txBody>
                  <a:tcPr/>
                </a:tc>
                <a:tc gridSpan="2">
                  <a:txBody>
                    <a:bodyPr/>
                    <a:lstStyle/>
                    <a:p>
                      <a:pPr marL="0" lvl="0" indent="0" algn="ctr" rtl="0">
                        <a:spcBef>
                          <a:spcPts val="0"/>
                        </a:spcBef>
                        <a:spcAft>
                          <a:spcPts val="0"/>
                        </a:spcAft>
                        <a:buNone/>
                      </a:pPr>
                      <a:r>
                        <a:rPr lang="zh-TW">
                          <a:solidFill>
                            <a:srgbClr val="FF0000"/>
                          </a:solidFill>
                          <a:latin typeface="DFKai-SB"/>
                          <a:ea typeface="DFKai-SB"/>
                          <a:cs typeface="DFKai-SB"/>
                          <a:sym typeface="DFKai-SB"/>
                        </a:rPr>
                        <a:t>V當事人書面申請</a:t>
                      </a:r>
                      <a:endParaRPr>
                        <a:solidFill>
                          <a:srgbClr val="FF0000"/>
                        </a:solidFill>
                        <a:latin typeface="DFKai-SB"/>
                        <a:ea typeface="DFKai-SB"/>
                        <a:cs typeface="DFKai-SB"/>
                        <a:sym typeface="DFKai-SB"/>
                      </a:endParaRPr>
                    </a:p>
                  </a:txBody>
                  <a:tcPr marL="91450" marR="91450" marT="45725" marB="45725" anchor="ctr"/>
                </a:tc>
                <a:tc hMerge="1">
                  <a:txBody>
                    <a:bodyPr/>
                    <a:lstStyle/>
                    <a:p>
                      <a:endParaRPr lang="zh-TW"/>
                    </a:p>
                  </a:txBody>
                  <a:tcPr/>
                </a:tc>
                <a:extLst>
                  <a:ext uri="{0D108BD9-81ED-4DB2-BD59-A6C34878D82A}">
                    <a16:rowId xmlns:a16="http://schemas.microsoft.com/office/drawing/2014/main" xmlns="" val="10003"/>
                  </a:ext>
                </a:extLst>
              </a:tr>
              <a:tr h="1015575">
                <a:tc>
                  <a:txBody>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dk1"/>
                          </a:solidFill>
                          <a:latin typeface="DFKai-SB"/>
                          <a:ea typeface="DFKai-SB"/>
                          <a:cs typeface="DFKai-SB"/>
                          <a:sym typeface="DFKai-SB"/>
                        </a:rPr>
                        <a:t>JO5 </a:t>
                      </a:r>
                      <a:r>
                        <a:rPr lang="zh-TW" sz="1400" b="0" i="0" u="none" strike="noStrike" cap="none">
                          <a:solidFill>
                            <a:schemeClr val="dk1"/>
                          </a:solidFill>
                          <a:latin typeface="DFKai-SB"/>
                          <a:ea typeface="DFKai-SB"/>
                          <a:cs typeface="DFKai-SB"/>
                          <a:sym typeface="DFKai-SB"/>
                        </a:rPr>
                        <a:t>個人綜合徵信報告資訊－農、漁會專用</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b="0" i="0" u="none" strike="noStrike" cap="none">
                          <a:solidFill>
                            <a:srgbClr val="FF0000"/>
                          </a:solidFill>
                          <a:latin typeface="DFKai-SB"/>
                          <a:ea typeface="DFKai-SB"/>
                          <a:cs typeface="DFKai-SB"/>
                          <a:sym typeface="DFKai-SB"/>
                        </a:rPr>
                        <a:t>V農漁會信用部授權人員線上查詢(限農漁會內部使用)</a:t>
                      </a:r>
                      <a:endParaRPr sz="12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400"/>
                        <a:buFont typeface="DFKai-SB"/>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400"/>
                        <a:buFont typeface="DFKai-SB"/>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4"/>
                  </a:ext>
                </a:extLst>
              </a:tr>
              <a:tr h="1147150">
                <a:tc>
                  <a:txBody>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當事人綜合信用</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報告－ 農漁會</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會員代表、小組</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長候選登記專用</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zh-TW" sz="1600" b="0" i="0" u="none" strike="noStrike" cap="none">
                          <a:solidFill>
                            <a:schemeClr val="dk1"/>
                          </a:solidFill>
                          <a:latin typeface="DFKai-SB"/>
                          <a:ea typeface="DFKai-SB"/>
                          <a:cs typeface="DFKai-SB"/>
                          <a:sym typeface="DFKai-SB"/>
                        </a:rPr>
                        <a:t>X</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r>
                        <a:rPr lang="zh-TW" sz="1300" b="0" i="0" u="none" strike="noStrike" cap="none">
                          <a:solidFill>
                            <a:srgbClr val="FF0000"/>
                          </a:solidFill>
                          <a:latin typeface="DFKai-SB"/>
                          <a:ea typeface="DFKai-SB"/>
                          <a:cs typeface="DFKai-SB"/>
                          <a:sym typeface="DFKai-SB"/>
                        </a:rPr>
                        <a:t>V農漁會統一收件代遞送至聯徵中心查詢並透過線上查詢系統下載(限農漁會內部使用）</a:t>
                      </a:r>
                      <a:endParaRPr sz="13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FF0000"/>
                        </a:buClr>
                        <a:buSzPts val="1300"/>
                        <a:buFont typeface="DFKai-SB"/>
                        <a:buNone/>
                      </a:pPr>
                      <a:r>
                        <a:rPr lang="zh-TW" sz="1300" b="0" i="0" u="none" strike="noStrike" cap="none" dirty="0">
                          <a:solidFill>
                            <a:srgbClr val="FF0000"/>
                          </a:solidFill>
                          <a:latin typeface="DFKai-SB"/>
                          <a:ea typeface="DFKai-SB"/>
                          <a:cs typeface="DFKai-SB"/>
                          <a:sym typeface="DFKai-SB"/>
                        </a:rPr>
                        <a:t>V農漁會統一收件代遞送至聯徵中心查詢並領件(限農漁會內部使用）</a:t>
                      </a:r>
                      <a:endParaRPr sz="1300" u="none" strike="noStrike" cap="none" dirty="0">
                        <a:solidFill>
                          <a:srgbClr val="FF0000"/>
                        </a:solidFill>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600"/>
              <a:t>理、監事候選人債信資料查詢方式暨內容彙整表</a:t>
            </a:r>
            <a:endParaRPr/>
          </a:p>
        </p:txBody>
      </p:sp>
      <p:sp>
        <p:nvSpPr>
          <p:cNvPr id="205" name="Google Shape;205;p14"/>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16</a:t>
            </a:fld>
            <a:endParaRPr/>
          </a:p>
        </p:txBody>
      </p:sp>
      <p:graphicFrame>
        <p:nvGraphicFramePr>
          <p:cNvPr id="206" name="Google Shape;206;p14"/>
          <p:cNvGraphicFramePr/>
          <p:nvPr/>
        </p:nvGraphicFramePr>
        <p:xfrm>
          <a:off x="1372063" y="1341460"/>
          <a:ext cx="7058700" cy="3456400"/>
        </p:xfrm>
        <a:graphic>
          <a:graphicData uri="http://schemas.openxmlformats.org/drawingml/2006/table">
            <a:tbl>
              <a:tblPr firstRow="1" bandRow="1">
                <a:noFill/>
                <a:tableStyleId>{2AE332AE-B0F9-45B3-B317-7AAAB51F8871}</a:tableStyleId>
              </a:tblPr>
              <a:tblGrid>
                <a:gridCol w="1522075">
                  <a:extLst>
                    <a:ext uri="{9D8B030D-6E8A-4147-A177-3AD203B41FA5}">
                      <a16:colId xmlns:a16="http://schemas.microsoft.com/office/drawing/2014/main" xmlns="" val="20000"/>
                    </a:ext>
                  </a:extLst>
                </a:gridCol>
                <a:gridCol w="1347075">
                  <a:extLst>
                    <a:ext uri="{9D8B030D-6E8A-4147-A177-3AD203B41FA5}">
                      <a16:colId xmlns:a16="http://schemas.microsoft.com/office/drawing/2014/main" xmlns="" val="20001"/>
                    </a:ext>
                  </a:extLst>
                </a:gridCol>
                <a:gridCol w="1008225">
                  <a:extLst>
                    <a:ext uri="{9D8B030D-6E8A-4147-A177-3AD203B41FA5}">
                      <a16:colId xmlns:a16="http://schemas.microsoft.com/office/drawing/2014/main" xmlns="" val="20002"/>
                    </a:ext>
                  </a:extLst>
                </a:gridCol>
                <a:gridCol w="1008225">
                  <a:extLst>
                    <a:ext uri="{9D8B030D-6E8A-4147-A177-3AD203B41FA5}">
                      <a16:colId xmlns:a16="http://schemas.microsoft.com/office/drawing/2014/main" xmlns="" val="20003"/>
                    </a:ext>
                  </a:extLst>
                </a:gridCol>
                <a:gridCol w="1008225">
                  <a:extLst>
                    <a:ext uri="{9D8B030D-6E8A-4147-A177-3AD203B41FA5}">
                      <a16:colId xmlns:a16="http://schemas.microsoft.com/office/drawing/2014/main" xmlns="" val="20004"/>
                    </a:ext>
                  </a:extLst>
                </a:gridCol>
                <a:gridCol w="1164875">
                  <a:extLst>
                    <a:ext uri="{9D8B030D-6E8A-4147-A177-3AD203B41FA5}">
                      <a16:colId xmlns:a16="http://schemas.microsoft.com/office/drawing/2014/main" xmlns="" val="20005"/>
                    </a:ext>
                  </a:extLst>
                </a:gridCol>
              </a:tblGrid>
              <a:tr h="1017375">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     查詢方式</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債信資</a:t>
                      </a:r>
                      <a:endParaRPr sz="1400" u="none" strike="noStrike" cap="none">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料類別</a:t>
                      </a:r>
                      <a:endParaRPr sz="1400" u="none" strike="noStrike" cap="none">
                        <a:latin typeface="DFKai-SB"/>
                        <a:ea typeface="DFKai-SB"/>
                        <a:cs typeface="DFKai-SB"/>
                        <a:sym typeface="DFKai-SB"/>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郵局代收代驗</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(限本人申請)</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郵寄申請</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本人親辦</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委託他人</a:t>
                      </a:r>
                      <a:endParaRPr sz="1400" b="0" i="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農漁會信用</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部授權人員</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線上查詢</a:t>
                      </a:r>
                      <a:endParaRPr sz="14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0"/>
                  </a:ext>
                </a:extLst>
              </a:tr>
              <a:tr h="655100">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歷史債信資料</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1"/>
                  </a:ext>
                </a:extLst>
              </a:tr>
              <a:tr h="766550">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當事人綜合信用報告(一般版）</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2"/>
                  </a:ext>
                </a:extLst>
              </a:tr>
              <a:tr h="1017375">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JO5 個人綜合徵信報告資訊－</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農、漁會專用</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X</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solidFill>
                            <a:srgbClr val="FF0000"/>
                          </a:solidFill>
                          <a:latin typeface="DFKai-SB"/>
                          <a:ea typeface="DFKai-SB"/>
                          <a:cs typeface="DFKai-SB"/>
                          <a:sym typeface="DFKai-SB"/>
                        </a:rPr>
                        <a:t>V</a:t>
                      </a:r>
                      <a:endParaRPr sz="1400" u="none" strike="noStrike" cap="none">
                        <a:solidFill>
                          <a:srgbClr val="FF0000"/>
                        </a:solidFill>
                        <a:latin typeface="DFKai-SB"/>
                        <a:ea typeface="DFKai-SB"/>
                        <a:cs typeface="DFKai-SB"/>
                        <a:sym typeface="DFKai-SB"/>
                      </a:endParaRPr>
                    </a:p>
                  </a:txBody>
                  <a:tcPr marL="91450" marR="91450" marT="45725" marB="45725" anchor="ctr">
                    <a:gradFill>
                      <a:gsLst>
                        <a:gs pos="0">
                          <a:srgbClr val="FFF6DB"/>
                        </a:gs>
                        <a:gs pos="100000">
                          <a:srgbClr val="FAD15C"/>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
        <p:nvSpPr>
          <p:cNvPr id="207" name="Google Shape;207;p14"/>
          <p:cNvSpPr txBox="1"/>
          <p:nvPr/>
        </p:nvSpPr>
        <p:spPr>
          <a:xfrm>
            <a:off x="1372063" y="4884638"/>
            <a:ext cx="7058700" cy="727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1400"/>
              <a:buFont typeface="Noto Sans Symbols"/>
              <a:buChar char="◆"/>
            </a:pPr>
            <a:r>
              <a:rPr lang="zh-TW" sz="1400" b="0" i="0" u="none" strike="noStrike" cap="none">
                <a:solidFill>
                  <a:srgbClr val="FF0000"/>
                </a:solidFill>
                <a:latin typeface="DFKai-SB"/>
                <a:ea typeface="DFKai-SB"/>
                <a:cs typeface="DFKai-SB"/>
                <a:sym typeface="DFKai-SB"/>
              </a:rPr>
              <a:t>橘色區塊請理監事候選人盡可能在113年12月31日前申請避免申請人數過多而久候。</a:t>
            </a:r>
            <a:endParaRPr sz="1400" b="0" i="0" u="none" strike="noStrike" cap="none">
              <a:solidFill>
                <a:srgbClr val="008000"/>
              </a:solidFill>
              <a:latin typeface="DFKai-SB"/>
              <a:ea typeface="DFKai-SB"/>
              <a:cs typeface="DFKai-SB"/>
              <a:sym typeface="DFKai-SB"/>
            </a:endParaRPr>
          </a:p>
          <a:p>
            <a:pPr marL="285750" marR="0" lvl="0" indent="-285750" algn="l" rtl="0">
              <a:lnSpc>
                <a:spcPct val="100000"/>
              </a:lnSpc>
              <a:spcBef>
                <a:spcPts val="0"/>
              </a:spcBef>
              <a:spcAft>
                <a:spcPts val="0"/>
              </a:spcAft>
              <a:buClr>
                <a:srgbClr val="0070C0"/>
              </a:buClr>
              <a:buSzPts val="1400"/>
              <a:buFont typeface="Noto Sans Symbols"/>
              <a:buChar char="◆"/>
            </a:pPr>
            <a:r>
              <a:rPr lang="zh-TW">
                <a:solidFill>
                  <a:srgbClr val="0070C0"/>
                </a:solidFill>
                <a:latin typeface="DFKai-SB"/>
                <a:ea typeface="DFKai-SB"/>
                <a:cs typeface="DFKai-SB"/>
                <a:sym typeface="DFKai-SB"/>
              </a:rPr>
              <a:t>黃色</a:t>
            </a:r>
            <a:r>
              <a:rPr lang="zh-TW" sz="1400" b="0" i="0" u="none" strike="noStrike" cap="none">
                <a:solidFill>
                  <a:srgbClr val="0070C0"/>
                </a:solidFill>
                <a:latin typeface="DFKai-SB"/>
                <a:ea typeface="DFKai-SB"/>
                <a:cs typeface="DFKai-SB"/>
                <a:sym typeface="DFKai-SB"/>
              </a:rPr>
              <a:t>區塊僅限有設立信用部農漁會之授權人員查詢，查詢所得資料嚴限該農漁會內部參考，不得對外提供。</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6d284bb28bcc487_0"/>
          <p:cNvSpPr txBox="1">
            <a:spLocks noGrp="1"/>
          </p:cNvSpPr>
          <p:nvPr>
            <p:ph type="sldNum" idx="12"/>
          </p:nvPr>
        </p:nvSpPr>
        <p:spPr>
          <a:xfrm>
            <a:off x="0" y="6624638"/>
            <a:ext cx="827100" cy="26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tLang="zh-TW"/>
              <a:t>17</a:t>
            </a:fld>
            <a:endParaRPr/>
          </a:p>
        </p:txBody>
      </p:sp>
      <p:sp>
        <p:nvSpPr>
          <p:cNvPr id="214" name="Google Shape;214;g36d284bb28bcc487_0"/>
          <p:cNvSpPr txBox="1">
            <a:spLocks noGrp="1"/>
          </p:cNvSpPr>
          <p:nvPr>
            <p:ph type="title"/>
          </p:nvPr>
        </p:nvSpPr>
        <p:spPr>
          <a:xfrm>
            <a:off x="1116014" y="116963"/>
            <a:ext cx="7570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600"/>
              <a:t>理、監事候選人債信資料查詢方式</a:t>
            </a:r>
            <a:endParaRPr/>
          </a:p>
        </p:txBody>
      </p:sp>
      <p:sp>
        <p:nvSpPr>
          <p:cNvPr id="215" name="Google Shape;215;g36d284bb28bcc487_0"/>
          <p:cNvSpPr/>
          <p:nvPr/>
        </p:nvSpPr>
        <p:spPr>
          <a:xfrm rot="10800000">
            <a:off x="1156300" y="2014147"/>
            <a:ext cx="4342200" cy="507900"/>
          </a:xfrm>
          <a:prstGeom prst="rightArrow">
            <a:avLst>
              <a:gd name="adj1" fmla="val 50000"/>
              <a:gd name="adj2" fmla="val 50000"/>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16" name="Google Shape;216;g36d284bb28bcc487_0"/>
          <p:cNvSpPr/>
          <p:nvPr/>
        </p:nvSpPr>
        <p:spPr>
          <a:xfrm>
            <a:off x="5668797" y="2014150"/>
            <a:ext cx="3045000" cy="507900"/>
          </a:xfrm>
          <a:prstGeom prst="rightArrow">
            <a:avLst>
              <a:gd name="adj1" fmla="val 50000"/>
              <a:gd name="adj2" fmla="val 50000"/>
            </a:avLst>
          </a:prstGeom>
          <a:gradFill>
            <a:gsLst>
              <a:gs pos="0">
                <a:srgbClr val="DCECD5"/>
              </a:gs>
              <a:gs pos="100000">
                <a:srgbClr val="92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17" name="Google Shape;217;g36d284bb28bcc487_0"/>
          <p:cNvSpPr txBox="1"/>
          <p:nvPr/>
        </p:nvSpPr>
        <p:spPr>
          <a:xfrm>
            <a:off x="2268711" y="2036188"/>
            <a:ext cx="2117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rgbClr val="262626"/>
                </a:solidFill>
                <a:latin typeface="SimHei"/>
                <a:ea typeface="SimHei"/>
                <a:cs typeface="SimHei"/>
                <a:sym typeface="SimHei"/>
              </a:rPr>
              <a:t>113年12月31日前</a:t>
            </a:r>
            <a:endParaRPr sz="1800">
              <a:solidFill>
                <a:srgbClr val="262626"/>
              </a:solidFill>
              <a:latin typeface="SimHei"/>
              <a:ea typeface="SimHei"/>
              <a:cs typeface="SimHei"/>
              <a:sym typeface="SimHei"/>
            </a:endParaRPr>
          </a:p>
        </p:txBody>
      </p:sp>
      <p:sp>
        <p:nvSpPr>
          <p:cNvPr id="218" name="Google Shape;218;g36d284bb28bcc487_0"/>
          <p:cNvSpPr txBox="1"/>
          <p:nvPr/>
        </p:nvSpPr>
        <p:spPr>
          <a:xfrm>
            <a:off x="6192600" y="2036200"/>
            <a:ext cx="1997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rgbClr val="262626"/>
                </a:solidFill>
                <a:latin typeface="SimHei"/>
                <a:ea typeface="SimHei"/>
                <a:cs typeface="SimHei"/>
                <a:sym typeface="SimHei"/>
              </a:rPr>
              <a:t>114年1月1日後</a:t>
            </a:r>
            <a:endParaRPr sz="1800">
              <a:solidFill>
                <a:srgbClr val="262626"/>
              </a:solidFill>
              <a:latin typeface="SimHei"/>
              <a:ea typeface="SimHei"/>
              <a:cs typeface="SimHei"/>
              <a:sym typeface="SimHei"/>
            </a:endParaRPr>
          </a:p>
        </p:txBody>
      </p:sp>
      <p:sp>
        <p:nvSpPr>
          <p:cNvPr id="219" name="Google Shape;219;g36d284bb28bcc487_0"/>
          <p:cNvSpPr/>
          <p:nvPr/>
        </p:nvSpPr>
        <p:spPr>
          <a:xfrm>
            <a:off x="1116018" y="1259975"/>
            <a:ext cx="4342200" cy="6873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第一階段</a:t>
            </a:r>
            <a:endParaRPr>
              <a:latin typeface="SimHei"/>
              <a:ea typeface="SimHei"/>
              <a:cs typeface="SimHei"/>
              <a:sym typeface="SimHei"/>
            </a:endParaRPr>
          </a:p>
        </p:txBody>
      </p:sp>
      <p:sp>
        <p:nvSpPr>
          <p:cNvPr id="220" name="Google Shape;220;g36d284bb28bcc487_0"/>
          <p:cNvSpPr/>
          <p:nvPr/>
        </p:nvSpPr>
        <p:spPr>
          <a:xfrm>
            <a:off x="5668801" y="1259975"/>
            <a:ext cx="2990400" cy="687300"/>
          </a:xfrm>
          <a:prstGeom prst="roundRect">
            <a:avLst>
              <a:gd name="adj" fmla="val 16667"/>
            </a:avLst>
          </a:prstGeom>
          <a:gradFill>
            <a:gsLst>
              <a:gs pos="0">
                <a:srgbClr val="DCECD5"/>
              </a:gs>
              <a:gs pos="100000">
                <a:srgbClr val="92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第二階段</a:t>
            </a:r>
            <a:endParaRPr>
              <a:latin typeface="SimHei"/>
              <a:ea typeface="SimHei"/>
              <a:cs typeface="SimHei"/>
              <a:sym typeface="SimHei"/>
            </a:endParaRPr>
          </a:p>
        </p:txBody>
      </p:sp>
      <p:sp>
        <p:nvSpPr>
          <p:cNvPr id="221" name="Google Shape;221;g36d284bb28bcc487_0"/>
          <p:cNvSpPr txBox="1"/>
          <p:nvPr/>
        </p:nvSpPr>
        <p:spPr>
          <a:xfrm>
            <a:off x="1319800" y="2522041"/>
            <a:ext cx="40152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400">
                <a:solidFill>
                  <a:srgbClr val="FF0000"/>
                </a:solidFill>
                <a:latin typeface="SimHei"/>
                <a:ea typeface="SimHei"/>
                <a:cs typeface="SimHei"/>
                <a:sym typeface="SimHei"/>
              </a:rPr>
              <a:t>民國90年起之歷史債信資料</a:t>
            </a:r>
            <a:endParaRPr sz="2400">
              <a:solidFill>
                <a:srgbClr val="FF0000"/>
              </a:solidFill>
              <a:latin typeface="SimHei"/>
              <a:ea typeface="SimHei"/>
              <a:cs typeface="SimHei"/>
              <a:sym typeface="SimHei"/>
            </a:endParaRPr>
          </a:p>
        </p:txBody>
      </p:sp>
      <p:sp>
        <p:nvSpPr>
          <p:cNvPr id="222" name="Google Shape;222;g36d284bb28bcc487_0"/>
          <p:cNvSpPr txBox="1"/>
          <p:nvPr/>
        </p:nvSpPr>
        <p:spPr>
          <a:xfrm>
            <a:off x="5809650" y="2522041"/>
            <a:ext cx="27087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400">
                <a:solidFill>
                  <a:srgbClr val="FF0000"/>
                </a:solidFill>
                <a:latin typeface="SimHei"/>
                <a:ea typeface="SimHei"/>
                <a:cs typeface="SimHei"/>
                <a:sym typeface="SimHei"/>
              </a:rPr>
              <a:t>登記截止日期前14日之最新債信資料</a:t>
            </a:r>
            <a:endParaRPr sz="2400">
              <a:solidFill>
                <a:srgbClr val="FF0000"/>
              </a:solidFill>
              <a:latin typeface="SimHei"/>
              <a:ea typeface="SimHei"/>
              <a:cs typeface="SimHei"/>
              <a:sym typeface="SimHei"/>
            </a:endParaRPr>
          </a:p>
        </p:txBody>
      </p:sp>
      <p:sp>
        <p:nvSpPr>
          <p:cNvPr id="223" name="Google Shape;223;g36d284bb28bcc487_0"/>
          <p:cNvSpPr/>
          <p:nvPr/>
        </p:nvSpPr>
        <p:spPr>
          <a:xfrm rot="-817295">
            <a:off x="2575955" y="3181653"/>
            <a:ext cx="4650944" cy="2749090"/>
          </a:xfrm>
          <a:prstGeom prst="irregularSeal1">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2000">
                <a:solidFill>
                  <a:srgbClr val="0000FF"/>
                </a:solidFill>
                <a:latin typeface="SimHei"/>
                <a:ea typeface="SimHei"/>
                <a:cs typeface="SimHei"/>
                <a:sym typeface="SimHei"/>
              </a:rPr>
              <a:t>請多加利用聯徵中心每年第一份信用報告免費的優惠服務</a:t>
            </a:r>
            <a:endParaRPr sz="2000">
              <a:solidFill>
                <a:srgbClr val="0000FF"/>
              </a:solidFill>
              <a:latin typeface="SimHei"/>
              <a:ea typeface="SimHei"/>
              <a:cs typeface="SimHei"/>
              <a:sym typeface="Sim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a:t>小組組長／副組長／會員代表／出席上級（全國）會員代表候選人債信資料查詢方式彙整表</a:t>
            </a:r>
            <a:endParaRPr/>
          </a:p>
        </p:txBody>
      </p:sp>
      <p:graphicFrame>
        <p:nvGraphicFramePr>
          <p:cNvPr id="229" name="Google Shape;229;p16"/>
          <p:cNvGraphicFramePr/>
          <p:nvPr/>
        </p:nvGraphicFramePr>
        <p:xfrm>
          <a:off x="971600" y="1478527"/>
          <a:ext cx="7570750" cy="3479425"/>
        </p:xfrm>
        <a:graphic>
          <a:graphicData uri="http://schemas.openxmlformats.org/drawingml/2006/table">
            <a:tbl>
              <a:tblPr firstRow="1" bandRow="1">
                <a:noFill/>
                <a:tableStyleId>{2AE332AE-B0F9-45B3-B317-7AAAB51F8871}</a:tableStyleId>
              </a:tblPr>
              <a:tblGrid>
                <a:gridCol w="1261800">
                  <a:extLst>
                    <a:ext uri="{9D8B030D-6E8A-4147-A177-3AD203B41FA5}">
                      <a16:colId xmlns:a16="http://schemas.microsoft.com/office/drawing/2014/main" xmlns="" val="20000"/>
                    </a:ext>
                  </a:extLst>
                </a:gridCol>
                <a:gridCol w="1258075">
                  <a:extLst>
                    <a:ext uri="{9D8B030D-6E8A-4147-A177-3AD203B41FA5}">
                      <a16:colId xmlns:a16="http://schemas.microsoft.com/office/drawing/2014/main" xmlns="" val="20001"/>
                    </a:ext>
                  </a:extLst>
                </a:gridCol>
                <a:gridCol w="960100">
                  <a:extLst>
                    <a:ext uri="{9D8B030D-6E8A-4147-A177-3AD203B41FA5}">
                      <a16:colId xmlns:a16="http://schemas.microsoft.com/office/drawing/2014/main" xmlns="" val="20002"/>
                    </a:ext>
                  </a:extLst>
                </a:gridCol>
                <a:gridCol w="960100">
                  <a:extLst>
                    <a:ext uri="{9D8B030D-6E8A-4147-A177-3AD203B41FA5}">
                      <a16:colId xmlns:a16="http://schemas.microsoft.com/office/drawing/2014/main" xmlns="" val="20003"/>
                    </a:ext>
                  </a:extLst>
                </a:gridCol>
                <a:gridCol w="960100">
                  <a:extLst>
                    <a:ext uri="{9D8B030D-6E8A-4147-A177-3AD203B41FA5}">
                      <a16:colId xmlns:a16="http://schemas.microsoft.com/office/drawing/2014/main" xmlns="" val="20004"/>
                    </a:ext>
                  </a:extLst>
                </a:gridCol>
                <a:gridCol w="1008100">
                  <a:extLst>
                    <a:ext uri="{9D8B030D-6E8A-4147-A177-3AD203B41FA5}">
                      <a16:colId xmlns:a16="http://schemas.microsoft.com/office/drawing/2014/main" xmlns="" val="20005"/>
                    </a:ext>
                  </a:extLst>
                </a:gridCol>
                <a:gridCol w="1162475">
                  <a:extLst>
                    <a:ext uri="{9D8B030D-6E8A-4147-A177-3AD203B41FA5}">
                      <a16:colId xmlns:a16="http://schemas.microsoft.com/office/drawing/2014/main" xmlns="" val="20006"/>
                    </a:ext>
                  </a:extLst>
                </a:gridCol>
              </a:tblGrid>
              <a:tr h="1213800">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    查詢方式</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債信資</a:t>
                      </a:r>
                      <a:endParaRPr sz="1400" u="none" strike="noStrike" cap="none">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料類別</a:t>
                      </a:r>
                      <a:endParaRPr sz="1400" u="none" strike="noStrike" cap="none">
                        <a:latin typeface="DFKai-SB"/>
                        <a:ea typeface="DFKai-SB"/>
                        <a:cs typeface="DFKai-SB"/>
                        <a:sym typeface="DFKai-SB"/>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郵局代收代驗</a:t>
                      </a:r>
                      <a:endParaRPr sz="14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(限本人申請)</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郵寄申請</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本人親辦</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委託他人</a:t>
                      </a:r>
                      <a:endParaRPr sz="1400" b="0" i="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b="1" u="none" strike="noStrike" cap="none">
                          <a:latin typeface="DFKai-SB"/>
                          <a:ea typeface="DFKai-SB"/>
                          <a:cs typeface="DFKai-SB"/>
                          <a:sym typeface="DFKai-SB"/>
                        </a:rPr>
                        <a:t>農漁會</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b="1" u="none" strike="noStrike" cap="none">
                          <a:latin typeface="DFKai-SB"/>
                          <a:ea typeface="DFKai-SB"/>
                          <a:cs typeface="DFKai-SB"/>
                          <a:sym typeface="DFKai-SB"/>
                        </a:rPr>
                        <a:t>代遞申請</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b="1" u="none" strike="noStrike" cap="none">
                          <a:latin typeface="DFKai-SB"/>
                          <a:ea typeface="DFKai-SB"/>
                          <a:cs typeface="DFKai-SB"/>
                          <a:sym typeface="DFKai-SB"/>
                        </a:rPr>
                        <a:t>並代領件</a:t>
                      </a:r>
                      <a:endParaRPr sz="1400" b="1" i="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DFKai-SB"/>
                          <a:ea typeface="DFKai-SB"/>
                          <a:cs typeface="DFKai-SB"/>
                          <a:sym typeface="DFKai-SB"/>
                        </a:rPr>
                        <a:t>農漁會信用</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DFKai-SB"/>
                          <a:ea typeface="DFKai-SB"/>
                          <a:cs typeface="DFKai-SB"/>
                          <a:sym typeface="DFKai-SB"/>
                        </a:rPr>
                        <a:t>部授權人員</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DFKai-SB"/>
                          <a:ea typeface="DFKai-SB"/>
                          <a:cs typeface="DFKai-SB"/>
                          <a:sym typeface="DFKai-SB"/>
                        </a:rPr>
                        <a:t>連線下載</a:t>
                      </a:r>
                      <a:endParaRPr sz="1100" b="1" i="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0"/>
                  </a:ext>
                </a:extLst>
              </a:tr>
              <a:tr h="828550">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當事人綜合信用報告(一般版）</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u="none" strike="noStrike" cap="none">
                          <a:solidFill>
                            <a:srgbClr val="FF0000"/>
                          </a:solidFill>
                          <a:latin typeface="DFKai-SB"/>
                          <a:ea typeface="DFKai-SB"/>
                          <a:cs typeface="DFKai-SB"/>
                          <a:sym typeface="DFKai-SB"/>
                        </a:rPr>
                        <a:t>V</a:t>
                      </a:r>
                      <a:endParaRPr sz="18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u="none" strike="noStrike" cap="none">
                          <a:solidFill>
                            <a:srgbClr val="FF0000"/>
                          </a:solidFill>
                          <a:latin typeface="DFKai-SB"/>
                          <a:ea typeface="DFKai-SB"/>
                          <a:cs typeface="DFKai-SB"/>
                          <a:sym typeface="DFKai-SB"/>
                        </a:rPr>
                        <a:t>V</a:t>
                      </a:r>
                      <a:endParaRPr sz="18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u="none" strike="noStrike" cap="none">
                          <a:solidFill>
                            <a:srgbClr val="FF0000"/>
                          </a:solidFill>
                          <a:latin typeface="DFKai-SB"/>
                          <a:ea typeface="DFKai-SB"/>
                          <a:cs typeface="DFKai-SB"/>
                          <a:sym typeface="DFKai-SB"/>
                        </a:rPr>
                        <a:t>V</a:t>
                      </a:r>
                      <a:endParaRPr sz="18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u="none" strike="noStrike" cap="none">
                          <a:solidFill>
                            <a:srgbClr val="FF0000"/>
                          </a:solidFill>
                          <a:latin typeface="DFKai-SB"/>
                          <a:ea typeface="DFKai-SB"/>
                          <a:cs typeface="DFKai-SB"/>
                          <a:sym typeface="DFKai-SB"/>
                        </a:rPr>
                        <a:t>V</a:t>
                      </a:r>
                      <a:endParaRPr sz="1800" u="none" strike="noStrike" cap="none">
                        <a:solidFill>
                          <a:srgbClr val="FF0000"/>
                        </a:solidFill>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0" i="0" u="none" strike="noStrike" cap="none">
                          <a:solidFill>
                            <a:schemeClr val="dk1"/>
                          </a:solidFill>
                          <a:latin typeface="Calibri"/>
                          <a:ea typeface="Calibri"/>
                          <a:cs typeface="Calibri"/>
                          <a:sym typeface="Calibri"/>
                        </a:rPr>
                        <a:t>X</a:t>
                      </a:r>
                      <a:endParaRPr sz="14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4200"/>
                        <a:buFont typeface="Arial"/>
                        <a:buNone/>
                      </a:pPr>
                      <a:r>
                        <a:rPr lang="zh-TW" sz="4200" u="none" strike="noStrike" cap="none">
                          <a:solidFill>
                            <a:srgbClr val="FF0000"/>
                          </a:solidFill>
                          <a:latin typeface="DFKai-SB"/>
                          <a:ea typeface="DFKai-SB"/>
                          <a:cs typeface="DFKai-SB"/>
                          <a:sym typeface="DFKai-SB"/>
                        </a:rPr>
                        <a:t>X</a:t>
                      </a:r>
                      <a:endParaRPr sz="4200" u="none" strike="noStrike" cap="none">
                        <a:solidFill>
                          <a:srgbClr val="FF0000"/>
                        </a:solidFill>
                        <a:latin typeface="DFKai-SB"/>
                        <a:ea typeface="DFKai-SB"/>
                        <a:cs typeface="DFKai-SB"/>
                        <a:sym typeface="DFKai-SB"/>
                      </a:endParaRPr>
                    </a:p>
                  </a:txBody>
                  <a:tcPr marL="91450" marR="91450" marT="45725" marB="45725" anchor="ctr">
                    <a:solidFill>
                      <a:srgbClr val="00FFFF"/>
                    </a:solidFill>
                  </a:tcPr>
                </a:tc>
                <a:extLst>
                  <a:ext uri="{0D108BD9-81ED-4DB2-BD59-A6C34878D82A}">
                    <a16:rowId xmlns:a16="http://schemas.microsoft.com/office/drawing/2014/main" xmlns="" val="10001"/>
                  </a:ext>
                </a:extLst>
              </a:tr>
              <a:tr h="1437075">
                <a:tc>
                  <a:txBody>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當事人綜合</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信用報告－</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農漁會會員</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代表、小組</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長候選登記</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chemeClr val="dk1"/>
                          </a:solidFill>
                          <a:latin typeface="DFKai-SB"/>
                          <a:ea typeface="DFKai-SB"/>
                          <a:cs typeface="DFKai-SB"/>
                          <a:sym typeface="DFKai-SB"/>
                        </a:rPr>
                        <a:t>專用</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0" i="0" u="none" strike="noStrike" cap="none">
                          <a:solidFill>
                            <a:schemeClr val="dk1"/>
                          </a:solidFill>
                          <a:latin typeface="Calibri"/>
                          <a:ea typeface="Calibri"/>
                          <a:cs typeface="Calibri"/>
                          <a:sym typeface="Calibri"/>
                        </a:rPr>
                        <a:t>X</a:t>
                      </a:r>
                      <a:endParaRPr sz="14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0" i="0" u="none" strike="noStrike" cap="none">
                          <a:solidFill>
                            <a:schemeClr val="dk1"/>
                          </a:solidFill>
                          <a:latin typeface="Calibri"/>
                          <a:ea typeface="Calibri"/>
                          <a:cs typeface="Calibri"/>
                          <a:sym typeface="Calibri"/>
                        </a:rPr>
                        <a:t>X</a:t>
                      </a:r>
                      <a:endParaRPr sz="14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0" i="0" u="none" strike="noStrike" cap="none">
                          <a:solidFill>
                            <a:schemeClr val="dk1"/>
                          </a:solidFill>
                          <a:latin typeface="Calibri"/>
                          <a:ea typeface="Calibri"/>
                          <a:cs typeface="Calibri"/>
                          <a:sym typeface="Calibri"/>
                        </a:rPr>
                        <a:t>X</a:t>
                      </a:r>
                      <a:endParaRPr sz="14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b="0" i="0" u="none" strike="noStrike" cap="none">
                          <a:solidFill>
                            <a:schemeClr val="dk1"/>
                          </a:solidFill>
                          <a:latin typeface="Calibri"/>
                          <a:ea typeface="Calibri"/>
                          <a:cs typeface="Calibri"/>
                          <a:sym typeface="Calibri"/>
                        </a:rPr>
                        <a:t>X</a:t>
                      </a:r>
                      <a:endParaRPr sz="1400"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zh-TW" sz="1800" u="none" strike="noStrike" cap="none">
                          <a:solidFill>
                            <a:srgbClr val="FF0000"/>
                          </a:solidFill>
                          <a:latin typeface="DFKai-SB"/>
                          <a:ea typeface="DFKai-SB"/>
                          <a:cs typeface="DFKai-SB"/>
                          <a:sym typeface="DFKai-SB"/>
                        </a:rPr>
                        <a:t>V</a:t>
                      </a:r>
                      <a:endParaRPr sz="1800" u="none" strike="noStrike" cap="none">
                        <a:solidFill>
                          <a:srgbClr val="FF0000"/>
                        </a:solidFill>
                        <a:latin typeface="DFKai-SB"/>
                        <a:ea typeface="DFKai-SB"/>
                        <a:cs typeface="DFKai-SB"/>
                        <a:sym typeface="DFKai-SB"/>
                      </a:endParaRPr>
                    </a:p>
                  </a:txBody>
                  <a:tcPr marL="91450" marR="91450" marT="45725" marB="45725" anchor="ctr">
                    <a:solidFill>
                      <a:srgbClr val="99FF9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zh-TW" sz="1800" b="0" i="0" u="none" strike="noStrike" cap="none">
                          <a:solidFill>
                            <a:srgbClr val="FF0000"/>
                          </a:solidFill>
                          <a:latin typeface="DFKai-SB"/>
                          <a:ea typeface="DFKai-SB"/>
                          <a:cs typeface="DFKai-SB"/>
                          <a:sym typeface="DFKai-SB"/>
                        </a:rPr>
                        <a:t>X</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候選登記專</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用報告僅供</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下載無法提</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FF0000"/>
                          </a:solidFill>
                          <a:latin typeface="DFKai-SB"/>
                          <a:ea typeface="DFKai-SB"/>
                          <a:cs typeface="DFKai-SB"/>
                          <a:sym typeface="DFKai-SB"/>
                        </a:rPr>
                        <a:t>供連線查詢</a:t>
                      </a:r>
                      <a:endParaRPr sz="1100" u="none" strike="noStrike" cap="none">
                        <a:solidFill>
                          <a:srgbClr val="FF0000"/>
                        </a:solidFill>
                        <a:latin typeface="DFKai-SB"/>
                        <a:ea typeface="DFKai-SB"/>
                        <a:cs typeface="DFKai-SB"/>
                        <a:sym typeface="DFKai-SB"/>
                      </a:endParaRPr>
                    </a:p>
                  </a:txBody>
                  <a:tcPr marL="91450" marR="91450" marT="45725" marB="45725" anchor="ctr">
                    <a:solidFill>
                      <a:schemeClr val="lt1"/>
                    </a:solidFill>
                  </a:tcPr>
                </a:tc>
                <a:extLst>
                  <a:ext uri="{0D108BD9-81ED-4DB2-BD59-A6C34878D82A}">
                    <a16:rowId xmlns:a16="http://schemas.microsoft.com/office/drawing/2014/main" xmlns="" val="10002"/>
                  </a:ext>
                </a:extLst>
              </a:tr>
            </a:tbl>
          </a:graphicData>
        </a:graphic>
      </p:graphicFrame>
      <p:sp>
        <p:nvSpPr>
          <p:cNvPr id="230" name="Google Shape;230;p16"/>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18</a:t>
            </a:fld>
            <a:endParaRPr/>
          </a:p>
        </p:txBody>
      </p:sp>
      <p:sp>
        <p:nvSpPr>
          <p:cNvPr id="231" name="Google Shape;231;p16"/>
          <p:cNvSpPr/>
          <p:nvPr/>
        </p:nvSpPr>
        <p:spPr>
          <a:xfrm>
            <a:off x="971600" y="4957936"/>
            <a:ext cx="7570800" cy="1169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1400"/>
              <a:buFont typeface="Noto Sans Symbols"/>
              <a:buChar char="◆"/>
            </a:pPr>
            <a:r>
              <a:rPr lang="zh-TW" sz="1400" b="0" i="0" u="none" strike="noStrike" cap="none" dirty="0">
                <a:solidFill>
                  <a:srgbClr val="FF0000"/>
                </a:solidFill>
                <a:latin typeface="DFKai-SB"/>
                <a:ea typeface="DFKai-SB"/>
                <a:cs typeface="DFKai-SB"/>
                <a:sym typeface="DFKai-SB"/>
              </a:rPr>
              <a:t>橘色區塊請各項候選人盡可能於113年12月31日前申請避免申請人數過多而久候。</a:t>
            </a:r>
            <a:endParaRPr sz="1400" b="0" i="0" u="none" strike="noStrike" cap="none" dirty="0">
              <a:solidFill>
                <a:srgbClr val="FF0000"/>
              </a:solidFill>
              <a:latin typeface="DFKai-SB"/>
              <a:ea typeface="DFKai-SB"/>
              <a:cs typeface="DFKai-SB"/>
              <a:sym typeface="DFKai-SB"/>
            </a:endParaRPr>
          </a:p>
          <a:p>
            <a:pPr marL="285750" marR="0" lvl="0" indent="-285750" algn="l" rtl="0">
              <a:lnSpc>
                <a:spcPct val="100000"/>
              </a:lnSpc>
              <a:spcBef>
                <a:spcPts val="0"/>
              </a:spcBef>
              <a:spcAft>
                <a:spcPts val="0"/>
              </a:spcAft>
              <a:buClr>
                <a:srgbClr val="008000"/>
              </a:buClr>
              <a:buSzPts val="1400"/>
              <a:buFont typeface="Noto Sans Symbols"/>
              <a:buChar char="◆"/>
            </a:pPr>
            <a:r>
              <a:rPr lang="zh-TW" sz="1400" b="0" i="0" u="none" strike="noStrike" cap="none" dirty="0" smtClean="0">
                <a:solidFill>
                  <a:srgbClr val="008000"/>
                </a:solidFill>
                <a:latin typeface="DFKai-SB"/>
                <a:ea typeface="DFKai-SB"/>
                <a:cs typeface="DFKai-SB"/>
                <a:sym typeface="DFKai-SB"/>
              </a:rPr>
              <a:t>綠色區塊係由候選人授權各級農漁會以統一備文方式向聯徵中心代為申請並代為領件，聯徵中心僅提供候選登記專用報告。</a:t>
            </a:r>
            <a:endParaRPr sz="1400" b="0" i="0" u="none" strike="noStrike" cap="none" dirty="0" smtClean="0">
              <a:solidFill>
                <a:srgbClr val="008000"/>
              </a:solidFill>
              <a:latin typeface="DFKai-SB"/>
              <a:ea typeface="DFKai-SB"/>
              <a:cs typeface="DFKai-SB"/>
              <a:sym typeface="DFKai-SB"/>
            </a:endParaRPr>
          </a:p>
          <a:p>
            <a:pPr marL="285750" marR="0" lvl="0" indent="-285750" algn="l" rtl="0">
              <a:lnSpc>
                <a:spcPct val="100000"/>
              </a:lnSpc>
              <a:spcBef>
                <a:spcPts val="0"/>
              </a:spcBef>
              <a:spcAft>
                <a:spcPts val="0"/>
              </a:spcAft>
              <a:buClr>
                <a:srgbClr val="0070C0"/>
              </a:buClr>
              <a:buSzPts val="1400"/>
              <a:buFont typeface="Noto Sans Symbols"/>
              <a:buChar char="◆"/>
            </a:pPr>
            <a:r>
              <a:rPr lang="zh-TW" sz="1400" b="0" i="0" u="none" strike="noStrike" cap="none" dirty="0" smtClean="0">
                <a:solidFill>
                  <a:srgbClr val="0070C0"/>
                </a:solidFill>
                <a:latin typeface="DFKai-SB"/>
                <a:ea typeface="DFKai-SB"/>
                <a:cs typeface="DFKai-SB"/>
                <a:sym typeface="DFKai-SB"/>
              </a:rPr>
              <a:t>白</a:t>
            </a:r>
            <a:r>
              <a:rPr lang="zh-TW" sz="1400" b="0" i="0" u="none" strike="noStrike" cap="none" dirty="0">
                <a:solidFill>
                  <a:srgbClr val="0070C0"/>
                </a:solidFill>
                <a:latin typeface="DFKai-SB"/>
                <a:ea typeface="DFKai-SB"/>
                <a:cs typeface="DFKai-SB"/>
                <a:sym typeface="DFKai-SB"/>
              </a:rPr>
              <a:t>底網點區塊僅限有設立信用部農漁會之授權人員連線下載候選登記專用報告，查詢所得資料嚴限該農漁會內部參考，不得對外提供。</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1116013" y="198438"/>
            <a:ext cx="7570787" cy="92630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a:t>各項查詢方式所需檢附文件項目</a:t>
            </a:r>
            <a:endParaRPr sz="2800"/>
          </a:p>
        </p:txBody>
      </p:sp>
      <p:graphicFrame>
        <p:nvGraphicFramePr>
          <p:cNvPr id="237" name="Google Shape;237;p17"/>
          <p:cNvGraphicFramePr/>
          <p:nvPr>
            <p:extLst>
              <p:ext uri="{D42A27DB-BD31-4B8C-83A1-F6EECF244321}">
                <p14:modId xmlns:p14="http://schemas.microsoft.com/office/powerpoint/2010/main" val="3779623527"/>
              </p:ext>
            </p:extLst>
          </p:nvPr>
        </p:nvGraphicFramePr>
        <p:xfrm>
          <a:off x="962684" y="1011420"/>
          <a:ext cx="7877475" cy="5537161"/>
        </p:xfrm>
        <a:graphic>
          <a:graphicData uri="http://schemas.openxmlformats.org/drawingml/2006/table">
            <a:tbl>
              <a:tblPr firstRow="1" bandRow="1">
                <a:noFill/>
                <a:tableStyleId>{2AE332AE-B0F9-45B3-B317-7AAAB51F8871}</a:tableStyleId>
              </a:tblPr>
              <a:tblGrid>
                <a:gridCol w="1590925">
                  <a:extLst>
                    <a:ext uri="{9D8B030D-6E8A-4147-A177-3AD203B41FA5}">
                      <a16:colId xmlns:a16="http://schemas.microsoft.com/office/drawing/2014/main" xmlns="" val="20000"/>
                    </a:ext>
                  </a:extLst>
                </a:gridCol>
                <a:gridCol w="1281650">
                  <a:extLst>
                    <a:ext uri="{9D8B030D-6E8A-4147-A177-3AD203B41FA5}">
                      <a16:colId xmlns:a16="http://schemas.microsoft.com/office/drawing/2014/main" xmlns="" val="20001"/>
                    </a:ext>
                  </a:extLst>
                </a:gridCol>
                <a:gridCol w="1629150">
                  <a:extLst>
                    <a:ext uri="{9D8B030D-6E8A-4147-A177-3AD203B41FA5}">
                      <a16:colId xmlns:a16="http://schemas.microsoft.com/office/drawing/2014/main" xmlns="" val="20002"/>
                    </a:ext>
                  </a:extLst>
                </a:gridCol>
                <a:gridCol w="1024550">
                  <a:extLst>
                    <a:ext uri="{9D8B030D-6E8A-4147-A177-3AD203B41FA5}">
                      <a16:colId xmlns:a16="http://schemas.microsoft.com/office/drawing/2014/main" xmlns="" val="20003"/>
                    </a:ext>
                  </a:extLst>
                </a:gridCol>
                <a:gridCol w="1014850">
                  <a:extLst>
                    <a:ext uri="{9D8B030D-6E8A-4147-A177-3AD203B41FA5}">
                      <a16:colId xmlns:a16="http://schemas.microsoft.com/office/drawing/2014/main" xmlns="" val="20004"/>
                    </a:ext>
                  </a:extLst>
                </a:gridCol>
                <a:gridCol w="1336350">
                  <a:extLst>
                    <a:ext uri="{9D8B030D-6E8A-4147-A177-3AD203B41FA5}">
                      <a16:colId xmlns:a16="http://schemas.microsoft.com/office/drawing/2014/main" xmlns="" val="20005"/>
                    </a:ext>
                  </a:extLst>
                </a:gridCol>
              </a:tblGrid>
              <a:tr h="810037">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    查詢方式</a:t>
                      </a:r>
                      <a:endParaRPr sz="12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文件類別</a:t>
                      </a:r>
                      <a:endParaRPr sz="1200" u="none" strike="noStrike" cap="none">
                        <a:latin typeface="DFKai-SB"/>
                        <a:ea typeface="DFKai-SB"/>
                        <a:cs typeface="DFKai-SB"/>
                        <a:sym typeface="DFKai-SB"/>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郵局代收代驗</a:t>
                      </a:r>
                      <a:endParaRPr sz="12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(限本人申請)</a:t>
                      </a:r>
                      <a:endParaRPr sz="1200" u="none" strike="noStrike" cap="none">
                        <a:latin typeface="DFKai-SB"/>
                        <a:ea typeface="DFKai-SB"/>
                        <a:cs typeface="DFKai-SB"/>
                        <a:sym typeface="DFKai-SB"/>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郵寄申請</a:t>
                      </a:r>
                      <a:endParaRPr sz="1200" u="none" strike="noStrike" cap="none">
                        <a:latin typeface="DFKai-SB"/>
                        <a:ea typeface="DFKai-SB"/>
                        <a:cs typeface="DFKai-SB"/>
                        <a:sym typeface="DFKai-SB"/>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本人親辦</a:t>
                      </a:r>
                      <a:endParaRPr sz="1200" u="none" strike="noStrike" cap="none">
                        <a:latin typeface="DFKai-SB"/>
                        <a:ea typeface="DFKai-SB"/>
                        <a:cs typeface="DFKai-SB"/>
                        <a:sym typeface="DFKai-SB"/>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DFKai-SB"/>
                        <a:buNone/>
                      </a:pPr>
                      <a:r>
                        <a:rPr lang="zh-TW" sz="1200" u="none" strike="noStrike" cap="none">
                          <a:latin typeface="DFKai-SB"/>
                          <a:ea typeface="DFKai-SB"/>
                          <a:cs typeface="DFKai-SB"/>
                          <a:sym typeface="DFKai-SB"/>
                        </a:rPr>
                        <a:t>委託他人</a:t>
                      </a:r>
                      <a:endParaRPr sz="1200" b="0" i="0" u="none" strike="noStrike" cap="none">
                        <a:latin typeface="DFKai-SB"/>
                        <a:ea typeface="DFKai-SB"/>
                        <a:cs typeface="DFKai-SB"/>
                        <a:sym typeface="DFKai-SB"/>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b="1" u="none" strike="noStrike" cap="none">
                          <a:latin typeface="DFKai-SB"/>
                          <a:ea typeface="DFKai-SB"/>
                          <a:cs typeface="DFKai-SB"/>
                          <a:sym typeface="DFKai-SB"/>
                        </a:rPr>
                        <a:t>農漁會</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zh-TW" sz="1200" b="1" u="none" strike="noStrike" cap="none">
                          <a:latin typeface="DFKai-SB"/>
                          <a:ea typeface="DFKai-SB"/>
                          <a:cs typeface="DFKai-SB"/>
                          <a:sym typeface="DFKai-SB"/>
                        </a:rPr>
                        <a:t>代遞申請</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zh-TW" sz="1200" b="1" u="none" strike="noStrike" cap="none">
                          <a:latin typeface="DFKai-SB"/>
                          <a:ea typeface="DFKai-SB"/>
                          <a:cs typeface="DFKai-SB"/>
                          <a:sym typeface="DFKai-SB"/>
                        </a:rPr>
                        <a:t>並代領件</a:t>
                      </a:r>
                      <a:endParaRPr sz="1200" b="1" i="0" u="none" strike="noStrike" cap="none">
                        <a:latin typeface="DFKai-SB"/>
                        <a:ea typeface="DFKai-SB"/>
                        <a:cs typeface="DFKai-SB"/>
                        <a:sym typeface="DFKai-SB"/>
                      </a:endParaRPr>
                    </a:p>
                  </a:txBody>
                  <a:tcPr marL="91450" marR="91450" marT="45725" marB="45725" anchor="ctr">
                    <a:lnB w="12700" cap="flat" cmpd="sng">
                      <a:solidFill>
                        <a:schemeClr val="lt1"/>
                      </a:solidFill>
                      <a:prstDash val="solid"/>
                      <a:round/>
                      <a:headEnd type="none" w="sm" len="sm"/>
                      <a:tailEnd type="none" w="sm" len="sm"/>
                    </a:lnB>
                  </a:tcPr>
                </a:tc>
                <a:extLst>
                  <a:ext uri="{0D108BD9-81ED-4DB2-BD59-A6C34878D82A}">
                    <a16:rowId xmlns:a16="http://schemas.microsoft.com/office/drawing/2014/main" xmlns="" val="10000"/>
                  </a:ext>
                </a:extLst>
              </a:tr>
              <a:tr h="347226">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正式函文</a:t>
                      </a:r>
                      <a:endParaRPr sz="12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b="1" u="none" strike="noStrike" cap="none">
                          <a:solidFill>
                            <a:schemeClr val="lt1"/>
                          </a:solidFill>
                          <a:latin typeface="DFKai-SB"/>
                          <a:ea typeface="DFKai-SB"/>
                          <a:cs typeface="DFKai-SB"/>
                          <a:sym typeface="DFKai-SB"/>
                        </a:rPr>
                        <a:t>V</a:t>
                      </a:r>
                      <a:endParaRPr sz="1100" b="1" u="none" strike="noStrike" cap="none">
                        <a:solidFill>
                          <a:schemeClr val="lt1"/>
                        </a:solidFill>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9900"/>
                    </a:solidFill>
                  </a:tcPr>
                </a:tc>
                <a:extLst>
                  <a:ext uri="{0D108BD9-81ED-4DB2-BD59-A6C34878D82A}">
                    <a16:rowId xmlns:a16="http://schemas.microsoft.com/office/drawing/2014/main" xmlns="" val="10001"/>
                  </a:ext>
                </a:extLst>
              </a:tr>
              <a:tr h="342957">
                <a:tc>
                  <a:txBody>
                    <a:bodyPr/>
                    <a:lstStyle/>
                    <a:p>
                      <a:pPr marL="0" marR="0" lvl="0" indent="0" algn="l" rtl="0">
                        <a:lnSpc>
                          <a:spcPct val="100000"/>
                        </a:lnSpc>
                        <a:spcBef>
                          <a:spcPts val="0"/>
                        </a:spcBef>
                        <a:spcAft>
                          <a:spcPts val="0"/>
                        </a:spcAft>
                        <a:buClr>
                          <a:schemeClr val="dk1"/>
                        </a:buClr>
                        <a:buSzPts val="1200"/>
                        <a:buFont typeface="DFKai-SB"/>
                        <a:buNone/>
                      </a:pPr>
                      <a:r>
                        <a:rPr lang="zh-TW" sz="1200" u="none" strike="noStrike" cap="none">
                          <a:latin typeface="DFKai-SB"/>
                          <a:ea typeface="DFKai-SB"/>
                          <a:cs typeface="DFKai-SB"/>
                          <a:sym typeface="DFKai-SB"/>
                        </a:rPr>
                        <a:t>農漁會填具之承諾書</a:t>
                      </a:r>
                      <a:endParaRPr sz="14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b="1" u="none" strike="noStrike" cap="none">
                          <a:solidFill>
                            <a:schemeClr val="lt1"/>
                          </a:solidFill>
                          <a:latin typeface="DFKai-SB"/>
                          <a:ea typeface="DFKai-SB"/>
                          <a:cs typeface="DFKai-SB"/>
                          <a:sym typeface="DFKai-SB"/>
                        </a:rPr>
                        <a:t>V正本</a:t>
                      </a:r>
                      <a:endParaRPr sz="1100" b="1" u="none" strike="noStrike" cap="none">
                        <a:solidFill>
                          <a:schemeClr val="lt1"/>
                        </a:solidFill>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9900"/>
                    </a:solidFill>
                  </a:tcPr>
                </a:tc>
                <a:extLst>
                  <a:ext uri="{0D108BD9-81ED-4DB2-BD59-A6C34878D82A}">
                    <a16:rowId xmlns:a16="http://schemas.microsoft.com/office/drawing/2014/main" xmlns="" val="10002"/>
                  </a:ext>
                </a:extLst>
              </a:tr>
              <a:tr h="329267">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申請信用報告名單</a:t>
                      </a:r>
                      <a:endParaRPr sz="12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b="1" u="none" strike="noStrike" cap="none">
                          <a:solidFill>
                            <a:schemeClr val="lt1"/>
                          </a:solidFill>
                          <a:latin typeface="DFKai-SB"/>
                          <a:ea typeface="DFKai-SB"/>
                          <a:cs typeface="DFKai-SB"/>
                          <a:sym typeface="DFKai-SB"/>
                        </a:rPr>
                        <a:t>V</a:t>
                      </a:r>
                      <a:endParaRPr sz="1100" b="1" u="none" strike="noStrike" cap="none">
                        <a:solidFill>
                          <a:schemeClr val="lt1"/>
                        </a:solidFill>
                        <a:latin typeface="DFKai-SB"/>
                        <a:ea typeface="DFKai-SB"/>
                        <a:cs typeface="DFKai-SB"/>
                        <a:sym typeface="DFKai-SB"/>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C9900"/>
                    </a:solidFill>
                  </a:tcPr>
                </a:tc>
                <a:extLst>
                  <a:ext uri="{0D108BD9-81ED-4DB2-BD59-A6C34878D82A}">
                    <a16:rowId xmlns:a16="http://schemas.microsoft.com/office/drawing/2014/main" xmlns="" val="10003"/>
                  </a:ext>
                </a:extLst>
              </a:tr>
              <a:tr h="1005707">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個人信用報告申請書</a:t>
                      </a:r>
                      <a:endParaRPr sz="1200" u="none" strike="noStrike" cap="none">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zh-TW" sz="1100" u="none" strike="noStrike" cap="none">
                          <a:latin typeface="DFKai-SB"/>
                          <a:ea typeface="DFKai-SB"/>
                          <a:cs typeface="DFKai-SB"/>
                          <a:sym typeface="DFKai-SB"/>
                        </a:rPr>
                        <a:t>V聯徵中心委託中華郵政公司代收代驗「個人信用報告」申請書</a:t>
                      </a:r>
                      <a:endParaRPr sz="1100" u="none" strike="noStrike" cap="none">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solidFill>
                      <a:srgbClr val="FFFF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zh-TW" sz="1100" u="none" strike="noStrike" cap="none">
                          <a:latin typeface="DFKai-SB"/>
                          <a:ea typeface="DFKai-SB"/>
                          <a:cs typeface="DFKai-SB"/>
                          <a:sym typeface="DFKai-SB"/>
                        </a:rPr>
                        <a:t>V乙式：郵寄申請個人信用報告申請書</a:t>
                      </a:r>
                      <a:endParaRPr sz="1100" u="none" strike="noStrike" cap="none">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solidFill>
                      <a:srgbClr val="FFCC9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lt1"/>
                        </a:buClr>
                        <a:buSzPts val="1100"/>
                        <a:buFont typeface="DFKai-SB"/>
                        <a:buNone/>
                      </a:pPr>
                      <a:r>
                        <a:rPr lang="zh-TW" sz="1100" b="1" u="none" strike="noStrike" cap="none">
                          <a:solidFill>
                            <a:schemeClr val="lt1"/>
                          </a:solidFill>
                          <a:latin typeface="DFKai-SB"/>
                          <a:ea typeface="DFKai-SB"/>
                          <a:cs typeface="DFKai-SB"/>
                          <a:sym typeface="DFKai-SB"/>
                        </a:rPr>
                        <a:t>V農漁會會員</a:t>
                      </a:r>
                      <a:r>
                        <a:rPr lang="zh-TW" sz="1100" b="1">
                          <a:solidFill>
                            <a:schemeClr val="lt1"/>
                          </a:solidFill>
                          <a:latin typeface="DFKai-SB"/>
                          <a:ea typeface="DFKai-SB"/>
                          <a:cs typeface="DFKai-SB"/>
                          <a:sym typeface="DFKai-SB"/>
                        </a:rPr>
                        <a:t>代表/小組長候選登記專用</a:t>
                      </a:r>
                      <a:r>
                        <a:rPr lang="zh-TW" sz="1100" b="1" u="none" strike="noStrike" cap="none">
                          <a:solidFill>
                            <a:schemeClr val="lt1"/>
                          </a:solidFill>
                          <a:latin typeface="DFKai-SB"/>
                          <a:ea typeface="DFKai-SB"/>
                          <a:cs typeface="DFKai-SB"/>
                          <a:sym typeface="DFKai-SB"/>
                        </a:rPr>
                        <a:t>信用報告申請書暨委任授權書正本</a:t>
                      </a:r>
                      <a:endParaRPr sz="1100" b="1">
                        <a:solidFill>
                          <a:schemeClr val="lt1"/>
                        </a:solidFill>
                        <a:latin typeface="DFKai-SB"/>
                        <a:ea typeface="DFKai-SB"/>
                        <a:cs typeface="DFKai-SB"/>
                        <a:sym typeface="DFKai-SB"/>
                      </a:endParaRPr>
                    </a:p>
                  </a:txBody>
                  <a:tcPr marL="91450" marR="91450" marT="45725" marB="45725" anchor="ctr">
                    <a:lnT w="38100" cap="flat" cmpd="sng">
                      <a:solidFill>
                        <a:schemeClr val="lt1"/>
                      </a:solidFill>
                      <a:prstDash val="solid"/>
                      <a:round/>
                      <a:headEnd type="none" w="sm" len="sm"/>
                      <a:tailEnd type="none" w="sm" len="sm"/>
                    </a:lnT>
                    <a:solidFill>
                      <a:srgbClr val="CC9900"/>
                    </a:solidFill>
                  </a:tcPr>
                </a:tc>
                <a:extLst>
                  <a:ext uri="{0D108BD9-81ED-4DB2-BD59-A6C34878D82A}">
                    <a16:rowId xmlns:a16="http://schemas.microsoft.com/office/drawing/2014/main" xmlns="" val="10004"/>
                  </a:ext>
                </a:extLst>
              </a:tr>
              <a:tr h="529466">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當事人國民身分證</a:t>
                      </a:r>
                      <a:endParaRPr sz="12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u="none" strike="noStrike" cap="none">
                          <a:latin typeface="DFKai-SB"/>
                          <a:ea typeface="DFKai-SB"/>
                          <a:cs typeface="DFKai-SB"/>
                          <a:sym typeface="DFKai-SB"/>
                        </a:rPr>
                        <a:t>V持正本辦理</a:t>
                      </a:r>
                      <a:endParaRPr sz="1100" u="none" strike="noStrike" cap="none">
                        <a:latin typeface="DFKai-SB"/>
                        <a:ea typeface="DFKai-SB"/>
                        <a:cs typeface="DFKai-SB"/>
                        <a:sym typeface="DFKai-SB"/>
                      </a:endParaRPr>
                    </a:p>
                  </a:txBody>
                  <a:tcPr marL="91450" marR="91450" marT="45725" marB="45725" anchor="ctr">
                    <a:solidFill>
                      <a:srgbClr val="FFFF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zh-TW" sz="1100" u="none" strike="noStrike" cap="none">
                          <a:latin typeface="DFKai-SB"/>
                          <a:ea typeface="DFKai-SB"/>
                          <a:cs typeface="DFKai-SB"/>
                          <a:sym typeface="DFKai-SB"/>
                        </a:rPr>
                        <a:t>V檢附正反面影本</a:t>
                      </a:r>
                      <a:endParaRPr sz="1100" u="none" strike="noStrike" cap="none">
                        <a:latin typeface="DFKai-SB"/>
                        <a:ea typeface="DFKai-SB"/>
                        <a:cs typeface="DFKai-SB"/>
                        <a:sym typeface="DFKai-SB"/>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E5B8B7"/>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92D050"/>
                    </a:solidFill>
                  </a:tcPr>
                </a:tc>
                <a:tc>
                  <a:txBody>
                    <a:bodyPr/>
                    <a:lstStyle/>
                    <a:p>
                      <a:pPr marL="0" marR="0" lvl="0" indent="0" algn="ctr" rtl="0">
                        <a:lnSpc>
                          <a:spcPct val="100000"/>
                        </a:lnSpc>
                        <a:spcBef>
                          <a:spcPts val="0"/>
                        </a:spcBef>
                        <a:spcAft>
                          <a:spcPts val="0"/>
                        </a:spcAft>
                        <a:buClr>
                          <a:schemeClr val="lt1"/>
                        </a:buClr>
                        <a:buSzPts val="1100"/>
                        <a:buFont typeface="DFKai-SB"/>
                        <a:buNone/>
                      </a:pPr>
                      <a:r>
                        <a:rPr lang="zh-TW" sz="1100" b="1" u="none" strike="noStrike" cap="none">
                          <a:solidFill>
                            <a:schemeClr val="lt1"/>
                          </a:solidFill>
                          <a:latin typeface="DFKai-SB"/>
                          <a:ea typeface="DFKai-SB"/>
                          <a:cs typeface="DFKai-SB"/>
                          <a:sym typeface="DFKai-SB"/>
                        </a:rPr>
                        <a:t>V檢附正反面影本</a:t>
                      </a:r>
                      <a:endParaRPr sz="1400" u="none" strike="noStrike" cap="none"/>
                    </a:p>
                  </a:txBody>
                  <a:tcPr marL="91450" marR="91450" marT="45725" marB="45725" anchor="ctr">
                    <a:solidFill>
                      <a:srgbClr val="CC9900"/>
                    </a:solidFill>
                  </a:tcPr>
                </a:tc>
                <a:extLst>
                  <a:ext uri="{0D108BD9-81ED-4DB2-BD59-A6C34878D82A}">
                    <a16:rowId xmlns:a16="http://schemas.microsoft.com/office/drawing/2014/main" xmlns="" val="10005"/>
                  </a:ext>
                </a:extLst>
              </a:tr>
              <a:tr h="700672">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當事人第二身分證明文件（例：健保卡、駕照、護照等）</a:t>
                      </a:r>
                      <a:endParaRPr sz="1200" b="1" u="none" strike="noStrike" cap="none">
                        <a:solidFill>
                          <a:srgbClr val="FF0000"/>
                        </a:solidFill>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FFFFCC"/>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V檢附正反面影本</a:t>
                      </a:r>
                      <a:endParaRPr sz="1400"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E5B8B7"/>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92D050"/>
                    </a:solidFill>
                  </a:tcPr>
                </a:tc>
                <a:tc>
                  <a:txBody>
                    <a:bodyPr/>
                    <a:lstStyle/>
                    <a:p>
                      <a:pPr marL="0" marR="0" lvl="0" indent="0" algn="ctr" rtl="0">
                        <a:lnSpc>
                          <a:spcPct val="100000"/>
                        </a:lnSpc>
                        <a:spcBef>
                          <a:spcPts val="0"/>
                        </a:spcBef>
                        <a:spcAft>
                          <a:spcPts val="0"/>
                        </a:spcAft>
                        <a:buClr>
                          <a:schemeClr val="lt1"/>
                        </a:buClr>
                        <a:buSzPts val="1100"/>
                        <a:buFont typeface="DFKai-SB"/>
                        <a:buNone/>
                      </a:pPr>
                      <a:r>
                        <a:rPr lang="zh-TW" sz="1100" b="1" u="none" strike="noStrike" cap="none">
                          <a:solidFill>
                            <a:schemeClr val="lt1"/>
                          </a:solidFill>
                          <a:latin typeface="DFKai-SB"/>
                          <a:ea typeface="DFKai-SB"/>
                          <a:cs typeface="DFKai-SB"/>
                          <a:sym typeface="DFKai-SB"/>
                        </a:rPr>
                        <a:t>V檢附正反面影本</a:t>
                      </a:r>
                      <a:endParaRPr sz="1400" u="none" strike="noStrike" cap="none"/>
                    </a:p>
                  </a:txBody>
                  <a:tcPr marL="91450" marR="91450" marT="45725" marB="45725" anchor="ctr">
                    <a:solidFill>
                      <a:srgbClr val="CC9900"/>
                    </a:solidFill>
                  </a:tcPr>
                </a:tc>
                <a:extLst>
                  <a:ext uri="{0D108BD9-81ED-4DB2-BD59-A6C34878D82A}">
                    <a16:rowId xmlns:a16="http://schemas.microsoft.com/office/drawing/2014/main" xmlns="" val="10006"/>
                  </a:ext>
                </a:extLst>
              </a:tr>
              <a:tr h="690573">
                <a:tc>
                  <a:txBody>
                    <a:bodyPr/>
                    <a:lstStyle/>
                    <a:p>
                      <a:pPr marL="0" lvl="0" indent="0" algn="l" rtl="0">
                        <a:spcBef>
                          <a:spcPts val="0"/>
                        </a:spcBef>
                        <a:spcAft>
                          <a:spcPts val="0"/>
                        </a:spcAft>
                        <a:buClr>
                          <a:schemeClr val="dk1"/>
                        </a:buClr>
                        <a:buSzPts val="1200"/>
                        <a:buFont typeface="Arial"/>
                        <a:buNone/>
                      </a:pPr>
                      <a:r>
                        <a:rPr lang="zh-TW" sz="1200">
                          <a:latin typeface="DFKai-SB"/>
                          <a:ea typeface="DFKai-SB"/>
                          <a:cs typeface="DFKai-SB"/>
                          <a:sym typeface="DFKai-SB"/>
                        </a:rPr>
                        <a:t>當事人第三身分證明文件</a:t>
                      </a:r>
                      <a:endParaRPr sz="12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None/>
                      </a:pPr>
                      <a:endParaRPr sz="1100" u="none" strike="noStrike" cap="none">
                        <a:latin typeface="DFKai-SB"/>
                        <a:ea typeface="DFKai-SB"/>
                        <a:cs typeface="DFKai-SB"/>
                        <a:sym typeface="DFKai-SB"/>
                      </a:endParaRPr>
                    </a:p>
                  </a:txBody>
                  <a:tcPr marL="91450" marR="91450" marT="45725" marB="45725" anchor="ctr"/>
                </a:tc>
                <a:tc>
                  <a:txBody>
                    <a:bodyPr/>
                    <a:lstStyle/>
                    <a:p>
                      <a:pPr marL="0" lvl="0" indent="0" algn="ctr" rtl="0">
                        <a:spcBef>
                          <a:spcPts val="0"/>
                        </a:spcBef>
                        <a:spcAft>
                          <a:spcPts val="0"/>
                        </a:spcAft>
                        <a:buClr>
                          <a:schemeClr val="dk1"/>
                        </a:buClr>
                        <a:buSzPts val="1100"/>
                        <a:buFont typeface="DFKai-SB"/>
                        <a:buNone/>
                      </a:pPr>
                      <a:r>
                        <a:rPr lang="zh-TW" sz="1100">
                          <a:latin typeface="DFKai-SB"/>
                          <a:ea typeface="DFKai-SB"/>
                          <a:cs typeface="DFKai-SB"/>
                          <a:sym typeface="DFKai-SB"/>
                        </a:rPr>
                        <a:t>V新式戶口名簿（正/影本皆可，不限式別）或30日內户籍謄本正本</a:t>
                      </a:r>
                      <a:endParaRPr sz="1100" u="none" strike="noStrike" cap="none">
                        <a:latin typeface="DFKai-SB"/>
                        <a:ea typeface="DFKai-SB"/>
                        <a:cs typeface="DFKai-SB"/>
                        <a:sym typeface="DFKai-SB"/>
                      </a:endParaRPr>
                    </a:p>
                  </a:txBody>
                  <a:tcPr marL="91450" marR="91450" marT="45725" marB="45725" anchor="ctr">
                    <a:solidFill>
                      <a:srgbClr val="F9CB9C"/>
                    </a:solidFill>
                  </a:tcPr>
                </a:tc>
                <a:tc>
                  <a:txBody>
                    <a:bodyPr/>
                    <a:lstStyle/>
                    <a:p>
                      <a:pPr marL="0" marR="0" lvl="0" indent="0" algn="ctr" rtl="0">
                        <a:lnSpc>
                          <a:spcPct val="100000"/>
                        </a:lnSpc>
                        <a:spcBef>
                          <a:spcPts val="0"/>
                        </a:spcBef>
                        <a:spcAft>
                          <a:spcPts val="0"/>
                        </a:spcAft>
                        <a:buNone/>
                      </a:pPr>
                      <a:endParaRPr sz="1100" u="none" strike="noStrike" cap="none">
                        <a:latin typeface="DFKai-SB"/>
                        <a:ea typeface="DFKai-SB"/>
                        <a:cs typeface="DFKai-SB"/>
                        <a:sym typeface="DFKai-SB"/>
                      </a:endParaRPr>
                    </a:p>
                  </a:txBody>
                  <a:tcPr marL="91450" marR="91450" marT="45725" marB="45725" anchor="ctr"/>
                </a:tc>
                <a:tc>
                  <a:txBody>
                    <a:bodyPr/>
                    <a:lstStyle/>
                    <a:p>
                      <a:pPr marL="0" lvl="0" indent="0" algn="ctr" rtl="0">
                        <a:spcBef>
                          <a:spcPts val="0"/>
                        </a:spcBef>
                        <a:spcAft>
                          <a:spcPts val="0"/>
                        </a:spcAft>
                        <a:buClr>
                          <a:schemeClr val="dk1"/>
                        </a:buClr>
                        <a:buSzPts val="1100"/>
                        <a:buFont typeface="DFKai-SB"/>
                        <a:buNone/>
                      </a:pPr>
                      <a:r>
                        <a:rPr lang="zh-TW" sz="1100">
                          <a:latin typeface="DFKai-SB"/>
                          <a:ea typeface="DFKai-SB"/>
                          <a:cs typeface="DFKai-SB"/>
                          <a:sym typeface="DFKai-SB"/>
                        </a:rPr>
                        <a:t>V持正本辦理</a:t>
                      </a:r>
                      <a:endParaRPr sz="1100" u="none" strike="noStrike" cap="none">
                        <a:latin typeface="DFKai-SB"/>
                        <a:ea typeface="DFKai-SB"/>
                        <a:cs typeface="DFKai-SB"/>
                        <a:sym typeface="DFKai-SB"/>
                      </a:endParaRPr>
                    </a:p>
                  </a:txBody>
                  <a:tcPr marL="91450" marR="91450" marT="45725" marB="45725" anchor="ctr">
                    <a:solidFill>
                      <a:srgbClr val="92D050"/>
                    </a:solidFill>
                  </a:tcPr>
                </a:tc>
                <a:tc>
                  <a:txBody>
                    <a:bodyPr/>
                    <a:lstStyle/>
                    <a:p>
                      <a:pPr marL="0" marR="0" lvl="0" indent="0" algn="ctr" rtl="0">
                        <a:lnSpc>
                          <a:spcPct val="100000"/>
                        </a:lnSpc>
                        <a:spcBef>
                          <a:spcPts val="0"/>
                        </a:spcBef>
                        <a:spcAft>
                          <a:spcPts val="0"/>
                        </a:spcAft>
                        <a:buNone/>
                      </a:pPr>
                      <a:endParaRPr sz="11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7"/>
                  </a:ext>
                </a:extLst>
              </a:tr>
              <a:tr h="336997">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受託人國民身分證</a:t>
                      </a:r>
                      <a:endParaRPr sz="12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V持正本辦理</a:t>
                      </a:r>
                      <a:endParaRPr sz="1400" u="none" strike="noStrike" cap="none"/>
                    </a:p>
                  </a:txBody>
                  <a:tcPr marL="91450" marR="91450" marT="45725" marB="45725" anchor="ctr">
                    <a:solidFill>
                      <a:srgbClr val="92D050"/>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8"/>
                  </a:ext>
                </a:extLst>
              </a:tr>
              <a:tr h="444259">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委託書</a:t>
                      </a:r>
                      <a:endParaRPr sz="12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dirty="0">
                          <a:latin typeface="DFKai-SB"/>
                          <a:ea typeface="DFKai-SB"/>
                          <a:cs typeface="DFKai-SB"/>
                          <a:sym typeface="DFKai-SB"/>
                        </a:rPr>
                        <a:t>X</a:t>
                      </a:r>
                      <a:endParaRPr sz="1100" u="none" strike="noStrike" cap="none" dirty="0">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X</a:t>
                      </a:r>
                      <a:endParaRPr sz="1100" u="none" strike="noStrike" cap="none">
                        <a:latin typeface="DFKai-SB"/>
                        <a:ea typeface="DFKai-SB"/>
                        <a:cs typeface="DFKai-SB"/>
                        <a:sym typeface="DFKai-SB"/>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100"/>
                        <a:buFont typeface="DFKai-SB"/>
                        <a:buNone/>
                      </a:pPr>
                      <a:r>
                        <a:rPr lang="zh-TW" sz="1100" u="none" strike="noStrike" cap="none">
                          <a:latin typeface="DFKai-SB"/>
                          <a:ea typeface="DFKai-SB"/>
                          <a:cs typeface="DFKai-SB"/>
                          <a:sym typeface="DFKai-SB"/>
                        </a:rPr>
                        <a:t>V當事人親簽正本</a:t>
                      </a:r>
                      <a:endParaRPr sz="1400" u="none" strike="noStrike" cap="none"/>
                    </a:p>
                  </a:txBody>
                  <a:tcPr marL="91450" marR="91450" marT="45725" marB="45725" anchor="ctr">
                    <a:solidFill>
                      <a:srgbClr val="92D050"/>
                    </a:solidFill>
                  </a:tcPr>
                </a:tc>
                <a:tc>
                  <a:txBody>
                    <a:bodyPr/>
                    <a:lstStyle/>
                    <a:p>
                      <a:pPr marL="0" marR="0" lvl="0" indent="0" algn="ctr" rtl="0">
                        <a:lnSpc>
                          <a:spcPct val="100000"/>
                        </a:lnSpc>
                        <a:spcBef>
                          <a:spcPts val="0"/>
                        </a:spcBef>
                        <a:spcAft>
                          <a:spcPts val="0"/>
                        </a:spcAft>
                        <a:buClr>
                          <a:schemeClr val="dk1"/>
                        </a:buClr>
                        <a:buSzPts val="1100"/>
                        <a:buFont typeface="DFKai-SB"/>
                        <a:buNone/>
                      </a:pPr>
                      <a:r>
                        <a:rPr lang="zh-TW" sz="1100" u="none" strike="noStrike" cap="none" dirty="0">
                          <a:latin typeface="DFKai-SB"/>
                          <a:ea typeface="DFKai-SB"/>
                          <a:cs typeface="DFKai-SB"/>
                          <a:sym typeface="DFKai-SB"/>
                        </a:rPr>
                        <a:t>X</a:t>
                      </a:r>
                      <a:endParaRPr sz="1100" u="none" strike="noStrike" cap="none" dirty="0">
                        <a:latin typeface="DFKai-SB"/>
                        <a:ea typeface="DFKai-SB"/>
                        <a:cs typeface="DFKai-SB"/>
                        <a:sym typeface="DFKai-SB"/>
                      </a:endParaRPr>
                    </a:p>
                  </a:txBody>
                  <a:tcPr marL="91450" marR="91450" marT="45725" marB="45725" anchor="ctr"/>
                </a:tc>
                <a:extLst>
                  <a:ext uri="{0D108BD9-81ED-4DB2-BD59-A6C34878D82A}">
                    <a16:rowId xmlns:a16="http://schemas.microsoft.com/office/drawing/2014/main" xmlns="" val="10009"/>
                  </a:ext>
                </a:extLst>
              </a:tr>
            </a:tbl>
          </a:graphicData>
        </a:graphic>
      </p:graphicFrame>
      <p:sp>
        <p:nvSpPr>
          <p:cNvPr id="238" name="Google Shape;238;p17"/>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a:latin typeface="DFKai-SB"/>
                <a:ea typeface="DFKai-SB"/>
                <a:cs typeface="DFKai-SB"/>
                <a:sym typeface="DFKai-SB"/>
              </a:rPr>
              <a:t>說明大綱</a:t>
            </a:r>
            <a:endParaRPr>
              <a:latin typeface="DFKai-SB"/>
              <a:ea typeface="DFKai-SB"/>
              <a:cs typeface="DFKai-SB"/>
              <a:sym typeface="DFKai-SB"/>
            </a:endParaRPr>
          </a:p>
        </p:txBody>
      </p:sp>
      <p:sp>
        <p:nvSpPr>
          <p:cNvPr id="60" name="Google Shape;60;p2"/>
          <p:cNvSpPr txBox="1">
            <a:spLocks noGrp="1"/>
          </p:cNvSpPr>
          <p:nvPr>
            <p:ph type="body" idx="1"/>
          </p:nvPr>
        </p:nvSpPr>
        <p:spPr>
          <a:xfrm>
            <a:off x="1116013" y="1844824"/>
            <a:ext cx="7570787" cy="4392488"/>
          </a:xfrm>
          <a:prstGeom prst="rect">
            <a:avLst/>
          </a:prstGeom>
          <a:noFill/>
          <a:ln>
            <a:noFill/>
          </a:ln>
        </p:spPr>
        <p:txBody>
          <a:bodyPr spcFirstLastPara="1" wrap="square" lIns="91425" tIns="45700" rIns="91425" bIns="45700" anchor="t" anchorCtr="0">
            <a:noAutofit/>
          </a:bodyPr>
          <a:lstStyle/>
          <a:p>
            <a:pPr marL="266700" lvl="0" indent="-266700" algn="l" rtl="0">
              <a:lnSpc>
                <a:spcPct val="100000"/>
              </a:lnSpc>
              <a:spcBef>
                <a:spcPts val="0"/>
              </a:spcBef>
              <a:spcAft>
                <a:spcPts val="0"/>
              </a:spcAft>
              <a:buSzPts val="2400"/>
              <a:buChar char="•"/>
            </a:pPr>
            <a:r>
              <a:rPr lang="zh-TW" b="1" dirty="0"/>
              <a:t>農(漁）會理／監事候選人</a:t>
            </a:r>
            <a:endParaRPr b="1" dirty="0"/>
          </a:p>
          <a:p>
            <a:pPr marL="542925" lvl="1" indent="-276225" algn="l" rtl="0">
              <a:lnSpc>
                <a:spcPct val="100000"/>
              </a:lnSpc>
              <a:spcBef>
                <a:spcPts val="480"/>
              </a:spcBef>
              <a:spcAft>
                <a:spcPts val="0"/>
              </a:spcAft>
              <a:buSzPts val="2400"/>
              <a:buChar char="–"/>
            </a:pPr>
            <a:r>
              <a:rPr lang="zh-TW" sz="2400" dirty="0"/>
              <a:t>有設信用部</a:t>
            </a:r>
            <a:endParaRPr sz="2400" dirty="0"/>
          </a:p>
          <a:p>
            <a:pPr marL="542925" lvl="1" indent="-276225" algn="l" rtl="0">
              <a:lnSpc>
                <a:spcPct val="100000"/>
              </a:lnSpc>
              <a:spcBef>
                <a:spcPts val="480"/>
              </a:spcBef>
              <a:spcAft>
                <a:spcPts val="0"/>
              </a:spcAft>
              <a:buSzPts val="2400"/>
              <a:buChar char="–"/>
            </a:pPr>
            <a:r>
              <a:rPr lang="zh-TW" sz="2400" dirty="0"/>
              <a:t>未設信用部</a:t>
            </a:r>
            <a:endParaRPr sz="2400" dirty="0"/>
          </a:p>
          <a:p>
            <a:pPr marL="266700" lvl="0" indent="-266700" algn="l" rtl="0">
              <a:lnSpc>
                <a:spcPct val="100000"/>
              </a:lnSpc>
              <a:spcBef>
                <a:spcPts val="480"/>
              </a:spcBef>
              <a:spcAft>
                <a:spcPts val="0"/>
              </a:spcAft>
              <a:buSzPts val="2400"/>
              <a:buChar char="•"/>
            </a:pPr>
            <a:r>
              <a:rPr lang="zh-TW" b="1" dirty="0">
                <a:latin typeface="DFKai-SB"/>
                <a:ea typeface="DFKai-SB"/>
                <a:cs typeface="DFKai-SB"/>
                <a:sym typeface="DFKai-SB"/>
              </a:rPr>
              <a:t>農事（漁民）小組組長／副組長／會員</a:t>
            </a:r>
            <a:r>
              <a:rPr lang="zh-TW" b="1" dirty="0"/>
              <a:t>代表／出席上級農（漁）會會員代表／出席全國農（漁）會會員代表</a:t>
            </a:r>
            <a:r>
              <a:rPr lang="zh-TW" b="1" dirty="0">
                <a:latin typeface="DFKai-SB"/>
                <a:ea typeface="DFKai-SB"/>
                <a:cs typeface="DFKai-SB"/>
                <a:sym typeface="DFKai-SB"/>
              </a:rPr>
              <a:t>候選人</a:t>
            </a:r>
            <a:endParaRPr b="1" dirty="0">
              <a:latin typeface="DFKai-SB"/>
              <a:ea typeface="DFKai-SB"/>
              <a:cs typeface="DFKai-SB"/>
              <a:sym typeface="DFKai-SB"/>
            </a:endParaRPr>
          </a:p>
          <a:p>
            <a:pPr marL="542925" lvl="1" indent="-276225" algn="l" rtl="0">
              <a:lnSpc>
                <a:spcPct val="100000"/>
              </a:lnSpc>
              <a:spcBef>
                <a:spcPts val="480"/>
              </a:spcBef>
              <a:spcAft>
                <a:spcPts val="0"/>
              </a:spcAft>
              <a:buSzPts val="2400"/>
              <a:buChar char="–"/>
            </a:pPr>
            <a:r>
              <a:rPr lang="zh-TW" sz="2400" dirty="0">
                <a:latin typeface="DFKai-SB"/>
                <a:ea typeface="DFKai-SB"/>
                <a:cs typeface="DFKai-SB"/>
                <a:sym typeface="DFKai-SB"/>
              </a:rPr>
              <a:t>有設信用部</a:t>
            </a:r>
            <a:endParaRPr sz="2400" dirty="0">
              <a:latin typeface="DFKai-SB"/>
              <a:ea typeface="DFKai-SB"/>
              <a:cs typeface="DFKai-SB"/>
              <a:sym typeface="DFKai-SB"/>
            </a:endParaRPr>
          </a:p>
          <a:p>
            <a:pPr marL="542925" lvl="1" indent="-276225" algn="l" rtl="0">
              <a:lnSpc>
                <a:spcPct val="100000"/>
              </a:lnSpc>
              <a:spcBef>
                <a:spcPts val="480"/>
              </a:spcBef>
              <a:spcAft>
                <a:spcPts val="0"/>
              </a:spcAft>
              <a:buSzPts val="2400"/>
              <a:buChar char="–"/>
            </a:pPr>
            <a:r>
              <a:rPr lang="zh-TW" sz="2400" dirty="0">
                <a:latin typeface="DFKai-SB"/>
                <a:ea typeface="DFKai-SB"/>
                <a:cs typeface="DFKai-SB"/>
                <a:sym typeface="DFKai-SB"/>
              </a:rPr>
              <a:t>未設信用部</a:t>
            </a:r>
            <a:endParaRPr sz="2400" dirty="0">
              <a:latin typeface="DFKai-SB"/>
              <a:ea typeface="DFKai-SB"/>
              <a:cs typeface="DFKai-SB"/>
              <a:sym typeface="DFKai-SB"/>
            </a:endParaRPr>
          </a:p>
        </p:txBody>
      </p:sp>
      <p:sp>
        <p:nvSpPr>
          <p:cNvPr id="61" name="Google Shape;61;p2"/>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2</a:t>
            </a:fld>
            <a:endParaRPr/>
          </a:p>
        </p:txBody>
      </p:sp>
      <p:sp>
        <p:nvSpPr>
          <p:cNvPr id="62" name="Google Shape;62;p2"/>
          <p:cNvSpPr txBox="1"/>
          <p:nvPr/>
        </p:nvSpPr>
        <p:spPr>
          <a:xfrm>
            <a:off x="1112768" y="1143000"/>
            <a:ext cx="7570787" cy="5494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B91"/>
              </a:buClr>
              <a:buSzPts val="2800"/>
              <a:buFont typeface="Arial"/>
              <a:buNone/>
            </a:pPr>
            <a:r>
              <a:rPr lang="zh-TW" sz="2800" b="1" i="0" u="none" strike="noStrike" cap="none">
                <a:solidFill>
                  <a:srgbClr val="262626"/>
                </a:solidFill>
                <a:latin typeface="DFKai-SB"/>
                <a:ea typeface="DFKai-SB"/>
                <a:cs typeface="DFKai-SB"/>
                <a:sym typeface="DFKai-SB"/>
              </a:rPr>
              <a:t>壹、各類候選登記人債信資料查證作業說明</a:t>
            </a:r>
            <a:endParaRPr sz="2800" b="1" i="0" u="none" strike="noStrike" cap="none">
              <a:solidFill>
                <a:srgbClr val="262626"/>
              </a:solidFill>
              <a:latin typeface="DFKai-SB"/>
              <a:ea typeface="DFKai-SB"/>
              <a:cs typeface="DFKai-SB"/>
              <a:sym typeface="DFKai-SB"/>
            </a:endParaRPr>
          </a:p>
          <a:p>
            <a:pPr marL="0" marR="0" lvl="0" indent="0" algn="l" rtl="0">
              <a:lnSpc>
                <a:spcPct val="100000"/>
              </a:lnSpc>
              <a:spcBef>
                <a:spcPts val="480"/>
              </a:spcBef>
              <a:spcAft>
                <a:spcPts val="0"/>
              </a:spcAft>
              <a:buClr>
                <a:srgbClr val="004B91"/>
              </a:buClr>
              <a:buSzPts val="2400"/>
              <a:buFont typeface="Arial"/>
              <a:buNone/>
            </a:pPr>
            <a:endParaRPr sz="2400" b="1" i="0" u="none" strike="noStrike" cap="none">
              <a:solidFill>
                <a:srgbClr val="262626"/>
              </a:solidFill>
              <a:latin typeface="DFKai-SB"/>
              <a:ea typeface="DFKai-SB"/>
              <a:cs typeface="DFKai-SB"/>
              <a:sym typeface="DFKai-S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a:t>小組組長／副組長／會員代表候選人債信資料查詢分批作業(農會)</a:t>
            </a:r>
            <a:endParaRPr sz="2800"/>
          </a:p>
        </p:txBody>
      </p:sp>
      <p:sp>
        <p:nvSpPr>
          <p:cNvPr id="245" name="Google Shape;245;p29"/>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altLang="zh-TW" sz="1200" b="0" i="0" u="none" strike="noStrike" kern="0" cap="none" spc="0" normalizeH="0" baseline="0" noProof="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表格 2"/>
          <p:cNvGraphicFramePr>
            <a:graphicFrameLocks noGrp="1"/>
          </p:cNvGraphicFramePr>
          <p:nvPr>
            <p:extLst>
              <p:ext uri="{D42A27DB-BD31-4B8C-83A1-F6EECF244321}">
                <p14:modId xmlns:p14="http://schemas.microsoft.com/office/powerpoint/2010/main" val="2706665597"/>
              </p:ext>
            </p:extLst>
          </p:nvPr>
        </p:nvGraphicFramePr>
        <p:xfrm>
          <a:off x="1116012" y="1397000"/>
          <a:ext cx="7570788" cy="4320309"/>
        </p:xfrm>
        <a:graphic>
          <a:graphicData uri="http://schemas.openxmlformats.org/drawingml/2006/table">
            <a:tbl>
              <a:tblPr firstRow="1" bandRow="1">
                <a:tableStyleId>{2AE332AE-B0F9-45B3-B317-7AAAB51F8871}</a:tableStyleId>
              </a:tblPr>
              <a:tblGrid>
                <a:gridCol w="740497">
                  <a:extLst>
                    <a:ext uri="{9D8B030D-6E8A-4147-A177-3AD203B41FA5}">
                      <a16:colId xmlns:a16="http://schemas.microsoft.com/office/drawing/2014/main" xmlns="" val="700632843"/>
                    </a:ext>
                  </a:extLst>
                </a:gridCol>
                <a:gridCol w="1468582">
                  <a:extLst>
                    <a:ext uri="{9D8B030D-6E8A-4147-A177-3AD203B41FA5}">
                      <a16:colId xmlns:a16="http://schemas.microsoft.com/office/drawing/2014/main" xmlns="" val="2960624078"/>
                    </a:ext>
                  </a:extLst>
                </a:gridCol>
                <a:gridCol w="1576315">
                  <a:extLst>
                    <a:ext uri="{9D8B030D-6E8A-4147-A177-3AD203B41FA5}">
                      <a16:colId xmlns:a16="http://schemas.microsoft.com/office/drawing/2014/main" xmlns="" val="1128343228"/>
                    </a:ext>
                  </a:extLst>
                </a:gridCol>
                <a:gridCol w="1261798">
                  <a:extLst>
                    <a:ext uri="{9D8B030D-6E8A-4147-A177-3AD203B41FA5}">
                      <a16:colId xmlns:a16="http://schemas.microsoft.com/office/drawing/2014/main" xmlns="" val="3451837694"/>
                    </a:ext>
                  </a:extLst>
                </a:gridCol>
                <a:gridCol w="1261798">
                  <a:extLst>
                    <a:ext uri="{9D8B030D-6E8A-4147-A177-3AD203B41FA5}">
                      <a16:colId xmlns:a16="http://schemas.microsoft.com/office/drawing/2014/main" xmlns="" val="899847404"/>
                    </a:ext>
                  </a:extLst>
                </a:gridCol>
                <a:gridCol w="1261798">
                  <a:extLst>
                    <a:ext uri="{9D8B030D-6E8A-4147-A177-3AD203B41FA5}">
                      <a16:colId xmlns:a16="http://schemas.microsoft.com/office/drawing/2014/main" xmlns="" val="405358814"/>
                    </a:ext>
                  </a:extLst>
                </a:gridCol>
              </a:tblGrid>
              <a:tr h="438095">
                <a:tc>
                  <a:txBody>
                    <a:bodyPr/>
                    <a:lstStyle/>
                    <a:p>
                      <a:pPr algn="ctr"/>
                      <a:r>
                        <a:rPr lang="zh-TW" altLang="en-US" dirty="0" smtClean="0"/>
                        <a:t>日期</a:t>
                      </a:r>
                      <a:endParaRPr lang="zh-TW" altLang="en-US" dirty="0"/>
                    </a:p>
                  </a:txBody>
                  <a:tcPr anchor="ctr"/>
                </a:tc>
                <a:tc>
                  <a:txBody>
                    <a:bodyPr/>
                    <a:lstStyle/>
                    <a:p>
                      <a:pPr algn="ctr"/>
                      <a:r>
                        <a:rPr lang="en-US" altLang="zh-TW" dirty="0" smtClean="0"/>
                        <a:t>114/01/10</a:t>
                      </a:r>
                      <a:r>
                        <a:rPr lang="zh-TW" altLang="en-US" dirty="0" smtClean="0"/>
                        <a:t>（五）</a:t>
                      </a:r>
                      <a:endParaRPr lang="zh-TW" altLang="en-US"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114/01/11</a:t>
                      </a:r>
                      <a:r>
                        <a:rPr lang="zh-TW" altLang="en-US" dirty="0" smtClean="0"/>
                        <a:t>（六）</a:t>
                      </a:r>
                    </a:p>
                  </a:txBody>
                  <a:tcPr anchor="ct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114/01/12</a:t>
                      </a:r>
                      <a:r>
                        <a:rPr lang="zh-TW" altLang="en-US" dirty="0" smtClean="0"/>
                        <a:t>（日）</a:t>
                      </a:r>
                    </a:p>
                  </a:txBody>
                  <a:tcPr anchor="ctr"/>
                </a:tc>
                <a:tc hMerge="1">
                  <a:txBody>
                    <a:bodyPr/>
                    <a:lstStyle/>
                    <a:p>
                      <a:endParaRPr lang="zh-TW" altLang="en-US" dirty="0"/>
                    </a:p>
                  </a:txBody>
                  <a:tcPr/>
                </a:tc>
                <a:extLst>
                  <a:ext uri="{0D108BD9-81ED-4DB2-BD59-A6C34878D82A}">
                    <a16:rowId xmlns:a16="http://schemas.microsoft.com/office/drawing/2014/main" xmlns="" val="2093966441"/>
                  </a:ext>
                </a:extLst>
              </a:tr>
              <a:tr h="459702">
                <a:tc>
                  <a:txBody>
                    <a:bodyPr/>
                    <a:lstStyle/>
                    <a:p>
                      <a:pPr algn="ctr"/>
                      <a:r>
                        <a:rPr lang="zh-TW" altLang="en-US" dirty="0" smtClean="0"/>
                        <a:t>時段</a:t>
                      </a:r>
                      <a:endParaRPr lang="zh-TW" altLang="en-US" dirty="0"/>
                    </a:p>
                  </a:txBody>
                  <a:tcPr anchor="ctr"/>
                </a:tc>
                <a:tc>
                  <a:txBody>
                    <a:bodyPr/>
                    <a:lstStyle/>
                    <a:p>
                      <a:pPr algn="ctr"/>
                      <a:r>
                        <a:rPr lang="en-US" altLang="zh-TW" dirty="0" smtClean="0"/>
                        <a:t>18:00-20:30</a:t>
                      </a:r>
                      <a:endParaRPr lang="zh-TW" altLang="en-US" dirty="0"/>
                    </a:p>
                  </a:txBody>
                  <a:tcPr anchor="ctr"/>
                </a:tc>
                <a:tc>
                  <a:txBody>
                    <a:bodyPr/>
                    <a:lstStyle/>
                    <a:p>
                      <a:pPr algn="ctr"/>
                      <a:r>
                        <a:rPr lang="en-US" altLang="zh-TW" dirty="0" smtClean="0"/>
                        <a:t>09:00-12:00</a:t>
                      </a:r>
                      <a:endParaRPr lang="zh-TW" altLang="en-US" dirty="0"/>
                    </a:p>
                  </a:txBody>
                  <a:tcPr anchor="ctr"/>
                </a:tc>
                <a:tc>
                  <a:txBody>
                    <a:bodyPr/>
                    <a:lstStyle/>
                    <a:p>
                      <a:pPr algn="ctr"/>
                      <a:r>
                        <a:rPr lang="en-US" altLang="zh-TW" dirty="0" smtClean="0"/>
                        <a:t>13:00-16:30</a:t>
                      </a:r>
                      <a:endParaRPr lang="zh-TW" altLang="en-US" dirty="0"/>
                    </a:p>
                  </a:txBody>
                  <a:tcPr anchor="ctr"/>
                </a:tc>
                <a:tc>
                  <a:txBody>
                    <a:bodyPr/>
                    <a:lstStyle/>
                    <a:p>
                      <a:pPr algn="ctr"/>
                      <a:r>
                        <a:rPr lang="en-US" altLang="zh-TW" dirty="0" smtClean="0"/>
                        <a:t>09:00-12:00</a:t>
                      </a:r>
                      <a:endParaRPr lang="zh-TW" altLang="en-US" dirty="0"/>
                    </a:p>
                  </a:txBody>
                  <a:tcPr anchor="ctr"/>
                </a:tc>
                <a:tc>
                  <a:txBody>
                    <a:bodyPr/>
                    <a:lstStyle/>
                    <a:p>
                      <a:pPr algn="ctr"/>
                      <a:r>
                        <a:rPr lang="en-US" altLang="zh-TW" dirty="0" smtClean="0"/>
                        <a:t>13:00-16:30</a:t>
                      </a:r>
                      <a:endParaRPr lang="zh-TW" altLang="en-US" dirty="0"/>
                    </a:p>
                  </a:txBody>
                  <a:tcPr anchor="ctr"/>
                </a:tc>
                <a:extLst>
                  <a:ext uri="{0D108BD9-81ED-4DB2-BD59-A6C34878D82A}">
                    <a16:rowId xmlns:a16="http://schemas.microsoft.com/office/drawing/2014/main" xmlns="" val="2327585556"/>
                  </a:ext>
                </a:extLst>
              </a:tr>
              <a:tr h="3422512">
                <a:tc>
                  <a:txBody>
                    <a:bodyPr/>
                    <a:lstStyle/>
                    <a:p>
                      <a:pPr algn="ctr"/>
                      <a:r>
                        <a:rPr lang="zh-TW" altLang="en-US" dirty="0" smtClean="0"/>
                        <a:t>受理農會區域</a:t>
                      </a:r>
                      <a:endParaRPr lang="zh-TW"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smtClean="0"/>
                        <a:t>臺北市、新北市</a:t>
                      </a:r>
                      <a:r>
                        <a:rPr lang="en-US" altLang="zh-TW" sz="1400" dirty="0" smtClean="0"/>
                        <a:t>(</a:t>
                      </a:r>
                      <a:r>
                        <a:rPr lang="zh-TW" altLang="en-US" sz="1400" dirty="0" smtClean="0"/>
                        <a:t>板橋區、三重區、新莊區、樹林區、汐止區、土城區、蘆洲區、五股區、泰山區、中和地區、新店、瑞芳地區農會</a:t>
                      </a:r>
                      <a:r>
                        <a:rPr lang="en-US" altLang="zh-TW" sz="1400" dirty="0" smtClean="0"/>
                        <a:t>)</a:t>
                      </a:r>
                      <a:endParaRPr lang="zh-TW" altLang="en-US" sz="1400" dirty="0" smtClean="0"/>
                    </a:p>
                    <a:p>
                      <a:endParaRPr lang="zh-TW" altLang="en-US" dirty="0"/>
                    </a:p>
                  </a:txBody>
                  <a:tcPr anchor="ctr"/>
                </a:tc>
                <a:tc>
                  <a:txBody>
                    <a:bodyPr/>
                    <a:lstStyle/>
                    <a:p>
                      <a:r>
                        <a:rPr lang="zh-TW" altLang="zh-TW" sz="1400" dirty="0" smtClean="0"/>
                        <a:t>基隆市、桃園市(含中壢辦事處)、新竹縣、新竹市、苗栗縣、南投縣、新北市(鶯歌區、三峽區、淡水區、林口區、三芝區、石門區、八里區、坪林區、金山地區、石碇區、平溪區、深坑區農會)。</a:t>
                      </a:r>
                      <a:endParaRPr lang="zh-TW" altLang="en-US" dirty="0"/>
                    </a:p>
                  </a:txBody>
                  <a:tcPr anchor="ctr"/>
                </a:tc>
                <a:tc>
                  <a:txBody>
                    <a:bodyPr/>
                    <a:lstStyle/>
                    <a:p>
                      <a:r>
                        <a:rPr lang="zh-TW" altLang="zh-TW" sz="1400" dirty="0" smtClean="0"/>
                        <a:t>宜蘭縣、臺中市、彰化縣、嘉義縣、嘉義市、澎湖縣、金門縣、連江縣。</a:t>
                      </a:r>
                      <a:endParaRPr lang="zh-TW" altLang="en-US" dirty="0"/>
                    </a:p>
                  </a:txBody>
                  <a:tcPr anchor="ctr"/>
                </a:tc>
                <a:tc>
                  <a:txBody>
                    <a:bodyPr/>
                    <a:lstStyle/>
                    <a:p>
                      <a:r>
                        <a:rPr lang="zh-TW" altLang="zh-TW" sz="1400" dirty="0" smtClean="0"/>
                        <a:t>雲林縣、臺南市、花蓮縣、臺東縣。</a:t>
                      </a:r>
                      <a:endParaRPr lang="zh-TW"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dirty="0" smtClean="0"/>
                        <a:t>屏東縣、高雄市</a:t>
                      </a:r>
                    </a:p>
                    <a:p>
                      <a:endParaRPr lang="zh-TW" altLang="en-US" dirty="0"/>
                    </a:p>
                  </a:txBody>
                  <a:tcPr anchor="ctr"/>
                </a:tc>
                <a:extLst>
                  <a:ext uri="{0D108BD9-81ED-4DB2-BD59-A6C34878D82A}">
                    <a16:rowId xmlns:a16="http://schemas.microsoft.com/office/drawing/2014/main" xmlns="" val="3215245667"/>
                  </a:ext>
                </a:extLst>
              </a:tr>
            </a:tbl>
          </a:graphicData>
        </a:graphic>
      </p:graphicFrame>
    </p:spTree>
    <p:extLst>
      <p:ext uri="{BB962C8B-B14F-4D97-AF65-F5344CB8AC3E}">
        <p14:creationId xmlns:p14="http://schemas.microsoft.com/office/powerpoint/2010/main" val="408429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9f2f254d70_0_2"/>
          <p:cNvSpPr txBox="1">
            <a:spLocks noGrp="1"/>
          </p:cNvSpPr>
          <p:nvPr>
            <p:ph type="title"/>
          </p:nvPr>
        </p:nvSpPr>
        <p:spPr>
          <a:xfrm>
            <a:off x="1116013" y="198438"/>
            <a:ext cx="7570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Arial"/>
              <a:buNone/>
            </a:pPr>
            <a:r>
              <a:rPr lang="zh-TW" sz="2800"/>
              <a:t>小組組長／副組長／會員代表候選人債信資料查詢文件順序</a:t>
            </a:r>
            <a:endParaRPr/>
          </a:p>
        </p:txBody>
      </p:sp>
      <p:sp>
        <p:nvSpPr>
          <p:cNvPr id="252" name="Google Shape;252;g9f2f254d70_0_2"/>
          <p:cNvSpPr txBox="1">
            <a:spLocks noGrp="1"/>
          </p:cNvSpPr>
          <p:nvPr>
            <p:ph type="body" idx="1"/>
          </p:nvPr>
        </p:nvSpPr>
        <p:spPr>
          <a:xfrm>
            <a:off x="1116036" y="1341456"/>
            <a:ext cx="7570800" cy="4526100"/>
          </a:xfrm>
          <a:prstGeom prst="rect">
            <a:avLst/>
          </a:prstGeom>
          <a:noFill/>
          <a:ln>
            <a:noFill/>
          </a:ln>
        </p:spPr>
        <p:txBody>
          <a:bodyPr spcFirstLastPara="1" wrap="square" lIns="91425" tIns="45700" rIns="91425" bIns="45700" anchor="t" anchorCtr="0">
            <a:noAutofit/>
          </a:bodyPr>
          <a:lstStyle/>
          <a:p>
            <a:pPr marL="254000" lvl="0" indent="0" algn="l" rtl="0">
              <a:lnSpc>
                <a:spcPct val="115000"/>
              </a:lnSpc>
              <a:spcBef>
                <a:spcPts val="1200"/>
              </a:spcBef>
              <a:spcAft>
                <a:spcPts val="0"/>
              </a:spcAft>
              <a:buClr>
                <a:schemeClr val="dk1"/>
              </a:buClr>
              <a:buSzPts val="1100"/>
              <a:buFont typeface="Arial"/>
              <a:buNone/>
            </a:pPr>
            <a:r>
              <a:rPr lang="zh-TW" sz="1900">
                <a:solidFill>
                  <a:srgbClr val="333333"/>
                </a:solidFill>
                <a:highlight>
                  <a:srgbClr val="FFFFFF"/>
                </a:highlight>
              </a:rPr>
              <a:t>請各農漁會按照下列文件順序（A&gt;B&gt;C&gt;D）備妥相關文件，向本中心代遞送申請候選人專用信用報告，</a:t>
            </a:r>
            <a:r>
              <a:rPr lang="zh-TW" sz="1900">
                <a:solidFill>
                  <a:srgbClr val="FF0000"/>
                </a:solidFill>
                <a:highlight>
                  <a:srgbClr val="FFFFFF"/>
                </a:highlight>
              </a:rPr>
              <a:t>領件時本中心亦將通知農漁會（有信用部者由系統下載，無信用部者由專人領件）</a:t>
            </a:r>
            <a:r>
              <a:rPr lang="zh-TW" sz="1900">
                <a:solidFill>
                  <a:srgbClr val="333333"/>
                </a:solidFill>
                <a:highlight>
                  <a:srgbClr val="FFFFFF"/>
                </a:highlight>
              </a:rPr>
              <a:t>：</a:t>
            </a:r>
            <a:endParaRPr sz="1900">
              <a:solidFill>
                <a:srgbClr val="333333"/>
              </a:solidFill>
              <a:highlight>
                <a:srgbClr val="FFFFFF"/>
              </a:highlight>
            </a:endParaRPr>
          </a:p>
          <a:p>
            <a:pPr marL="254000" lvl="0" indent="0" algn="l" rtl="0">
              <a:lnSpc>
                <a:spcPct val="115000"/>
              </a:lnSpc>
              <a:spcBef>
                <a:spcPts val="1200"/>
              </a:spcBef>
              <a:spcAft>
                <a:spcPts val="0"/>
              </a:spcAft>
              <a:buClr>
                <a:schemeClr val="dk1"/>
              </a:buClr>
              <a:buSzPts val="1100"/>
              <a:buFont typeface="Arial"/>
              <a:buNone/>
            </a:pPr>
            <a:r>
              <a:rPr lang="zh-TW" sz="1900">
                <a:solidFill>
                  <a:srgbClr val="333333"/>
                </a:solidFill>
                <a:highlight>
                  <a:srgbClr val="FFFFFF"/>
                </a:highlight>
              </a:rPr>
              <a:t> A.農（漁）會統一備文</a:t>
            </a:r>
            <a:endParaRPr sz="1900">
              <a:solidFill>
                <a:srgbClr val="333333"/>
              </a:solidFill>
              <a:highlight>
                <a:srgbClr val="FFFFFF"/>
              </a:highlight>
            </a:endParaRPr>
          </a:p>
          <a:p>
            <a:pPr marL="254000" lvl="0" indent="0" algn="l" rtl="0">
              <a:lnSpc>
                <a:spcPct val="115000"/>
              </a:lnSpc>
              <a:spcBef>
                <a:spcPts val="1200"/>
              </a:spcBef>
              <a:spcAft>
                <a:spcPts val="0"/>
              </a:spcAft>
              <a:buClr>
                <a:schemeClr val="dk1"/>
              </a:buClr>
              <a:buSzPts val="1100"/>
              <a:buFont typeface="Arial"/>
              <a:buNone/>
            </a:pPr>
            <a:r>
              <a:rPr lang="zh-TW" sz="1900">
                <a:solidFill>
                  <a:srgbClr val="333333"/>
                </a:solidFill>
                <a:highlight>
                  <a:srgbClr val="FFFFFF"/>
                </a:highlight>
              </a:rPr>
              <a:t> B.農（漁）會承諾書</a:t>
            </a:r>
            <a:endParaRPr sz="1900">
              <a:solidFill>
                <a:srgbClr val="333333"/>
              </a:solidFill>
              <a:highlight>
                <a:srgbClr val="FFFFFF"/>
              </a:highlight>
            </a:endParaRPr>
          </a:p>
          <a:p>
            <a:pPr marL="254000" lvl="0" indent="0" algn="l" rtl="0">
              <a:lnSpc>
                <a:spcPct val="115000"/>
              </a:lnSpc>
              <a:spcBef>
                <a:spcPts val="1200"/>
              </a:spcBef>
              <a:spcAft>
                <a:spcPts val="0"/>
              </a:spcAft>
              <a:buClr>
                <a:schemeClr val="dk1"/>
              </a:buClr>
              <a:buSzPts val="1100"/>
              <a:buFont typeface="Arial"/>
              <a:buNone/>
            </a:pPr>
            <a:r>
              <a:rPr lang="zh-TW" sz="1900">
                <a:solidFill>
                  <a:srgbClr val="333333"/>
                </a:solidFill>
                <a:highlight>
                  <a:srgbClr val="FFFFFF"/>
                </a:highlight>
              </a:rPr>
              <a:t> C.登記候選人專用名單</a:t>
            </a:r>
            <a:endParaRPr sz="1900">
              <a:solidFill>
                <a:srgbClr val="333333"/>
              </a:solidFill>
              <a:highlight>
                <a:srgbClr val="FFFFFF"/>
              </a:highlight>
            </a:endParaRPr>
          </a:p>
          <a:p>
            <a:pPr marL="254000" lvl="0" indent="0" algn="l" rtl="0">
              <a:lnSpc>
                <a:spcPct val="115000"/>
              </a:lnSpc>
              <a:spcBef>
                <a:spcPts val="1200"/>
              </a:spcBef>
              <a:spcAft>
                <a:spcPts val="0"/>
              </a:spcAft>
              <a:buSzPts val="2400"/>
              <a:buNone/>
            </a:pPr>
            <a:r>
              <a:rPr lang="zh-TW" sz="1900">
                <a:solidFill>
                  <a:srgbClr val="333333"/>
                </a:solidFill>
                <a:highlight>
                  <a:srgbClr val="FFFFFF"/>
                </a:highlight>
              </a:rPr>
              <a:t> D.登記候選人之「農漁會會員代表／小組長</a:t>
            </a:r>
            <a:r>
              <a:rPr lang="zh-TW" sz="1900">
                <a:solidFill>
                  <a:srgbClr val="333333"/>
                </a:solidFill>
                <a:highlight>
                  <a:schemeClr val="lt1"/>
                </a:highlight>
              </a:rPr>
              <a:t>登記候選專用信用報告申請書暨委任授權書」</a:t>
            </a:r>
            <a:endParaRPr sz="1900">
              <a:solidFill>
                <a:srgbClr val="333333"/>
              </a:solidFill>
              <a:highlight>
                <a:schemeClr val="lt1"/>
              </a:highlight>
            </a:endParaRPr>
          </a:p>
          <a:p>
            <a:pPr marL="254000" lvl="0" indent="0" algn="l" rtl="0">
              <a:lnSpc>
                <a:spcPct val="115000"/>
              </a:lnSpc>
              <a:spcBef>
                <a:spcPts val="1200"/>
              </a:spcBef>
              <a:spcAft>
                <a:spcPts val="1200"/>
              </a:spcAft>
              <a:buSzPts val="2400"/>
              <a:buNone/>
            </a:pPr>
            <a:r>
              <a:rPr lang="zh-TW" sz="1900" b="1">
                <a:solidFill>
                  <a:srgbClr val="FF0000"/>
                </a:solidFill>
                <a:highlight>
                  <a:srgbClr val="FFFFFF"/>
                </a:highlight>
              </a:rPr>
              <a:t>請統一裝訂於左上方，按照專用名單序號編號於右上方！！</a:t>
            </a:r>
            <a:endParaRPr sz="1900">
              <a:solidFill>
                <a:srgbClr val="FF0000"/>
              </a:solidFill>
            </a:endParaRPr>
          </a:p>
        </p:txBody>
      </p:sp>
      <p:sp>
        <p:nvSpPr>
          <p:cNvPr id="253" name="Google Shape;253;g9f2f254d70_0_2"/>
          <p:cNvSpPr txBox="1">
            <a:spLocks noGrp="1"/>
          </p:cNvSpPr>
          <p:nvPr>
            <p:ph type="sldNum" idx="12"/>
          </p:nvPr>
        </p:nvSpPr>
        <p:spPr>
          <a:xfrm>
            <a:off x="0" y="6624638"/>
            <a:ext cx="827100" cy="26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76a47dc79a339a6_18"/>
          <p:cNvSpPr txBox="1">
            <a:spLocks noGrp="1"/>
          </p:cNvSpPr>
          <p:nvPr>
            <p:ph type="title"/>
          </p:nvPr>
        </p:nvSpPr>
        <p:spPr>
          <a:xfrm>
            <a:off x="1116013" y="198438"/>
            <a:ext cx="7570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Arial"/>
              <a:buNone/>
            </a:pPr>
            <a:r>
              <a:rPr lang="zh-TW" sz="2800"/>
              <a:t>小組組長／副組長／會員代表候選人債信資料查詢費收費方式</a:t>
            </a:r>
            <a:endParaRPr/>
          </a:p>
        </p:txBody>
      </p:sp>
      <p:sp>
        <p:nvSpPr>
          <p:cNvPr id="260" name="Google Shape;260;g376a47dc79a339a6_18"/>
          <p:cNvSpPr txBox="1">
            <a:spLocks noGrp="1"/>
          </p:cNvSpPr>
          <p:nvPr>
            <p:ph type="body" idx="1"/>
          </p:nvPr>
        </p:nvSpPr>
        <p:spPr>
          <a:xfrm>
            <a:off x="1116025" y="2088150"/>
            <a:ext cx="7570800" cy="31071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200"/>
              </a:spcBef>
              <a:spcAft>
                <a:spcPts val="0"/>
              </a:spcAft>
              <a:buClr>
                <a:srgbClr val="000000"/>
              </a:buClr>
              <a:buSzPts val="2800"/>
              <a:buChar char="•"/>
            </a:pPr>
            <a:r>
              <a:rPr lang="zh-TW" sz="2800" b="1">
                <a:solidFill>
                  <a:srgbClr val="000000"/>
                </a:solidFill>
                <a:highlight>
                  <a:srgbClr val="FFFFFF"/>
                </a:highlight>
              </a:rPr>
              <a:t>農漁會會員代表／小組長</a:t>
            </a:r>
            <a:r>
              <a:rPr lang="zh-TW" sz="2800" b="1">
                <a:solidFill>
                  <a:srgbClr val="000000"/>
                </a:solidFill>
                <a:highlight>
                  <a:schemeClr val="lt1"/>
                </a:highlight>
              </a:rPr>
              <a:t>登記候選專用信用報告</a:t>
            </a:r>
            <a:r>
              <a:rPr lang="zh-TW" sz="2800" b="1">
                <a:solidFill>
                  <a:srgbClr val="FF0000"/>
                </a:solidFill>
                <a:highlight>
                  <a:schemeClr val="lt1"/>
                </a:highlight>
              </a:rPr>
              <a:t>每份新台幣100元，無優惠免費措施</a:t>
            </a:r>
            <a:r>
              <a:rPr lang="zh-TW" sz="2800" b="1">
                <a:solidFill>
                  <a:srgbClr val="000000"/>
                </a:solidFill>
                <a:highlight>
                  <a:schemeClr val="lt1"/>
                </a:highlight>
              </a:rPr>
              <a:t>！</a:t>
            </a:r>
            <a:endParaRPr sz="2800" b="1">
              <a:solidFill>
                <a:srgbClr val="000000"/>
              </a:solidFill>
              <a:highlight>
                <a:schemeClr val="lt1"/>
              </a:highlight>
            </a:endParaRPr>
          </a:p>
          <a:p>
            <a:pPr marL="457200" lvl="0" indent="-406400" algn="l" rtl="0">
              <a:lnSpc>
                <a:spcPct val="115000"/>
              </a:lnSpc>
              <a:spcBef>
                <a:spcPts val="0"/>
              </a:spcBef>
              <a:spcAft>
                <a:spcPts val="0"/>
              </a:spcAft>
              <a:buClr>
                <a:srgbClr val="000000"/>
              </a:buClr>
              <a:buSzPts val="2800"/>
              <a:buChar char="•"/>
            </a:pPr>
            <a:r>
              <a:rPr lang="zh-TW" sz="2800" b="1">
                <a:solidFill>
                  <a:srgbClr val="000000"/>
                </a:solidFill>
                <a:highlight>
                  <a:schemeClr val="lt1"/>
                </a:highlight>
              </a:rPr>
              <a:t>本中心將於</a:t>
            </a:r>
            <a:r>
              <a:rPr lang="zh-TW" sz="2800" b="1">
                <a:solidFill>
                  <a:srgbClr val="FF0000"/>
                </a:solidFill>
                <a:highlight>
                  <a:schemeClr val="lt1"/>
                </a:highlight>
              </a:rPr>
              <a:t>114年1月20日前</a:t>
            </a:r>
            <a:r>
              <a:rPr lang="zh-TW" sz="2800" b="1">
                <a:solidFill>
                  <a:srgbClr val="000000"/>
                </a:solidFill>
                <a:highlight>
                  <a:schemeClr val="lt1"/>
                </a:highlight>
              </a:rPr>
              <a:t>以正式公函，並檢附受查人員名單及提供每位受查人員之發票各一紙，請各農漁會於</a:t>
            </a:r>
            <a:r>
              <a:rPr lang="zh-TW" sz="2800" b="1">
                <a:solidFill>
                  <a:srgbClr val="FF0000"/>
                </a:solidFill>
                <a:highlight>
                  <a:schemeClr val="lt1"/>
                </a:highlight>
              </a:rPr>
              <a:t>114年2月28日前以匯款方式</a:t>
            </a:r>
            <a:r>
              <a:rPr lang="zh-TW" sz="2800" b="1">
                <a:solidFill>
                  <a:srgbClr val="000000"/>
                </a:solidFill>
                <a:highlight>
                  <a:schemeClr val="lt1"/>
                </a:highlight>
              </a:rPr>
              <a:t>繳付查詢費。</a:t>
            </a:r>
            <a:endParaRPr sz="2800" b="1">
              <a:solidFill>
                <a:srgbClr val="000000"/>
              </a:solidFill>
              <a:highlight>
                <a:schemeClr val="lt1"/>
              </a:highlight>
            </a:endParaRPr>
          </a:p>
        </p:txBody>
      </p:sp>
      <p:sp>
        <p:nvSpPr>
          <p:cNvPr id="261" name="Google Shape;261;g376a47dc79a339a6_18"/>
          <p:cNvSpPr txBox="1">
            <a:spLocks noGrp="1"/>
          </p:cNvSpPr>
          <p:nvPr>
            <p:ph type="sldNum" idx="12"/>
          </p:nvPr>
        </p:nvSpPr>
        <p:spPr>
          <a:xfrm>
            <a:off x="0" y="6624638"/>
            <a:ext cx="827100" cy="26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76a47dc79a339a6_25"/>
          <p:cNvSpPr txBox="1">
            <a:spLocks noGrp="1"/>
          </p:cNvSpPr>
          <p:nvPr>
            <p:ph type="title"/>
          </p:nvPr>
        </p:nvSpPr>
        <p:spPr>
          <a:xfrm>
            <a:off x="1116013" y="198438"/>
            <a:ext cx="7570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Arial"/>
              <a:buNone/>
            </a:pPr>
            <a:r>
              <a:rPr lang="zh-TW" sz="2800" dirty="0"/>
              <a:t>小組組長／副組長／會員代表候選人債信資料查詢費收費方式</a:t>
            </a:r>
            <a:endParaRPr dirty="0"/>
          </a:p>
        </p:txBody>
      </p:sp>
      <p:sp>
        <p:nvSpPr>
          <p:cNvPr id="268" name="Google Shape;268;g376a47dc79a339a6_25"/>
          <p:cNvSpPr txBox="1">
            <a:spLocks noGrp="1"/>
          </p:cNvSpPr>
          <p:nvPr>
            <p:ph type="sldNum" idx="12"/>
          </p:nvPr>
        </p:nvSpPr>
        <p:spPr>
          <a:xfrm>
            <a:off x="0" y="6624638"/>
            <a:ext cx="827100" cy="26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a:t>23</a:t>
            </a:fld>
            <a:endParaRPr/>
          </a:p>
        </p:txBody>
      </p:sp>
      <p:sp>
        <p:nvSpPr>
          <p:cNvPr id="269" name="Google Shape;269;g376a47dc79a339a6_25"/>
          <p:cNvSpPr/>
          <p:nvPr/>
        </p:nvSpPr>
        <p:spPr>
          <a:xfrm>
            <a:off x="1116025" y="1838725"/>
            <a:ext cx="2115600" cy="1143000"/>
          </a:xfrm>
          <a:prstGeom prst="rightArrow">
            <a:avLst>
              <a:gd name="adj1" fmla="val 50000"/>
              <a:gd name="adj2" fmla="val 50000"/>
            </a:avLst>
          </a:prstGeom>
          <a:gradFill>
            <a:gsLst>
              <a:gs pos="0">
                <a:srgbClr val="FFF6DB"/>
              </a:gs>
              <a:gs pos="100000">
                <a:srgbClr val="FAD15C"/>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農漁會代遞申請報告</a:t>
            </a:r>
            <a:endParaRPr>
              <a:latin typeface="SimHei"/>
              <a:ea typeface="SimHei"/>
              <a:cs typeface="SimHei"/>
              <a:sym typeface="SimHei"/>
            </a:endParaRPr>
          </a:p>
        </p:txBody>
      </p:sp>
      <p:sp>
        <p:nvSpPr>
          <p:cNvPr id="270" name="Google Shape;270;g376a47dc79a339a6_25"/>
          <p:cNvSpPr/>
          <p:nvPr/>
        </p:nvSpPr>
        <p:spPr>
          <a:xfrm>
            <a:off x="3333300" y="1838725"/>
            <a:ext cx="3088200" cy="1143000"/>
          </a:xfrm>
          <a:prstGeom prst="rightArrow">
            <a:avLst>
              <a:gd name="adj1" fmla="val 50000"/>
              <a:gd name="adj2" fmla="val 50000"/>
            </a:avLst>
          </a:prstGeom>
          <a:gradFill>
            <a:gsLst>
              <a:gs pos="0">
                <a:srgbClr val="DCECD5"/>
              </a:gs>
              <a:gs pos="100000">
                <a:srgbClr val="92BC81"/>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聯徵中心函請繳費</a:t>
            </a:r>
            <a:endParaRPr>
              <a:latin typeface="SimHei"/>
              <a:ea typeface="SimHei"/>
              <a:cs typeface="SimHei"/>
              <a:sym typeface="SimHei"/>
            </a:endParaRPr>
          </a:p>
        </p:txBody>
      </p:sp>
      <p:sp>
        <p:nvSpPr>
          <p:cNvPr id="271" name="Google Shape;271;g376a47dc79a339a6_25"/>
          <p:cNvSpPr/>
          <p:nvPr/>
        </p:nvSpPr>
        <p:spPr>
          <a:xfrm>
            <a:off x="6523075" y="1838725"/>
            <a:ext cx="2181300" cy="1143000"/>
          </a:xfrm>
          <a:prstGeom prst="rightArrow">
            <a:avLst>
              <a:gd name="adj1" fmla="val 50000"/>
              <a:gd name="adj2" fmla="val 50000"/>
            </a:avLst>
          </a:prstGeom>
          <a:gradFill>
            <a:gsLst>
              <a:gs pos="0">
                <a:srgbClr val="51AB2A"/>
              </a:gs>
              <a:gs pos="100000">
                <a:srgbClr val="203E1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solidFill>
                  <a:srgbClr val="FFFFFF"/>
                </a:solidFill>
                <a:latin typeface="SimHei"/>
                <a:ea typeface="SimHei"/>
                <a:cs typeface="SimHei"/>
                <a:sym typeface="SimHei"/>
              </a:rPr>
              <a:t>農漁會匯款付費</a:t>
            </a:r>
            <a:endParaRPr>
              <a:solidFill>
                <a:srgbClr val="FFFFFF"/>
              </a:solidFill>
              <a:latin typeface="SimHei"/>
              <a:ea typeface="SimHei"/>
              <a:cs typeface="SimHei"/>
              <a:sym typeface="SimHei"/>
            </a:endParaRPr>
          </a:p>
        </p:txBody>
      </p:sp>
      <p:cxnSp>
        <p:nvCxnSpPr>
          <p:cNvPr id="272" name="Google Shape;272;g376a47dc79a339a6_25"/>
          <p:cNvCxnSpPr/>
          <p:nvPr/>
        </p:nvCxnSpPr>
        <p:spPr>
          <a:xfrm flipH="1">
            <a:off x="3279763" y="1341442"/>
            <a:ext cx="5400" cy="4396800"/>
          </a:xfrm>
          <a:prstGeom prst="straightConnector1">
            <a:avLst/>
          </a:prstGeom>
          <a:noFill/>
          <a:ln w="47625" cap="flat" cmpd="sng">
            <a:solidFill>
              <a:schemeClr val="dk2"/>
            </a:solidFill>
            <a:prstDash val="solid"/>
            <a:round/>
            <a:headEnd type="none" w="med" len="med"/>
            <a:tailEnd type="none" w="med" len="med"/>
          </a:ln>
        </p:spPr>
      </p:cxnSp>
      <p:cxnSp>
        <p:nvCxnSpPr>
          <p:cNvPr id="273" name="Google Shape;273;g376a47dc79a339a6_25"/>
          <p:cNvCxnSpPr/>
          <p:nvPr/>
        </p:nvCxnSpPr>
        <p:spPr>
          <a:xfrm flipH="1">
            <a:off x="6469575" y="1341446"/>
            <a:ext cx="5400" cy="4396800"/>
          </a:xfrm>
          <a:prstGeom prst="straightConnector1">
            <a:avLst/>
          </a:prstGeom>
          <a:noFill/>
          <a:ln w="47625" cap="flat" cmpd="sng">
            <a:solidFill>
              <a:schemeClr val="dk2"/>
            </a:solidFill>
            <a:prstDash val="solid"/>
            <a:round/>
            <a:headEnd type="none" w="med" len="med"/>
            <a:tailEnd type="none" w="med" len="med"/>
          </a:ln>
        </p:spPr>
      </p:cxnSp>
      <p:sp>
        <p:nvSpPr>
          <p:cNvPr id="274" name="Google Shape;274;g376a47dc79a339a6_25"/>
          <p:cNvSpPr/>
          <p:nvPr/>
        </p:nvSpPr>
        <p:spPr>
          <a:xfrm>
            <a:off x="1116025" y="3144275"/>
            <a:ext cx="1958100" cy="2594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114年1月10日至1月12日受理申請專用報告期間暫不收費</a:t>
            </a:r>
            <a:endParaRPr>
              <a:latin typeface="SimHei"/>
              <a:ea typeface="SimHei"/>
              <a:cs typeface="SimHei"/>
              <a:sym typeface="SimHei"/>
            </a:endParaRPr>
          </a:p>
        </p:txBody>
      </p:sp>
      <p:sp>
        <p:nvSpPr>
          <p:cNvPr id="275" name="Google Shape;275;g376a47dc79a339a6_25"/>
          <p:cNvSpPr/>
          <p:nvPr/>
        </p:nvSpPr>
        <p:spPr>
          <a:xfrm>
            <a:off x="3445454" y="3144275"/>
            <a:ext cx="2835300" cy="2594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114年1月20日前以正式公函檢附受查人員名單（收費清單）及每位受查人員之發票，請農漁會繳付查詢費</a:t>
            </a:r>
            <a:endParaRPr>
              <a:latin typeface="SimHei"/>
              <a:ea typeface="SimHei"/>
              <a:cs typeface="SimHei"/>
              <a:sym typeface="SimHei"/>
            </a:endParaRPr>
          </a:p>
        </p:txBody>
      </p:sp>
      <p:sp>
        <p:nvSpPr>
          <p:cNvPr id="276" name="Google Shape;276;g376a47dc79a339a6_25"/>
          <p:cNvSpPr/>
          <p:nvPr/>
        </p:nvSpPr>
        <p:spPr>
          <a:xfrm>
            <a:off x="6523076" y="3144275"/>
            <a:ext cx="1958100" cy="2594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atin typeface="SimHei"/>
                <a:ea typeface="SimHei"/>
                <a:cs typeface="SimHei"/>
                <a:sym typeface="SimHei"/>
              </a:rPr>
              <a:t>114年2月28日前請農漁會以匯款方式繳付查詢費</a:t>
            </a:r>
            <a:endParaRPr>
              <a:latin typeface="SimHei"/>
              <a:ea typeface="SimHei"/>
              <a:cs typeface="SimHei"/>
              <a:sym typeface="SimHe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c4277457d57febc_12"/>
          <p:cNvSpPr txBox="1">
            <a:spLocks noGrp="1"/>
          </p:cNvSpPr>
          <p:nvPr>
            <p:ph type="title"/>
          </p:nvPr>
        </p:nvSpPr>
        <p:spPr>
          <a:xfrm>
            <a:off x="1116013" y="198438"/>
            <a:ext cx="7570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Arial"/>
              <a:buNone/>
            </a:pPr>
            <a:r>
              <a:rPr lang="zh-TW" sz="2800" dirty="0"/>
              <a:t>小組組長／副組長／會員代表候選人債信資</a:t>
            </a:r>
            <a:r>
              <a:rPr lang="zh-TW" sz="2800" dirty="0" smtClean="0"/>
              <a:t>料</a:t>
            </a:r>
            <a:r>
              <a:rPr lang="zh-TW" altLang="en-US" sz="2800" b="1" dirty="0">
                <a:solidFill>
                  <a:srgbClr val="FF0000"/>
                </a:solidFill>
              </a:rPr>
              <a:t>登</a:t>
            </a:r>
            <a:r>
              <a:rPr lang="zh-TW" altLang="en-US" sz="2800" b="1" dirty="0" smtClean="0">
                <a:solidFill>
                  <a:srgbClr val="FF0000"/>
                </a:solidFill>
              </a:rPr>
              <a:t>記信用報告</a:t>
            </a:r>
            <a:r>
              <a:rPr lang="zh-TW" sz="2800" b="1" dirty="0" smtClean="0">
                <a:solidFill>
                  <a:srgbClr val="FF0000"/>
                </a:solidFill>
              </a:rPr>
              <a:t>名</a:t>
            </a:r>
            <a:r>
              <a:rPr lang="zh-TW" sz="2800" b="1" dirty="0">
                <a:solidFill>
                  <a:srgbClr val="FF0000"/>
                </a:solidFill>
              </a:rPr>
              <a:t>單上傳作業流程（有信用部者）</a:t>
            </a:r>
            <a:endParaRPr b="1" dirty="0">
              <a:solidFill>
                <a:srgbClr val="FF0000"/>
              </a:solidFill>
            </a:endParaRPr>
          </a:p>
        </p:txBody>
      </p:sp>
      <p:sp>
        <p:nvSpPr>
          <p:cNvPr id="283" name="Google Shape;283;g7c4277457d57febc_12"/>
          <p:cNvSpPr txBox="1">
            <a:spLocks noGrp="1"/>
          </p:cNvSpPr>
          <p:nvPr>
            <p:ph type="sldNum" idx="12"/>
          </p:nvPr>
        </p:nvSpPr>
        <p:spPr>
          <a:xfrm>
            <a:off x="0" y="6624638"/>
            <a:ext cx="827100" cy="26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a:t>24</a:t>
            </a:fld>
            <a:endParaRPr/>
          </a:p>
        </p:txBody>
      </p:sp>
      <p:sp>
        <p:nvSpPr>
          <p:cNvPr id="284" name="Google Shape;284;g7c4277457d57febc_12"/>
          <p:cNvSpPr/>
          <p:nvPr/>
        </p:nvSpPr>
        <p:spPr>
          <a:xfrm>
            <a:off x="1116025" y="1453700"/>
            <a:ext cx="1850400" cy="8868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600">
                <a:latin typeface="SimHei"/>
                <a:ea typeface="SimHei"/>
                <a:cs typeface="SimHei"/>
                <a:sym typeface="SimHei"/>
              </a:rPr>
              <a:t>登入</a:t>
            </a:r>
            <a:endParaRPr sz="1600">
              <a:latin typeface="SimHei"/>
              <a:ea typeface="SimHei"/>
              <a:cs typeface="SimHei"/>
              <a:sym typeface="SimHei"/>
            </a:endParaRPr>
          </a:p>
          <a:p>
            <a:pPr marL="0" lvl="0" indent="0" algn="ctr" rtl="0">
              <a:spcBef>
                <a:spcPts val="0"/>
              </a:spcBef>
              <a:spcAft>
                <a:spcPts val="0"/>
              </a:spcAft>
              <a:buNone/>
            </a:pPr>
            <a:r>
              <a:rPr lang="zh-TW" sz="1600">
                <a:latin typeface="SimHei"/>
                <a:ea typeface="SimHei"/>
                <a:cs typeface="SimHei"/>
                <a:sym typeface="SimHei"/>
              </a:rPr>
              <a:t>「查詢人員名冊報送系統」</a:t>
            </a:r>
            <a:endParaRPr sz="1600">
              <a:latin typeface="SimHei"/>
              <a:ea typeface="SimHei"/>
              <a:cs typeface="SimHei"/>
              <a:sym typeface="SimHei"/>
            </a:endParaRPr>
          </a:p>
        </p:txBody>
      </p:sp>
      <p:sp>
        <p:nvSpPr>
          <p:cNvPr id="285" name="Google Shape;285;g7c4277457d57febc_12"/>
          <p:cNvSpPr/>
          <p:nvPr/>
        </p:nvSpPr>
        <p:spPr>
          <a:xfrm>
            <a:off x="3061047" y="1634002"/>
            <a:ext cx="557700" cy="526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86" name="Google Shape;286;g7c4277457d57febc_12"/>
          <p:cNvSpPr/>
          <p:nvPr/>
        </p:nvSpPr>
        <p:spPr>
          <a:xfrm>
            <a:off x="3713375" y="1453700"/>
            <a:ext cx="4320900" cy="8868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600">
                <a:latin typeface="SimHei"/>
                <a:ea typeface="SimHei"/>
                <a:cs typeface="SimHei"/>
                <a:sym typeface="SimHei"/>
              </a:rPr>
              <a:t>點選「</a:t>
            </a:r>
            <a:r>
              <a:rPr lang="zh-TW" sz="1600">
                <a:solidFill>
                  <a:schemeClr val="dk1"/>
                </a:solidFill>
                <a:latin typeface="SimHei"/>
                <a:ea typeface="SimHei"/>
                <a:cs typeface="SimHei"/>
                <a:sym typeface="SimHei"/>
              </a:rPr>
              <a:t>上傳</a:t>
            </a:r>
            <a:r>
              <a:rPr lang="zh-TW" sz="1600">
                <a:latin typeface="SimHei"/>
                <a:ea typeface="SimHei"/>
                <a:cs typeface="SimHei"/>
                <a:sym typeface="SimHei"/>
              </a:rPr>
              <a:t>農漁會登記信用報告名單」功能</a:t>
            </a:r>
            <a:endParaRPr sz="1600">
              <a:latin typeface="SimHei"/>
              <a:ea typeface="SimHei"/>
              <a:cs typeface="SimHei"/>
              <a:sym typeface="SimHei"/>
            </a:endParaRPr>
          </a:p>
        </p:txBody>
      </p:sp>
      <p:sp>
        <p:nvSpPr>
          <p:cNvPr id="287" name="Google Shape;287;g7c4277457d57febc_12"/>
          <p:cNvSpPr/>
          <p:nvPr/>
        </p:nvSpPr>
        <p:spPr>
          <a:xfrm rot="5400000">
            <a:off x="4657825" y="2433249"/>
            <a:ext cx="487200" cy="526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88" name="Google Shape;288;g7c4277457d57febc_12"/>
          <p:cNvSpPr/>
          <p:nvPr/>
        </p:nvSpPr>
        <p:spPr>
          <a:xfrm>
            <a:off x="3713374" y="3052200"/>
            <a:ext cx="2394900" cy="8868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600">
                <a:latin typeface="SimHei"/>
                <a:ea typeface="SimHei"/>
                <a:cs typeface="SimHei"/>
                <a:sym typeface="SimHei"/>
              </a:rPr>
              <a:t>點選「選擇檔案」功能後按「確認」</a:t>
            </a:r>
            <a:endParaRPr sz="1600">
              <a:latin typeface="SimHei"/>
              <a:ea typeface="SimHei"/>
              <a:cs typeface="SimHei"/>
              <a:sym typeface="SimHei"/>
            </a:endParaRPr>
          </a:p>
        </p:txBody>
      </p:sp>
      <p:sp>
        <p:nvSpPr>
          <p:cNvPr id="289" name="Google Shape;289;g7c4277457d57febc_12"/>
          <p:cNvSpPr/>
          <p:nvPr/>
        </p:nvSpPr>
        <p:spPr>
          <a:xfrm rot="5400000">
            <a:off x="4667225" y="4031749"/>
            <a:ext cx="487200" cy="526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90" name="Google Shape;290;g7c4277457d57febc_12"/>
          <p:cNvSpPr/>
          <p:nvPr/>
        </p:nvSpPr>
        <p:spPr>
          <a:xfrm>
            <a:off x="3713375" y="4650699"/>
            <a:ext cx="2394900" cy="5262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600">
                <a:latin typeface="SimHei"/>
                <a:ea typeface="SimHei"/>
                <a:cs typeface="SimHei"/>
                <a:sym typeface="SimHei"/>
              </a:rPr>
              <a:t>確認名單是否正確</a:t>
            </a:r>
            <a:endParaRPr sz="1600">
              <a:latin typeface="SimHei"/>
              <a:ea typeface="SimHei"/>
              <a:cs typeface="SimHei"/>
              <a:sym typeface="SimHei"/>
            </a:endParaRPr>
          </a:p>
        </p:txBody>
      </p:sp>
      <p:sp>
        <p:nvSpPr>
          <p:cNvPr id="291" name="Google Shape;291;g7c4277457d57febc_12"/>
          <p:cNvSpPr/>
          <p:nvPr/>
        </p:nvSpPr>
        <p:spPr>
          <a:xfrm rot="5400000">
            <a:off x="4667225" y="5269649"/>
            <a:ext cx="487200" cy="526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92" name="Google Shape;292;g7c4277457d57febc_12"/>
          <p:cNvSpPr/>
          <p:nvPr/>
        </p:nvSpPr>
        <p:spPr>
          <a:xfrm>
            <a:off x="6283850" y="2452769"/>
            <a:ext cx="1052700" cy="2582400"/>
          </a:xfrm>
          <a:prstGeom prst="bentUpArrow">
            <a:avLst>
              <a:gd name="adj1" fmla="val 25000"/>
              <a:gd name="adj2" fmla="val 25408"/>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imHei"/>
              <a:ea typeface="SimHei"/>
              <a:cs typeface="SimHei"/>
              <a:sym typeface="SimHei"/>
            </a:endParaRPr>
          </a:p>
        </p:txBody>
      </p:sp>
      <p:sp>
        <p:nvSpPr>
          <p:cNvPr id="293" name="Google Shape;293;g7c4277457d57febc_12"/>
          <p:cNvSpPr/>
          <p:nvPr/>
        </p:nvSpPr>
        <p:spPr>
          <a:xfrm>
            <a:off x="3713375" y="5888599"/>
            <a:ext cx="2394900" cy="526200"/>
          </a:xfrm>
          <a:prstGeom prst="roundRect">
            <a:avLst>
              <a:gd name="adj" fmla="val 16667"/>
            </a:avLst>
          </a:prstGeom>
          <a:gradFill>
            <a:gsLst>
              <a:gs pos="0">
                <a:srgbClr val="FFF6DB"/>
              </a:gs>
              <a:gs pos="100000">
                <a:srgbClr val="FAD1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1600">
                <a:latin typeface="SimHei"/>
                <a:ea typeface="SimHei"/>
                <a:cs typeface="SimHei"/>
                <a:sym typeface="SimHei"/>
              </a:rPr>
              <a:t>結束</a:t>
            </a:r>
            <a:endParaRPr sz="1600">
              <a:latin typeface="SimHei"/>
              <a:ea typeface="SimHei"/>
              <a:cs typeface="SimHei"/>
              <a:sym typeface="SimHei"/>
            </a:endParaRPr>
          </a:p>
        </p:txBody>
      </p:sp>
      <p:sp>
        <p:nvSpPr>
          <p:cNvPr id="294" name="Google Shape;294;g7c4277457d57febc_12"/>
          <p:cNvSpPr txBox="1"/>
          <p:nvPr/>
        </p:nvSpPr>
        <p:spPr>
          <a:xfrm>
            <a:off x="5242328" y="5286450"/>
            <a:ext cx="557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000">
                <a:solidFill>
                  <a:srgbClr val="FF0000"/>
                </a:solidFill>
                <a:latin typeface="SimHei"/>
                <a:ea typeface="SimHei"/>
                <a:cs typeface="SimHei"/>
                <a:sym typeface="SimHei"/>
              </a:rPr>
              <a:t>是</a:t>
            </a:r>
            <a:endParaRPr sz="2000">
              <a:solidFill>
                <a:srgbClr val="FF0000"/>
              </a:solidFill>
              <a:latin typeface="SimHei"/>
              <a:ea typeface="SimHei"/>
              <a:cs typeface="SimHei"/>
              <a:sym typeface="SimHei"/>
            </a:endParaRPr>
          </a:p>
        </p:txBody>
      </p:sp>
      <p:sp>
        <p:nvSpPr>
          <p:cNvPr id="295" name="Google Shape;295;g7c4277457d57febc_12"/>
          <p:cNvSpPr txBox="1"/>
          <p:nvPr/>
        </p:nvSpPr>
        <p:spPr>
          <a:xfrm>
            <a:off x="7336550" y="3695550"/>
            <a:ext cx="557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000">
                <a:solidFill>
                  <a:srgbClr val="FF0000"/>
                </a:solidFill>
                <a:latin typeface="SimHei"/>
                <a:ea typeface="SimHei"/>
                <a:cs typeface="SimHei"/>
                <a:sym typeface="SimHei"/>
              </a:rPr>
              <a:t>否</a:t>
            </a:r>
            <a:endParaRPr sz="2000">
              <a:solidFill>
                <a:srgbClr val="FF0000"/>
              </a:solidFill>
              <a:latin typeface="SimHei"/>
              <a:ea typeface="SimHei"/>
              <a:cs typeface="SimHei"/>
              <a:sym typeface="SimHe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小組組長／副組長／會員代表候選人債信資</a:t>
            </a:r>
            <a:r>
              <a:rPr lang="zh-TW" altLang="zh-TW" dirty="0" smtClean="0"/>
              <a:t>料</a:t>
            </a:r>
            <a:r>
              <a:rPr lang="zh-TW" altLang="en-US" b="1" dirty="0" smtClean="0">
                <a:solidFill>
                  <a:srgbClr val="FF0000"/>
                </a:solidFill>
              </a:rPr>
              <a:t>登記信用報告</a:t>
            </a:r>
            <a:r>
              <a:rPr lang="zh-TW" altLang="zh-TW" b="1" dirty="0" smtClean="0">
                <a:solidFill>
                  <a:srgbClr val="FF0000"/>
                </a:solidFill>
              </a:rPr>
              <a:t>名單</a:t>
            </a:r>
            <a:r>
              <a:rPr lang="zh-TW" altLang="en-US" b="1" dirty="0" smtClean="0">
                <a:solidFill>
                  <a:srgbClr val="FF0000"/>
                </a:solidFill>
              </a:rPr>
              <a:t>格式</a:t>
            </a:r>
            <a:r>
              <a:rPr lang="zh-TW" altLang="zh-TW" b="1" dirty="0" smtClean="0">
                <a:solidFill>
                  <a:srgbClr val="FF0000"/>
                </a:solidFill>
              </a:rPr>
              <a:t>（</a:t>
            </a:r>
            <a:r>
              <a:rPr lang="zh-TW" altLang="zh-TW" b="1" dirty="0">
                <a:solidFill>
                  <a:srgbClr val="FF0000"/>
                </a:solidFill>
              </a:rPr>
              <a:t>有信用部者）</a:t>
            </a:r>
            <a:endParaRPr lang="zh-TW" altLang="en-US" dirty="0"/>
          </a:p>
        </p:txBody>
      </p:sp>
      <p:sp>
        <p:nvSpPr>
          <p:cNvPr id="4" name="投影片編號版面配置區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25</a:t>
            </a:fld>
            <a:endParaRPr lang="zh-TW" altLang="en-US"/>
          </a:p>
        </p:txBody>
      </p:sp>
      <p:sp>
        <p:nvSpPr>
          <p:cNvPr id="7" name="內容版面配置區 2"/>
          <p:cNvSpPr txBox="1">
            <a:spLocks/>
          </p:cNvSpPr>
          <p:nvPr/>
        </p:nvSpPr>
        <p:spPr>
          <a:xfrm>
            <a:off x="827088" y="1533356"/>
            <a:ext cx="7293864" cy="17344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DFKai-SB"/>
                <a:ea typeface="DFKai-SB"/>
                <a:cs typeface="DFKai-SB"/>
                <a:sym typeface="DFKai-SB"/>
              </a:defRPr>
            </a:lvl1pPr>
            <a:lvl2pPr marL="914400" marR="0" lvl="1" indent="-355600" algn="l" rtl="0">
              <a:lnSpc>
                <a:spcPct val="100000"/>
              </a:lnSpc>
              <a:spcBef>
                <a:spcPts val="400"/>
              </a:spcBef>
              <a:spcAft>
                <a:spcPts val="0"/>
              </a:spcAft>
              <a:buClr>
                <a:srgbClr val="004B91"/>
              </a:buClr>
              <a:buSzPts val="2000"/>
              <a:buFont typeface="Arial"/>
              <a:buChar char="–"/>
              <a:defRPr sz="2000" b="0" i="0" u="none" strike="noStrike" cap="none">
                <a:solidFill>
                  <a:srgbClr val="262626"/>
                </a:solidFill>
                <a:latin typeface="DFKai-SB"/>
                <a:ea typeface="DFKai-SB"/>
                <a:cs typeface="DFKai-SB"/>
                <a:sym typeface="DFKai-SB"/>
              </a:defRPr>
            </a:lvl2pPr>
            <a:lvl3pPr marL="1371600" marR="0" lvl="2"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DFKai-SB"/>
                <a:ea typeface="DFKai-SB"/>
                <a:cs typeface="DFKai-SB"/>
                <a:sym typeface="DFKai-SB"/>
              </a:defRPr>
            </a:lvl3pPr>
            <a:lvl4pPr marL="1828800" marR="0" lvl="3" indent="-330200" algn="l" rtl="0">
              <a:lnSpc>
                <a:spcPct val="100000"/>
              </a:lnSpc>
              <a:spcBef>
                <a:spcPts val="320"/>
              </a:spcBef>
              <a:spcAft>
                <a:spcPts val="0"/>
              </a:spcAft>
              <a:buClr>
                <a:srgbClr val="004B91"/>
              </a:buClr>
              <a:buSzPts val="1600"/>
              <a:buFont typeface="Arial"/>
              <a:buChar char="–"/>
              <a:defRPr sz="1600" b="0" i="0" u="none" strike="noStrike" cap="none">
                <a:solidFill>
                  <a:srgbClr val="262626"/>
                </a:solidFill>
                <a:latin typeface="DFKai-SB"/>
                <a:ea typeface="DFKai-SB"/>
                <a:cs typeface="DFKai-SB"/>
                <a:sym typeface="DFKai-SB"/>
              </a:defRPr>
            </a:lvl4pPr>
            <a:lvl5pPr marL="2286000" marR="0" lvl="4" indent="-317500" algn="l" rtl="0">
              <a:lnSpc>
                <a:spcPct val="100000"/>
              </a:lnSpc>
              <a:spcBef>
                <a:spcPts val="280"/>
              </a:spcBef>
              <a:spcAft>
                <a:spcPts val="0"/>
              </a:spcAft>
              <a:buClr>
                <a:srgbClr val="004B91"/>
              </a:buClr>
              <a:buSzPts val="1400"/>
              <a:buFont typeface="Arial"/>
              <a:buChar char="»"/>
              <a:defRPr sz="1400" b="0" i="0" u="none" strike="noStrike" cap="none">
                <a:solidFill>
                  <a:srgbClr val="262626"/>
                </a:solidFill>
                <a:latin typeface="DFKai-SB"/>
                <a:ea typeface="DFKai-SB"/>
                <a:cs typeface="DFKai-SB"/>
                <a:sym typeface="DFKai-SB"/>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zh-TW" altLang="en-US" dirty="0" smtClean="0"/>
              <a:t>利用記事本</a:t>
            </a:r>
            <a:r>
              <a:rPr lang="en-US" altLang="zh-TW" dirty="0" smtClean="0"/>
              <a:t>(</a:t>
            </a:r>
            <a:r>
              <a:rPr lang="zh-TW" altLang="en-US" dirty="0" smtClean="0"/>
              <a:t>副檔名</a:t>
            </a:r>
            <a:r>
              <a:rPr lang="en-US" altLang="zh-TW" dirty="0" smtClean="0"/>
              <a:t>:</a:t>
            </a:r>
            <a:r>
              <a:rPr lang="zh-TW" altLang="en-US" dirty="0" smtClean="0"/>
              <a:t> </a:t>
            </a:r>
            <a:r>
              <a:rPr lang="en-US" altLang="zh-TW" dirty="0" smtClean="0"/>
              <a:t>txt,</a:t>
            </a:r>
            <a:r>
              <a:rPr lang="zh-TW" altLang="en-US" dirty="0" smtClean="0"/>
              <a:t>檔名可為中、英文、數字半形</a:t>
            </a:r>
            <a:r>
              <a:rPr lang="en-US" altLang="zh-TW" dirty="0" smtClean="0"/>
              <a:t>)</a:t>
            </a:r>
            <a:r>
              <a:rPr lang="zh-TW" altLang="en-US" dirty="0" smtClean="0"/>
              <a:t>輸入身分證字號產生清單</a:t>
            </a:r>
            <a:endParaRPr lang="en-US" altLang="zh-TW" dirty="0" smtClean="0"/>
          </a:p>
          <a:p>
            <a:r>
              <a:rPr lang="zh-TW" altLang="en-US" dirty="0" smtClean="0"/>
              <a:t>清單內容用</a:t>
            </a:r>
            <a:r>
              <a:rPr lang="zh-TW" altLang="en-US" b="1" dirty="0" smtClean="0">
                <a:solidFill>
                  <a:srgbClr val="FF0000"/>
                </a:solidFill>
              </a:rPr>
              <a:t>半形輸入</a:t>
            </a:r>
            <a:r>
              <a:rPr lang="zh-TW" altLang="en-US" dirty="0" smtClean="0"/>
              <a:t>，</a:t>
            </a:r>
            <a:r>
              <a:rPr lang="zh-TW" altLang="en-US" b="1" dirty="0" smtClean="0">
                <a:solidFill>
                  <a:srgbClr val="FF0000"/>
                </a:solidFill>
              </a:rPr>
              <a:t>不能輸入特殊符號</a:t>
            </a:r>
            <a:endParaRPr lang="en-US" altLang="zh-TW" b="1" dirty="0" smtClean="0">
              <a:solidFill>
                <a:srgbClr val="FF0000"/>
              </a:solidFill>
            </a:endParaRPr>
          </a:p>
          <a:p>
            <a:r>
              <a:rPr lang="zh-TW" altLang="en-US" dirty="0" smtClean="0"/>
              <a:t>每一筆打完後直接按</a:t>
            </a:r>
            <a:r>
              <a:rPr lang="en-US" altLang="zh-TW" dirty="0" smtClean="0"/>
              <a:t>enter</a:t>
            </a:r>
            <a:r>
              <a:rPr lang="zh-TW" altLang="en-US" dirty="0" smtClean="0"/>
              <a:t>跳下一行繼續輸入</a:t>
            </a:r>
            <a:endParaRPr lang="en-US" altLang="zh-TW" dirty="0" smtClean="0"/>
          </a:p>
          <a:p>
            <a:pPr marL="76200" indent="0">
              <a:buNone/>
            </a:pPr>
            <a:endParaRPr lang="en-US" altLang="zh-TW" dirty="0" smtClean="0"/>
          </a:p>
        </p:txBody>
      </p:sp>
      <p:pic>
        <p:nvPicPr>
          <p:cNvPr id="8" name="圖片 7"/>
          <p:cNvPicPr>
            <a:picLocks noChangeAspect="1"/>
          </p:cNvPicPr>
          <p:nvPr/>
        </p:nvPicPr>
        <p:blipFill>
          <a:blip r:embed="rId2"/>
          <a:stretch>
            <a:fillRect/>
          </a:stretch>
        </p:blipFill>
        <p:spPr>
          <a:xfrm>
            <a:off x="1285870" y="3459714"/>
            <a:ext cx="4419985" cy="2962178"/>
          </a:xfrm>
          <a:prstGeom prst="rect">
            <a:avLst/>
          </a:prstGeom>
        </p:spPr>
      </p:pic>
    </p:spTree>
    <p:extLst>
      <p:ext uri="{BB962C8B-B14F-4D97-AF65-F5344CB8AC3E}">
        <p14:creationId xmlns:p14="http://schemas.microsoft.com/office/powerpoint/2010/main" val="4219020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2800" dirty="0"/>
              <a:t>小組組長／副組長／會員代表候選人債信資</a:t>
            </a:r>
            <a:r>
              <a:rPr lang="zh-TW" altLang="zh-TW" sz="2800" dirty="0" smtClean="0"/>
              <a:t>料</a:t>
            </a:r>
            <a:r>
              <a:rPr lang="zh-TW" altLang="en-US" sz="2800" b="1" dirty="0">
                <a:solidFill>
                  <a:srgbClr val="FF0000"/>
                </a:solidFill>
              </a:rPr>
              <a:t>登入查詢人員名冊報送系</a:t>
            </a:r>
            <a:r>
              <a:rPr lang="zh-TW" altLang="en-US" sz="2800" b="1" dirty="0" smtClean="0">
                <a:solidFill>
                  <a:srgbClr val="FF0000"/>
                </a:solidFill>
              </a:rPr>
              <a:t>統</a:t>
            </a:r>
            <a:r>
              <a:rPr lang="zh-TW" altLang="zh-TW" sz="2800" b="1" dirty="0" smtClean="0">
                <a:solidFill>
                  <a:srgbClr val="FF0000"/>
                </a:solidFill>
              </a:rPr>
              <a:t>（</a:t>
            </a:r>
            <a:r>
              <a:rPr lang="zh-TW" altLang="zh-TW" sz="2800" b="1" dirty="0">
                <a:solidFill>
                  <a:srgbClr val="FF0000"/>
                </a:solidFill>
              </a:rPr>
              <a:t>有信用部者</a:t>
            </a:r>
            <a:r>
              <a:rPr lang="zh-TW" altLang="zh-TW" sz="2800" b="1" dirty="0" smtClean="0">
                <a:solidFill>
                  <a:srgbClr val="FF0000"/>
                </a:solidFill>
              </a:rPr>
              <a:t>）</a:t>
            </a:r>
            <a:endParaRPr lang="zh-TW" altLang="en-US" sz="2700" dirty="0"/>
          </a:p>
        </p:txBody>
      </p:sp>
      <p:pic>
        <p:nvPicPr>
          <p:cNvPr id="4" name="內容版面配置區 3"/>
          <p:cNvPicPr>
            <a:picLocks noGrp="1" noChangeAspect="1"/>
          </p:cNvPicPr>
          <p:nvPr>
            <p:ph idx="1"/>
          </p:nvPr>
        </p:nvPicPr>
        <p:blipFill>
          <a:blip r:embed="rId2"/>
          <a:stretch>
            <a:fillRect/>
          </a:stretch>
        </p:blipFill>
        <p:spPr>
          <a:xfrm>
            <a:off x="1116012" y="1548384"/>
            <a:ext cx="7399337" cy="4242815"/>
          </a:xfrm>
          <a:prstGeom prst="rect">
            <a:avLst/>
          </a:prstGeom>
        </p:spPr>
      </p:pic>
      <p:sp>
        <p:nvSpPr>
          <p:cNvPr id="5" name="圓角矩形圖說文字 4"/>
          <p:cNvSpPr/>
          <p:nvPr/>
        </p:nvSpPr>
        <p:spPr>
          <a:xfrm>
            <a:off x="5084064" y="3316224"/>
            <a:ext cx="3328416" cy="1560576"/>
          </a:xfrm>
          <a:prstGeom prst="wedgeRoundRectCallout">
            <a:avLst>
              <a:gd name="adj1" fmla="val -85498"/>
              <a:gd name="adj2" fmla="val -6580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rPr>
              <a:t>輸入使用者帳號及使用者密碼後</a:t>
            </a:r>
            <a:endParaRPr lang="en-US" altLang="zh-TW" sz="3200" dirty="0" smtClean="0">
              <a:solidFill>
                <a:schemeClr val="tx1"/>
              </a:solidFill>
            </a:endParaRPr>
          </a:p>
          <a:p>
            <a:pPr algn="ctr"/>
            <a:r>
              <a:rPr lang="zh-TW" altLang="en-US" sz="3200" dirty="0" smtClean="0">
                <a:solidFill>
                  <a:schemeClr val="tx1"/>
                </a:solidFill>
              </a:rPr>
              <a:t>登入系統</a:t>
            </a:r>
            <a:endParaRPr lang="en-US" altLang="zh-TW" sz="3200" dirty="0" smtClean="0">
              <a:solidFill>
                <a:schemeClr val="tx1"/>
              </a:solidFill>
            </a:endParaRPr>
          </a:p>
        </p:txBody>
      </p:sp>
    </p:spTree>
    <p:extLst>
      <p:ext uri="{BB962C8B-B14F-4D97-AF65-F5344CB8AC3E}">
        <p14:creationId xmlns:p14="http://schemas.microsoft.com/office/powerpoint/2010/main" val="3372568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小組組長／副組長／會員代表候選人債信資</a:t>
            </a:r>
            <a:r>
              <a:rPr lang="zh-TW" altLang="zh-TW" dirty="0" smtClean="0"/>
              <a:t>料</a:t>
            </a:r>
            <a:r>
              <a:rPr lang="zh-TW" altLang="en-US" b="1" dirty="0">
                <a:solidFill>
                  <a:srgbClr val="FF0000"/>
                </a:solidFill>
              </a:rPr>
              <a:t>登記信用報告</a:t>
            </a:r>
            <a:r>
              <a:rPr lang="zh-TW" altLang="en-US" b="1" dirty="0" smtClean="0">
                <a:solidFill>
                  <a:srgbClr val="FF0000"/>
                </a:solidFill>
              </a:rPr>
              <a:t>名單上傳</a:t>
            </a:r>
            <a:r>
              <a:rPr lang="zh-TW" altLang="zh-TW" b="1" dirty="0" smtClean="0">
                <a:solidFill>
                  <a:srgbClr val="FF0000"/>
                </a:solidFill>
              </a:rPr>
              <a:t>（</a:t>
            </a:r>
            <a:r>
              <a:rPr lang="zh-TW" altLang="zh-TW" b="1" dirty="0">
                <a:solidFill>
                  <a:srgbClr val="FF0000"/>
                </a:solidFill>
              </a:rPr>
              <a:t>有信用部者</a:t>
            </a:r>
            <a:r>
              <a:rPr lang="zh-TW" altLang="zh-TW" b="1" dirty="0" smtClean="0">
                <a:solidFill>
                  <a:srgbClr val="FF0000"/>
                </a:solidFill>
              </a:rPr>
              <a:t>）</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116012" y="1524000"/>
            <a:ext cx="7177879" cy="4169664"/>
          </a:xfrm>
          <a:prstGeom prst="rect">
            <a:avLst/>
          </a:prstGeom>
        </p:spPr>
      </p:pic>
      <p:sp>
        <p:nvSpPr>
          <p:cNvPr id="5" name="矩形 4"/>
          <p:cNvSpPr/>
          <p:nvPr/>
        </p:nvSpPr>
        <p:spPr>
          <a:xfrm>
            <a:off x="890014" y="2603682"/>
            <a:ext cx="323990" cy="346249"/>
          </a:xfrm>
          <a:prstGeom prst="rect">
            <a:avLst/>
          </a:prstGeom>
          <a:noFill/>
        </p:spPr>
        <p:txBody>
          <a:bodyPr wrap="square" lIns="68580" tIns="34290" rIns="68580" bIns="34290">
            <a:spAutoFit/>
          </a:bodyPr>
          <a:lstStyle/>
          <a:p>
            <a:pPr algn="ctr"/>
            <a:r>
              <a:rPr lang="en-US" altLang="zh-TW" sz="1800" dirty="0">
                <a:ln w="0"/>
                <a:solidFill>
                  <a:srgbClr val="FF0000"/>
                </a:solidFill>
                <a:effectLst>
                  <a:outerShdw blurRad="38100" dist="19050" dir="2700000" algn="tl" rotWithShape="0">
                    <a:schemeClr val="dk1">
                      <a:alpha val="40000"/>
                    </a:schemeClr>
                  </a:outerShdw>
                </a:effectLst>
              </a:rPr>
              <a:t>1</a:t>
            </a:r>
            <a:endParaRPr lang="zh-TW" altLang="en-US" sz="1800" dirty="0">
              <a:ln w="0"/>
              <a:solidFill>
                <a:srgbClr val="FF0000"/>
              </a:solidFill>
              <a:effectLst>
                <a:outerShdw blurRad="38100" dist="19050" dir="2700000" algn="tl" rotWithShape="0">
                  <a:schemeClr val="dk1">
                    <a:alpha val="40000"/>
                  </a:schemeClr>
                </a:outerShdw>
              </a:effectLst>
            </a:endParaRPr>
          </a:p>
        </p:txBody>
      </p:sp>
      <p:sp>
        <p:nvSpPr>
          <p:cNvPr id="6" name="矩形 5"/>
          <p:cNvSpPr/>
          <p:nvPr/>
        </p:nvSpPr>
        <p:spPr>
          <a:xfrm>
            <a:off x="2673549" y="2266232"/>
            <a:ext cx="323990" cy="346249"/>
          </a:xfrm>
          <a:prstGeom prst="rect">
            <a:avLst/>
          </a:prstGeom>
          <a:noFill/>
        </p:spPr>
        <p:txBody>
          <a:bodyPr wrap="square" lIns="68580" tIns="34290" rIns="68580" bIns="34290">
            <a:spAutoFit/>
          </a:bodyPr>
          <a:lstStyle/>
          <a:p>
            <a:pPr algn="ctr"/>
            <a:r>
              <a:rPr lang="en-US" altLang="zh-TW" sz="1800" dirty="0">
                <a:ln w="0"/>
                <a:solidFill>
                  <a:srgbClr val="FF0000"/>
                </a:solidFill>
                <a:effectLst>
                  <a:outerShdw blurRad="38100" dist="19050" dir="2700000" algn="tl" rotWithShape="0">
                    <a:schemeClr val="dk1">
                      <a:alpha val="40000"/>
                    </a:schemeClr>
                  </a:outerShdw>
                </a:effectLst>
              </a:rPr>
              <a:t>2</a:t>
            </a:r>
            <a:endParaRPr lang="zh-TW" altLang="en-US" sz="1800" dirty="0">
              <a:ln w="0"/>
              <a:solidFill>
                <a:srgbClr val="FF0000"/>
              </a:solidFill>
              <a:effectLst>
                <a:outerShdw blurRad="38100" dist="19050" dir="2700000" algn="tl" rotWithShape="0">
                  <a:schemeClr val="dk1">
                    <a:alpha val="40000"/>
                  </a:schemeClr>
                </a:outerShdw>
              </a:effectLst>
            </a:endParaRPr>
          </a:p>
        </p:txBody>
      </p:sp>
      <p:sp>
        <p:nvSpPr>
          <p:cNvPr id="7" name="矩形 6"/>
          <p:cNvSpPr/>
          <p:nvPr/>
        </p:nvSpPr>
        <p:spPr>
          <a:xfrm>
            <a:off x="2511554" y="2547445"/>
            <a:ext cx="323990" cy="346249"/>
          </a:xfrm>
          <a:prstGeom prst="rect">
            <a:avLst/>
          </a:prstGeom>
          <a:noFill/>
        </p:spPr>
        <p:txBody>
          <a:bodyPr wrap="square" lIns="68580" tIns="34290" rIns="68580" bIns="34290">
            <a:spAutoFit/>
          </a:bodyPr>
          <a:lstStyle/>
          <a:p>
            <a:pPr algn="ctr"/>
            <a:r>
              <a:rPr lang="en-US" altLang="zh-TW" sz="1800" dirty="0">
                <a:ln w="0"/>
                <a:solidFill>
                  <a:srgbClr val="FF0000"/>
                </a:solidFill>
                <a:effectLst>
                  <a:outerShdw blurRad="38100" dist="19050" dir="2700000" algn="tl" rotWithShape="0">
                    <a:schemeClr val="dk1">
                      <a:alpha val="40000"/>
                    </a:schemeClr>
                  </a:outerShdw>
                </a:effectLst>
              </a:rPr>
              <a:t>3</a:t>
            </a:r>
            <a:endParaRPr lang="zh-TW" altLang="en-US" sz="1800" dirty="0">
              <a:ln w="0"/>
              <a:solidFill>
                <a:srgbClr val="FF0000"/>
              </a:solidFill>
              <a:effectLst>
                <a:outerShdw blurRad="38100" dist="19050" dir="2700000" algn="tl" rotWithShape="0">
                  <a:schemeClr val="dk1">
                    <a:alpha val="40000"/>
                  </a:schemeClr>
                </a:outerShdw>
              </a:effectLst>
            </a:endParaRPr>
          </a:p>
        </p:txBody>
      </p:sp>
      <p:sp>
        <p:nvSpPr>
          <p:cNvPr id="8" name="文字方塊 7"/>
          <p:cNvSpPr txBox="1"/>
          <p:nvPr/>
        </p:nvSpPr>
        <p:spPr>
          <a:xfrm>
            <a:off x="2511554" y="3525401"/>
            <a:ext cx="5869653" cy="1200329"/>
          </a:xfrm>
          <a:prstGeom prst="rect">
            <a:avLst/>
          </a:prstGeom>
          <a:noFill/>
        </p:spPr>
        <p:txBody>
          <a:bodyPr wrap="square" rtlCol="0">
            <a:spAutoFit/>
          </a:bodyPr>
          <a:lstStyle/>
          <a:p>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點選左側</a:t>
            </a:r>
            <a:r>
              <a:rPr lang="en-US" altLang="zh-TW" sz="2400"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上傳農漁會登記信用報告名單</a:t>
            </a:r>
            <a:endParaRPr lang="en-US" altLang="zh-TW" sz="2400" b="1" dirty="0">
              <a:solidFill>
                <a:srgbClr val="FF0000"/>
              </a:solidFill>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點擊</a:t>
            </a:r>
            <a:r>
              <a:rPr lang="zh-TW" altLang="en-US" sz="2400" b="1" dirty="0">
                <a:solidFill>
                  <a:srgbClr val="FF0000"/>
                </a:solidFill>
                <a:latin typeface="標楷體" panose="03000509000000000000" pitchFamily="65" charset="-120"/>
                <a:ea typeface="標楷體" panose="03000509000000000000" pitchFamily="65" charset="-120"/>
              </a:rPr>
              <a:t>選擇檔案</a:t>
            </a:r>
            <a:r>
              <a:rPr lang="zh-TW" altLang="en-US" sz="2400" dirty="0">
                <a:latin typeface="標楷體" panose="03000509000000000000" pitchFamily="65" charset="-120"/>
                <a:ea typeface="標楷體" panose="03000509000000000000" pitchFamily="65" charset="-120"/>
              </a:rPr>
              <a:t>按鈕來選取名單檔案</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按</a:t>
            </a:r>
            <a:r>
              <a:rPr lang="zh-TW" altLang="en-US" sz="2400" b="1" dirty="0">
                <a:solidFill>
                  <a:srgbClr val="FF0000"/>
                </a:solidFill>
                <a:latin typeface="標楷體" panose="03000509000000000000" pitchFamily="65" charset="-120"/>
                <a:ea typeface="標楷體" panose="03000509000000000000" pitchFamily="65" charset="-120"/>
              </a:rPr>
              <a:t>確認</a:t>
            </a:r>
          </a:p>
        </p:txBody>
      </p:sp>
      <p:cxnSp>
        <p:nvCxnSpPr>
          <p:cNvPr id="9" name="直線接點 8"/>
          <p:cNvCxnSpPr/>
          <p:nvPr/>
        </p:nvCxnSpPr>
        <p:spPr>
          <a:xfrm>
            <a:off x="1292352" y="2804160"/>
            <a:ext cx="8168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2800" dirty="0"/>
              <a:t>小組組長／副組長／會員代表候選人債信資</a:t>
            </a:r>
            <a:r>
              <a:rPr lang="zh-TW" altLang="zh-TW" sz="2800" dirty="0" smtClean="0"/>
              <a:t>料</a:t>
            </a:r>
            <a:r>
              <a:rPr lang="zh-TW" altLang="en-US" sz="2800" b="1" dirty="0" smtClean="0">
                <a:solidFill>
                  <a:srgbClr val="FF0000"/>
                </a:solidFill>
              </a:rPr>
              <a:t>登記信用報告名</a:t>
            </a:r>
            <a:r>
              <a:rPr lang="zh-TW" altLang="en-US" sz="2800" b="1" dirty="0">
                <a:solidFill>
                  <a:srgbClr val="FF0000"/>
                </a:solidFill>
              </a:rPr>
              <a:t>單上</a:t>
            </a:r>
            <a:r>
              <a:rPr lang="zh-TW" altLang="en-US" sz="2800" b="1" dirty="0" smtClean="0">
                <a:solidFill>
                  <a:srgbClr val="FF0000"/>
                </a:solidFill>
              </a:rPr>
              <a:t>傳結果</a:t>
            </a:r>
            <a:r>
              <a:rPr lang="zh-TW" altLang="zh-TW" sz="2800" b="1" dirty="0" smtClean="0">
                <a:solidFill>
                  <a:srgbClr val="FF0000"/>
                </a:solidFill>
              </a:rPr>
              <a:t>（</a:t>
            </a:r>
            <a:r>
              <a:rPr lang="zh-TW" altLang="zh-TW" sz="2800" b="1" dirty="0">
                <a:solidFill>
                  <a:srgbClr val="FF0000"/>
                </a:solidFill>
              </a:rPr>
              <a:t>有信用部者</a:t>
            </a:r>
            <a:r>
              <a:rPr lang="zh-TW" altLang="zh-TW" sz="2800" b="1" dirty="0" smtClean="0">
                <a:solidFill>
                  <a:srgbClr val="FF0000"/>
                </a:solidFill>
              </a:rPr>
              <a:t>）</a:t>
            </a:r>
            <a:endParaRPr lang="zh-TW" altLang="en-US" sz="2700" dirty="0"/>
          </a:p>
        </p:txBody>
      </p:sp>
      <p:pic>
        <p:nvPicPr>
          <p:cNvPr id="4" name="內容版面配置區 3"/>
          <p:cNvPicPr>
            <a:picLocks noGrp="1" noChangeAspect="1"/>
          </p:cNvPicPr>
          <p:nvPr>
            <p:ph idx="1"/>
          </p:nvPr>
        </p:nvPicPr>
        <p:blipFill>
          <a:blip r:embed="rId2"/>
          <a:stretch>
            <a:fillRect/>
          </a:stretch>
        </p:blipFill>
        <p:spPr>
          <a:xfrm>
            <a:off x="1116013" y="1341438"/>
            <a:ext cx="7343456" cy="4413186"/>
          </a:xfrm>
          <a:prstGeom prst="rect">
            <a:avLst/>
          </a:prstGeom>
        </p:spPr>
      </p:pic>
      <p:sp>
        <p:nvSpPr>
          <p:cNvPr id="5" name="文字方塊 4"/>
          <p:cNvSpPr txBox="1"/>
          <p:nvPr/>
        </p:nvSpPr>
        <p:spPr>
          <a:xfrm>
            <a:off x="2682240" y="3548031"/>
            <a:ext cx="5535168" cy="120032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成功上傳後</a:t>
            </a:r>
            <a:r>
              <a:rPr lang="zh-TW" altLang="en-US" sz="2400" dirty="0" smtClean="0">
                <a:latin typeface="標楷體" panose="03000509000000000000" pitchFamily="65" charset="-120"/>
                <a:ea typeface="標楷體" panose="03000509000000000000" pitchFamily="65" charset="-120"/>
              </a:rPr>
              <a:t>，系統會顯</a:t>
            </a:r>
            <a:r>
              <a:rPr lang="zh-TW" altLang="en-US" sz="2400" dirty="0">
                <a:latin typeface="標楷體" panose="03000509000000000000" pitchFamily="65" charset="-120"/>
                <a:ea typeface="標楷體" panose="03000509000000000000" pitchFamily="65" charset="-120"/>
              </a:rPr>
              <a:t>示本</a:t>
            </a:r>
            <a:r>
              <a:rPr lang="zh-TW" altLang="en-US" sz="2400" dirty="0" smtClean="0">
                <a:latin typeface="標楷體" panose="03000509000000000000" pitchFamily="65" charset="-120"/>
                <a:ea typeface="標楷體" panose="03000509000000000000" pitchFamily="65" charset="-120"/>
              </a:rPr>
              <a:t>次名單上</a:t>
            </a:r>
            <a:r>
              <a:rPr lang="zh-TW" altLang="en-US" sz="2400" dirty="0">
                <a:latin typeface="標楷體" panose="03000509000000000000" pitchFamily="65" charset="-120"/>
                <a:ea typeface="標楷體" panose="03000509000000000000" pitchFamily="65" charset="-120"/>
              </a:rPr>
              <a:t>傳的清</a:t>
            </a:r>
            <a:r>
              <a:rPr lang="zh-TW" altLang="en-US" sz="2400" dirty="0" smtClean="0">
                <a:latin typeface="標楷體" panose="03000509000000000000" pitchFamily="65" charset="-120"/>
                <a:ea typeface="標楷體" panose="03000509000000000000" pitchFamily="65" charset="-120"/>
              </a:rPr>
              <a:t>單明細（登記候選人之身分證號、總計筆數及本次名單上傳時間）。</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27090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2800" dirty="0"/>
              <a:t>小組組長／副組長／會員代表候選人債信資</a:t>
            </a:r>
            <a:r>
              <a:rPr lang="zh-TW" altLang="zh-TW" sz="2800" dirty="0" smtClean="0"/>
              <a:t>料</a:t>
            </a:r>
            <a:r>
              <a:rPr lang="zh-TW" altLang="en-US" sz="2800" b="1" dirty="0">
                <a:solidFill>
                  <a:srgbClr val="FF0000"/>
                </a:solidFill>
              </a:rPr>
              <a:t>查詢已上</a:t>
            </a:r>
            <a:r>
              <a:rPr lang="zh-TW" altLang="en-US" sz="2800" b="1" dirty="0" smtClean="0">
                <a:solidFill>
                  <a:srgbClr val="FF0000"/>
                </a:solidFill>
              </a:rPr>
              <a:t>傳的登</a:t>
            </a:r>
            <a:r>
              <a:rPr lang="zh-TW" altLang="en-US" sz="2800" b="1" dirty="0">
                <a:solidFill>
                  <a:srgbClr val="FF0000"/>
                </a:solidFill>
              </a:rPr>
              <a:t>記名</a:t>
            </a:r>
            <a:r>
              <a:rPr lang="zh-TW" altLang="en-US" sz="2800" b="1" dirty="0" smtClean="0">
                <a:solidFill>
                  <a:srgbClr val="FF0000"/>
                </a:solidFill>
              </a:rPr>
              <a:t>單</a:t>
            </a:r>
            <a:r>
              <a:rPr lang="zh-TW" altLang="zh-TW" sz="2800" b="1" dirty="0" smtClean="0">
                <a:solidFill>
                  <a:srgbClr val="FF0000"/>
                </a:solidFill>
              </a:rPr>
              <a:t>（</a:t>
            </a:r>
            <a:r>
              <a:rPr lang="zh-TW" altLang="zh-TW" sz="2800" b="1" dirty="0">
                <a:solidFill>
                  <a:srgbClr val="FF0000"/>
                </a:solidFill>
              </a:rPr>
              <a:t>有信用部者</a:t>
            </a:r>
            <a:r>
              <a:rPr lang="zh-TW" altLang="zh-TW" sz="2800" b="1" dirty="0" smtClean="0">
                <a:solidFill>
                  <a:srgbClr val="FF0000"/>
                </a:solidFill>
              </a:rPr>
              <a:t>）</a:t>
            </a:r>
            <a:endParaRPr lang="zh-TW" altLang="en-US" sz="2800" dirty="0"/>
          </a:p>
        </p:txBody>
      </p:sp>
      <p:pic>
        <p:nvPicPr>
          <p:cNvPr id="9" name="內容版面配置區 8"/>
          <p:cNvPicPr>
            <a:picLocks noGrp="1" noChangeAspect="1"/>
          </p:cNvPicPr>
          <p:nvPr>
            <p:ph idx="1"/>
          </p:nvPr>
        </p:nvPicPr>
        <p:blipFill>
          <a:blip r:embed="rId2"/>
          <a:stretch>
            <a:fillRect/>
          </a:stretch>
        </p:blipFill>
        <p:spPr>
          <a:xfrm>
            <a:off x="1116012" y="1341438"/>
            <a:ext cx="7399337" cy="4510722"/>
          </a:xfrm>
          <a:prstGeom prst="rect">
            <a:avLst/>
          </a:prstGeom>
        </p:spPr>
      </p:pic>
      <p:sp>
        <p:nvSpPr>
          <p:cNvPr id="10" name="矩形 9"/>
          <p:cNvSpPr/>
          <p:nvPr/>
        </p:nvSpPr>
        <p:spPr>
          <a:xfrm>
            <a:off x="954016" y="2776287"/>
            <a:ext cx="323990" cy="346249"/>
          </a:xfrm>
          <a:prstGeom prst="rect">
            <a:avLst/>
          </a:prstGeom>
          <a:noFill/>
        </p:spPr>
        <p:txBody>
          <a:bodyPr wrap="square" lIns="68580" tIns="34290" rIns="68580" bIns="34290">
            <a:spAutoFit/>
          </a:bodyPr>
          <a:lstStyle/>
          <a:p>
            <a:pPr algn="ctr"/>
            <a:r>
              <a:rPr lang="en-US" altLang="zh-TW" sz="1800" dirty="0">
                <a:ln w="0"/>
                <a:solidFill>
                  <a:srgbClr val="FF0000"/>
                </a:solidFill>
                <a:effectLst>
                  <a:outerShdw blurRad="38100" dist="19050" dir="2700000" algn="tl" rotWithShape="0">
                    <a:schemeClr val="dk1">
                      <a:alpha val="40000"/>
                    </a:schemeClr>
                  </a:outerShdw>
                </a:effectLst>
              </a:rPr>
              <a:t>4</a:t>
            </a:r>
            <a:endParaRPr lang="zh-TW" altLang="en-US" sz="1800" dirty="0">
              <a:ln w="0"/>
              <a:solidFill>
                <a:srgbClr val="FF0000"/>
              </a:solidFill>
              <a:effectLst>
                <a:outerShdw blurRad="38100" dist="19050" dir="2700000" algn="tl" rotWithShape="0">
                  <a:schemeClr val="dk1">
                    <a:alpha val="40000"/>
                  </a:schemeClr>
                </a:outerShdw>
              </a:effectLst>
            </a:endParaRPr>
          </a:p>
        </p:txBody>
      </p:sp>
      <p:sp>
        <p:nvSpPr>
          <p:cNvPr id="11" name="文字方塊 10"/>
          <p:cNvSpPr txBox="1"/>
          <p:nvPr/>
        </p:nvSpPr>
        <p:spPr>
          <a:xfrm>
            <a:off x="2523744" y="3831267"/>
            <a:ext cx="5510784" cy="830997"/>
          </a:xfrm>
          <a:prstGeom prst="rect">
            <a:avLst/>
          </a:prstGeom>
          <a:noFill/>
        </p:spPr>
        <p:txBody>
          <a:bodyPr wrap="square" rtlCol="0">
            <a:spAutoFit/>
          </a:bodyPr>
          <a:lstStyle/>
          <a:p>
            <a:r>
              <a:rPr lang="en-US" altLang="zh-TW" sz="2400" dirty="0">
                <a:solidFill>
                  <a:srgbClr val="FF0000"/>
                </a:solidFill>
                <a:latin typeface="標楷體" panose="03000509000000000000" pitchFamily="65" charset="-120"/>
                <a:ea typeface="標楷體" panose="03000509000000000000" pitchFamily="65" charset="-120"/>
              </a:rPr>
              <a:t>4.</a:t>
            </a:r>
            <a:r>
              <a:rPr lang="zh-TW" altLang="en-US" sz="2400" dirty="0">
                <a:solidFill>
                  <a:srgbClr val="FF0000"/>
                </a:solidFill>
                <a:latin typeface="標楷體" panose="03000509000000000000" pitchFamily="65" charset="-120"/>
                <a:ea typeface="標楷體" panose="03000509000000000000" pitchFamily="65" charset="-120"/>
              </a:rPr>
              <a:t>點選左側</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查詢已上傳的登記名單</a:t>
            </a:r>
            <a:endParaRPr lang="en-US" altLang="zh-TW" sz="2400" dirty="0">
              <a:solidFill>
                <a:srgbClr val="FF0000"/>
              </a:solidFill>
              <a:latin typeface="標楷體" panose="03000509000000000000" pitchFamily="65" charset="-120"/>
              <a:ea typeface="標楷體" panose="03000509000000000000" pitchFamily="65" charset="-120"/>
            </a:endParaRPr>
          </a:p>
          <a:p>
            <a:r>
              <a:rPr lang="en-US" altLang="zh-TW" sz="2400" dirty="0">
                <a:solidFill>
                  <a:srgbClr val="FF0000"/>
                </a:solidFill>
                <a:latin typeface="標楷體" panose="03000509000000000000" pitchFamily="65" charset="-120"/>
                <a:ea typeface="標楷體" panose="03000509000000000000" pitchFamily="65" charset="-120"/>
              </a:rPr>
              <a:t>5.</a:t>
            </a:r>
            <a:r>
              <a:rPr lang="zh-TW" altLang="en-US" sz="2400" dirty="0">
                <a:solidFill>
                  <a:srgbClr val="FF0000"/>
                </a:solidFill>
                <a:latin typeface="標楷體" panose="03000509000000000000" pitchFamily="65" charset="-120"/>
                <a:ea typeface="標楷體" panose="03000509000000000000" pitchFamily="65" charset="-120"/>
              </a:rPr>
              <a:t>顯示目前已登記的身分證字號於頁面</a:t>
            </a:r>
          </a:p>
        </p:txBody>
      </p:sp>
      <p:sp>
        <p:nvSpPr>
          <p:cNvPr id="13" name="矩形 12"/>
          <p:cNvSpPr/>
          <p:nvPr/>
        </p:nvSpPr>
        <p:spPr>
          <a:xfrm>
            <a:off x="2361749" y="2311313"/>
            <a:ext cx="323990" cy="346249"/>
          </a:xfrm>
          <a:prstGeom prst="rect">
            <a:avLst/>
          </a:prstGeom>
          <a:noFill/>
        </p:spPr>
        <p:txBody>
          <a:bodyPr wrap="square" lIns="68580" tIns="34290" rIns="68580" bIns="34290">
            <a:spAutoFit/>
          </a:bodyPr>
          <a:lstStyle/>
          <a:p>
            <a:pPr algn="ctr"/>
            <a:r>
              <a:rPr lang="en-US" altLang="zh-TW" sz="1800" dirty="0">
                <a:ln w="0"/>
                <a:solidFill>
                  <a:srgbClr val="FF0000"/>
                </a:solidFill>
                <a:effectLst>
                  <a:outerShdw blurRad="38100" dist="19050" dir="2700000" algn="tl" rotWithShape="0">
                    <a:schemeClr val="dk1">
                      <a:alpha val="40000"/>
                    </a:schemeClr>
                  </a:outerShdw>
                </a:effectLst>
              </a:rPr>
              <a:t>5</a:t>
            </a:r>
            <a:endParaRPr lang="zh-TW" altLang="en-US" sz="1800" dirty="0">
              <a:ln w="0"/>
              <a:solidFill>
                <a:srgbClr val="FF0000"/>
              </a:solidFill>
              <a:effectLst>
                <a:outerShdw blurRad="38100" dist="19050" dir="2700000" algn="tl" rotWithShape="0">
                  <a:schemeClr val="dk1">
                    <a:alpha val="40000"/>
                  </a:schemeClr>
                </a:outerShdw>
              </a:effectLst>
            </a:endParaRPr>
          </a:p>
        </p:txBody>
      </p:sp>
      <p:cxnSp>
        <p:nvCxnSpPr>
          <p:cNvPr id="4" name="直線接點 3"/>
          <p:cNvCxnSpPr/>
          <p:nvPr/>
        </p:nvCxnSpPr>
        <p:spPr>
          <a:xfrm>
            <a:off x="1278006" y="3035808"/>
            <a:ext cx="6970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4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a:latin typeface="DFKai-SB"/>
                <a:ea typeface="DFKai-SB"/>
                <a:cs typeface="DFKai-SB"/>
                <a:sym typeface="DFKai-SB"/>
              </a:rPr>
              <a:t>說明大綱(續)</a:t>
            </a:r>
            <a:endParaRPr>
              <a:latin typeface="DFKai-SB"/>
              <a:ea typeface="DFKai-SB"/>
              <a:cs typeface="DFKai-SB"/>
              <a:sym typeface="DFKai-SB"/>
            </a:endParaRPr>
          </a:p>
        </p:txBody>
      </p:sp>
      <p:sp>
        <p:nvSpPr>
          <p:cNvPr id="68" name="Google Shape;68;p3"/>
          <p:cNvSpPr txBox="1">
            <a:spLocks noGrp="1"/>
          </p:cNvSpPr>
          <p:nvPr>
            <p:ph type="body" idx="1"/>
          </p:nvPr>
        </p:nvSpPr>
        <p:spPr>
          <a:xfrm>
            <a:off x="1112763" y="1872734"/>
            <a:ext cx="7776600" cy="4032300"/>
          </a:xfrm>
          <a:prstGeom prst="rect">
            <a:avLst/>
          </a:prstGeom>
          <a:noFill/>
          <a:ln>
            <a:noFill/>
          </a:ln>
        </p:spPr>
        <p:txBody>
          <a:bodyPr spcFirstLastPara="1" wrap="square" lIns="91425" tIns="45700" rIns="91425" bIns="45700" anchor="t" anchorCtr="0">
            <a:noAutofit/>
          </a:bodyPr>
          <a:lstStyle/>
          <a:p>
            <a:pPr marL="266700" lvl="0" indent="-266700" algn="l" rtl="0">
              <a:lnSpc>
                <a:spcPct val="100000"/>
              </a:lnSpc>
              <a:spcBef>
                <a:spcPts val="0"/>
              </a:spcBef>
              <a:spcAft>
                <a:spcPts val="0"/>
              </a:spcAft>
              <a:buSzPts val="2400"/>
              <a:buChar char="•"/>
            </a:pPr>
            <a:r>
              <a:rPr lang="zh-TW" b="1">
                <a:latin typeface="DFKai-SB"/>
                <a:ea typeface="DFKai-SB"/>
                <a:cs typeface="DFKai-SB"/>
                <a:sym typeface="DFKai-SB"/>
              </a:rPr>
              <a:t>當事人綜合信用報告(一般版)判讀</a:t>
            </a:r>
            <a:endParaRPr sz="2000" b="1"/>
          </a:p>
          <a:p>
            <a:pPr marL="0" lvl="0" indent="0" algn="l" rtl="0">
              <a:lnSpc>
                <a:spcPct val="100000"/>
              </a:lnSpc>
              <a:spcBef>
                <a:spcPts val="240"/>
              </a:spcBef>
              <a:spcAft>
                <a:spcPts val="0"/>
              </a:spcAft>
              <a:buSzPts val="1200"/>
              <a:buNone/>
            </a:pPr>
            <a:endParaRPr sz="1200" b="1"/>
          </a:p>
          <a:p>
            <a:pPr marL="266700" lvl="0" indent="-266700" algn="l" rtl="0">
              <a:lnSpc>
                <a:spcPct val="100000"/>
              </a:lnSpc>
              <a:spcBef>
                <a:spcPts val="480"/>
              </a:spcBef>
              <a:spcAft>
                <a:spcPts val="0"/>
              </a:spcAft>
              <a:buSzPts val="2400"/>
              <a:buChar char="•"/>
            </a:pPr>
            <a:r>
              <a:rPr lang="zh-TW" b="1"/>
              <a:t>當事人綜合信用報告-農漁會會員代表／小組長候選登記專用版判讀</a:t>
            </a:r>
            <a:endParaRPr b="1"/>
          </a:p>
          <a:p>
            <a:pPr marL="266700" lvl="0" indent="-190500" algn="l" rtl="0">
              <a:lnSpc>
                <a:spcPct val="100000"/>
              </a:lnSpc>
              <a:spcBef>
                <a:spcPts val="240"/>
              </a:spcBef>
              <a:spcAft>
                <a:spcPts val="0"/>
              </a:spcAft>
              <a:buSzPts val="1200"/>
              <a:buNone/>
            </a:pPr>
            <a:endParaRPr sz="1200" b="1"/>
          </a:p>
          <a:p>
            <a:pPr marL="266700" lvl="0" indent="-266700" algn="l" rtl="0">
              <a:lnSpc>
                <a:spcPct val="100000"/>
              </a:lnSpc>
              <a:spcBef>
                <a:spcPts val="480"/>
              </a:spcBef>
              <a:spcAft>
                <a:spcPts val="0"/>
              </a:spcAft>
              <a:buSzPts val="2400"/>
              <a:buChar char="•"/>
            </a:pPr>
            <a:r>
              <a:rPr lang="zh-TW" b="1">
                <a:latin typeface="DFKai-SB"/>
                <a:ea typeface="DFKai-SB"/>
                <a:cs typeface="DFKai-SB"/>
                <a:sym typeface="DFKai-SB"/>
              </a:rPr>
              <a:t>歷史債信資料判讀(</a:t>
            </a:r>
            <a:r>
              <a:rPr lang="zh-TW" b="1">
                <a:solidFill>
                  <a:srgbClr val="FF0000"/>
                </a:solidFill>
                <a:latin typeface="DFKai-SB"/>
                <a:ea typeface="DFKai-SB"/>
                <a:cs typeface="DFKai-SB"/>
                <a:sym typeface="DFKai-SB"/>
              </a:rPr>
              <a:t>限當事人申請</a:t>
            </a:r>
            <a:r>
              <a:rPr lang="zh-TW" b="1">
                <a:latin typeface="DFKai-SB"/>
                <a:ea typeface="DFKai-SB"/>
                <a:cs typeface="DFKai-SB"/>
                <a:sym typeface="DFKai-SB"/>
              </a:rPr>
              <a:t>)</a:t>
            </a:r>
            <a:endParaRPr b="1">
              <a:latin typeface="DFKai-SB"/>
              <a:ea typeface="DFKai-SB"/>
              <a:cs typeface="DFKai-SB"/>
              <a:sym typeface="DFKai-SB"/>
            </a:endParaRPr>
          </a:p>
          <a:p>
            <a:pPr marL="0" lvl="0" indent="0" algn="l" rtl="0">
              <a:lnSpc>
                <a:spcPct val="100000"/>
              </a:lnSpc>
              <a:spcBef>
                <a:spcPts val="400"/>
              </a:spcBef>
              <a:spcAft>
                <a:spcPts val="0"/>
              </a:spcAft>
              <a:buSzPts val="2000"/>
              <a:buNone/>
            </a:pPr>
            <a:r>
              <a:rPr lang="zh-TW" sz="2000" b="1"/>
              <a:t>  </a:t>
            </a:r>
            <a:r>
              <a:rPr lang="zh-TW" sz="2000" b="1">
                <a:solidFill>
                  <a:srgbClr val="FF0000"/>
                </a:solidFill>
              </a:rPr>
              <a:t>☞</a:t>
            </a:r>
            <a:r>
              <a:rPr lang="zh-TW" sz="2000" b="1">
                <a:solidFill>
                  <a:schemeClr val="dk1"/>
                </a:solidFill>
              </a:rPr>
              <a:t>目前聯徵中心提供之歷史債信資料範圍：</a:t>
            </a:r>
            <a:endParaRPr sz="2000" b="1">
              <a:solidFill>
                <a:schemeClr val="dk1"/>
              </a:solidFill>
            </a:endParaRPr>
          </a:p>
          <a:p>
            <a:pPr marL="0" lvl="0" indent="0" algn="l" rtl="0">
              <a:lnSpc>
                <a:spcPct val="100000"/>
              </a:lnSpc>
              <a:spcBef>
                <a:spcPts val="400"/>
              </a:spcBef>
              <a:spcAft>
                <a:spcPts val="0"/>
              </a:spcAft>
              <a:buSzPts val="2000"/>
              <a:buNone/>
            </a:pPr>
            <a:r>
              <a:rPr lang="zh-TW" sz="2000" b="1">
                <a:solidFill>
                  <a:schemeClr val="dk1"/>
                </a:solidFill>
              </a:rPr>
              <a:t>  1.</a:t>
            </a:r>
            <a:r>
              <a:rPr lang="zh-TW" sz="2000" b="1"/>
              <a:t>民國90年1月1日起迄今之授信及保證資料</a:t>
            </a:r>
            <a:endParaRPr sz="2000" b="1"/>
          </a:p>
          <a:p>
            <a:pPr marL="0" lvl="0" indent="0" algn="l" rtl="0">
              <a:lnSpc>
                <a:spcPct val="100000"/>
              </a:lnSpc>
              <a:spcBef>
                <a:spcPts val="400"/>
              </a:spcBef>
              <a:spcAft>
                <a:spcPts val="0"/>
              </a:spcAft>
              <a:buSzPts val="2000"/>
              <a:buNone/>
            </a:pPr>
            <a:r>
              <a:rPr lang="zh-TW" sz="2000" b="1"/>
              <a:t>  2.民國92年1月1日起迄今之信用卡及信用卡帳款資料</a:t>
            </a:r>
            <a:endParaRPr sz="2000" b="1"/>
          </a:p>
        </p:txBody>
      </p:sp>
      <p:sp>
        <p:nvSpPr>
          <p:cNvPr id="69" name="Google Shape;69;p3"/>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a:t>
            </a:fld>
            <a:endParaRPr/>
          </a:p>
        </p:txBody>
      </p:sp>
      <p:sp>
        <p:nvSpPr>
          <p:cNvPr id="70" name="Google Shape;70;p3"/>
          <p:cNvSpPr txBox="1"/>
          <p:nvPr/>
        </p:nvSpPr>
        <p:spPr>
          <a:xfrm>
            <a:off x="1112768" y="1143000"/>
            <a:ext cx="7570787" cy="5494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B91"/>
              </a:buClr>
              <a:buSzPts val="2800"/>
              <a:buFont typeface="Arial"/>
              <a:buNone/>
            </a:pPr>
            <a:r>
              <a:rPr lang="zh-TW" sz="2800" b="1" i="0" u="none" strike="noStrike" cap="none">
                <a:solidFill>
                  <a:srgbClr val="262626"/>
                </a:solidFill>
                <a:latin typeface="DFKai-SB"/>
                <a:ea typeface="DFKai-SB"/>
                <a:cs typeface="DFKai-SB"/>
                <a:sym typeface="DFKai-SB"/>
              </a:rPr>
              <a:t>貳、聯徵中心信用資料判讀說明</a:t>
            </a:r>
            <a:endParaRPr sz="2800" b="1" i="0" u="none" strike="noStrike" cap="none">
              <a:solidFill>
                <a:srgbClr val="262626"/>
              </a:solidFill>
              <a:latin typeface="DFKai-SB"/>
              <a:ea typeface="DFKai-SB"/>
              <a:cs typeface="DFKai-SB"/>
              <a:sym typeface="DFKai-SB"/>
            </a:endParaRPr>
          </a:p>
          <a:p>
            <a:pPr marL="0" marR="0" lvl="0" indent="0" algn="l" rtl="0">
              <a:lnSpc>
                <a:spcPct val="100000"/>
              </a:lnSpc>
              <a:spcBef>
                <a:spcPts val="480"/>
              </a:spcBef>
              <a:spcAft>
                <a:spcPts val="0"/>
              </a:spcAft>
              <a:buClr>
                <a:srgbClr val="004B91"/>
              </a:buClr>
              <a:buSzPts val="2400"/>
              <a:buFont typeface="Arial"/>
              <a:buNone/>
            </a:pPr>
            <a:endParaRPr sz="2400" b="1" i="0" u="none" strike="noStrike" cap="none">
              <a:solidFill>
                <a:srgbClr val="262626"/>
              </a:solidFill>
              <a:latin typeface="DFKai-SB"/>
              <a:ea typeface="DFKai-SB"/>
              <a:cs typeface="DFKai-SB"/>
              <a:sym typeface="DFKai-S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2800" dirty="0"/>
              <a:t>小組組長／副組長／會員代表候選人債信資料</a:t>
            </a:r>
            <a:r>
              <a:rPr lang="zh-TW" altLang="en-US" sz="2800" b="1" dirty="0">
                <a:solidFill>
                  <a:srgbClr val="FF0000"/>
                </a:solidFill>
              </a:rPr>
              <a:t>登</a:t>
            </a:r>
            <a:r>
              <a:rPr lang="zh-TW" altLang="en-US" sz="2800" b="1" dirty="0" smtClean="0">
                <a:solidFill>
                  <a:srgbClr val="FF0000"/>
                </a:solidFill>
              </a:rPr>
              <a:t>記</a:t>
            </a:r>
            <a:r>
              <a:rPr lang="zh-TW" altLang="zh-TW" sz="2800" b="1" dirty="0" smtClean="0">
                <a:solidFill>
                  <a:srgbClr val="FF0000"/>
                </a:solidFill>
              </a:rPr>
              <a:t>名</a:t>
            </a:r>
            <a:r>
              <a:rPr lang="zh-TW" altLang="zh-TW" sz="2800" b="1" dirty="0">
                <a:solidFill>
                  <a:srgbClr val="FF0000"/>
                </a:solidFill>
              </a:rPr>
              <a:t>單上傳作</a:t>
            </a:r>
            <a:r>
              <a:rPr lang="zh-TW" altLang="zh-TW" sz="2800" b="1" dirty="0" smtClean="0">
                <a:solidFill>
                  <a:srgbClr val="FF0000"/>
                </a:solidFill>
              </a:rPr>
              <a:t>業</a:t>
            </a:r>
            <a:r>
              <a:rPr lang="zh-TW" altLang="en-US" sz="2800" b="1" dirty="0">
                <a:solidFill>
                  <a:srgbClr val="FF0000"/>
                </a:solidFill>
              </a:rPr>
              <a:t>注意事項</a:t>
            </a:r>
            <a:r>
              <a:rPr lang="zh-TW" altLang="zh-TW" sz="2800" b="1" dirty="0" smtClean="0">
                <a:solidFill>
                  <a:srgbClr val="FF0000"/>
                </a:solidFill>
              </a:rPr>
              <a:t>（</a:t>
            </a:r>
            <a:r>
              <a:rPr lang="zh-TW" altLang="zh-TW" sz="2800" b="1" dirty="0">
                <a:solidFill>
                  <a:srgbClr val="FF0000"/>
                </a:solidFill>
              </a:rPr>
              <a:t>有信用部者）</a:t>
            </a:r>
            <a:endParaRPr lang="zh-TW" altLang="en-US" sz="2800" dirty="0"/>
          </a:p>
        </p:txBody>
      </p:sp>
      <p:sp>
        <p:nvSpPr>
          <p:cNvPr id="4" name="投影片編號版面配置區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30</a:t>
            </a:fld>
            <a:endParaRPr lang="zh-TW" altLang="en-US"/>
          </a:p>
        </p:txBody>
      </p:sp>
      <p:sp>
        <p:nvSpPr>
          <p:cNvPr id="5" name="內容版面配置區 2"/>
          <p:cNvSpPr txBox="1">
            <a:spLocks/>
          </p:cNvSpPr>
          <p:nvPr/>
        </p:nvSpPr>
        <p:spPr>
          <a:xfrm>
            <a:off x="1116012" y="1533356"/>
            <a:ext cx="7004939" cy="32880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DFKai-SB"/>
                <a:ea typeface="DFKai-SB"/>
                <a:cs typeface="DFKai-SB"/>
                <a:sym typeface="DFKai-SB"/>
              </a:defRPr>
            </a:lvl1pPr>
            <a:lvl2pPr marL="914400" marR="0" lvl="1" indent="-355600" algn="l" rtl="0">
              <a:lnSpc>
                <a:spcPct val="100000"/>
              </a:lnSpc>
              <a:spcBef>
                <a:spcPts val="400"/>
              </a:spcBef>
              <a:spcAft>
                <a:spcPts val="0"/>
              </a:spcAft>
              <a:buClr>
                <a:srgbClr val="004B91"/>
              </a:buClr>
              <a:buSzPts val="2000"/>
              <a:buFont typeface="Arial"/>
              <a:buChar char="–"/>
              <a:defRPr sz="2000" b="0" i="0" u="none" strike="noStrike" cap="none">
                <a:solidFill>
                  <a:srgbClr val="262626"/>
                </a:solidFill>
                <a:latin typeface="DFKai-SB"/>
                <a:ea typeface="DFKai-SB"/>
                <a:cs typeface="DFKai-SB"/>
                <a:sym typeface="DFKai-SB"/>
              </a:defRPr>
            </a:lvl2pPr>
            <a:lvl3pPr marL="1371600" marR="0" lvl="2" indent="-381000" algn="l" rtl="0">
              <a:lnSpc>
                <a:spcPct val="100000"/>
              </a:lnSpc>
              <a:spcBef>
                <a:spcPts val="480"/>
              </a:spcBef>
              <a:spcAft>
                <a:spcPts val="0"/>
              </a:spcAft>
              <a:buClr>
                <a:srgbClr val="004B91"/>
              </a:buClr>
              <a:buSzPts val="2400"/>
              <a:buFont typeface="Arial"/>
              <a:buChar char="•"/>
              <a:defRPr sz="2400" b="0" i="0" u="none" strike="noStrike" cap="none">
                <a:solidFill>
                  <a:srgbClr val="262626"/>
                </a:solidFill>
                <a:latin typeface="DFKai-SB"/>
                <a:ea typeface="DFKai-SB"/>
                <a:cs typeface="DFKai-SB"/>
                <a:sym typeface="DFKai-SB"/>
              </a:defRPr>
            </a:lvl3pPr>
            <a:lvl4pPr marL="1828800" marR="0" lvl="3" indent="-330200" algn="l" rtl="0">
              <a:lnSpc>
                <a:spcPct val="100000"/>
              </a:lnSpc>
              <a:spcBef>
                <a:spcPts val="320"/>
              </a:spcBef>
              <a:spcAft>
                <a:spcPts val="0"/>
              </a:spcAft>
              <a:buClr>
                <a:srgbClr val="004B91"/>
              </a:buClr>
              <a:buSzPts val="1600"/>
              <a:buFont typeface="Arial"/>
              <a:buChar char="–"/>
              <a:defRPr sz="1600" b="0" i="0" u="none" strike="noStrike" cap="none">
                <a:solidFill>
                  <a:srgbClr val="262626"/>
                </a:solidFill>
                <a:latin typeface="DFKai-SB"/>
                <a:ea typeface="DFKai-SB"/>
                <a:cs typeface="DFKai-SB"/>
                <a:sym typeface="DFKai-SB"/>
              </a:defRPr>
            </a:lvl4pPr>
            <a:lvl5pPr marL="2286000" marR="0" lvl="4" indent="-317500" algn="l" rtl="0">
              <a:lnSpc>
                <a:spcPct val="100000"/>
              </a:lnSpc>
              <a:spcBef>
                <a:spcPts val="280"/>
              </a:spcBef>
              <a:spcAft>
                <a:spcPts val="0"/>
              </a:spcAft>
              <a:buClr>
                <a:srgbClr val="004B91"/>
              </a:buClr>
              <a:buSzPts val="1400"/>
              <a:buFont typeface="Arial"/>
              <a:buChar char="»"/>
              <a:defRPr sz="1400" b="0" i="0" u="none" strike="noStrike" cap="none">
                <a:solidFill>
                  <a:srgbClr val="262626"/>
                </a:solidFill>
                <a:latin typeface="DFKai-SB"/>
                <a:ea typeface="DFKai-SB"/>
                <a:cs typeface="DFKai-SB"/>
                <a:sym typeface="DFKai-SB"/>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zh-TW" altLang="en-US" dirty="0" smtClean="0"/>
              <a:t>登記名單上傳作業不限次數，若登記名單身分證號有誤，請重新執行登記名單上傳作業。</a:t>
            </a:r>
            <a:endParaRPr lang="en-US" altLang="zh-TW" dirty="0" smtClean="0"/>
          </a:p>
          <a:p>
            <a:r>
              <a:rPr lang="zh-TW" altLang="en-US" dirty="0"/>
              <a:t>為避</a:t>
            </a:r>
            <a:r>
              <a:rPr lang="zh-TW" altLang="en-US" dirty="0" smtClean="0"/>
              <a:t>免資料有誤須執行重新上傳，建議先將原上傳名單檔案暫存於電腦中，惟請農漁會（有信用部）注意，於下載各登記候選人專用信用報告後，請將登記名單檔案刪除，避免個資外洩。</a:t>
            </a:r>
            <a:endParaRPr lang="en-US" altLang="zh-TW" dirty="0" smtClean="0"/>
          </a:p>
        </p:txBody>
      </p:sp>
    </p:spTree>
    <p:extLst>
      <p:ext uri="{BB962C8B-B14F-4D97-AF65-F5344CB8AC3E}">
        <p14:creationId xmlns:p14="http://schemas.microsoft.com/office/powerpoint/2010/main" val="3027165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31</a:t>
            </a:fld>
            <a:endParaRPr sz="1200">
              <a:solidFill>
                <a:schemeClr val="lt1"/>
              </a:solidFill>
              <a:latin typeface="Arial"/>
              <a:ea typeface="Arial"/>
              <a:cs typeface="Arial"/>
              <a:sym typeface="Arial"/>
            </a:endParaRPr>
          </a:p>
        </p:txBody>
      </p:sp>
      <p:sp>
        <p:nvSpPr>
          <p:cNvPr id="301" name="Google Shape;301;p27"/>
          <p:cNvSpPr txBox="1">
            <a:spLocks noGrp="1"/>
          </p:cNvSpPr>
          <p:nvPr>
            <p:ph type="title"/>
          </p:nvPr>
        </p:nvSpPr>
        <p:spPr>
          <a:xfrm>
            <a:off x="819150" y="112713"/>
            <a:ext cx="8251825" cy="649287"/>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zh-TW" sz="2600" b="1" dirty="0">
                <a:latin typeface="DFKai-SB"/>
                <a:ea typeface="DFKai-SB"/>
                <a:cs typeface="DFKai-SB"/>
                <a:sym typeface="DFKai-SB"/>
              </a:rPr>
              <a:t>農漁會列印所代遞件會員代表/小組長信用報告作業</a:t>
            </a:r>
            <a:endParaRPr sz="2600" b="1" dirty="0">
              <a:latin typeface="DFKai-SB"/>
              <a:ea typeface="DFKai-SB"/>
              <a:cs typeface="DFKai-SB"/>
              <a:sym typeface="DFKai-SB"/>
            </a:endParaRPr>
          </a:p>
        </p:txBody>
      </p:sp>
      <p:pic>
        <p:nvPicPr>
          <p:cNvPr id="8" name="圖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182" y="762000"/>
            <a:ext cx="7823200" cy="5795818"/>
          </a:xfrm>
          <a:prstGeom prst="rect">
            <a:avLst/>
          </a:prstGeom>
          <a:noFill/>
          <a:ln>
            <a:noFill/>
          </a:ln>
        </p:spPr>
      </p:pic>
      <p:sp>
        <p:nvSpPr>
          <p:cNvPr id="4" name="圓角矩形圖說文字 3"/>
          <p:cNvSpPr/>
          <p:nvPr/>
        </p:nvSpPr>
        <p:spPr>
          <a:xfrm>
            <a:off x="2447636" y="723178"/>
            <a:ext cx="1662546" cy="688109"/>
          </a:xfrm>
          <a:prstGeom prst="wedgeRoundRectCallout">
            <a:avLst>
              <a:gd name="adj1" fmla="val 67961"/>
              <a:gd name="adj2" fmla="val 746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使用授權查詢之帳號密碼登入信用資訊查詢系統</a:t>
            </a:r>
            <a:endParaRPr lang="zh-TW" altLang="en-US" b="1" dirty="0">
              <a:solidFill>
                <a:srgbClr val="FF0000"/>
              </a:solidFill>
            </a:endParaRPr>
          </a:p>
        </p:txBody>
      </p:sp>
      <p:sp>
        <p:nvSpPr>
          <p:cNvPr id="12" name="圓角矩形圖說文字 11"/>
          <p:cNvSpPr/>
          <p:nvPr/>
        </p:nvSpPr>
        <p:spPr>
          <a:xfrm>
            <a:off x="3819236" y="3729615"/>
            <a:ext cx="1662546" cy="688109"/>
          </a:xfrm>
          <a:prstGeom prst="wedgeRoundRectCallout">
            <a:avLst>
              <a:gd name="adj1" fmla="val -49261"/>
              <a:gd name="adj2" fmla="val 8934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點選「</a:t>
            </a:r>
            <a:r>
              <a:rPr lang="en-US" altLang="zh-TW" b="1" dirty="0" smtClean="0">
                <a:solidFill>
                  <a:srgbClr val="FF0000"/>
                </a:solidFill>
              </a:rPr>
              <a:t>Z01</a:t>
            </a:r>
            <a:r>
              <a:rPr lang="zh-TW" altLang="en-US" b="1" dirty="0" smtClean="0">
                <a:solidFill>
                  <a:srgbClr val="FF0000"/>
                </a:solidFill>
              </a:rPr>
              <a:t>農漁會會員代表／小組長信用報告列印</a:t>
            </a:r>
            <a:endParaRPr lang="zh-TW" altLang="en-US"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32</a:t>
            </a:fld>
            <a:endParaRPr sz="1200">
              <a:solidFill>
                <a:schemeClr val="lt1"/>
              </a:solidFill>
              <a:latin typeface="Arial"/>
              <a:ea typeface="Arial"/>
              <a:cs typeface="Arial"/>
              <a:sym typeface="Arial"/>
            </a:endParaRPr>
          </a:p>
        </p:txBody>
      </p:sp>
      <p:sp>
        <p:nvSpPr>
          <p:cNvPr id="301" name="Google Shape;301;p27"/>
          <p:cNvSpPr txBox="1">
            <a:spLocks noGrp="1"/>
          </p:cNvSpPr>
          <p:nvPr>
            <p:ph type="title"/>
          </p:nvPr>
        </p:nvSpPr>
        <p:spPr>
          <a:xfrm>
            <a:off x="819150" y="112713"/>
            <a:ext cx="8251825" cy="649287"/>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zh-TW" sz="2600" b="1">
                <a:latin typeface="DFKai-SB"/>
                <a:ea typeface="DFKai-SB"/>
                <a:cs typeface="DFKai-SB"/>
                <a:sym typeface="DFKai-SB"/>
              </a:rPr>
              <a:t>農漁會列印所代遞件會員代表/小組長信用報告作業</a:t>
            </a:r>
            <a:endParaRPr sz="2600" b="1">
              <a:latin typeface="DFKai-SB"/>
              <a:ea typeface="DFKai-SB"/>
              <a:cs typeface="DFKai-SB"/>
              <a:sym typeface="DFKai-SB"/>
            </a:endParaRPr>
          </a:p>
        </p:txBody>
      </p:sp>
      <p:pic>
        <p:nvPicPr>
          <p:cNvPr id="7" name="圖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655" y="762000"/>
            <a:ext cx="7786253" cy="5740400"/>
          </a:xfrm>
          <a:prstGeom prst="rect">
            <a:avLst/>
          </a:prstGeom>
          <a:noFill/>
          <a:ln>
            <a:noFill/>
          </a:ln>
        </p:spPr>
      </p:pic>
      <p:sp>
        <p:nvSpPr>
          <p:cNvPr id="4" name="圓角矩形 3"/>
          <p:cNvSpPr/>
          <p:nvPr/>
        </p:nvSpPr>
        <p:spPr>
          <a:xfrm>
            <a:off x="2567709" y="2927927"/>
            <a:ext cx="2059709" cy="3509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圖說文字 9"/>
          <p:cNvSpPr/>
          <p:nvPr/>
        </p:nvSpPr>
        <p:spPr>
          <a:xfrm>
            <a:off x="2766290" y="3858491"/>
            <a:ext cx="1662546" cy="688109"/>
          </a:xfrm>
          <a:prstGeom prst="wedgeRoundRectCallout">
            <a:avLst>
              <a:gd name="adj1" fmla="val 2955"/>
              <a:gd name="adj2" fmla="val -12596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點選「</a:t>
            </a:r>
            <a:r>
              <a:rPr lang="en-US" altLang="zh-TW" b="1" dirty="0" smtClean="0">
                <a:solidFill>
                  <a:srgbClr val="FF0000"/>
                </a:solidFill>
              </a:rPr>
              <a:t>Z01</a:t>
            </a:r>
            <a:r>
              <a:rPr lang="zh-TW" altLang="en-US" b="1" dirty="0" smtClean="0">
                <a:solidFill>
                  <a:srgbClr val="FF0000"/>
                </a:solidFill>
              </a:rPr>
              <a:t>農漁會會員代表／小組長信用報告列印</a:t>
            </a:r>
            <a:endParaRPr lang="zh-TW" altLang="en-US" b="1" dirty="0">
              <a:solidFill>
                <a:srgbClr val="FF0000"/>
              </a:solidFill>
            </a:endParaRPr>
          </a:p>
        </p:txBody>
      </p:sp>
      <p:sp>
        <p:nvSpPr>
          <p:cNvPr id="5" name="橢圓 4"/>
          <p:cNvSpPr/>
          <p:nvPr/>
        </p:nvSpPr>
        <p:spPr>
          <a:xfrm>
            <a:off x="5288377" y="3203312"/>
            <a:ext cx="460112" cy="564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49206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altLang="zh-TW" sz="1200">
                <a:solidFill>
                  <a:schemeClr val="lt1"/>
                </a:solidFill>
                <a:latin typeface="Arial"/>
                <a:ea typeface="Arial"/>
                <a:cs typeface="Arial"/>
                <a:sym typeface="Arial"/>
              </a:rPr>
              <a:t>33</a:t>
            </a:fld>
            <a:endParaRPr sz="1200">
              <a:solidFill>
                <a:schemeClr val="lt1"/>
              </a:solidFill>
              <a:latin typeface="Arial"/>
              <a:ea typeface="Arial"/>
              <a:cs typeface="Arial"/>
              <a:sym typeface="Arial"/>
            </a:endParaRPr>
          </a:p>
        </p:txBody>
      </p:sp>
      <p:sp>
        <p:nvSpPr>
          <p:cNvPr id="301" name="Google Shape;301;p27"/>
          <p:cNvSpPr txBox="1">
            <a:spLocks noGrp="1"/>
          </p:cNvSpPr>
          <p:nvPr>
            <p:ph type="title"/>
          </p:nvPr>
        </p:nvSpPr>
        <p:spPr>
          <a:xfrm>
            <a:off x="819150" y="112713"/>
            <a:ext cx="8251825" cy="649287"/>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zh-TW" sz="2600" b="1">
                <a:latin typeface="DFKai-SB"/>
                <a:ea typeface="DFKai-SB"/>
                <a:cs typeface="DFKai-SB"/>
                <a:sym typeface="DFKai-SB"/>
              </a:rPr>
              <a:t>農漁會列印所代遞件會員代表/小組長信用報告作業</a:t>
            </a:r>
            <a:endParaRPr sz="2600" b="1">
              <a:latin typeface="DFKai-SB"/>
              <a:ea typeface="DFKai-SB"/>
              <a:cs typeface="DFKai-SB"/>
              <a:sym typeface="DFKai-SB"/>
            </a:endParaRPr>
          </a:p>
        </p:txBody>
      </p:sp>
      <p:pic>
        <p:nvPicPr>
          <p:cNvPr id="4" name="圖片 3"/>
          <p:cNvPicPr>
            <a:picLocks noChangeAspect="1"/>
          </p:cNvPicPr>
          <p:nvPr/>
        </p:nvPicPr>
        <p:blipFill>
          <a:blip r:embed="rId3"/>
          <a:stretch>
            <a:fillRect/>
          </a:stretch>
        </p:blipFill>
        <p:spPr>
          <a:xfrm>
            <a:off x="1134772" y="762000"/>
            <a:ext cx="7215143" cy="2767264"/>
          </a:xfrm>
          <a:prstGeom prst="rect">
            <a:avLst/>
          </a:prstGeom>
        </p:spPr>
      </p:pic>
      <p:sp>
        <p:nvSpPr>
          <p:cNvPr id="5" name="圓角矩形 4"/>
          <p:cNvSpPr/>
          <p:nvPr/>
        </p:nvSpPr>
        <p:spPr>
          <a:xfrm>
            <a:off x="2454442" y="1443789"/>
            <a:ext cx="1419726"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圖說文字 8"/>
          <p:cNvSpPr/>
          <p:nvPr/>
        </p:nvSpPr>
        <p:spPr>
          <a:xfrm>
            <a:off x="2653995" y="2294872"/>
            <a:ext cx="2688026" cy="1057928"/>
          </a:xfrm>
          <a:prstGeom prst="wedgeRoundRectCallout">
            <a:avLst>
              <a:gd name="adj1" fmla="val -20978"/>
              <a:gd name="adj2" fmla="val -10473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請輸入本中心人員以電子郵件方式通知之列印密碼後列印會員代表／小組長專用信用報告</a:t>
            </a:r>
            <a:endParaRPr lang="zh-TW" altLang="en-US" b="1" dirty="0">
              <a:solidFill>
                <a:srgbClr val="FF0000"/>
              </a:solidFill>
            </a:endParaRPr>
          </a:p>
        </p:txBody>
      </p:sp>
    </p:spTree>
    <p:extLst>
      <p:ext uri="{BB962C8B-B14F-4D97-AF65-F5344CB8AC3E}">
        <p14:creationId xmlns:p14="http://schemas.microsoft.com/office/powerpoint/2010/main" val="1830280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0"/>
          <p:cNvSpPr txBox="1">
            <a:spLocks noGrp="1"/>
          </p:cNvSpPr>
          <p:nvPr>
            <p:ph type="title"/>
          </p:nvPr>
        </p:nvSpPr>
        <p:spPr>
          <a:xfrm>
            <a:off x="1043608" y="188640"/>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t>貳、聯徵中心信用資料判讀說明</a:t>
            </a:r>
            <a:endParaRPr/>
          </a:p>
        </p:txBody>
      </p:sp>
      <p:sp>
        <p:nvSpPr>
          <p:cNvPr id="321" name="Google Shape;321;p30"/>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34</a:t>
            </a:fld>
            <a:endParaRPr/>
          </a:p>
        </p:txBody>
      </p:sp>
      <p:sp>
        <p:nvSpPr>
          <p:cNvPr id="322" name="Google Shape;322;p30"/>
          <p:cNvSpPr txBox="1">
            <a:spLocks noGrp="1"/>
          </p:cNvSpPr>
          <p:nvPr>
            <p:ph type="body" idx="1"/>
          </p:nvPr>
        </p:nvSpPr>
        <p:spPr>
          <a:xfrm>
            <a:off x="1130210" y="1196752"/>
            <a:ext cx="7570787" cy="4536504"/>
          </a:xfrm>
          <a:prstGeom prst="rect">
            <a:avLst/>
          </a:prstGeom>
          <a:noFill/>
          <a:ln>
            <a:noFill/>
          </a:ln>
        </p:spPr>
        <p:txBody>
          <a:bodyPr spcFirstLastPara="1" wrap="square" lIns="91425" tIns="45700" rIns="91425" bIns="45700" anchor="t" anchorCtr="0">
            <a:noAutofit/>
          </a:bodyPr>
          <a:lstStyle/>
          <a:p>
            <a:pPr marL="266700" lvl="0" indent="-266700" algn="l" rtl="0">
              <a:lnSpc>
                <a:spcPct val="100000"/>
              </a:lnSpc>
              <a:spcBef>
                <a:spcPts val="0"/>
              </a:spcBef>
              <a:spcAft>
                <a:spcPts val="0"/>
              </a:spcAft>
              <a:buSzPts val="2400"/>
              <a:buChar char="•"/>
            </a:pPr>
            <a:r>
              <a:rPr lang="zh-TW" b="1" dirty="0">
                <a:latin typeface="DFKai-SB"/>
                <a:ea typeface="DFKai-SB"/>
                <a:cs typeface="DFKai-SB"/>
                <a:sym typeface="DFKai-SB"/>
              </a:rPr>
              <a:t>當事人綜合信用報告(一般版)判讀</a:t>
            </a:r>
            <a:endParaRPr b="1" dirty="0">
              <a:latin typeface="DFKai-SB"/>
              <a:ea typeface="DFKai-SB"/>
              <a:cs typeface="DFKai-SB"/>
              <a:sym typeface="DFKai-SB"/>
            </a:endParaRPr>
          </a:p>
          <a:p>
            <a:pPr marL="0" lvl="0" indent="0" algn="l" rtl="0">
              <a:lnSpc>
                <a:spcPct val="100000"/>
              </a:lnSpc>
              <a:spcBef>
                <a:spcPts val="280"/>
              </a:spcBef>
              <a:spcAft>
                <a:spcPts val="0"/>
              </a:spcAft>
              <a:buSzPts val="1400"/>
              <a:buNone/>
            </a:pPr>
            <a:endParaRPr sz="1400" b="1" dirty="0">
              <a:latin typeface="DFKai-SB"/>
              <a:ea typeface="DFKai-SB"/>
              <a:cs typeface="DFKai-SB"/>
              <a:sym typeface="DFKai-SB"/>
            </a:endParaRPr>
          </a:p>
          <a:p>
            <a:pPr marL="266700" lvl="0" indent="-266700" algn="l" rtl="0">
              <a:lnSpc>
                <a:spcPct val="100000"/>
              </a:lnSpc>
              <a:spcBef>
                <a:spcPts val="480"/>
              </a:spcBef>
              <a:spcAft>
                <a:spcPts val="0"/>
              </a:spcAft>
              <a:buSzPts val="2400"/>
              <a:buChar char="•"/>
            </a:pPr>
            <a:r>
              <a:rPr lang="zh-TW" b="1" dirty="0">
                <a:latin typeface="DFKai-SB"/>
                <a:ea typeface="DFKai-SB"/>
                <a:cs typeface="DFKai-SB"/>
                <a:sym typeface="DFKai-SB"/>
              </a:rPr>
              <a:t>當事人綜合信用報告-農漁會會員代表／小組長候選登記專用版判讀</a:t>
            </a:r>
            <a:endParaRPr b="1" dirty="0">
              <a:latin typeface="DFKai-SB"/>
              <a:ea typeface="DFKai-SB"/>
              <a:cs typeface="DFKai-SB"/>
              <a:sym typeface="DFKai-SB"/>
            </a:endParaRPr>
          </a:p>
          <a:p>
            <a:pPr marL="266700" lvl="0" indent="-177800" algn="l" rtl="0">
              <a:lnSpc>
                <a:spcPct val="100000"/>
              </a:lnSpc>
              <a:spcBef>
                <a:spcPts val="280"/>
              </a:spcBef>
              <a:spcAft>
                <a:spcPts val="0"/>
              </a:spcAft>
              <a:buSzPts val="1400"/>
              <a:buNone/>
            </a:pPr>
            <a:endParaRPr sz="1400" b="1" dirty="0">
              <a:latin typeface="DFKai-SB"/>
              <a:ea typeface="DFKai-SB"/>
              <a:cs typeface="DFKai-SB"/>
              <a:sym typeface="DFKai-SB"/>
            </a:endParaRPr>
          </a:p>
          <a:p>
            <a:pPr marL="266700" lvl="0" indent="-266700" algn="l" rtl="0">
              <a:lnSpc>
                <a:spcPct val="100000"/>
              </a:lnSpc>
              <a:spcBef>
                <a:spcPts val="480"/>
              </a:spcBef>
              <a:spcAft>
                <a:spcPts val="0"/>
              </a:spcAft>
              <a:buSzPts val="2400"/>
              <a:buChar char="•"/>
            </a:pPr>
            <a:r>
              <a:rPr lang="zh-TW" b="1" dirty="0">
                <a:latin typeface="DFKai-SB"/>
                <a:ea typeface="DFKai-SB"/>
                <a:cs typeface="DFKai-SB"/>
                <a:sym typeface="DFKai-SB"/>
              </a:rPr>
              <a:t>歷史債信資料判讀</a:t>
            </a:r>
            <a:endParaRPr b="1" dirty="0">
              <a:latin typeface="DFKai-SB"/>
              <a:ea typeface="DFKai-SB"/>
              <a:cs typeface="DFKai-SB"/>
              <a:sym typeface="DFKai-SB"/>
            </a:endParaRPr>
          </a:p>
          <a:p>
            <a:pPr marL="0" lvl="0" indent="0" algn="l" rtl="0">
              <a:lnSpc>
                <a:spcPct val="100000"/>
              </a:lnSpc>
              <a:spcBef>
                <a:spcPts val="480"/>
              </a:spcBef>
              <a:spcAft>
                <a:spcPts val="0"/>
              </a:spcAft>
              <a:buSzPts val="2400"/>
              <a:buNone/>
            </a:pPr>
            <a:r>
              <a:rPr lang="zh-TW" b="1" dirty="0">
                <a:latin typeface="DFKai-SB"/>
                <a:ea typeface="DFKai-SB"/>
                <a:cs typeface="DFKai-SB"/>
                <a:sym typeface="DFKai-SB"/>
              </a:rPr>
              <a:t>  </a:t>
            </a:r>
            <a:r>
              <a:rPr lang="zh-TW" b="1" dirty="0">
                <a:solidFill>
                  <a:srgbClr val="FF0000"/>
                </a:solidFill>
                <a:latin typeface="DFKai-SB"/>
                <a:ea typeface="DFKai-SB"/>
                <a:cs typeface="DFKai-SB"/>
                <a:sym typeface="DFKai-SB"/>
              </a:rPr>
              <a:t>☞</a:t>
            </a:r>
            <a:r>
              <a:rPr lang="zh-TW" b="1" dirty="0">
                <a:solidFill>
                  <a:schemeClr val="dk1"/>
                </a:solidFill>
                <a:latin typeface="DFKai-SB"/>
                <a:ea typeface="DFKai-SB"/>
                <a:cs typeface="DFKai-SB"/>
                <a:sym typeface="DFKai-SB"/>
              </a:rPr>
              <a:t>目前聯徵中心提供之歷史債信資料範圍：</a:t>
            </a:r>
            <a:endParaRPr b="1" dirty="0">
              <a:solidFill>
                <a:schemeClr val="dk1"/>
              </a:solidFill>
              <a:latin typeface="DFKai-SB"/>
              <a:ea typeface="DFKai-SB"/>
              <a:cs typeface="DFKai-SB"/>
              <a:sym typeface="DFKai-SB"/>
            </a:endParaRPr>
          </a:p>
          <a:p>
            <a:pPr marL="0" lvl="0" indent="0" algn="l" rtl="0">
              <a:lnSpc>
                <a:spcPct val="100000"/>
              </a:lnSpc>
              <a:spcBef>
                <a:spcPts val="480"/>
              </a:spcBef>
              <a:spcAft>
                <a:spcPts val="0"/>
              </a:spcAft>
              <a:buSzPts val="2400"/>
              <a:buNone/>
            </a:pPr>
            <a:r>
              <a:rPr lang="zh-TW" b="1" dirty="0">
                <a:solidFill>
                  <a:schemeClr val="dk1"/>
                </a:solidFill>
                <a:latin typeface="DFKai-SB"/>
                <a:ea typeface="DFKai-SB"/>
                <a:cs typeface="DFKai-SB"/>
                <a:sym typeface="DFKai-SB"/>
              </a:rPr>
              <a:t>  1.</a:t>
            </a:r>
            <a:r>
              <a:rPr lang="zh-TW" b="1" dirty="0">
                <a:latin typeface="DFKai-SB"/>
                <a:ea typeface="DFKai-SB"/>
                <a:cs typeface="DFKai-SB"/>
                <a:sym typeface="DFKai-SB"/>
              </a:rPr>
              <a:t>民國90年1月1日起迄今之授信及保證資料</a:t>
            </a:r>
            <a:endParaRPr b="1" dirty="0">
              <a:latin typeface="DFKai-SB"/>
              <a:ea typeface="DFKai-SB"/>
              <a:cs typeface="DFKai-SB"/>
              <a:sym typeface="DFKai-SB"/>
            </a:endParaRPr>
          </a:p>
          <a:p>
            <a:pPr marL="0" lvl="0" indent="0" algn="l" rtl="0">
              <a:lnSpc>
                <a:spcPct val="100000"/>
              </a:lnSpc>
              <a:spcBef>
                <a:spcPts val="480"/>
              </a:spcBef>
              <a:spcAft>
                <a:spcPts val="0"/>
              </a:spcAft>
              <a:buSzPts val="2400"/>
              <a:buNone/>
            </a:pPr>
            <a:r>
              <a:rPr lang="zh-TW" b="1" dirty="0">
                <a:latin typeface="DFKai-SB"/>
                <a:ea typeface="DFKai-SB"/>
                <a:cs typeface="DFKai-SB"/>
                <a:sym typeface="DFKai-SB"/>
              </a:rPr>
              <a:t>  2.民國92年1月1日起迄今之信用卡及信用卡帳款資料</a:t>
            </a:r>
            <a:endParaRPr b="1" dirty="0">
              <a:latin typeface="DFKai-SB"/>
              <a:ea typeface="DFKai-SB"/>
              <a:cs typeface="DFKai-SB"/>
              <a:sym typeface="DFKai-SB"/>
            </a:endParaRPr>
          </a:p>
          <a:p>
            <a:pPr marL="266700" lvl="0" indent="-114300" algn="l" rtl="0">
              <a:lnSpc>
                <a:spcPct val="100000"/>
              </a:lnSpc>
              <a:spcBef>
                <a:spcPts val="480"/>
              </a:spcBef>
              <a:spcAft>
                <a:spcPts val="0"/>
              </a:spcAft>
              <a:buSzPts val="2400"/>
              <a:buNone/>
            </a:pPr>
            <a:endParaRPr dirty="0">
              <a:latin typeface="DFKai-SB"/>
              <a:ea typeface="DFKai-SB"/>
              <a:cs typeface="DFKai-SB"/>
              <a:sym typeface="DFKai-SB"/>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a:t>各項候選人之債信資料應注意事項</a:t>
            </a:r>
            <a:endParaRPr/>
          </a:p>
        </p:txBody>
      </p:sp>
      <p:graphicFrame>
        <p:nvGraphicFramePr>
          <p:cNvPr id="328" name="Google Shape;328;p31"/>
          <p:cNvGraphicFramePr/>
          <p:nvPr>
            <p:extLst>
              <p:ext uri="{D42A27DB-BD31-4B8C-83A1-F6EECF244321}">
                <p14:modId xmlns:p14="http://schemas.microsoft.com/office/powerpoint/2010/main" val="924221295"/>
              </p:ext>
            </p:extLst>
          </p:nvPr>
        </p:nvGraphicFramePr>
        <p:xfrm>
          <a:off x="849400" y="1106030"/>
          <a:ext cx="8115100" cy="5419325"/>
        </p:xfrm>
        <a:graphic>
          <a:graphicData uri="http://schemas.openxmlformats.org/drawingml/2006/table">
            <a:tbl>
              <a:tblPr firstRow="1" bandRow="1">
                <a:noFill/>
                <a:tableStyleId>{2AE332AE-B0F9-45B3-B317-7AAAB51F8871}</a:tableStyleId>
              </a:tblPr>
              <a:tblGrid>
                <a:gridCol w="2028775">
                  <a:extLst>
                    <a:ext uri="{9D8B030D-6E8A-4147-A177-3AD203B41FA5}">
                      <a16:colId xmlns:a16="http://schemas.microsoft.com/office/drawing/2014/main" xmlns="" val="20000"/>
                    </a:ext>
                  </a:extLst>
                </a:gridCol>
                <a:gridCol w="2917975">
                  <a:extLst>
                    <a:ext uri="{9D8B030D-6E8A-4147-A177-3AD203B41FA5}">
                      <a16:colId xmlns:a16="http://schemas.microsoft.com/office/drawing/2014/main" xmlns="" val="20001"/>
                    </a:ext>
                  </a:extLst>
                </a:gridCol>
                <a:gridCol w="2016225">
                  <a:extLst>
                    <a:ext uri="{9D8B030D-6E8A-4147-A177-3AD203B41FA5}">
                      <a16:colId xmlns:a16="http://schemas.microsoft.com/office/drawing/2014/main" xmlns="" val="20002"/>
                    </a:ext>
                  </a:extLst>
                </a:gridCol>
                <a:gridCol w="1152125">
                  <a:extLst>
                    <a:ext uri="{9D8B030D-6E8A-4147-A177-3AD203B41FA5}">
                      <a16:colId xmlns:a16="http://schemas.microsoft.com/office/drawing/2014/main" xmlns="" val="20003"/>
                    </a:ext>
                  </a:extLst>
                </a:gridCol>
              </a:tblGrid>
              <a:tr h="60122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DFKai-SB"/>
                        <a:ea typeface="DFKai-SB"/>
                        <a:cs typeface="DFKai-SB"/>
                        <a:sym typeface="DFKai-SB"/>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理監事</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會員代表／</a:t>
                      </a:r>
                      <a:endParaRPr sz="16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出席上級農會代表</a:t>
                      </a:r>
                      <a:endParaRPr sz="1600" u="none" strike="noStrike" cap="none">
                        <a:latin typeface="DFKai-SB"/>
                        <a:ea typeface="DFKai-SB"/>
                        <a:cs typeface="DFKai-SB"/>
                        <a:sym typeface="DFKai-SB"/>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組組長／</a:t>
                      </a:r>
                      <a:endParaRPr sz="1600" u="none" strike="noStrike" cap="none">
                        <a:latin typeface="DFKai-SB"/>
                        <a:ea typeface="DFKai-SB"/>
                        <a:cs typeface="DFKai-SB"/>
                        <a:sym typeface="DFKai-SB"/>
                      </a:endParaRPr>
                    </a:p>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副組長</a:t>
                      </a:r>
                      <a:endParaRPr sz="1600" u="none" strike="noStrike" cap="none">
                        <a:latin typeface="DFKai-SB"/>
                        <a:ea typeface="DFKai-SB"/>
                        <a:cs typeface="DFKai-SB"/>
                        <a:sym typeface="DFKai-SB"/>
                      </a:endParaRPr>
                    </a:p>
                  </a:txBody>
                  <a:tcPr marL="91450" marR="91450" marT="45725" marB="45725"/>
                </a:tc>
                <a:extLst>
                  <a:ext uri="{0D108BD9-81ED-4DB2-BD59-A6C34878D82A}">
                    <a16:rowId xmlns:a16="http://schemas.microsoft.com/office/drawing/2014/main" xmlns="" val="10000"/>
                  </a:ext>
                </a:extLst>
              </a:tr>
              <a:tr h="464800">
                <a:tc>
                  <a:txBody>
                    <a:bodyPr/>
                    <a:lstStyle/>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法源依據</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農會法第20條之2</a:t>
                      </a:r>
                      <a:endParaRPr sz="1200" u="none" strike="noStrike" cap="none">
                        <a:latin typeface="DFKai-SB"/>
                        <a:ea typeface="DFKai-SB"/>
                        <a:cs typeface="DFKai-SB"/>
                        <a:sym typeface="DFKai-SB"/>
                      </a:endParaRPr>
                    </a:p>
                  </a:txBody>
                  <a:tcPr marL="91450" marR="91450" marT="45725" marB="45725" anchor="ctr"/>
                </a:tc>
                <a:tc gridSpan="2">
                  <a:txBody>
                    <a:bodyPr/>
                    <a:lstStyle/>
                    <a:p>
                      <a:pPr marL="0" marR="0" lvl="0" indent="0" algn="ctr"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農會法第15條之1第1款規定</a:t>
                      </a:r>
                      <a:endParaRPr sz="1200" u="none" strike="noStrike" cap="none">
                        <a:latin typeface="DFKai-SB"/>
                        <a:ea typeface="DFKai-SB"/>
                        <a:cs typeface="DFKai-SB"/>
                        <a:sym typeface="DFKai-SB"/>
                      </a:endParaRPr>
                    </a:p>
                  </a:txBody>
                  <a:tcPr marL="91450" marR="91450" marT="45725" marB="45725" anchor="ctr"/>
                </a:tc>
                <a:tc hMerge="1">
                  <a:txBody>
                    <a:bodyPr/>
                    <a:lstStyle/>
                    <a:p>
                      <a:endParaRPr lang="zh-TW"/>
                    </a:p>
                  </a:txBody>
                  <a:tcPr/>
                </a:tc>
                <a:extLst>
                  <a:ext uri="{0D108BD9-81ED-4DB2-BD59-A6C34878D82A}">
                    <a16:rowId xmlns:a16="http://schemas.microsoft.com/office/drawing/2014/main" xmlns="" val="10001"/>
                  </a:ext>
                </a:extLst>
              </a:tr>
              <a:tr h="1301225">
                <a:tc>
                  <a:txBody>
                    <a:bodyPr/>
                    <a:lstStyle/>
                    <a:p>
                      <a:pPr marL="0" marR="0" lvl="0" indent="0" algn="ctr" rtl="0">
                        <a:lnSpc>
                          <a:spcPct val="100000"/>
                        </a:lnSpc>
                        <a:spcBef>
                          <a:spcPts val="0"/>
                        </a:spcBef>
                        <a:spcAft>
                          <a:spcPts val="0"/>
                        </a:spcAft>
                        <a:buClr>
                          <a:srgbClr val="000000"/>
                        </a:buClr>
                        <a:buSzPts val="1600"/>
                        <a:buFont typeface="Arial"/>
                        <a:buNone/>
                      </a:pPr>
                      <a:r>
                        <a:rPr lang="zh-TW" sz="1600" u="none" strike="noStrike" cap="none">
                          <a:latin typeface="DFKai-SB"/>
                          <a:ea typeface="DFKai-SB"/>
                          <a:cs typeface="DFKai-SB"/>
                          <a:sym typeface="DFKai-SB"/>
                        </a:rPr>
                        <a:t>規範內容</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積欠農會財物、會費、事業資金、農業推廣經費；或</a:t>
                      </a:r>
                      <a:r>
                        <a:rPr lang="zh-TW" sz="1200" u="none" strike="noStrike" cap="none">
                          <a:solidFill>
                            <a:srgbClr val="FF0000"/>
                          </a:solidFill>
                          <a:latin typeface="DFKai-SB"/>
                          <a:ea typeface="DFKai-SB"/>
                          <a:cs typeface="DFKai-SB"/>
                          <a:sym typeface="DFKai-SB"/>
                        </a:rPr>
                        <a:t>（自民國九十年一月一日起）在農會或其他金融機構之借款有一年以上延滯本金返還或利息繳納之紀錄；或對農會有保證債務，經通知其清償而逾一年未清償者</a:t>
                      </a:r>
                      <a:r>
                        <a:rPr lang="zh-TW" sz="1200" u="none" strike="noStrike" cap="none">
                          <a:latin typeface="DFKai-SB"/>
                          <a:ea typeface="DFKai-SB"/>
                          <a:cs typeface="DFKai-SB"/>
                          <a:sym typeface="DFKai-SB"/>
                        </a:rPr>
                        <a:t>。</a:t>
                      </a:r>
                      <a:endParaRPr sz="1200" u="none" strike="noStrike" cap="none">
                        <a:latin typeface="DFKai-SB"/>
                        <a:ea typeface="DFKai-SB"/>
                        <a:cs typeface="DFKai-SB"/>
                        <a:sym typeface="DFKai-SB"/>
                      </a:endParaRPr>
                    </a:p>
                  </a:txBody>
                  <a:tcPr marL="91450" marR="91450" marT="45725" marB="45725" anchor="ctr"/>
                </a:tc>
                <a:tc gridSpan="2">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積欠農會財物、會費、事業資金、農業推廣經費；或</a:t>
                      </a:r>
                      <a:r>
                        <a:rPr lang="zh-TW" sz="1200" u="none" strike="noStrike" cap="none">
                          <a:solidFill>
                            <a:srgbClr val="FF0000"/>
                          </a:solidFill>
                          <a:latin typeface="DFKai-SB"/>
                          <a:ea typeface="DFKai-SB"/>
                          <a:cs typeface="DFKai-SB"/>
                          <a:sym typeface="DFKai-SB"/>
                        </a:rPr>
                        <a:t>對農會有保證債務，而逾期尚未清償者。</a:t>
                      </a:r>
                      <a:endParaRPr sz="1200" u="none" strike="noStrike" cap="none">
                        <a:solidFill>
                          <a:srgbClr val="FF0000"/>
                        </a:solidFill>
                        <a:latin typeface="DFKai-SB"/>
                        <a:ea typeface="DFKai-SB"/>
                        <a:cs typeface="DFKai-SB"/>
                        <a:sym typeface="DFKai-SB"/>
                      </a:endParaRPr>
                    </a:p>
                  </a:txBody>
                  <a:tcPr marL="91450" marR="91450" marT="45725" marB="45725" anchor="ctr"/>
                </a:tc>
                <a:tc hMerge="1">
                  <a:txBody>
                    <a:bodyPr/>
                    <a:lstStyle/>
                    <a:p>
                      <a:endParaRPr lang="zh-TW"/>
                    </a:p>
                  </a:txBody>
                  <a:tcPr/>
                </a:tc>
                <a:extLst>
                  <a:ext uri="{0D108BD9-81ED-4DB2-BD59-A6C34878D82A}">
                    <a16:rowId xmlns:a16="http://schemas.microsoft.com/office/drawing/2014/main" xmlns="" val="10002"/>
                  </a:ext>
                </a:extLst>
              </a:tr>
              <a:tr h="854400">
                <a:tc>
                  <a:txBody>
                    <a:bodyPr/>
                    <a:lstStyle/>
                    <a:p>
                      <a:pPr marL="0" marR="0" lvl="0" indent="0" algn="ctr" rtl="0">
                        <a:lnSpc>
                          <a:spcPct val="100000"/>
                        </a:lnSpc>
                        <a:spcBef>
                          <a:spcPts val="0"/>
                        </a:spcBef>
                        <a:spcAft>
                          <a:spcPts val="0"/>
                        </a:spcAft>
                        <a:buClr>
                          <a:schemeClr val="dk1"/>
                        </a:buClr>
                        <a:buSzPts val="1600"/>
                        <a:buFont typeface="DFKai-SB"/>
                        <a:buNone/>
                      </a:pPr>
                      <a:r>
                        <a:rPr lang="zh-TW" sz="1600" u="none" strike="noStrike" cap="none">
                          <a:latin typeface="DFKai-SB"/>
                          <a:ea typeface="DFKai-SB"/>
                          <a:cs typeface="DFKai-SB"/>
                          <a:sym typeface="DFKai-SB"/>
                        </a:rPr>
                        <a:t>當事人綜合信用報告(一般版)</a:t>
                      </a:r>
                      <a:endParaRPr sz="1600" u="none" strike="noStrike" cap="none">
                        <a:latin typeface="DFKai-SB"/>
                        <a:ea typeface="DFKai-SB"/>
                        <a:cs typeface="DFKai-SB"/>
                        <a:sym typeface="DFKai-SB"/>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dirty="0">
                          <a:latin typeface="DFKai-SB"/>
                          <a:ea typeface="DFKai-SB"/>
                          <a:cs typeface="DFKai-SB"/>
                          <a:sym typeface="DFKai-SB"/>
                        </a:rPr>
                        <a:t>1.借款資訊、信用卡資</a:t>
                      </a:r>
                      <a:r>
                        <a:rPr lang="zh-TW" sz="1200" u="none" strike="noStrike" cap="none" dirty="0" smtClean="0">
                          <a:latin typeface="DFKai-SB"/>
                          <a:ea typeface="DFKai-SB"/>
                          <a:cs typeface="DFKai-SB"/>
                          <a:sym typeface="DFKai-SB"/>
                        </a:rPr>
                        <a:t>訊是</a:t>
                      </a:r>
                      <a:r>
                        <a:rPr lang="zh-TW" sz="1200" u="none" strike="noStrike" cap="none" dirty="0">
                          <a:latin typeface="DFKai-SB"/>
                          <a:ea typeface="DFKai-SB"/>
                          <a:cs typeface="DFKai-SB"/>
                          <a:sym typeface="DFKai-SB"/>
                        </a:rPr>
                        <a:t>否有逾期還款／未還紀錄</a:t>
                      </a:r>
                      <a:r>
                        <a:rPr lang="zh-TW" sz="1200" u="none" strike="noStrike" cap="none" dirty="0">
                          <a:solidFill>
                            <a:srgbClr val="FF0000"/>
                          </a:solidFill>
                          <a:latin typeface="DFKai-SB"/>
                          <a:ea typeface="DFKai-SB"/>
                          <a:cs typeface="DFKai-SB"/>
                          <a:sym typeface="DFKai-SB"/>
                        </a:rPr>
                        <a:t>達1年以上</a:t>
                      </a:r>
                      <a:endParaRPr sz="1200" u="none" strike="noStrike" cap="none" dirty="0">
                        <a:solidFill>
                          <a:srgbClr val="FF0000"/>
                        </a:solidFill>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r>
                        <a:rPr lang="zh-TW" sz="1200" u="none" strike="noStrike" cap="none" dirty="0">
                          <a:solidFill>
                            <a:srgbClr val="FF0000"/>
                          </a:solidFill>
                          <a:latin typeface="DFKai-SB"/>
                          <a:ea typeface="DFKai-SB"/>
                          <a:cs typeface="DFKai-SB"/>
                          <a:sym typeface="DFKai-SB"/>
                        </a:rPr>
                        <a:t>2.對農會之保證債務有逾期未還記錄達1年以上</a:t>
                      </a:r>
                      <a:endParaRPr sz="1200" u="none" strike="noStrike" cap="none" dirty="0">
                        <a:solidFill>
                          <a:srgbClr val="FF0000"/>
                        </a:solidFill>
                        <a:latin typeface="DFKai-SB"/>
                        <a:ea typeface="DFKai-SB"/>
                        <a:cs typeface="DFKai-SB"/>
                        <a:sym typeface="DFKai-SB"/>
                      </a:endParaRPr>
                    </a:p>
                  </a:txBody>
                  <a:tcPr marL="91450" marR="91450" marT="45725" marB="45725"/>
                </a:tc>
                <a:tc gridSpan="2">
                  <a:txBody>
                    <a:bodyPr/>
                    <a:lstStyle/>
                    <a:p>
                      <a:pPr marL="0" marR="0" lvl="0" indent="0" algn="l" rtl="0">
                        <a:lnSpc>
                          <a:spcPct val="100000"/>
                        </a:lnSpc>
                        <a:spcBef>
                          <a:spcPts val="0"/>
                        </a:spcBef>
                        <a:spcAft>
                          <a:spcPts val="0"/>
                        </a:spcAft>
                        <a:buClr>
                          <a:schemeClr val="dk1"/>
                        </a:buClr>
                        <a:buSzPts val="1200"/>
                        <a:buFont typeface="DFKai-SB"/>
                        <a:buNone/>
                      </a:pPr>
                      <a:r>
                        <a:rPr lang="zh-TW" sz="1200" u="none" strike="noStrike" cap="none">
                          <a:solidFill>
                            <a:schemeClr val="dk1"/>
                          </a:solidFill>
                          <a:latin typeface="DFKai-SB"/>
                          <a:ea typeface="DFKai-SB"/>
                          <a:cs typeface="DFKai-SB"/>
                          <a:sym typeface="DFKai-SB"/>
                        </a:rPr>
                        <a:t>對</a:t>
                      </a:r>
                      <a:r>
                        <a:rPr lang="zh-TW" sz="1200" u="none" strike="noStrike" cap="none">
                          <a:solidFill>
                            <a:srgbClr val="FF0000"/>
                          </a:solidFill>
                          <a:latin typeface="DFKai-SB"/>
                          <a:ea typeface="DFKai-SB"/>
                          <a:cs typeface="DFKai-SB"/>
                          <a:sym typeface="DFKai-SB"/>
                        </a:rPr>
                        <a:t>農會之保證債務</a:t>
                      </a:r>
                      <a:r>
                        <a:rPr lang="zh-TW" sz="1200" u="none" strike="noStrike" cap="none">
                          <a:solidFill>
                            <a:schemeClr val="dk1"/>
                          </a:solidFill>
                          <a:latin typeface="DFKai-SB"/>
                          <a:ea typeface="DFKai-SB"/>
                          <a:cs typeface="DFKai-SB"/>
                          <a:sym typeface="DFKai-SB"/>
                        </a:rPr>
                        <a:t>是否有逾期還款（未結案）紀錄</a:t>
                      </a:r>
                      <a:endParaRPr sz="1400" u="none" strike="noStrike" cap="none"/>
                    </a:p>
                  </a:txBody>
                  <a:tcPr marL="91450" marR="91450" marT="45725" marB="45725" anchor="ctr"/>
                </a:tc>
                <a:tc hMerge="1">
                  <a:txBody>
                    <a:bodyPr/>
                    <a:lstStyle/>
                    <a:p>
                      <a:endParaRPr lang="zh-TW"/>
                    </a:p>
                  </a:txBody>
                  <a:tcPr/>
                </a:tc>
                <a:extLst>
                  <a:ext uri="{0D108BD9-81ED-4DB2-BD59-A6C34878D82A}">
                    <a16:rowId xmlns:a16="http://schemas.microsoft.com/office/drawing/2014/main" xmlns="" val="10003"/>
                  </a:ext>
                </a:extLst>
              </a:tr>
              <a:tr h="854400">
                <a:tc>
                  <a:txBody>
                    <a:bodyPr/>
                    <a:lstStyle/>
                    <a:p>
                      <a:pPr marL="0" marR="0" lvl="0" indent="0" algn="ctr" rtl="0">
                        <a:lnSpc>
                          <a:spcPct val="100000"/>
                        </a:lnSpc>
                        <a:spcBef>
                          <a:spcPts val="0"/>
                        </a:spcBef>
                        <a:spcAft>
                          <a:spcPts val="0"/>
                        </a:spcAft>
                        <a:buClr>
                          <a:schemeClr val="dk1"/>
                        </a:buClr>
                        <a:buSzPts val="1600"/>
                        <a:buFont typeface="DFKai-SB"/>
                        <a:buNone/>
                      </a:pPr>
                      <a:r>
                        <a:rPr lang="zh-TW" sz="1600" u="none" strike="noStrike" cap="none">
                          <a:latin typeface="DFKai-SB"/>
                          <a:ea typeface="DFKai-SB"/>
                          <a:cs typeface="DFKai-SB"/>
                          <a:sym typeface="DFKai-SB"/>
                        </a:rPr>
                        <a:t>歷史債信資料</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zh-TW" sz="1200" u="none" strike="noStrike" cap="none">
                          <a:latin typeface="DFKai-SB"/>
                          <a:ea typeface="DFKai-SB"/>
                          <a:cs typeface="DFKai-SB"/>
                          <a:sym typeface="DFKai-SB"/>
                        </a:rPr>
                        <a:t>1.授信資料、信用卡資料是否有逾期還款／未還紀錄</a:t>
                      </a:r>
                      <a:r>
                        <a:rPr lang="zh-TW" sz="1200" u="none" strike="noStrike" cap="none">
                          <a:solidFill>
                            <a:srgbClr val="FF0000"/>
                          </a:solidFill>
                          <a:latin typeface="DFKai-SB"/>
                          <a:ea typeface="DFKai-SB"/>
                          <a:cs typeface="DFKai-SB"/>
                          <a:sym typeface="DFKai-SB"/>
                        </a:rPr>
                        <a:t>達1年以上</a:t>
                      </a:r>
                      <a:endParaRPr sz="1200" u="none" strike="noStrike" cap="none">
                        <a:solidFill>
                          <a:srgbClr val="FF0000"/>
                        </a:solidFill>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r>
                        <a:rPr lang="zh-TW" sz="1200" u="none" strike="noStrike" cap="none">
                          <a:solidFill>
                            <a:srgbClr val="FF0000"/>
                          </a:solidFill>
                          <a:latin typeface="DFKai-SB"/>
                          <a:ea typeface="DFKai-SB"/>
                          <a:cs typeface="DFKai-SB"/>
                          <a:sym typeface="DFKai-SB"/>
                        </a:rPr>
                        <a:t>2.對農會之保證債務有逾期未還記錄達1年以上</a:t>
                      </a:r>
                      <a:endParaRPr sz="1200" u="none" strike="noStrike" cap="none">
                        <a:solidFill>
                          <a:srgbClr val="FF0000"/>
                        </a:solidFill>
                        <a:latin typeface="DFKai-SB"/>
                        <a:ea typeface="DFKai-SB"/>
                        <a:cs typeface="DFKai-SB"/>
                        <a:sym typeface="DFKai-SB"/>
                      </a:endParaRPr>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2000"/>
                        <a:buFont typeface="Arial"/>
                        <a:buNone/>
                      </a:pPr>
                      <a:r>
                        <a:rPr lang="zh-TW" sz="2000" u="none" strike="noStrike" cap="none">
                          <a:latin typeface="DFKai-SB"/>
                          <a:ea typeface="DFKai-SB"/>
                          <a:cs typeface="DFKai-SB"/>
                          <a:sym typeface="DFKai-SB"/>
                        </a:rPr>
                        <a:t>x</a:t>
                      </a:r>
                      <a:endParaRPr sz="2000" u="none" strike="noStrike" cap="none">
                        <a:latin typeface="DFKai-SB"/>
                        <a:ea typeface="DFKai-SB"/>
                        <a:cs typeface="DFKai-SB"/>
                        <a:sym typeface="DFKai-SB"/>
                      </a:endParaRPr>
                    </a:p>
                  </a:txBody>
                  <a:tcPr marL="91450" marR="91450" marT="45725" marB="45725" anchor="ctr"/>
                </a:tc>
                <a:tc hMerge="1">
                  <a:txBody>
                    <a:bodyPr/>
                    <a:lstStyle/>
                    <a:p>
                      <a:endParaRPr lang="zh-TW"/>
                    </a:p>
                  </a:txBody>
                  <a:tcPr/>
                </a:tc>
                <a:extLst>
                  <a:ext uri="{0D108BD9-81ED-4DB2-BD59-A6C34878D82A}">
                    <a16:rowId xmlns:a16="http://schemas.microsoft.com/office/drawing/2014/main" xmlns="" val="10004"/>
                  </a:ext>
                </a:extLst>
              </a:tr>
              <a:tr h="652275">
                <a:tc>
                  <a:txBody>
                    <a:bodyPr/>
                    <a:lstStyle/>
                    <a:p>
                      <a:pPr marL="0" marR="0" lvl="0" indent="0" algn="ctr" rtl="0">
                        <a:lnSpc>
                          <a:spcPct val="100000"/>
                        </a:lnSpc>
                        <a:spcBef>
                          <a:spcPts val="0"/>
                        </a:spcBef>
                        <a:spcAft>
                          <a:spcPts val="0"/>
                        </a:spcAft>
                        <a:buClr>
                          <a:schemeClr val="dk1"/>
                        </a:buClr>
                        <a:buSzPts val="1600"/>
                        <a:buFont typeface="DFKai-SB"/>
                        <a:buNone/>
                      </a:pPr>
                      <a:r>
                        <a:rPr lang="zh-TW" sz="1600" u="none" strike="noStrike" cap="none">
                          <a:latin typeface="DFKai-SB"/>
                          <a:ea typeface="DFKai-SB"/>
                          <a:cs typeface="DFKai-SB"/>
                          <a:sym typeface="DFKai-SB"/>
                        </a:rPr>
                        <a:t>候選登記專用</a:t>
                      </a:r>
                      <a:endParaRPr sz="1600" u="none" strike="noStrike" cap="none">
                        <a:latin typeface="DFKai-SB"/>
                        <a:ea typeface="DFKai-SB"/>
                        <a:cs typeface="DFKai-SB"/>
                        <a:sym typeface="DFKai-SB"/>
                      </a:endParaRPr>
                    </a:p>
                    <a:p>
                      <a:pPr marL="0" marR="0" lvl="0" indent="0" algn="ctr" rtl="0">
                        <a:lnSpc>
                          <a:spcPct val="100000"/>
                        </a:lnSpc>
                        <a:spcBef>
                          <a:spcPts val="0"/>
                        </a:spcBef>
                        <a:spcAft>
                          <a:spcPts val="0"/>
                        </a:spcAft>
                        <a:buClr>
                          <a:schemeClr val="dk1"/>
                        </a:buClr>
                        <a:buSzPts val="1600"/>
                        <a:buFont typeface="DFKai-SB"/>
                        <a:buNone/>
                      </a:pPr>
                      <a:r>
                        <a:rPr lang="zh-TW" sz="1600" u="none" strike="noStrike" cap="none">
                          <a:latin typeface="DFKai-SB"/>
                          <a:ea typeface="DFKai-SB"/>
                          <a:cs typeface="DFKai-SB"/>
                          <a:sym typeface="DFKai-SB"/>
                        </a:rPr>
                        <a:t>信用報告</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000"/>
                        <a:buFont typeface="DFKai-SB"/>
                        <a:buNone/>
                      </a:pPr>
                      <a:r>
                        <a:rPr lang="zh-TW" sz="2000" u="none" strike="noStrike" cap="none">
                          <a:latin typeface="DFKai-SB"/>
                          <a:ea typeface="DFKai-SB"/>
                          <a:cs typeface="DFKai-SB"/>
                          <a:sym typeface="DFKai-SB"/>
                        </a:rPr>
                        <a:t>x</a:t>
                      </a:r>
                      <a:endParaRPr sz="2000" u="none" strike="noStrike" cap="none">
                        <a:latin typeface="DFKai-SB"/>
                        <a:ea typeface="DFKai-SB"/>
                        <a:cs typeface="DFKai-SB"/>
                        <a:sym typeface="DFKai-SB"/>
                      </a:endParaRPr>
                    </a:p>
                  </a:txBody>
                  <a:tcPr marL="91450" marR="91450" marT="45725" marB="45725" anchor="ctr"/>
                </a:tc>
                <a:tc gridSpan="2">
                  <a:txBody>
                    <a:bodyPr/>
                    <a:lstStyle/>
                    <a:p>
                      <a:pPr marL="0" marR="0" lvl="0" indent="0" algn="l" rtl="0">
                        <a:lnSpc>
                          <a:spcPct val="100000"/>
                        </a:lnSpc>
                        <a:spcBef>
                          <a:spcPts val="0"/>
                        </a:spcBef>
                        <a:spcAft>
                          <a:spcPts val="0"/>
                        </a:spcAft>
                        <a:buClr>
                          <a:srgbClr val="FF0000"/>
                        </a:buClr>
                        <a:buSzPts val="1200"/>
                        <a:buFont typeface="DFKai-SB"/>
                        <a:buNone/>
                      </a:pPr>
                      <a:r>
                        <a:rPr lang="zh-TW" sz="1200" u="none" strike="noStrike" cap="none">
                          <a:solidFill>
                            <a:srgbClr val="FF0000"/>
                          </a:solidFill>
                          <a:latin typeface="DFKai-SB"/>
                          <a:ea typeface="DFKai-SB"/>
                          <a:cs typeface="DFKai-SB"/>
                          <a:sym typeface="DFKai-SB"/>
                        </a:rPr>
                        <a:t>有無逾期還款（未結案）紀錄</a:t>
                      </a:r>
                      <a:r>
                        <a:rPr lang="zh-TW" sz="1200" u="none" strike="noStrike" cap="none">
                          <a:solidFill>
                            <a:schemeClr val="dk1"/>
                          </a:solidFill>
                          <a:latin typeface="DFKai-SB"/>
                          <a:ea typeface="DFKai-SB"/>
                          <a:cs typeface="DFKai-SB"/>
                          <a:sym typeface="DFKai-SB"/>
                        </a:rPr>
                        <a:t>（候選登記專用信用報告已事先篩檢資料屬農漁會者方列入）</a:t>
                      </a:r>
                      <a:endParaRPr sz="1400" u="none" strike="noStrike" cap="none"/>
                    </a:p>
                  </a:txBody>
                  <a:tcPr marL="91450" marR="91450" marT="45725" marB="45725" anchor="ctr"/>
                </a:tc>
                <a:tc hMerge="1">
                  <a:txBody>
                    <a:bodyPr/>
                    <a:lstStyle/>
                    <a:p>
                      <a:endParaRPr lang="zh-TW"/>
                    </a:p>
                  </a:txBody>
                  <a:tcPr/>
                </a:tc>
                <a:extLst>
                  <a:ext uri="{0D108BD9-81ED-4DB2-BD59-A6C34878D82A}">
                    <a16:rowId xmlns:a16="http://schemas.microsoft.com/office/drawing/2014/main" xmlns="" val="10005"/>
                  </a:ext>
                </a:extLst>
              </a:tr>
              <a:tr h="691000">
                <a:tc>
                  <a:txBody>
                    <a:bodyPr/>
                    <a:lstStyle/>
                    <a:p>
                      <a:pPr marL="0" marR="0" lvl="0" indent="0" algn="ctr" rtl="0">
                        <a:lnSpc>
                          <a:spcPct val="100000"/>
                        </a:lnSpc>
                        <a:spcBef>
                          <a:spcPts val="0"/>
                        </a:spcBef>
                        <a:spcAft>
                          <a:spcPts val="0"/>
                        </a:spcAft>
                        <a:buClr>
                          <a:srgbClr val="000000"/>
                        </a:buClr>
                        <a:buSzPts val="1400"/>
                        <a:buFont typeface="Arial"/>
                        <a:buNone/>
                      </a:pPr>
                      <a:r>
                        <a:rPr lang="zh-TW" sz="1400" u="none" strike="noStrike" cap="none">
                          <a:latin typeface="DFKai-SB"/>
                          <a:ea typeface="DFKai-SB"/>
                          <a:cs typeface="DFKai-SB"/>
                          <a:sym typeface="DFKai-SB"/>
                        </a:rPr>
                        <a:t>JO5 個人綜合徵信報告資訊－農、漁會專用</a:t>
                      </a:r>
                      <a:endParaRPr sz="1400" u="none" strike="noStrike" cap="none">
                        <a:latin typeface="DFKai-SB"/>
                        <a:ea typeface="DFKai-SB"/>
                        <a:cs typeface="DFKai-SB"/>
                        <a:sym typeface="DFKai-SB"/>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DFKai-SB"/>
                        <a:buNone/>
                      </a:pPr>
                      <a:r>
                        <a:rPr lang="zh-TW" sz="1200" u="none" strike="noStrike" cap="none" dirty="0">
                          <a:solidFill>
                            <a:schemeClr val="dk1"/>
                          </a:solidFill>
                          <a:latin typeface="DFKai-SB"/>
                          <a:ea typeface="DFKai-SB"/>
                          <a:cs typeface="DFKai-SB"/>
                          <a:sym typeface="DFKai-SB"/>
                        </a:rPr>
                        <a:t>信用卡、授信、保</a:t>
                      </a:r>
                      <a:r>
                        <a:rPr lang="zh-TW" sz="1200" u="none" strike="noStrike" cap="none" dirty="0" smtClean="0">
                          <a:solidFill>
                            <a:schemeClr val="dk1"/>
                          </a:solidFill>
                          <a:latin typeface="DFKai-SB"/>
                          <a:ea typeface="DFKai-SB"/>
                          <a:cs typeface="DFKai-SB"/>
                          <a:sym typeface="DFKai-SB"/>
                        </a:rPr>
                        <a:t>證</a:t>
                      </a:r>
                      <a:r>
                        <a:rPr lang="zh-TW" sz="1200" u="none" strike="noStrike" cap="none" dirty="0" smtClean="0">
                          <a:latin typeface="DFKai-SB"/>
                          <a:ea typeface="DFKai-SB"/>
                          <a:cs typeface="DFKai-SB"/>
                          <a:sym typeface="DFKai-SB"/>
                        </a:rPr>
                        <a:t>是</a:t>
                      </a:r>
                      <a:r>
                        <a:rPr lang="zh-TW" sz="1200" u="none" strike="noStrike" cap="none" dirty="0">
                          <a:latin typeface="DFKai-SB"/>
                          <a:ea typeface="DFKai-SB"/>
                          <a:cs typeface="DFKai-SB"/>
                          <a:sym typeface="DFKai-SB"/>
                        </a:rPr>
                        <a:t>否有逾期還款／未還紀錄</a:t>
                      </a:r>
                      <a:r>
                        <a:rPr lang="zh-TW" sz="1200" u="none" strike="noStrike" cap="none" dirty="0">
                          <a:solidFill>
                            <a:srgbClr val="FF0000"/>
                          </a:solidFill>
                          <a:latin typeface="DFKai-SB"/>
                          <a:ea typeface="DFKai-SB"/>
                          <a:cs typeface="DFKai-SB"/>
                          <a:sym typeface="DFKai-SB"/>
                        </a:rPr>
                        <a:t>達1年以上</a:t>
                      </a:r>
                      <a:endParaRPr sz="1400" u="none" strike="noStrike" cap="none" dirty="0"/>
                    </a:p>
                  </a:txBody>
                  <a:tcPr marL="91450" marR="91450" marT="45725" marB="45725" anchor="ctr"/>
                </a:tc>
                <a:tc gridSpan="2">
                  <a:txBody>
                    <a:bodyPr/>
                    <a:lstStyle/>
                    <a:p>
                      <a:pPr marL="0" marR="0" lvl="0" indent="0" algn="ctr" rtl="0">
                        <a:lnSpc>
                          <a:spcPct val="100000"/>
                        </a:lnSpc>
                        <a:spcBef>
                          <a:spcPts val="0"/>
                        </a:spcBef>
                        <a:spcAft>
                          <a:spcPts val="0"/>
                        </a:spcAft>
                        <a:buClr>
                          <a:schemeClr val="dk1"/>
                        </a:buClr>
                        <a:buSzPts val="2000"/>
                        <a:buFont typeface="DFKai-SB"/>
                        <a:buNone/>
                      </a:pPr>
                      <a:r>
                        <a:rPr lang="zh-TW" sz="2000" u="none" strike="noStrike" cap="none" dirty="0">
                          <a:latin typeface="DFKai-SB"/>
                          <a:ea typeface="DFKai-SB"/>
                          <a:cs typeface="DFKai-SB"/>
                          <a:sym typeface="DFKai-SB"/>
                        </a:rPr>
                        <a:t>x</a:t>
                      </a:r>
                      <a:endParaRPr sz="2000" u="none" strike="noStrike" cap="none" dirty="0">
                        <a:latin typeface="DFKai-SB"/>
                        <a:ea typeface="DFKai-SB"/>
                        <a:cs typeface="DFKai-SB"/>
                        <a:sym typeface="DFKai-SB"/>
                      </a:endParaRPr>
                    </a:p>
                  </a:txBody>
                  <a:tcPr marL="91450" marR="91450" marT="45725" marB="45725" anchor="ctr"/>
                </a:tc>
                <a:tc hMerge="1">
                  <a:txBody>
                    <a:bodyPr/>
                    <a:lstStyle/>
                    <a:p>
                      <a:endParaRPr lang="zh-TW"/>
                    </a:p>
                  </a:txBody>
                  <a:tcPr/>
                </a:tc>
                <a:extLst>
                  <a:ext uri="{0D108BD9-81ED-4DB2-BD59-A6C34878D82A}">
                    <a16:rowId xmlns:a16="http://schemas.microsoft.com/office/drawing/2014/main" xmlns="" val="10006"/>
                  </a:ext>
                </a:extLst>
              </a:tr>
            </a:tbl>
          </a:graphicData>
        </a:graphic>
      </p:graphicFrame>
      <p:sp>
        <p:nvSpPr>
          <p:cNvPr id="329" name="Google Shape;329;p31"/>
          <p:cNvSpPr txBox="1">
            <a:spLocks noGrp="1"/>
          </p:cNvSpPr>
          <p:nvPr>
            <p:ph type="sldNum" idx="4294967295"/>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35</a:t>
            </a:f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2"/>
          <p:cNvSpPr txBox="1">
            <a:spLocks noGrp="1"/>
          </p:cNvSpPr>
          <p:nvPr>
            <p:ph type="title"/>
          </p:nvPr>
        </p:nvSpPr>
        <p:spPr>
          <a:xfrm>
            <a:off x="965921" y="109945"/>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t>當事人綜合信用報告(一般版)判讀</a:t>
            </a:r>
            <a:endParaRPr/>
          </a:p>
        </p:txBody>
      </p:sp>
      <p:sp>
        <p:nvSpPr>
          <p:cNvPr id="335" name="Google Shape;335;p32"/>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36</a:t>
            </a:fld>
            <a:endParaRPr/>
          </a:p>
        </p:txBody>
      </p:sp>
      <p:pic>
        <p:nvPicPr>
          <p:cNvPr id="336" name="Google Shape;336;p32"/>
          <p:cNvPicPr preferRelativeResize="0"/>
          <p:nvPr/>
        </p:nvPicPr>
        <p:blipFill rotWithShape="1">
          <a:blip r:embed="rId3">
            <a:alphaModFix/>
          </a:blip>
          <a:srcRect l="23400" t="12239" r="38801" b="33761"/>
          <a:stretch/>
        </p:blipFill>
        <p:spPr>
          <a:xfrm>
            <a:off x="847168" y="980727"/>
            <a:ext cx="6173103" cy="5511699"/>
          </a:xfrm>
          <a:prstGeom prst="rect">
            <a:avLst/>
          </a:prstGeom>
          <a:noFill/>
          <a:ln>
            <a:noFill/>
          </a:ln>
        </p:spPr>
      </p:pic>
      <p:sp>
        <p:nvSpPr>
          <p:cNvPr id="337" name="Google Shape;337;p32"/>
          <p:cNvSpPr/>
          <p:nvPr/>
        </p:nvSpPr>
        <p:spPr>
          <a:xfrm>
            <a:off x="971600" y="4149080"/>
            <a:ext cx="5760640" cy="165618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p32"/>
          <p:cNvSpPr/>
          <p:nvPr/>
        </p:nvSpPr>
        <p:spPr>
          <a:xfrm>
            <a:off x="6012160" y="1779681"/>
            <a:ext cx="2415521" cy="1737321"/>
          </a:xfrm>
          <a:prstGeom prst="wedgeRectCallout">
            <a:avLst>
              <a:gd name="adj1" fmla="val -39929"/>
              <a:gd name="adj2" fmla="val 6725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理監事要注意：</a:t>
            </a:r>
            <a:r>
              <a:rPr lang="zh-TW" sz="1200" b="0" i="0" u="none" strike="noStrike" cap="none">
                <a:solidFill>
                  <a:srgbClr val="FF0000"/>
                </a:solidFill>
                <a:latin typeface="DFKai-SB"/>
                <a:ea typeface="DFKai-SB"/>
                <a:cs typeface="DFKai-SB"/>
                <a:sym typeface="DFKai-SB"/>
              </a:rPr>
              <a:t>在農會或其他金融機構之借款有一年以上延滯本金返還或利息繳納之紀錄；或對農會有保證債務，經通知其清償而逾一年未清償者；</a:t>
            </a:r>
            <a:endParaRPr sz="1200" b="0" i="0" u="none" strike="noStrike" cap="none">
              <a:solidFill>
                <a:srgbClr val="FF0000"/>
              </a:solidFill>
              <a:latin typeface="DFKai-SB"/>
              <a:ea typeface="DFKai-SB"/>
              <a:cs typeface="DFKai-SB"/>
              <a:sym typeface="DFKai-SB"/>
            </a:endParaRPr>
          </a:p>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會員代表／小組長／副組長／出席上級農會代表要注意：</a:t>
            </a:r>
            <a:r>
              <a:rPr lang="zh-TW" sz="1200" b="0" i="0" u="none" strike="noStrike" cap="none">
                <a:solidFill>
                  <a:srgbClr val="FF0000"/>
                </a:solidFill>
                <a:latin typeface="DFKai-SB"/>
                <a:ea typeface="DFKai-SB"/>
                <a:cs typeface="DFKai-SB"/>
                <a:sym typeface="DFKai-SB"/>
              </a:rPr>
              <a:t>對農會有保證債務，而逾期尚未清償者。</a:t>
            </a:r>
            <a:endParaRPr sz="1200" b="0" i="0" u="none" strike="noStrike" cap="none">
              <a:solidFill>
                <a:srgbClr val="FF0000"/>
              </a:solidFill>
              <a:latin typeface="DFKai-SB"/>
              <a:ea typeface="DFKai-SB"/>
              <a:cs typeface="DFKai-SB"/>
              <a:sym typeface="DFKai-SB"/>
            </a:endParaRPr>
          </a:p>
        </p:txBody>
      </p:sp>
      <p:sp>
        <p:nvSpPr>
          <p:cNvPr id="339" name="Google Shape;339;p32"/>
          <p:cNvSpPr txBox="1"/>
          <p:nvPr/>
        </p:nvSpPr>
        <p:spPr>
          <a:xfrm>
            <a:off x="6856672" y="3501008"/>
            <a:ext cx="2179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dirty="0">
                <a:solidFill>
                  <a:srgbClr val="0000FF"/>
                </a:solidFill>
                <a:latin typeface="DFKai-SB"/>
                <a:ea typeface="DFKai-SB"/>
                <a:cs typeface="DFKai-SB"/>
                <a:sym typeface="DFKai-SB"/>
              </a:rPr>
              <a:t>授信逾期、催收、呆帳紀錄自清償日起揭露3年；呆帳最長不超過轉銷之日起5年。信用卡資料如為款項未繳之(未清償）強制停卡記錄揭露7年，已清償自清償日起揭露6個月。信用卡戶帳款資料如為催收及呆帳紀錄自清償日起揭露6個月，呆帳未清償者自轉銷之日起揭露5年。</a:t>
            </a:r>
            <a:endParaRPr sz="1400" b="0" i="0" u="none" strike="noStrike" cap="none" dirty="0">
              <a:solidFill>
                <a:srgbClr val="0000FF"/>
              </a:solidFill>
              <a:latin typeface="DFKai-SB"/>
              <a:ea typeface="DFKai-SB"/>
              <a:cs typeface="DFKai-SB"/>
              <a:sym typeface="DFKai-SB"/>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1116013" y="198438"/>
            <a:ext cx="7570787" cy="9983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當事人綜合信用報告(一般版)判讀</a:t>
            </a:r>
            <a:endParaRPr>
              <a:latin typeface="DFKai-SB"/>
              <a:ea typeface="DFKai-SB"/>
              <a:cs typeface="DFKai-SB"/>
              <a:sym typeface="DFKai-SB"/>
            </a:endParaRPr>
          </a:p>
        </p:txBody>
      </p:sp>
      <p:sp>
        <p:nvSpPr>
          <p:cNvPr id="345" name="Google Shape;345;p33"/>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37</a:t>
            </a:fld>
            <a:endParaRPr/>
          </a:p>
        </p:txBody>
      </p:sp>
      <p:pic>
        <p:nvPicPr>
          <p:cNvPr id="346" name="Google Shape;346;p33"/>
          <p:cNvPicPr preferRelativeResize="0"/>
          <p:nvPr/>
        </p:nvPicPr>
        <p:blipFill rotWithShape="1">
          <a:blip r:embed="rId3">
            <a:alphaModFix/>
          </a:blip>
          <a:srcRect l="17437" t="24479" r="31710" b="53201"/>
          <a:stretch/>
        </p:blipFill>
        <p:spPr>
          <a:xfrm>
            <a:off x="827088" y="980728"/>
            <a:ext cx="8137400" cy="2232248"/>
          </a:xfrm>
          <a:prstGeom prst="rect">
            <a:avLst/>
          </a:prstGeom>
          <a:noFill/>
          <a:ln>
            <a:noFill/>
          </a:ln>
        </p:spPr>
      </p:pic>
      <p:pic>
        <p:nvPicPr>
          <p:cNvPr id="347" name="Google Shape;347;p33"/>
          <p:cNvPicPr preferRelativeResize="0"/>
          <p:nvPr/>
        </p:nvPicPr>
        <p:blipFill rotWithShape="1">
          <a:blip r:embed="rId4">
            <a:alphaModFix/>
          </a:blip>
          <a:srcRect/>
          <a:stretch/>
        </p:blipFill>
        <p:spPr>
          <a:xfrm>
            <a:off x="814162" y="3141752"/>
            <a:ext cx="8163252" cy="1707028"/>
          </a:xfrm>
          <a:prstGeom prst="rect">
            <a:avLst/>
          </a:prstGeom>
          <a:noFill/>
          <a:ln>
            <a:noFill/>
          </a:ln>
        </p:spPr>
      </p:pic>
      <p:sp>
        <p:nvSpPr>
          <p:cNvPr id="348" name="Google Shape;348;p33"/>
          <p:cNvSpPr/>
          <p:nvPr/>
        </p:nvSpPr>
        <p:spPr>
          <a:xfrm>
            <a:off x="5292080" y="2446013"/>
            <a:ext cx="864096" cy="47893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33"/>
          <p:cNvSpPr/>
          <p:nvPr/>
        </p:nvSpPr>
        <p:spPr>
          <a:xfrm>
            <a:off x="5292080" y="3995266"/>
            <a:ext cx="864096" cy="47893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0" name="Google Shape;350;p33"/>
          <p:cNvSpPr/>
          <p:nvPr/>
        </p:nvSpPr>
        <p:spPr>
          <a:xfrm>
            <a:off x="6948264" y="2359462"/>
            <a:ext cx="1944216" cy="78229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1" name="Google Shape;351;p33"/>
          <p:cNvSpPr/>
          <p:nvPr/>
        </p:nvSpPr>
        <p:spPr>
          <a:xfrm>
            <a:off x="6948264" y="3968615"/>
            <a:ext cx="1944216" cy="711173"/>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2" name="Google Shape;352;p33"/>
          <p:cNvSpPr/>
          <p:nvPr/>
        </p:nvSpPr>
        <p:spPr>
          <a:xfrm>
            <a:off x="814162" y="2416804"/>
            <a:ext cx="661494" cy="72494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3" name="Google Shape;353;p33"/>
          <p:cNvSpPr/>
          <p:nvPr/>
        </p:nvSpPr>
        <p:spPr>
          <a:xfrm>
            <a:off x="827088" y="3954690"/>
            <a:ext cx="661494" cy="78409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p33"/>
          <p:cNvSpPr/>
          <p:nvPr/>
        </p:nvSpPr>
        <p:spPr>
          <a:xfrm>
            <a:off x="5292080" y="3259107"/>
            <a:ext cx="864096" cy="47893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33"/>
          <p:cNvSpPr/>
          <p:nvPr/>
        </p:nvSpPr>
        <p:spPr>
          <a:xfrm>
            <a:off x="6948264" y="3190318"/>
            <a:ext cx="1944215" cy="74760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6" name="Google Shape;356;p33"/>
          <p:cNvSpPr/>
          <p:nvPr/>
        </p:nvSpPr>
        <p:spPr>
          <a:xfrm>
            <a:off x="814162" y="3207367"/>
            <a:ext cx="661494" cy="72494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33"/>
          <p:cNvSpPr txBox="1"/>
          <p:nvPr/>
        </p:nvSpPr>
        <p:spPr>
          <a:xfrm>
            <a:off x="899592" y="5013176"/>
            <a:ext cx="7992887" cy="14773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zh-TW" sz="1800" b="0" i="0" u="none" strike="noStrike" cap="none">
                <a:solidFill>
                  <a:schemeClr val="dk1"/>
                </a:solidFill>
                <a:latin typeface="DFKai-SB"/>
                <a:ea typeface="DFKai-SB"/>
                <a:cs typeface="DFKai-SB"/>
                <a:sym typeface="DFKai-SB"/>
              </a:rPr>
              <a:t>理監事要注意：借款資訊、信用卡資訊是否有</a:t>
            </a:r>
            <a:r>
              <a:rPr lang="zh-TW" sz="1800" b="0" i="0" u="none" strike="noStrike" cap="none">
                <a:solidFill>
                  <a:srgbClr val="FF0000"/>
                </a:solidFill>
                <a:latin typeface="DFKai-SB"/>
                <a:ea typeface="DFKai-SB"/>
                <a:cs typeface="DFKai-SB"/>
                <a:sym typeface="DFKai-SB"/>
              </a:rPr>
              <a:t>逾期還款／未還紀錄達1年以上、對農會之保證債務有逾期未還記錄達1年以上。</a:t>
            </a:r>
            <a:endParaRPr sz="1800" b="0" i="0" u="none" strike="noStrike" cap="none">
              <a:solidFill>
                <a:srgbClr val="FF0000"/>
              </a:solidFill>
              <a:latin typeface="DFKai-SB"/>
              <a:ea typeface="DFKai-SB"/>
              <a:cs typeface="DFKai-SB"/>
              <a:sym typeface="DFKai-SB"/>
            </a:endParaRPr>
          </a:p>
          <a:p>
            <a:pPr marL="285750" marR="0" lvl="0" indent="-285750" algn="l" rtl="0">
              <a:lnSpc>
                <a:spcPct val="100000"/>
              </a:lnSpc>
              <a:spcBef>
                <a:spcPts val="0"/>
              </a:spcBef>
              <a:spcAft>
                <a:spcPts val="0"/>
              </a:spcAft>
              <a:buClr>
                <a:schemeClr val="dk1"/>
              </a:buClr>
              <a:buSzPts val="1800"/>
              <a:buFont typeface="Arial"/>
              <a:buChar char="•"/>
            </a:pPr>
            <a:r>
              <a:rPr lang="zh-TW" sz="1800" b="0" i="0" u="none" strike="noStrike" cap="none">
                <a:solidFill>
                  <a:schemeClr val="dk1"/>
                </a:solidFill>
                <a:latin typeface="DFKai-SB"/>
                <a:ea typeface="DFKai-SB"/>
                <a:cs typeface="DFKai-SB"/>
                <a:sym typeface="DFKai-SB"/>
              </a:rPr>
              <a:t>會員代表／小組長／副組長／出席上級農會代表要注意：</a:t>
            </a:r>
            <a:r>
              <a:rPr lang="zh-TW" sz="1800" b="0" i="0" u="none" strike="noStrike" cap="none">
                <a:solidFill>
                  <a:srgbClr val="FF0000"/>
                </a:solidFill>
                <a:latin typeface="DFKai-SB"/>
                <a:ea typeface="DFKai-SB"/>
                <a:cs typeface="DFKai-SB"/>
                <a:sym typeface="DFKai-SB"/>
              </a:rPr>
              <a:t>對農會有保證債務，而逾期尚未清償者。</a:t>
            </a:r>
            <a:endParaRPr sz="1800" b="0" i="0" u="none" strike="noStrike" cap="none">
              <a:solidFill>
                <a:schemeClr val="dk1"/>
              </a:solidFill>
              <a:latin typeface="DFKai-SB"/>
              <a:ea typeface="DFKai-SB"/>
              <a:cs typeface="DFKai-SB"/>
              <a:sym typeface="DFKai-SB"/>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DFKai-SB"/>
              <a:ea typeface="DFKai-SB"/>
              <a:cs typeface="DFKai-SB"/>
              <a:sym typeface="DFKai-SB"/>
            </a:endParaRPr>
          </a:p>
        </p:txBody>
      </p:sp>
      <p:sp>
        <p:nvSpPr>
          <p:cNvPr id="358" name="Google Shape;358;p33"/>
          <p:cNvSpPr/>
          <p:nvPr/>
        </p:nvSpPr>
        <p:spPr>
          <a:xfrm>
            <a:off x="2051720" y="4365104"/>
            <a:ext cx="3096344" cy="648072"/>
          </a:xfrm>
          <a:prstGeom prst="wedgeRectCallout">
            <a:avLst>
              <a:gd name="adj1" fmla="val 56178"/>
              <a:gd name="adj2" fmla="val -70889"/>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TW" sz="1600" b="1" i="0" u="none" strike="noStrike" cap="none">
                <a:solidFill>
                  <a:srgbClr val="FF0000"/>
                </a:solidFill>
                <a:latin typeface="DFKai-SB"/>
                <a:ea typeface="DFKai-SB"/>
                <a:cs typeface="DFKai-SB"/>
                <a:sym typeface="DFKai-SB"/>
              </a:rPr>
              <a:t>請進一步確認「表 B3」借款逾期、催收及呆帳紀錄之資料年月</a:t>
            </a:r>
            <a:endParaRPr sz="1600" b="1" i="0" u="none" strike="noStrike" cap="none">
              <a:solidFill>
                <a:srgbClr val="FF0000"/>
              </a:solidFill>
              <a:latin typeface="DFKai-SB"/>
              <a:ea typeface="DFKai-SB"/>
              <a:cs typeface="DFKai-SB"/>
              <a:sym typeface="DFKai-SB"/>
            </a:endParaRPr>
          </a:p>
        </p:txBody>
      </p:sp>
      <p:sp>
        <p:nvSpPr>
          <p:cNvPr id="359" name="Google Shape;359;p33"/>
          <p:cNvSpPr/>
          <p:nvPr/>
        </p:nvSpPr>
        <p:spPr>
          <a:xfrm>
            <a:off x="1043608" y="966908"/>
            <a:ext cx="2448272" cy="6046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4"/>
          <p:cNvSpPr txBox="1">
            <a:spLocks noGrp="1"/>
          </p:cNvSpPr>
          <p:nvPr>
            <p:ph type="title"/>
          </p:nvPr>
        </p:nvSpPr>
        <p:spPr>
          <a:xfrm>
            <a:off x="1061018" y="198438"/>
            <a:ext cx="7570787" cy="67865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當事人綜合信用報告(一般版)判讀</a:t>
            </a:r>
            <a:endParaRPr>
              <a:latin typeface="DFKai-SB"/>
              <a:ea typeface="DFKai-SB"/>
              <a:cs typeface="DFKai-SB"/>
              <a:sym typeface="DFKai-SB"/>
            </a:endParaRPr>
          </a:p>
        </p:txBody>
      </p:sp>
      <p:sp>
        <p:nvSpPr>
          <p:cNvPr id="365" name="Google Shape;365;p34"/>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38</a:t>
            </a:fld>
            <a:endParaRPr/>
          </a:p>
        </p:txBody>
      </p:sp>
      <p:pic>
        <p:nvPicPr>
          <p:cNvPr id="366" name="Google Shape;366;p34"/>
          <p:cNvPicPr preferRelativeResize="0"/>
          <p:nvPr/>
        </p:nvPicPr>
        <p:blipFill rotWithShape="1">
          <a:blip r:embed="rId3">
            <a:alphaModFix/>
          </a:blip>
          <a:srcRect l="-685" t="-2599" r="685" b="2599"/>
          <a:stretch/>
        </p:blipFill>
        <p:spPr>
          <a:xfrm>
            <a:off x="899592" y="1555748"/>
            <a:ext cx="8064896" cy="4965255"/>
          </a:xfrm>
          <a:prstGeom prst="rect">
            <a:avLst/>
          </a:prstGeom>
          <a:noFill/>
          <a:ln>
            <a:noFill/>
          </a:ln>
        </p:spPr>
      </p:pic>
      <p:pic>
        <p:nvPicPr>
          <p:cNvPr id="367" name="Google Shape;367;p34"/>
          <p:cNvPicPr preferRelativeResize="0"/>
          <p:nvPr/>
        </p:nvPicPr>
        <p:blipFill rotWithShape="1">
          <a:blip r:embed="rId4">
            <a:alphaModFix/>
          </a:blip>
          <a:srcRect/>
          <a:stretch/>
        </p:blipFill>
        <p:spPr>
          <a:xfrm>
            <a:off x="1061018" y="877093"/>
            <a:ext cx="6010275" cy="838200"/>
          </a:xfrm>
          <a:prstGeom prst="rect">
            <a:avLst/>
          </a:prstGeom>
          <a:noFill/>
          <a:ln>
            <a:noFill/>
          </a:ln>
        </p:spPr>
      </p:pic>
      <p:sp>
        <p:nvSpPr>
          <p:cNvPr id="368" name="Google Shape;368;p34"/>
          <p:cNvSpPr/>
          <p:nvPr/>
        </p:nvSpPr>
        <p:spPr>
          <a:xfrm>
            <a:off x="3707904" y="2132856"/>
            <a:ext cx="720080" cy="4388147"/>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34"/>
          <p:cNvSpPr/>
          <p:nvPr/>
        </p:nvSpPr>
        <p:spPr>
          <a:xfrm>
            <a:off x="7740352" y="1844301"/>
            <a:ext cx="792088" cy="1440683"/>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70" name="Google Shape;370;p34"/>
          <p:cNvCxnSpPr/>
          <p:nvPr/>
        </p:nvCxnSpPr>
        <p:spPr>
          <a:xfrm>
            <a:off x="4427984" y="2420888"/>
            <a:ext cx="3312368" cy="0"/>
          </a:xfrm>
          <a:prstGeom prst="straightConnector1">
            <a:avLst/>
          </a:prstGeom>
          <a:noFill/>
          <a:ln w="9525" cap="flat" cmpd="sng">
            <a:solidFill>
              <a:srgbClr val="BD4B48"/>
            </a:solidFill>
            <a:prstDash val="solid"/>
            <a:round/>
            <a:headEnd type="none" w="sm" len="sm"/>
            <a:tailEnd type="triangle" w="med" len="med"/>
          </a:ln>
        </p:spPr>
      </p:cxnSp>
      <p:cxnSp>
        <p:nvCxnSpPr>
          <p:cNvPr id="371" name="Google Shape;371;p34"/>
          <p:cNvCxnSpPr/>
          <p:nvPr/>
        </p:nvCxnSpPr>
        <p:spPr>
          <a:xfrm>
            <a:off x="4427984" y="2780928"/>
            <a:ext cx="3312368" cy="0"/>
          </a:xfrm>
          <a:prstGeom prst="straightConnector1">
            <a:avLst/>
          </a:prstGeom>
          <a:noFill/>
          <a:ln w="9525" cap="flat" cmpd="sng">
            <a:solidFill>
              <a:srgbClr val="BD4B48"/>
            </a:solidFill>
            <a:prstDash val="solid"/>
            <a:round/>
            <a:headEnd type="none" w="sm" len="sm"/>
            <a:tailEnd type="triangle" w="med" len="med"/>
          </a:ln>
        </p:spPr>
      </p:cxnSp>
      <p:cxnSp>
        <p:nvCxnSpPr>
          <p:cNvPr id="372" name="Google Shape;372;p34"/>
          <p:cNvCxnSpPr/>
          <p:nvPr/>
        </p:nvCxnSpPr>
        <p:spPr>
          <a:xfrm>
            <a:off x="4427984" y="3140968"/>
            <a:ext cx="3312368" cy="0"/>
          </a:xfrm>
          <a:prstGeom prst="straightConnector1">
            <a:avLst/>
          </a:prstGeom>
          <a:noFill/>
          <a:ln w="9525" cap="flat" cmpd="sng">
            <a:solidFill>
              <a:srgbClr val="BD4B48"/>
            </a:solidFill>
            <a:prstDash val="solid"/>
            <a:round/>
            <a:headEnd type="none" w="sm" len="sm"/>
            <a:tailEnd type="triangle" w="med" len="med"/>
          </a:ln>
        </p:spPr>
      </p:cxnSp>
      <p:sp>
        <p:nvSpPr>
          <p:cNvPr id="373" name="Google Shape;373;p34"/>
          <p:cNvSpPr/>
          <p:nvPr/>
        </p:nvSpPr>
        <p:spPr>
          <a:xfrm>
            <a:off x="1115616" y="4077072"/>
            <a:ext cx="2448272" cy="1296144"/>
          </a:xfrm>
          <a:prstGeom prst="wedgeRectCallout">
            <a:avLst>
              <a:gd name="adj1" fmla="val 53476"/>
              <a:gd name="adj2" fmla="val -83706"/>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理監事要注意：</a:t>
            </a:r>
            <a:r>
              <a:rPr lang="zh-TW" sz="1200" b="0" i="0" u="none" strike="noStrike" cap="none">
                <a:solidFill>
                  <a:srgbClr val="FF0000"/>
                </a:solidFill>
                <a:latin typeface="DFKai-SB"/>
                <a:ea typeface="DFKai-SB"/>
                <a:cs typeface="DFKai-SB"/>
                <a:sym typeface="DFKai-SB"/>
              </a:rPr>
              <a:t>借款資訊、信用卡資訊是否有逾期還款／未還紀錄達1年以上、對農會之保證債務有逾期未還記錄達1年以上。</a:t>
            </a:r>
            <a:endParaRPr sz="1200" b="0" i="0" u="none" strike="noStrike" cap="none">
              <a:solidFill>
                <a:srgbClr val="FF0000"/>
              </a:solidFill>
              <a:latin typeface="DFKai-SB"/>
              <a:ea typeface="DFKai-SB"/>
              <a:cs typeface="DFKai-SB"/>
              <a:sym typeface="DFKai-SB"/>
            </a:endParaRPr>
          </a:p>
        </p:txBody>
      </p:sp>
      <p:sp>
        <p:nvSpPr>
          <p:cNvPr id="374" name="Google Shape;374;p34"/>
          <p:cNvSpPr/>
          <p:nvPr/>
        </p:nvSpPr>
        <p:spPr>
          <a:xfrm>
            <a:off x="7380312" y="3573016"/>
            <a:ext cx="1512168" cy="1080120"/>
          </a:xfrm>
          <a:prstGeom prst="wedgeRectCallout">
            <a:avLst>
              <a:gd name="adj1" fmla="val 3624"/>
              <a:gd name="adj2" fmla="val -70272"/>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注意</a:t>
            </a:r>
            <a:r>
              <a:rPr lang="zh-TW" sz="1200" b="0" i="0" u="none" strike="noStrike" cap="none">
                <a:solidFill>
                  <a:srgbClr val="FF0000"/>
                </a:solidFill>
                <a:latin typeface="DFKai-SB"/>
                <a:ea typeface="DFKai-SB"/>
                <a:cs typeface="DFKai-SB"/>
                <a:sym typeface="DFKai-SB"/>
              </a:rPr>
              <a:t>資料日期與結案日期間是否間隔達1年以上。</a:t>
            </a:r>
            <a:endParaRPr sz="1200" b="0" i="0" u="none" strike="noStrike" cap="none">
              <a:solidFill>
                <a:srgbClr val="FF0000"/>
              </a:solidFill>
              <a:latin typeface="DFKai-SB"/>
              <a:ea typeface="DFKai-SB"/>
              <a:cs typeface="DFKai-SB"/>
              <a:sym typeface="DFKai-SB"/>
            </a:endParaRPr>
          </a:p>
        </p:txBody>
      </p:sp>
      <p:sp>
        <p:nvSpPr>
          <p:cNvPr id="375" name="Google Shape;375;p34"/>
          <p:cNvSpPr/>
          <p:nvPr/>
        </p:nvSpPr>
        <p:spPr>
          <a:xfrm>
            <a:off x="1043607" y="966908"/>
            <a:ext cx="6027685" cy="6046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5"/>
          <p:cNvSpPr txBox="1">
            <a:spLocks noGrp="1"/>
          </p:cNvSpPr>
          <p:nvPr>
            <p:ph type="title"/>
          </p:nvPr>
        </p:nvSpPr>
        <p:spPr>
          <a:xfrm>
            <a:off x="1116013" y="198438"/>
            <a:ext cx="7570787" cy="9983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當事人綜合信用報告(一般版)判讀</a:t>
            </a:r>
            <a:endParaRPr>
              <a:latin typeface="DFKai-SB"/>
              <a:ea typeface="DFKai-SB"/>
              <a:cs typeface="DFKai-SB"/>
              <a:sym typeface="DFKai-SB"/>
            </a:endParaRPr>
          </a:p>
        </p:txBody>
      </p:sp>
      <p:sp>
        <p:nvSpPr>
          <p:cNvPr id="381" name="Google Shape;381;p35"/>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39</a:t>
            </a:fld>
            <a:endParaRPr/>
          </a:p>
        </p:txBody>
      </p:sp>
      <p:pic>
        <p:nvPicPr>
          <p:cNvPr id="382" name="Google Shape;382;p35"/>
          <p:cNvPicPr preferRelativeResize="0"/>
          <p:nvPr/>
        </p:nvPicPr>
        <p:blipFill rotWithShape="1">
          <a:blip r:embed="rId3">
            <a:alphaModFix/>
          </a:blip>
          <a:srcRect/>
          <a:stretch/>
        </p:blipFill>
        <p:spPr>
          <a:xfrm>
            <a:off x="958212" y="1052736"/>
            <a:ext cx="8006276" cy="5472608"/>
          </a:xfrm>
          <a:prstGeom prst="rect">
            <a:avLst/>
          </a:prstGeom>
          <a:noFill/>
          <a:ln>
            <a:noFill/>
          </a:ln>
        </p:spPr>
      </p:pic>
      <p:sp>
        <p:nvSpPr>
          <p:cNvPr id="383" name="Google Shape;383;p35"/>
          <p:cNvSpPr/>
          <p:nvPr/>
        </p:nvSpPr>
        <p:spPr>
          <a:xfrm>
            <a:off x="7513984" y="4005066"/>
            <a:ext cx="1162472" cy="86409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4" name="Google Shape;384;p35"/>
          <p:cNvSpPr/>
          <p:nvPr/>
        </p:nvSpPr>
        <p:spPr>
          <a:xfrm>
            <a:off x="4313278" y="3573016"/>
            <a:ext cx="1296144" cy="43204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p35"/>
          <p:cNvSpPr/>
          <p:nvPr/>
        </p:nvSpPr>
        <p:spPr>
          <a:xfrm>
            <a:off x="3779912" y="5199581"/>
            <a:ext cx="2376264" cy="38965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6" name="Google Shape;386;p35"/>
          <p:cNvSpPr/>
          <p:nvPr/>
        </p:nvSpPr>
        <p:spPr>
          <a:xfrm>
            <a:off x="4253334" y="2058481"/>
            <a:ext cx="1296144" cy="43204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35"/>
          <p:cNvSpPr/>
          <p:nvPr/>
        </p:nvSpPr>
        <p:spPr>
          <a:xfrm>
            <a:off x="2843808" y="4149081"/>
            <a:ext cx="1296144" cy="78468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8" name="Google Shape;388;p35"/>
          <p:cNvSpPr/>
          <p:nvPr/>
        </p:nvSpPr>
        <p:spPr>
          <a:xfrm>
            <a:off x="1116013" y="3428999"/>
            <a:ext cx="2919577" cy="640668"/>
          </a:xfrm>
          <a:prstGeom prst="wedgeRectCallout">
            <a:avLst>
              <a:gd name="adj1" fmla="val 58701"/>
              <a:gd name="adj2" fmla="val 19373"/>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會員代表／小組長／副組長／出席上級農會代表要注意：</a:t>
            </a:r>
            <a:r>
              <a:rPr lang="zh-TW" sz="1200" b="0" i="0" u="none" strike="noStrike" cap="none">
                <a:solidFill>
                  <a:srgbClr val="FF0000"/>
                </a:solidFill>
                <a:latin typeface="DFKai-SB"/>
                <a:ea typeface="DFKai-SB"/>
                <a:cs typeface="DFKai-SB"/>
                <a:sym typeface="DFKai-SB"/>
              </a:rPr>
              <a:t>對農會有保證債務，而逾期尚未清償者。</a:t>
            </a:r>
            <a:endParaRPr sz="1400" b="0" i="0" u="none" strike="noStrike" cap="none">
              <a:solidFill>
                <a:srgbClr val="000000"/>
              </a:solidFill>
              <a:latin typeface="Arial"/>
              <a:ea typeface="Arial"/>
              <a:cs typeface="Arial"/>
              <a:sym typeface="Arial"/>
            </a:endParaRPr>
          </a:p>
        </p:txBody>
      </p:sp>
      <p:sp>
        <p:nvSpPr>
          <p:cNvPr id="389" name="Google Shape;389;p35"/>
          <p:cNvSpPr/>
          <p:nvPr/>
        </p:nvSpPr>
        <p:spPr>
          <a:xfrm>
            <a:off x="5921186" y="4005066"/>
            <a:ext cx="1387118" cy="86409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p35"/>
          <p:cNvSpPr/>
          <p:nvPr/>
        </p:nvSpPr>
        <p:spPr>
          <a:xfrm>
            <a:off x="5848515" y="3428998"/>
            <a:ext cx="2919577" cy="504057"/>
          </a:xfrm>
          <a:prstGeom prst="wedgeRectCallout">
            <a:avLst>
              <a:gd name="adj1" fmla="val -58067"/>
              <a:gd name="adj2" fmla="val 10065"/>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理監事要注意：</a:t>
            </a:r>
            <a:r>
              <a:rPr lang="zh-TW" sz="1200" b="0" i="0" u="none" strike="noStrike" cap="none">
                <a:solidFill>
                  <a:srgbClr val="FF0000"/>
                </a:solidFill>
                <a:latin typeface="DFKai-SB"/>
                <a:ea typeface="DFKai-SB"/>
                <a:cs typeface="DFKai-SB"/>
                <a:sym typeface="DFKai-SB"/>
              </a:rPr>
              <a:t>對農會之保證債務有逾期未還記錄達1年以上</a:t>
            </a:r>
            <a:endParaRPr sz="1400" b="0" i="0" u="none" strike="noStrike" cap="none">
              <a:solidFill>
                <a:srgbClr val="000000"/>
              </a:solidFill>
              <a:latin typeface="Arial"/>
              <a:ea typeface="Arial"/>
              <a:cs typeface="Arial"/>
              <a:sym typeface="Arial"/>
            </a:endParaRPr>
          </a:p>
        </p:txBody>
      </p:sp>
      <p:sp>
        <p:nvSpPr>
          <p:cNvPr id="391" name="Google Shape;391;p35"/>
          <p:cNvSpPr/>
          <p:nvPr/>
        </p:nvSpPr>
        <p:spPr>
          <a:xfrm>
            <a:off x="1043608" y="966908"/>
            <a:ext cx="3269670" cy="6046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1116012" y="466936"/>
            <a:ext cx="7570787" cy="72981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sz="2800" b="1"/>
              <a:t>壹、各類候選登記人債信資料查證作業說明</a:t>
            </a:r>
            <a:endParaRPr sz="2800"/>
          </a:p>
        </p:txBody>
      </p:sp>
      <p:sp>
        <p:nvSpPr>
          <p:cNvPr id="76" name="Google Shape;76;p4"/>
          <p:cNvSpPr txBox="1">
            <a:spLocks noGrp="1"/>
          </p:cNvSpPr>
          <p:nvPr>
            <p:ph type="body" idx="1"/>
          </p:nvPr>
        </p:nvSpPr>
        <p:spPr>
          <a:xfrm>
            <a:off x="1116013" y="1600200"/>
            <a:ext cx="7570787" cy="4205063"/>
          </a:xfrm>
          <a:prstGeom prst="rect">
            <a:avLst/>
          </a:prstGeom>
          <a:noFill/>
          <a:ln>
            <a:noFill/>
          </a:ln>
        </p:spPr>
        <p:txBody>
          <a:bodyPr spcFirstLastPara="1" wrap="square" lIns="91425" tIns="45700" rIns="91425" bIns="45700" anchor="t" anchorCtr="0">
            <a:noAutofit/>
          </a:bodyPr>
          <a:lstStyle/>
          <a:p>
            <a:pPr marL="266700" lvl="0" indent="-266700" algn="l" rtl="0">
              <a:lnSpc>
                <a:spcPct val="100000"/>
              </a:lnSpc>
              <a:spcBef>
                <a:spcPts val="0"/>
              </a:spcBef>
              <a:spcAft>
                <a:spcPts val="0"/>
              </a:spcAft>
              <a:buSzPts val="2400"/>
              <a:buNone/>
            </a:pPr>
            <a:r>
              <a:rPr lang="zh-TW"/>
              <a:t>各類候選登記人相關資料暨說明檔案下載位置</a:t>
            </a:r>
            <a:endParaRPr/>
          </a:p>
          <a:p>
            <a:pPr marL="266700" lvl="0" indent="-266700" algn="l" rtl="0">
              <a:lnSpc>
                <a:spcPct val="100000"/>
              </a:lnSpc>
              <a:spcBef>
                <a:spcPts val="480"/>
              </a:spcBef>
              <a:spcAft>
                <a:spcPts val="0"/>
              </a:spcAft>
              <a:buSzPts val="2400"/>
              <a:buNone/>
            </a:pPr>
            <a:endParaRPr sz="2400">
              <a:latin typeface="DFKai-SB"/>
              <a:ea typeface="DFKai-SB"/>
              <a:cs typeface="DFKai-SB"/>
              <a:sym typeface="DFKai-SB"/>
            </a:endParaRPr>
          </a:p>
          <a:p>
            <a:pPr marL="266700" lvl="0" indent="-266700" algn="l" rtl="0">
              <a:lnSpc>
                <a:spcPct val="100000"/>
              </a:lnSpc>
              <a:spcBef>
                <a:spcPts val="480"/>
              </a:spcBef>
              <a:spcAft>
                <a:spcPts val="0"/>
              </a:spcAft>
              <a:buSzPts val="2400"/>
              <a:buNone/>
            </a:pPr>
            <a:r>
              <a:rPr lang="zh-TW" sz="2400">
                <a:latin typeface="DFKai-SB"/>
                <a:ea typeface="DFKai-SB"/>
                <a:cs typeface="DFKai-SB"/>
                <a:sym typeface="DFKai-SB"/>
              </a:rPr>
              <a:t>聯徵中心網站（</a:t>
            </a:r>
            <a:r>
              <a:rPr lang="zh-TW" sz="2400" u="sng">
                <a:solidFill>
                  <a:schemeClr val="hlink"/>
                </a:solidFill>
                <a:latin typeface="DFKai-SB"/>
                <a:ea typeface="DFKai-SB"/>
                <a:cs typeface="DFKai-SB"/>
                <a:sym typeface="DFKai-SB"/>
                <a:hlinkClick r:id="rId3"/>
              </a:rPr>
              <a:t>www.jcic.org.tw</a:t>
            </a:r>
            <a:r>
              <a:rPr lang="zh-TW" sz="2400">
                <a:latin typeface="DFKai-SB"/>
                <a:ea typeface="DFKai-SB"/>
                <a:cs typeface="DFKai-SB"/>
                <a:sym typeface="DFKai-SB"/>
              </a:rPr>
              <a:t>） </a:t>
            </a:r>
            <a:endParaRPr sz="2400">
              <a:latin typeface="DFKai-SB"/>
              <a:ea typeface="DFKai-SB"/>
              <a:cs typeface="DFKai-SB"/>
              <a:sym typeface="DFKai-SB"/>
            </a:endParaRPr>
          </a:p>
          <a:p>
            <a:pPr marL="266700" lvl="0" indent="-266700" algn="l" rtl="0">
              <a:lnSpc>
                <a:spcPct val="100000"/>
              </a:lnSpc>
              <a:spcBef>
                <a:spcPts val="480"/>
              </a:spcBef>
              <a:spcAft>
                <a:spcPts val="0"/>
              </a:spcAft>
              <a:buSzPts val="2400"/>
              <a:buNone/>
            </a:pPr>
            <a:r>
              <a:rPr lang="zh-TW"/>
              <a:t>－＞會員機構專區</a:t>
            </a:r>
            <a:endParaRPr/>
          </a:p>
          <a:p>
            <a:pPr marL="266700" lvl="0" indent="-266700" algn="l" rtl="0">
              <a:lnSpc>
                <a:spcPct val="100000"/>
              </a:lnSpc>
              <a:spcBef>
                <a:spcPts val="480"/>
              </a:spcBef>
              <a:spcAft>
                <a:spcPts val="0"/>
              </a:spcAft>
              <a:buSzPts val="2400"/>
              <a:buNone/>
            </a:pPr>
            <a:r>
              <a:rPr lang="zh-TW" sz="2400">
                <a:latin typeface="DFKai-SB"/>
                <a:ea typeface="DFKai-SB"/>
                <a:cs typeface="DFKai-SB"/>
                <a:sym typeface="DFKai-SB"/>
              </a:rPr>
              <a:t>－＞公告資訊</a:t>
            </a:r>
            <a:endParaRPr sz="2400">
              <a:latin typeface="DFKai-SB"/>
              <a:ea typeface="DFKai-SB"/>
              <a:cs typeface="DFKai-SB"/>
              <a:sym typeface="DFKai-SB"/>
            </a:endParaRPr>
          </a:p>
          <a:p>
            <a:pPr marL="266700" lvl="0" indent="-266700" algn="l" rtl="0">
              <a:lnSpc>
                <a:spcPct val="100000"/>
              </a:lnSpc>
              <a:spcBef>
                <a:spcPts val="480"/>
              </a:spcBef>
              <a:spcAft>
                <a:spcPts val="0"/>
              </a:spcAft>
              <a:buSzPts val="2400"/>
              <a:buNone/>
            </a:pPr>
            <a:r>
              <a:rPr lang="zh-TW"/>
              <a:t>－＞其他公告</a:t>
            </a:r>
            <a:endParaRPr/>
          </a:p>
        </p:txBody>
      </p:sp>
      <p:sp>
        <p:nvSpPr>
          <p:cNvPr id="77" name="Google Shape;77;p4"/>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932695" y="1490196"/>
            <a:ext cx="8115300" cy="2286000"/>
          </a:xfrm>
          <a:prstGeom prst="rect">
            <a:avLst/>
          </a:prstGeom>
        </p:spPr>
      </p:pic>
      <p:sp>
        <p:nvSpPr>
          <p:cNvPr id="440" name="Google Shape;440;p38"/>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40</a:t>
            </a:fld>
            <a:endParaRPr/>
          </a:p>
        </p:txBody>
      </p:sp>
      <p:pic>
        <p:nvPicPr>
          <p:cNvPr id="441" name="Google Shape;441;p38"/>
          <p:cNvPicPr preferRelativeResize="0"/>
          <p:nvPr/>
        </p:nvPicPr>
        <p:blipFill rotWithShape="1">
          <a:blip r:embed="rId4">
            <a:alphaModFix/>
          </a:blip>
          <a:srcRect/>
          <a:stretch/>
        </p:blipFill>
        <p:spPr>
          <a:xfrm>
            <a:off x="873274" y="1090058"/>
            <a:ext cx="2114550" cy="428625"/>
          </a:xfrm>
          <a:prstGeom prst="rect">
            <a:avLst/>
          </a:prstGeom>
          <a:noFill/>
          <a:ln>
            <a:noFill/>
          </a:ln>
        </p:spPr>
      </p:pic>
      <p:sp>
        <p:nvSpPr>
          <p:cNvPr id="442" name="Google Shape;442;p38"/>
          <p:cNvSpPr txBox="1">
            <a:spLocks noGrp="1"/>
          </p:cNvSpPr>
          <p:nvPr>
            <p:ph type="title"/>
          </p:nvPr>
        </p:nvSpPr>
        <p:spPr>
          <a:xfrm>
            <a:off x="1116013" y="198438"/>
            <a:ext cx="7570787" cy="92630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當事人綜合信用報告(一般版)判讀</a:t>
            </a:r>
            <a:endParaRPr>
              <a:latin typeface="DFKai-SB"/>
              <a:ea typeface="DFKai-SB"/>
              <a:cs typeface="DFKai-SB"/>
              <a:sym typeface="DFKai-SB"/>
            </a:endParaRPr>
          </a:p>
        </p:txBody>
      </p:sp>
      <p:pic>
        <p:nvPicPr>
          <p:cNvPr id="444" name="Google Shape;444;p38"/>
          <p:cNvPicPr preferRelativeResize="0"/>
          <p:nvPr/>
        </p:nvPicPr>
        <p:blipFill rotWithShape="1">
          <a:blip r:embed="rId5">
            <a:alphaModFix/>
          </a:blip>
          <a:srcRect/>
          <a:stretch/>
        </p:blipFill>
        <p:spPr>
          <a:xfrm>
            <a:off x="886515" y="3723634"/>
            <a:ext cx="8115300" cy="942975"/>
          </a:xfrm>
          <a:prstGeom prst="rect">
            <a:avLst/>
          </a:prstGeom>
          <a:noFill/>
          <a:ln>
            <a:noFill/>
          </a:ln>
        </p:spPr>
      </p:pic>
      <p:sp>
        <p:nvSpPr>
          <p:cNvPr id="445" name="Google Shape;445;p38"/>
          <p:cNvSpPr/>
          <p:nvPr/>
        </p:nvSpPr>
        <p:spPr>
          <a:xfrm>
            <a:off x="6876256" y="2968490"/>
            <a:ext cx="1944216" cy="161263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38"/>
          <p:cNvSpPr/>
          <p:nvPr/>
        </p:nvSpPr>
        <p:spPr>
          <a:xfrm>
            <a:off x="5796136" y="2968490"/>
            <a:ext cx="1036203" cy="158417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38"/>
          <p:cNvSpPr txBox="1"/>
          <p:nvPr/>
        </p:nvSpPr>
        <p:spPr>
          <a:xfrm>
            <a:off x="5860231" y="4056720"/>
            <a:ext cx="843918"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zh-TW" sz="1100" b="1" i="0" u="none" strike="noStrike" cap="none" dirty="0" smtClean="0">
                <a:solidFill>
                  <a:schemeClr val="dk1"/>
                </a:solidFill>
                <a:latin typeface="Arial"/>
                <a:ea typeface="Arial"/>
                <a:cs typeface="Arial"/>
                <a:sym typeface="Arial"/>
              </a:rPr>
              <a:t>1</a:t>
            </a:r>
            <a:r>
              <a:rPr lang="en-US" altLang="zh-TW" sz="1100" b="1" dirty="0" smtClean="0">
                <a:solidFill>
                  <a:schemeClr val="dk1"/>
                </a:solidFill>
              </a:rPr>
              <a:t>10</a:t>
            </a:r>
            <a:r>
              <a:rPr lang="zh-TW" sz="1100" b="1" i="0" u="none" strike="noStrike" cap="none" dirty="0" smtClean="0">
                <a:solidFill>
                  <a:schemeClr val="dk1"/>
                </a:solidFill>
                <a:latin typeface="Arial"/>
                <a:ea typeface="Arial"/>
                <a:cs typeface="Arial"/>
                <a:sym typeface="Arial"/>
              </a:rPr>
              <a:t>/</a:t>
            </a:r>
            <a:r>
              <a:rPr lang="zh-TW" sz="1100" b="1" i="0" u="none" strike="noStrike" cap="none" dirty="0">
                <a:solidFill>
                  <a:schemeClr val="dk1"/>
                </a:solidFill>
                <a:latin typeface="Arial"/>
                <a:ea typeface="Arial"/>
                <a:cs typeface="Arial"/>
                <a:sym typeface="Arial"/>
              </a:rPr>
              <a:t>05/07</a:t>
            </a:r>
            <a:endParaRPr sz="1100" b="1" i="0" u="none" strike="noStrike" cap="none" dirty="0">
              <a:solidFill>
                <a:schemeClr val="dk1"/>
              </a:solidFill>
              <a:latin typeface="Arial"/>
              <a:ea typeface="Arial"/>
              <a:cs typeface="Arial"/>
              <a:sym typeface="Arial"/>
            </a:endParaRPr>
          </a:p>
        </p:txBody>
      </p:sp>
      <p:sp>
        <p:nvSpPr>
          <p:cNvPr id="448" name="Google Shape;448;p38"/>
          <p:cNvSpPr/>
          <p:nvPr/>
        </p:nvSpPr>
        <p:spPr>
          <a:xfrm>
            <a:off x="2123728" y="4747810"/>
            <a:ext cx="4032448" cy="1582580"/>
          </a:xfrm>
          <a:prstGeom prst="wedgeRectCallout">
            <a:avLst>
              <a:gd name="adj1" fmla="val 58854"/>
              <a:gd name="adj2" fmla="val -54978"/>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理監事要注意：</a:t>
            </a:r>
            <a:r>
              <a:rPr lang="zh-TW" sz="1200" b="0" i="0" u="none" strike="noStrike" cap="none">
                <a:solidFill>
                  <a:srgbClr val="FF0000"/>
                </a:solidFill>
                <a:latin typeface="DFKai-SB"/>
                <a:ea typeface="DFKai-SB"/>
                <a:cs typeface="DFKai-SB"/>
                <a:sym typeface="DFKai-SB"/>
              </a:rPr>
              <a:t>在農會或其他金融機構之借款有一年以上延滯本金返還或利息繳納之紀錄；</a:t>
            </a:r>
            <a:endParaRPr sz="1200" b="0" i="0" u="none" strike="noStrike" cap="none">
              <a:solidFill>
                <a:srgbClr val="FF0000"/>
              </a:solidFill>
              <a:latin typeface="DFKai-SB"/>
              <a:ea typeface="DFKai-SB"/>
              <a:cs typeface="DFKai-SB"/>
              <a:sym typeface="DFKai-SB"/>
            </a:endParaRPr>
          </a:p>
          <a:p>
            <a:pPr marL="171450" marR="0" lvl="0" indent="-171450" algn="l" rtl="0">
              <a:lnSpc>
                <a:spcPct val="100000"/>
              </a:lnSpc>
              <a:spcBef>
                <a:spcPts val="0"/>
              </a:spcBef>
              <a:spcAft>
                <a:spcPts val="0"/>
              </a:spcAft>
              <a:buClr>
                <a:srgbClr val="0000FF"/>
              </a:buClr>
              <a:buSzPts val="1200"/>
              <a:buFont typeface="Arial"/>
              <a:buChar char="•"/>
            </a:pPr>
            <a:r>
              <a:rPr lang="zh-TW" sz="1200" b="0" i="0" u="none" strike="noStrike" cap="none">
                <a:solidFill>
                  <a:srgbClr val="0000FF"/>
                </a:solidFill>
                <a:latin typeface="DFKai-SB"/>
                <a:ea typeface="DFKai-SB"/>
                <a:cs typeface="DFKai-SB"/>
                <a:sym typeface="DFKai-SB"/>
              </a:rPr>
              <a:t>如有清償，請注意信用卡停卡日期與清償日期是否有逾一年以上</a:t>
            </a:r>
            <a:endParaRPr sz="1200" b="0" i="0" u="none" strike="noStrike" cap="none">
              <a:solidFill>
                <a:srgbClr val="0000FF"/>
              </a:solidFill>
              <a:latin typeface="DFKai-SB"/>
              <a:ea typeface="DFKai-SB"/>
              <a:cs typeface="DFKai-SB"/>
              <a:sym typeface="DFKai-SB"/>
            </a:endParaRPr>
          </a:p>
          <a:p>
            <a:pPr marL="171450" marR="0" lvl="0" indent="-171450" algn="l" rtl="0">
              <a:lnSpc>
                <a:spcPct val="100000"/>
              </a:lnSpc>
              <a:spcBef>
                <a:spcPts val="0"/>
              </a:spcBef>
              <a:spcAft>
                <a:spcPts val="0"/>
              </a:spcAft>
              <a:buClr>
                <a:srgbClr val="0000FF"/>
              </a:buClr>
              <a:buSzPts val="1200"/>
              <a:buFont typeface="Arial"/>
              <a:buChar char="•"/>
            </a:pPr>
            <a:r>
              <a:rPr lang="zh-TW" sz="1200" b="0" i="0" u="none" strike="noStrike" cap="none">
                <a:solidFill>
                  <a:srgbClr val="0000FF"/>
                </a:solidFill>
                <a:latin typeface="DFKai-SB"/>
                <a:ea typeface="DFKai-SB"/>
                <a:cs typeface="DFKai-SB"/>
                <a:sym typeface="DFKai-SB"/>
              </a:rPr>
              <a:t>如未清償，請注意信用卡停卡日期距今日期是否有逾一年以上。</a:t>
            </a:r>
            <a:endParaRPr sz="1200" b="0" i="0" u="none" strike="noStrike" cap="none">
              <a:solidFill>
                <a:srgbClr val="0000FF"/>
              </a:solidFill>
              <a:latin typeface="DFKai-SB"/>
              <a:ea typeface="DFKai-SB"/>
              <a:cs typeface="DFKai-SB"/>
              <a:sym typeface="DFKai-SB"/>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41</a:t>
            </a:fld>
            <a:endParaRPr/>
          </a:p>
        </p:txBody>
      </p:sp>
      <p:pic>
        <p:nvPicPr>
          <p:cNvPr id="454" name="Google Shape;454;p39"/>
          <p:cNvPicPr preferRelativeResize="0"/>
          <p:nvPr/>
        </p:nvPicPr>
        <p:blipFill rotWithShape="1">
          <a:blip r:embed="rId3">
            <a:alphaModFix/>
          </a:blip>
          <a:srcRect/>
          <a:stretch/>
        </p:blipFill>
        <p:spPr>
          <a:xfrm>
            <a:off x="971600" y="980729"/>
            <a:ext cx="7920880" cy="5544616"/>
          </a:xfrm>
          <a:prstGeom prst="rect">
            <a:avLst/>
          </a:prstGeom>
          <a:noFill/>
          <a:ln>
            <a:noFill/>
          </a:ln>
        </p:spPr>
      </p:pic>
      <p:sp>
        <p:nvSpPr>
          <p:cNvPr id="455" name="Google Shape;455;p39"/>
          <p:cNvSpPr txBox="1">
            <a:spLocks noGrp="1"/>
          </p:cNvSpPr>
          <p:nvPr>
            <p:ph type="title"/>
          </p:nvPr>
        </p:nvSpPr>
        <p:spPr>
          <a:xfrm>
            <a:off x="1116013" y="198438"/>
            <a:ext cx="7570787" cy="7102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當事人綜合信用報告(一般版)判讀</a:t>
            </a:r>
            <a:endParaRPr>
              <a:latin typeface="DFKai-SB"/>
              <a:ea typeface="DFKai-SB"/>
              <a:cs typeface="DFKai-SB"/>
              <a:sym typeface="DFKai-SB"/>
            </a:endParaRPr>
          </a:p>
        </p:txBody>
      </p:sp>
      <p:sp>
        <p:nvSpPr>
          <p:cNvPr id="456" name="Google Shape;456;p39"/>
          <p:cNvSpPr/>
          <p:nvPr/>
        </p:nvSpPr>
        <p:spPr>
          <a:xfrm>
            <a:off x="5580112" y="1772817"/>
            <a:ext cx="720080" cy="475252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7" name="Google Shape;457;p39"/>
          <p:cNvSpPr/>
          <p:nvPr/>
        </p:nvSpPr>
        <p:spPr>
          <a:xfrm>
            <a:off x="6876256" y="4437111"/>
            <a:ext cx="2088232" cy="57606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p39"/>
          <p:cNvSpPr/>
          <p:nvPr/>
        </p:nvSpPr>
        <p:spPr>
          <a:xfrm>
            <a:off x="6876256" y="2276872"/>
            <a:ext cx="2016224" cy="2016222"/>
          </a:xfrm>
          <a:prstGeom prst="wedgeRectCallout">
            <a:avLst>
              <a:gd name="adj1" fmla="val -77695"/>
              <a:gd name="adj2" fmla="val 16872"/>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理監事要注意：</a:t>
            </a:r>
            <a:r>
              <a:rPr lang="zh-TW" sz="1200" b="0" i="0" u="none" strike="noStrike" cap="none">
                <a:solidFill>
                  <a:srgbClr val="FF0000"/>
                </a:solidFill>
                <a:latin typeface="DFKai-SB"/>
                <a:ea typeface="DFKai-SB"/>
                <a:cs typeface="DFKai-SB"/>
                <a:sym typeface="DFKai-SB"/>
              </a:rPr>
              <a:t>在農會或其他金融機構之借款有一年以上延滯本金返還或利息繳納之紀錄；</a:t>
            </a:r>
            <a:endParaRPr sz="1200" b="0" i="0" u="none" strike="noStrike" cap="none">
              <a:solidFill>
                <a:srgbClr val="FF0000"/>
              </a:solidFill>
              <a:latin typeface="DFKai-SB"/>
              <a:ea typeface="DFKai-SB"/>
              <a:cs typeface="DFKai-SB"/>
              <a:sym typeface="DFKai-SB"/>
            </a:endParaRPr>
          </a:p>
          <a:p>
            <a:pPr marL="171450" marR="0" lvl="0" indent="-171450" algn="l" rtl="0">
              <a:lnSpc>
                <a:spcPct val="100000"/>
              </a:lnSpc>
              <a:spcBef>
                <a:spcPts val="0"/>
              </a:spcBef>
              <a:spcAft>
                <a:spcPts val="0"/>
              </a:spcAft>
              <a:buClr>
                <a:srgbClr val="0000FF"/>
              </a:buClr>
              <a:buSzPts val="1200"/>
              <a:buFont typeface="Arial"/>
              <a:buChar char="•"/>
            </a:pPr>
            <a:r>
              <a:rPr lang="zh-TW" sz="1200" b="0" i="0" u="none" strike="noStrike" cap="none">
                <a:solidFill>
                  <a:srgbClr val="0000FF"/>
                </a:solidFill>
                <a:latin typeface="DFKai-SB"/>
                <a:ea typeface="DFKai-SB"/>
                <a:cs typeface="DFKai-SB"/>
                <a:sym typeface="DFKai-SB"/>
              </a:rPr>
              <a:t>請注意信用卡帳款紀錄是否有遲延還款紀錄逾一年以上(持續12個月)</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FF"/>
              </a:buClr>
              <a:buSzPts val="1200"/>
              <a:buFont typeface="Arial"/>
              <a:buChar char="•"/>
            </a:pPr>
            <a:r>
              <a:rPr lang="zh-TW" sz="1200" b="0" i="0" u="none" strike="noStrike" cap="none">
                <a:solidFill>
                  <a:srgbClr val="0000FF"/>
                </a:solidFill>
                <a:latin typeface="DFKai-SB"/>
                <a:ea typeface="DFKai-SB"/>
                <a:cs typeface="DFKai-SB"/>
                <a:sym typeface="DFKai-SB"/>
              </a:rPr>
              <a:t>如已清償，請注意對照該銀行之信用卡資料之停卡日期距清償日期是否有逾一年以上。</a:t>
            </a:r>
            <a:endParaRPr sz="1200" b="0" i="0" u="none" strike="noStrike" cap="none">
              <a:solidFill>
                <a:srgbClr val="0000FF"/>
              </a:solidFill>
              <a:latin typeface="DFKai-SB"/>
              <a:ea typeface="DFKai-SB"/>
              <a:cs typeface="DFKai-SB"/>
              <a:sym typeface="DFKai-SB"/>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3"/>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b="1">
                <a:latin typeface="DFKai-SB"/>
                <a:ea typeface="DFKai-SB"/>
                <a:cs typeface="DFKai-SB"/>
                <a:sym typeface="DFKai-SB"/>
              </a:rPr>
              <a:t>當事人綜合信用報告-農漁會會員代表／小組長候選登記專用版判讀</a:t>
            </a:r>
            <a:endParaRPr>
              <a:latin typeface="DFKai-SB"/>
              <a:ea typeface="DFKai-SB"/>
              <a:cs typeface="DFKai-SB"/>
              <a:sym typeface="DFKai-SB"/>
            </a:endParaRPr>
          </a:p>
        </p:txBody>
      </p:sp>
      <p:sp>
        <p:nvSpPr>
          <p:cNvPr id="464" name="Google Shape;464;p43"/>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42</a:t>
            </a:fld>
            <a:endParaRPr/>
          </a:p>
        </p:txBody>
      </p:sp>
      <p:pic>
        <p:nvPicPr>
          <p:cNvPr id="465" name="Google Shape;465;p43"/>
          <p:cNvPicPr preferRelativeResize="0"/>
          <p:nvPr/>
        </p:nvPicPr>
        <p:blipFill rotWithShape="1">
          <a:blip r:embed="rId3">
            <a:alphaModFix/>
          </a:blip>
          <a:srcRect l="19350" t="16560" r="34299" b="17915"/>
          <a:stretch/>
        </p:blipFill>
        <p:spPr>
          <a:xfrm>
            <a:off x="1147859" y="1341438"/>
            <a:ext cx="5378686" cy="4752528"/>
          </a:xfrm>
          <a:prstGeom prst="rect">
            <a:avLst/>
          </a:prstGeom>
          <a:noFill/>
          <a:ln>
            <a:noFill/>
          </a:ln>
        </p:spPr>
      </p:pic>
      <p:sp>
        <p:nvSpPr>
          <p:cNvPr id="466" name="Google Shape;466;p43"/>
          <p:cNvSpPr/>
          <p:nvPr/>
        </p:nvSpPr>
        <p:spPr>
          <a:xfrm>
            <a:off x="6558391" y="2420888"/>
            <a:ext cx="2128409" cy="1894358"/>
          </a:xfrm>
          <a:prstGeom prst="wedgeRectCallout">
            <a:avLst>
              <a:gd name="adj1" fmla="val -52768"/>
              <a:gd name="adj2" fmla="val 68929"/>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0" i="0" u="none" strike="noStrike" cap="none">
                <a:solidFill>
                  <a:schemeClr val="dk1"/>
                </a:solidFill>
                <a:latin typeface="DFKai-SB"/>
                <a:ea typeface="DFKai-SB"/>
                <a:cs typeface="DFKai-SB"/>
                <a:sym typeface="DFKai-SB"/>
              </a:rPr>
              <a:t>會員代表／小組長／副組長／出席上級農會代表要注意：</a:t>
            </a:r>
            <a:r>
              <a:rPr lang="zh-TW" sz="1200" b="0" i="0" u="none" strike="noStrike" cap="none">
                <a:solidFill>
                  <a:srgbClr val="FF0000"/>
                </a:solidFill>
                <a:latin typeface="DFKai-SB"/>
                <a:ea typeface="DFKai-SB"/>
                <a:cs typeface="DFKai-SB"/>
                <a:sym typeface="DFKai-SB"/>
              </a:rPr>
              <a:t>對農會有保證債務，而逾期尚未清償者。</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DFKai-SB"/>
                <a:ea typeface="DFKai-SB"/>
                <a:cs typeface="DFKai-SB"/>
                <a:sym typeface="DFKai-SB"/>
              </a:rPr>
              <a:t>歷史債信資料判</a:t>
            </a:r>
            <a:r>
              <a:rPr lang="zh-TW" altLang="en-US" b="1" dirty="0" smtClean="0">
                <a:latin typeface="DFKai-SB"/>
                <a:ea typeface="DFKai-SB"/>
                <a:cs typeface="DFKai-SB"/>
                <a:sym typeface="DFKai-SB"/>
              </a:rPr>
              <a:t>讀</a:t>
            </a:r>
            <a:endParaRPr lang="zh-TW" altLang="en-US" dirty="0"/>
          </a:p>
        </p:txBody>
      </p:sp>
      <p:sp>
        <p:nvSpPr>
          <p:cNvPr id="3" name="投影片編號版面配置區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43</a:t>
            </a:fld>
            <a:endParaRPr lang="zh-TW" altLang="en-US"/>
          </a:p>
        </p:txBody>
      </p:sp>
      <p:sp>
        <p:nvSpPr>
          <p:cNvPr id="4" name="文字方塊 3"/>
          <p:cNvSpPr txBox="1"/>
          <p:nvPr/>
        </p:nvSpPr>
        <p:spPr>
          <a:xfrm>
            <a:off x="1837999" y="2826329"/>
            <a:ext cx="6126813" cy="523220"/>
          </a:xfrm>
          <a:prstGeom prst="rect">
            <a:avLst/>
          </a:prstGeom>
          <a:noFill/>
        </p:spPr>
        <p:txBody>
          <a:bodyPr wrap="square" rtlCol="0">
            <a:spAutoFit/>
          </a:bodyPr>
          <a:lstStyle/>
          <a:p>
            <a:r>
              <a:rPr lang="zh-TW" altLang="en-US" sz="2800" dirty="0" smtClean="0"/>
              <a:t>請參閱附件「</a:t>
            </a:r>
            <a:r>
              <a:rPr lang="zh-TW" altLang="zh-TW" sz="2800" dirty="0" smtClean="0"/>
              <a:t>歷</a:t>
            </a:r>
            <a:r>
              <a:rPr lang="zh-TW" altLang="zh-TW" sz="2800" dirty="0"/>
              <a:t>史債信資料案例判</a:t>
            </a:r>
            <a:r>
              <a:rPr lang="zh-TW" altLang="zh-TW" sz="2800" dirty="0" smtClean="0"/>
              <a:t>讀</a:t>
            </a:r>
            <a:r>
              <a:rPr lang="zh-TW" altLang="en-US" sz="2800" dirty="0" smtClean="0"/>
              <a:t>」</a:t>
            </a:r>
            <a:endParaRPr lang="zh-TW" altLang="en-US" sz="2800" dirty="0"/>
          </a:p>
        </p:txBody>
      </p:sp>
    </p:spTree>
    <p:extLst>
      <p:ext uri="{BB962C8B-B14F-4D97-AF65-F5344CB8AC3E}">
        <p14:creationId xmlns:p14="http://schemas.microsoft.com/office/powerpoint/2010/main" val="1753607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8"/>
          <p:cNvSpPr txBox="1">
            <a:spLocks noGrp="1"/>
          </p:cNvSpPr>
          <p:nvPr>
            <p:ph type="title"/>
          </p:nvPr>
        </p:nvSpPr>
        <p:spPr>
          <a:xfrm>
            <a:off x="1115616" y="2276872"/>
            <a:ext cx="7570787"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zh-TW"/>
              <a:t>謝謝聆聽  敬請指教</a:t>
            </a:r>
            <a:endParaRPr/>
          </a:p>
        </p:txBody>
      </p:sp>
      <p:sp>
        <p:nvSpPr>
          <p:cNvPr id="514" name="Google Shape;514;p48"/>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44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5</a:t>
            </a:fld>
            <a:endParaRPr lang="zh-TW" altLang="en-US"/>
          </a:p>
        </p:txBody>
      </p:sp>
      <p:pic>
        <p:nvPicPr>
          <p:cNvPr id="4" name="圖片 3"/>
          <p:cNvPicPr>
            <a:picLocks noChangeAspect="1"/>
          </p:cNvPicPr>
          <p:nvPr/>
        </p:nvPicPr>
        <p:blipFill rotWithShape="1">
          <a:blip r:embed="rId2"/>
          <a:srcRect b="9129"/>
          <a:stretch/>
        </p:blipFill>
        <p:spPr>
          <a:xfrm>
            <a:off x="0" y="0"/>
            <a:ext cx="9144000" cy="6624638"/>
          </a:xfrm>
          <a:prstGeom prst="rect">
            <a:avLst/>
          </a:prstGeom>
        </p:spPr>
      </p:pic>
      <p:sp>
        <p:nvSpPr>
          <p:cNvPr id="5" name="橢圓 4"/>
          <p:cNvSpPr/>
          <p:nvPr/>
        </p:nvSpPr>
        <p:spPr>
          <a:xfrm>
            <a:off x="1320801" y="840511"/>
            <a:ext cx="1431635" cy="4802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r>
              <a:rPr lang="en-US" altLang="zh-TW" sz="1800" dirty="0" smtClean="0">
                <a:solidFill>
                  <a:srgbClr val="FF0000"/>
                </a:solidFill>
                <a:latin typeface="+mj-lt"/>
              </a:rPr>
              <a:t>1</a:t>
            </a:r>
            <a:endParaRPr lang="zh-TW" altLang="en-US" sz="1800" dirty="0">
              <a:solidFill>
                <a:srgbClr val="FF0000"/>
              </a:solidFill>
              <a:latin typeface="+mj-lt"/>
            </a:endParaRPr>
          </a:p>
        </p:txBody>
      </p:sp>
      <p:sp>
        <p:nvSpPr>
          <p:cNvPr id="6" name="橢圓 5"/>
          <p:cNvSpPr/>
          <p:nvPr/>
        </p:nvSpPr>
        <p:spPr>
          <a:xfrm>
            <a:off x="1320800" y="1764145"/>
            <a:ext cx="1431635" cy="63731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r>
              <a:rPr lang="en-US" altLang="zh-TW" sz="1800" dirty="0" smtClean="0">
                <a:solidFill>
                  <a:srgbClr val="FF0000"/>
                </a:solidFill>
                <a:latin typeface="+mj-lt"/>
              </a:rPr>
              <a:t>2</a:t>
            </a:r>
            <a:endParaRPr lang="zh-TW" altLang="en-US" sz="1800" dirty="0">
              <a:solidFill>
                <a:srgbClr val="FF0000"/>
              </a:solidFill>
              <a:latin typeface="+mj-lt"/>
            </a:endParaRPr>
          </a:p>
        </p:txBody>
      </p:sp>
      <p:sp>
        <p:nvSpPr>
          <p:cNvPr id="7" name="橢圓 6"/>
          <p:cNvSpPr/>
          <p:nvPr/>
        </p:nvSpPr>
        <p:spPr>
          <a:xfrm>
            <a:off x="1556329" y="4733638"/>
            <a:ext cx="1431635" cy="4802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r>
              <a:rPr lang="en-US" altLang="zh-TW" sz="1800" dirty="0" smtClean="0">
                <a:solidFill>
                  <a:srgbClr val="FF0000"/>
                </a:solidFill>
                <a:latin typeface="+mj-lt"/>
              </a:rPr>
              <a:t>3</a:t>
            </a:r>
            <a:endParaRPr lang="zh-TW" altLang="en-US" sz="1800" dirty="0">
              <a:solidFill>
                <a:srgbClr val="FF0000"/>
              </a:solidFill>
              <a:latin typeface="+mj-lt"/>
            </a:endParaRPr>
          </a:p>
        </p:txBody>
      </p:sp>
    </p:spTree>
    <p:extLst>
      <p:ext uri="{BB962C8B-B14F-4D97-AF65-F5344CB8AC3E}">
        <p14:creationId xmlns:p14="http://schemas.microsoft.com/office/powerpoint/2010/main" val="45110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6</a:t>
            </a:fld>
            <a:endParaRPr lang="zh-TW" altLang="en-US"/>
          </a:p>
        </p:txBody>
      </p:sp>
      <p:pic>
        <p:nvPicPr>
          <p:cNvPr id="5" name="圖片 4"/>
          <p:cNvPicPr>
            <a:picLocks noChangeAspect="1"/>
          </p:cNvPicPr>
          <p:nvPr/>
        </p:nvPicPr>
        <p:blipFill rotWithShape="1">
          <a:blip r:embed="rId2"/>
          <a:srcRect l="26641"/>
          <a:stretch/>
        </p:blipFill>
        <p:spPr>
          <a:xfrm>
            <a:off x="1" y="0"/>
            <a:ext cx="9144000" cy="6624638"/>
          </a:xfrm>
          <a:prstGeom prst="rect">
            <a:avLst/>
          </a:prstGeom>
        </p:spPr>
      </p:pic>
      <p:sp>
        <p:nvSpPr>
          <p:cNvPr id="6" name="圓角矩形圖說文字 5"/>
          <p:cNvSpPr/>
          <p:nvPr/>
        </p:nvSpPr>
        <p:spPr>
          <a:xfrm>
            <a:off x="2456876" y="2296321"/>
            <a:ext cx="2022765" cy="960582"/>
          </a:xfrm>
          <a:prstGeom prst="wedgeRoundRectCallout">
            <a:avLst>
              <a:gd name="adj1" fmla="val -49865"/>
              <a:gd name="adj2" fmla="val 8215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dirty="0" smtClean="0">
                <a:solidFill>
                  <a:srgbClr val="FF0000"/>
                </a:solidFill>
              </a:rPr>
              <a:t>本屆次農漁會改選相關文件，如有需要請自行下載列印，並請注意資料更新日期！</a:t>
            </a:r>
            <a:endParaRPr lang="zh-TW" altLang="en-US" dirty="0">
              <a:solidFill>
                <a:srgbClr val="FF0000"/>
              </a:solidFill>
            </a:endParaRPr>
          </a:p>
        </p:txBody>
      </p:sp>
      <p:pic>
        <p:nvPicPr>
          <p:cNvPr id="7" name="圖片 6"/>
          <p:cNvPicPr>
            <a:picLocks noChangeAspect="1"/>
          </p:cNvPicPr>
          <p:nvPr/>
        </p:nvPicPr>
        <p:blipFill>
          <a:blip r:embed="rId3"/>
          <a:stretch>
            <a:fillRect/>
          </a:stretch>
        </p:blipFill>
        <p:spPr>
          <a:xfrm>
            <a:off x="4590473" y="0"/>
            <a:ext cx="4470400" cy="3833091"/>
          </a:xfrm>
          <a:prstGeom prst="rect">
            <a:avLst/>
          </a:prstGeom>
          <a:ln w="38100">
            <a:solidFill>
              <a:schemeClr val="accent2">
                <a:lumMod val="75000"/>
              </a:schemeClr>
            </a:solidFill>
          </a:ln>
        </p:spPr>
      </p:pic>
      <p:cxnSp>
        <p:nvCxnSpPr>
          <p:cNvPr id="9" name="直線單箭頭接點 8"/>
          <p:cNvCxnSpPr/>
          <p:nvPr/>
        </p:nvCxnSpPr>
        <p:spPr>
          <a:xfrm flipV="1">
            <a:off x="3777673" y="3611418"/>
            <a:ext cx="2512291" cy="248458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104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1116013" y="198438"/>
            <a:ext cx="7570787"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zh-TW">
                <a:latin typeface="DFKai-SB"/>
                <a:ea typeface="DFKai-SB"/>
                <a:cs typeface="DFKai-SB"/>
                <a:sym typeface="DFKai-SB"/>
              </a:rPr>
              <a:t>當事人綜合信用報告申請書下載位置</a:t>
            </a:r>
            <a:endParaRPr/>
          </a:p>
        </p:txBody>
      </p:sp>
      <p:sp>
        <p:nvSpPr>
          <p:cNvPr id="135" name="Google Shape;135;p9"/>
          <p:cNvSpPr txBox="1">
            <a:spLocks noGrp="1"/>
          </p:cNvSpPr>
          <p:nvPr>
            <p:ph type="sldNum" idx="12"/>
          </p:nvPr>
        </p:nvSpPr>
        <p:spPr>
          <a:xfrm>
            <a:off x="0" y="6624638"/>
            <a:ext cx="827088" cy="2603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200"/>
              <a:buNone/>
            </a:pPr>
            <a:fld id="{00000000-1234-1234-1234-123412341234}" type="slidenum">
              <a:rPr lang="en-US" altLang="zh-TW"/>
              <a:t>7</a:t>
            </a:fld>
            <a:endParaRPr/>
          </a:p>
        </p:txBody>
      </p:sp>
      <p:sp>
        <p:nvSpPr>
          <p:cNvPr id="136" name="Google Shape;136;p9"/>
          <p:cNvSpPr txBox="1"/>
          <p:nvPr/>
        </p:nvSpPr>
        <p:spPr>
          <a:xfrm>
            <a:off x="1116013" y="1600200"/>
            <a:ext cx="7570787" cy="4205063"/>
          </a:xfrm>
          <a:prstGeom prst="rect">
            <a:avLst/>
          </a:prstGeom>
          <a:noFill/>
          <a:ln>
            <a:noFill/>
          </a:ln>
        </p:spPr>
        <p:txBody>
          <a:bodyPr spcFirstLastPara="1" wrap="square" lIns="91425" tIns="45700" rIns="91425" bIns="45700" anchor="t" anchorCtr="0">
            <a:noAutofit/>
          </a:bodyPr>
          <a:lstStyle/>
          <a:p>
            <a:pPr marL="266700" marR="0" lvl="0" indent="-266700" algn="l" rtl="0">
              <a:lnSpc>
                <a:spcPct val="100000"/>
              </a:lnSpc>
              <a:spcBef>
                <a:spcPts val="0"/>
              </a:spcBef>
              <a:spcAft>
                <a:spcPts val="0"/>
              </a:spcAft>
              <a:buClr>
                <a:srgbClr val="004B91"/>
              </a:buClr>
              <a:buSzPts val="2400"/>
              <a:buFont typeface="Arial"/>
              <a:buNone/>
            </a:pPr>
            <a:endParaRPr sz="2400" b="0" i="0" u="none" strike="noStrike" cap="none">
              <a:solidFill>
                <a:srgbClr val="262626"/>
              </a:solidFill>
              <a:latin typeface="DFKai-SB"/>
              <a:ea typeface="DFKai-SB"/>
              <a:cs typeface="DFKai-SB"/>
              <a:sym typeface="DFKai-SB"/>
            </a:endParaRPr>
          </a:p>
          <a:p>
            <a:pPr marL="266700" marR="0" lvl="0" indent="-266700" algn="l" rtl="0">
              <a:lnSpc>
                <a:spcPct val="100000"/>
              </a:lnSpc>
              <a:spcBef>
                <a:spcPts val="480"/>
              </a:spcBef>
              <a:spcAft>
                <a:spcPts val="0"/>
              </a:spcAft>
              <a:buClr>
                <a:srgbClr val="004B91"/>
              </a:buClr>
              <a:buSzPts val="2400"/>
              <a:buFont typeface="Arial"/>
              <a:buNone/>
            </a:pPr>
            <a:r>
              <a:rPr lang="zh-TW" sz="2400" b="0" i="0" u="none" strike="noStrike" cap="none">
                <a:solidFill>
                  <a:srgbClr val="262626"/>
                </a:solidFill>
                <a:latin typeface="DFKai-SB"/>
                <a:ea typeface="DFKai-SB"/>
                <a:cs typeface="DFKai-SB"/>
                <a:sym typeface="DFKai-SB"/>
              </a:rPr>
              <a:t>聯徵中心網站（</a:t>
            </a:r>
            <a:r>
              <a:rPr lang="zh-TW" sz="2400" b="0" i="0" u="sng" strike="noStrike" cap="none">
                <a:solidFill>
                  <a:srgbClr val="262626"/>
                </a:solidFill>
                <a:latin typeface="DFKai-SB"/>
                <a:ea typeface="DFKai-SB"/>
                <a:cs typeface="DFKai-SB"/>
                <a:sym typeface="DFKai-SB"/>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www.jcic.org.tw</a:t>
            </a:r>
            <a:r>
              <a:rPr lang="zh-TW" sz="2400" b="0" i="0" u="none" strike="noStrike" cap="none">
                <a:solidFill>
                  <a:srgbClr val="262626"/>
                </a:solidFill>
                <a:latin typeface="DFKai-SB"/>
                <a:ea typeface="DFKai-SB"/>
                <a:cs typeface="DFKai-SB"/>
                <a:sym typeface="DFKai-SB"/>
              </a:rPr>
              <a:t>） </a:t>
            </a:r>
            <a:endParaRPr sz="2400" b="0" i="0" u="none" strike="noStrike" cap="none">
              <a:solidFill>
                <a:srgbClr val="262626"/>
              </a:solidFill>
              <a:latin typeface="DFKai-SB"/>
              <a:ea typeface="DFKai-SB"/>
              <a:cs typeface="DFKai-SB"/>
              <a:sym typeface="DFKai-SB"/>
            </a:endParaRPr>
          </a:p>
          <a:p>
            <a:pPr marL="266700" marR="0" lvl="0" indent="-266700" algn="l" rtl="0">
              <a:lnSpc>
                <a:spcPct val="100000"/>
              </a:lnSpc>
              <a:spcBef>
                <a:spcPts val="480"/>
              </a:spcBef>
              <a:spcAft>
                <a:spcPts val="0"/>
              </a:spcAft>
              <a:buClr>
                <a:srgbClr val="004B91"/>
              </a:buClr>
              <a:buSzPts val="2400"/>
              <a:buFont typeface="Arial"/>
              <a:buNone/>
            </a:pPr>
            <a:r>
              <a:rPr lang="zh-TW" sz="2400" b="0" i="0" u="none" strike="noStrike" cap="none">
                <a:solidFill>
                  <a:srgbClr val="262626"/>
                </a:solidFill>
                <a:latin typeface="DFKai-SB"/>
                <a:ea typeface="DFKai-SB"/>
                <a:cs typeface="DFKai-SB"/>
                <a:sym typeface="DFKai-SB"/>
              </a:rPr>
              <a:t>－＞社會大眾專區</a:t>
            </a:r>
            <a:endParaRPr sz="2400" b="0" i="0" u="none" strike="noStrike" cap="none">
              <a:solidFill>
                <a:srgbClr val="262626"/>
              </a:solidFill>
              <a:latin typeface="DFKai-SB"/>
              <a:ea typeface="DFKai-SB"/>
              <a:cs typeface="DFKai-SB"/>
              <a:sym typeface="DFKai-SB"/>
            </a:endParaRPr>
          </a:p>
          <a:p>
            <a:pPr marL="266700" marR="0" lvl="0" indent="-266700" algn="l" rtl="0">
              <a:lnSpc>
                <a:spcPct val="100000"/>
              </a:lnSpc>
              <a:spcBef>
                <a:spcPts val="480"/>
              </a:spcBef>
              <a:spcAft>
                <a:spcPts val="0"/>
              </a:spcAft>
              <a:buClr>
                <a:srgbClr val="004B91"/>
              </a:buClr>
              <a:buSzPts val="2400"/>
              <a:buFont typeface="Arial"/>
              <a:buNone/>
            </a:pPr>
            <a:r>
              <a:rPr lang="zh-TW" sz="2400" b="0" i="0" u="none" strike="noStrike" cap="none">
                <a:solidFill>
                  <a:srgbClr val="262626"/>
                </a:solidFill>
                <a:latin typeface="DFKai-SB"/>
                <a:ea typeface="DFKai-SB"/>
                <a:cs typeface="DFKai-SB"/>
                <a:sym typeface="DFKai-SB"/>
              </a:rPr>
              <a:t>－＞表格下載</a:t>
            </a:r>
            <a:endParaRPr sz="2400" b="0" i="0" u="none" strike="noStrike" cap="none">
              <a:solidFill>
                <a:srgbClr val="262626"/>
              </a:solidFill>
              <a:latin typeface="DFKai-SB"/>
              <a:ea typeface="DFKai-SB"/>
              <a:cs typeface="DFKai-SB"/>
              <a:sym typeface="DFKai-SB"/>
            </a:endParaRPr>
          </a:p>
          <a:p>
            <a:pPr marL="266700" marR="0" lvl="0" indent="-266700" algn="l" rtl="0">
              <a:lnSpc>
                <a:spcPct val="100000"/>
              </a:lnSpc>
              <a:spcBef>
                <a:spcPts val="480"/>
              </a:spcBef>
              <a:spcAft>
                <a:spcPts val="0"/>
              </a:spcAft>
              <a:buClr>
                <a:srgbClr val="004B91"/>
              </a:buClr>
              <a:buSzPts val="2400"/>
              <a:buFont typeface="Arial"/>
              <a:buNone/>
            </a:pPr>
            <a:r>
              <a:rPr lang="zh-TW" sz="2400" b="0" i="0" u="none" strike="noStrike" cap="none">
                <a:solidFill>
                  <a:srgbClr val="262626"/>
                </a:solidFill>
                <a:latin typeface="DFKai-SB"/>
                <a:ea typeface="DFKai-SB"/>
                <a:cs typeface="DFKai-SB"/>
                <a:sym typeface="DFKai-SB"/>
              </a:rPr>
              <a:t>－＞申請個人信用報告</a:t>
            </a:r>
            <a:endParaRPr sz="2400" b="0" i="0" u="none" strike="noStrike" cap="none">
              <a:solidFill>
                <a:srgbClr val="262626"/>
              </a:solidFill>
              <a:latin typeface="DFKai-SB"/>
              <a:ea typeface="DFKai-SB"/>
              <a:cs typeface="DFKai-SB"/>
              <a:sym typeface="DFKai-S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8</a:t>
            </a:fld>
            <a:endParaRPr lang="zh-TW" altLang="en-US"/>
          </a:p>
        </p:txBody>
      </p:sp>
      <p:pic>
        <p:nvPicPr>
          <p:cNvPr id="4" name="圖片 3"/>
          <p:cNvPicPr>
            <a:picLocks noChangeAspect="1"/>
          </p:cNvPicPr>
          <p:nvPr/>
        </p:nvPicPr>
        <p:blipFill rotWithShape="1">
          <a:blip r:embed="rId2"/>
          <a:srcRect b="5521"/>
          <a:stretch/>
        </p:blipFill>
        <p:spPr>
          <a:xfrm>
            <a:off x="0" y="0"/>
            <a:ext cx="9144000" cy="6624638"/>
          </a:xfrm>
          <a:prstGeom prst="rect">
            <a:avLst/>
          </a:prstGeom>
        </p:spPr>
      </p:pic>
      <p:sp>
        <p:nvSpPr>
          <p:cNvPr id="5" name="橢圓 4"/>
          <p:cNvSpPr/>
          <p:nvPr/>
        </p:nvSpPr>
        <p:spPr>
          <a:xfrm>
            <a:off x="332510" y="812802"/>
            <a:ext cx="1431635" cy="4802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r>
              <a:rPr lang="en-US" altLang="zh-TW" sz="1800" dirty="0" smtClean="0">
                <a:solidFill>
                  <a:srgbClr val="FF0000"/>
                </a:solidFill>
                <a:latin typeface="+mj-lt"/>
              </a:rPr>
              <a:t>1</a:t>
            </a:r>
            <a:endParaRPr lang="zh-TW" altLang="en-US" sz="1800" dirty="0">
              <a:solidFill>
                <a:srgbClr val="FF0000"/>
              </a:solidFill>
              <a:latin typeface="+mj-lt"/>
            </a:endParaRPr>
          </a:p>
        </p:txBody>
      </p:sp>
      <p:sp>
        <p:nvSpPr>
          <p:cNvPr id="6" name="橢圓 5"/>
          <p:cNvSpPr/>
          <p:nvPr/>
        </p:nvSpPr>
        <p:spPr>
          <a:xfrm>
            <a:off x="5717309" y="812802"/>
            <a:ext cx="665018" cy="4802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r>
              <a:rPr lang="en-US" altLang="zh-TW" sz="1800" dirty="0" smtClean="0">
                <a:solidFill>
                  <a:srgbClr val="FF0000"/>
                </a:solidFill>
                <a:latin typeface="+mj-lt"/>
              </a:rPr>
              <a:t>2</a:t>
            </a:r>
            <a:endParaRPr lang="zh-TW" altLang="en-US" sz="1800" dirty="0">
              <a:solidFill>
                <a:srgbClr val="FF0000"/>
              </a:solidFill>
              <a:latin typeface="+mj-lt"/>
            </a:endParaRPr>
          </a:p>
        </p:txBody>
      </p:sp>
    </p:spTree>
    <p:extLst>
      <p:ext uri="{BB962C8B-B14F-4D97-AF65-F5344CB8AC3E}">
        <p14:creationId xmlns:p14="http://schemas.microsoft.com/office/powerpoint/2010/main" val="293604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ltLang="zh-TW" smtClean="0"/>
              <a:t>9</a:t>
            </a:fld>
            <a:endParaRPr lang="zh-TW" altLang="en-US"/>
          </a:p>
        </p:txBody>
      </p:sp>
      <p:pic>
        <p:nvPicPr>
          <p:cNvPr id="5" name="圖片 4"/>
          <p:cNvPicPr>
            <a:picLocks noChangeAspect="1"/>
          </p:cNvPicPr>
          <p:nvPr/>
        </p:nvPicPr>
        <p:blipFill rotWithShape="1">
          <a:blip r:embed="rId2"/>
          <a:srcRect t="31069" r="34421" b="6226"/>
          <a:stretch/>
        </p:blipFill>
        <p:spPr>
          <a:xfrm>
            <a:off x="0" y="0"/>
            <a:ext cx="9069820" cy="6624638"/>
          </a:xfrm>
          <a:prstGeom prst="rect">
            <a:avLst/>
          </a:prstGeom>
        </p:spPr>
      </p:pic>
      <p:sp>
        <p:nvSpPr>
          <p:cNvPr id="6" name="橢圓 5"/>
          <p:cNvSpPr/>
          <p:nvPr/>
        </p:nvSpPr>
        <p:spPr>
          <a:xfrm>
            <a:off x="175492" y="1016000"/>
            <a:ext cx="2466108" cy="6927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endParaRPr lang="zh-TW" altLang="en-US" sz="1800" dirty="0">
              <a:solidFill>
                <a:srgbClr val="FF0000"/>
              </a:solidFill>
              <a:latin typeface="+mj-lt"/>
            </a:endParaRPr>
          </a:p>
        </p:txBody>
      </p:sp>
      <p:sp>
        <p:nvSpPr>
          <p:cNvPr id="7" name="橢圓 6"/>
          <p:cNvSpPr/>
          <p:nvPr/>
        </p:nvSpPr>
        <p:spPr>
          <a:xfrm>
            <a:off x="87746" y="4225636"/>
            <a:ext cx="3218871" cy="6927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endParaRPr lang="zh-TW" altLang="en-US" sz="1800" dirty="0">
              <a:solidFill>
                <a:srgbClr val="FF0000"/>
              </a:solidFill>
              <a:latin typeface="+mj-lt"/>
            </a:endParaRPr>
          </a:p>
        </p:txBody>
      </p:sp>
      <p:sp>
        <p:nvSpPr>
          <p:cNvPr id="8" name="橢圓 7"/>
          <p:cNvSpPr/>
          <p:nvPr/>
        </p:nvSpPr>
        <p:spPr>
          <a:xfrm>
            <a:off x="87746" y="5911417"/>
            <a:ext cx="2369127" cy="6927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endParaRPr lang="zh-TW" altLang="en-US" sz="1800" dirty="0">
              <a:solidFill>
                <a:srgbClr val="FF0000"/>
              </a:solidFill>
              <a:latin typeface="+mj-lt"/>
            </a:endParaRPr>
          </a:p>
        </p:txBody>
      </p:sp>
      <p:sp>
        <p:nvSpPr>
          <p:cNvPr id="9" name="橢圓 8"/>
          <p:cNvSpPr/>
          <p:nvPr/>
        </p:nvSpPr>
        <p:spPr>
          <a:xfrm>
            <a:off x="8331200" y="323272"/>
            <a:ext cx="738620" cy="6927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800" dirty="0" smtClean="0">
                <a:solidFill>
                  <a:srgbClr val="FF0000"/>
                </a:solidFill>
                <a:latin typeface="+mj-lt"/>
              </a:rPr>
              <a:t>           </a:t>
            </a:r>
            <a:endParaRPr lang="zh-TW" altLang="en-US" sz="1800" dirty="0">
              <a:solidFill>
                <a:srgbClr val="FF0000"/>
              </a:solidFill>
              <a:latin typeface="+mj-lt"/>
            </a:endParaRPr>
          </a:p>
        </p:txBody>
      </p:sp>
    </p:spTree>
    <p:extLst>
      <p:ext uri="{BB962C8B-B14F-4D97-AF65-F5344CB8AC3E}">
        <p14:creationId xmlns:p14="http://schemas.microsoft.com/office/powerpoint/2010/main" val="3687858723"/>
      </p:ext>
    </p:extLst>
  </p:cSld>
  <p:clrMapOvr>
    <a:masterClrMapping/>
  </p:clrMapOvr>
</p:sld>
</file>

<file path=ppt/theme/theme1.xml><?xml version="1.0" encoding="utf-8"?>
<a:theme xmlns:a="http://schemas.openxmlformats.org/drawingml/2006/main" name="1_Office 佈景主題">
  <a:themeElements>
    <a:clrScheme name="1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1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4265</Words>
  <Application>Microsoft Office PowerPoint</Application>
  <PresentationFormat>如螢幕大小 (4:3)</PresentationFormat>
  <Paragraphs>471</Paragraphs>
  <Slides>44</Slides>
  <Notes>33</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44</vt:i4>
      </vt:variant>
    </vt:vector>
  </HeadingPairs>
  <TitlesOfParts>
    <vt:vector size="54" baseType="lpstr">
      <vt:lpstr>Noto Sans Symbols</vt:lpstr>
      <vt:lpstr>PMingLiu</vt:lpstr>
      <vt:lpstr>SimHei</vt:lpstr>
      <vt:lpstr>新細明體</vt:lpstr>
      <vt:lpstr>DFKai-SB</vt:lpstr>
      <vt:lpstr>DFKai-SB</vt:lpstr>
      <vt:lpstr>Arial</vt:lpstr>
      <vt:lpstr>Calibri</vt:lpstr>
      <vt:lpstr>1_Office 佈景主題</vt:lpstr>
      <vt:lpstr>2_Office 佈景主題</vt:lpstr>
      <vt:lpstr>農（漁）會各類候選登記人 債信資料查證作業暨 信用資料判讀說明</vt:lpstr>
      <vt:lpstr>說明大綱</vt:lpstr>
      <vt:lpstr>說明大綱(續)</vt:lpstr>
      <vt:lpstr>壹、各類候選登記人債信資料查證作業說明</vt:lpstr>
      <vt:lpstr>PowerPoint 簡報</vt:lpstr>
      <vt:lpstr>PowerPoint 簡報</vt:lpstr>
      <vt:lpstr>當事人綜合信用報告申請書下載位置</vt:lpstr>
      <vt:lpstr>PowerPoint 簡報</vt:lpstr>
      <vt:lpstr>PowerPoint 簡報</vt:lpstr>
      <vt:lpstr>為遵守金融法令之人事管理目的並取得當事人書面同意之查詢-農漁會辦理各類候選人資格審查</vt:lpstr>
      <vt:lpstr>為遵守金融法令之人事管理目的並取得當事人書面同意之查詢-農漁會辦理各類候選人資格審查(續)</vt:lpstr>
      <vt:lpstr>為遵守金融法令之人事管理目的並取得當事人書面同意之查詢-農漁會辦理各類候選人(續)</vt:lpstr>
      <vt:lpstr>農漁會辦理各類候選人信用資料查詢及利用總整理</vt:lpstr>
      <vt:lpstr>農漁會辦理各類候選人信用資料查詢及利用總整理</vt:lpstr>
      <vt:lpstr>各項候選人可查詢債信資料內容與方式彙總表</vt:lpstr>
      <vt:lpstr>理、監事候選人債信資料查詢方式暨內容彙整表</vt:lpstr>
      <vt:lpstr>理、監事候選人債信資料查詢方式</vt:lpstr>
      <vt:lpstr>小組組長／副組長／會員代表／出席上級（全國）會員代表候選人債信資料查詢方式彙整表</vt:lpstr>
      <vt:lpstr>各項查詢方式所需檢附文件項目</vt:lpstr>
      <vt:lpstr>小組組長／副組長／會員代表候選人債信資料查詢分批作業(農會)</vt:lpstr>
      <vt:lpstr>小組組長／副組長／會員代表候選人債信資料查詢文件順序</vt:lpstr>
      <vt:lpstr>小組組長／副組長／會員代表候選人債信資料查詢費收費方式</vt:lpstr>
      <vt:lpstr>小組組長／副組長／會員代表候選人債信資料查詢費收費方式</vt:lpstr>
      <vt:lpstr>小組組長／副組長／會員代表候選人債信資料登記信用報告名單上傳作業流程（有信用部者）</vt:lpstr>
      <vt:lpstr>小組組長／副組長／會員代表候選人債信資料登記信用報告名單格式（有信用部者）</vt:lpstr>
      <vt:lpstr>小組組長／副組長／會員代表候選人債信資料登入查詢人員名冊報送系統（有信用部者）</vt:lpstr>
      <vt:lpstr>小組組長／副組長／會員代表候選人債信資料登記信用報告名單上傳（有信用部者）</vt:lpstr>
      <vt:lpstr>小組組長／副組長／會員代表候選人債信資料登記信用報告名單上傳結果（有信用部者）</vt:lpstr>
      <vt:lpstr>小組組長／副組長／會員代表候選人債信資料查詢已上傳的登記名單（有信用部者）</vt:lpstr>
      <vt:lpstr>小組組長／副組長／會員代表候選人債信資料登記名單上傳作業注意事項（有信用部者）</vt:lpstr>
      <vt:lpstr>農漁會列印所代遞件會員代表/小組長信用報告作業</vt:lpstr>
      <vt:lpstr>農漁會列印所代遞件會員代表/小組長信用報告作業</vt:lpstr>
      <vt:lpstr>農漁會列印所代遞件會員代表/小組長信用報告作業</vt:lpstr>
      <vt:lpstr>貳、聯徵中心信用資料判讀說明</vt:lpstr>
      <vt:lpstr>各項候選人之債信資料應注意事項</vt:lpstr>
      <vt:lpstr>當事人綜合信用報告(一般版)判讀</vt:lpstr>
      <vt:lpstr>當事人綜合信用報告(一般版)判讀</vt:lpstr>
      <vt:lpstr>當事人綜合信用報告(一般版)判讀</vt:lpstr>
      <vt:lpstr>當事人綜合信用報告(一般版)判讀</vt:lpstr>
      <vt:lpstr>當事人綜合信用報告(一般版)判讀</vt:lpstr>
      <vt:lpstr>當事人綜合信用報告(一般版)判讀</vt:lpstr>
      <vt:lpstr>當事人綜合信用報告-農漁會會員代表／小組長候選登記專用版判讀</vt:lpstr>
      <vt:lpstr>歷史債信資料判讀</vt:lpstr>
      <vt:lpstr>謝謝聆聽  敬請指教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農（漁）會各類候選登記人 債信資料查證作業暨 信用資料判讀說明</dc:title>
  <dc:creator>savannah</dc:creator>
  <cp:lastModifiedBy>Microsoft 帳戶</cp:lastModifiedBy>
  <cp:revision>23</cp:revision>
  <cp:lastPrinted>2024-10-07T03:05:01Z</cp:lastPrinted>
  <dcterms:created xsi:type="dcterms:W3CDTF">2010-09-08T09:36:56Z</dcterms:created>
  <dcterms:modified xsi:type="dcterms:W3CDTF">2024-10-09T08:08:41Z</dcterms:modified>
</cp:coreProperties>
</file>