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66" r:id="rId1"/>
  </p:sldMasterIdLst>
  <p:notesMasterIdLst>
    <p:notesMasterId r:id="rId20"/>
  </p:notesMasterIdLst>
  <p:handoutMasterIdLst>
    <p:handoutMasterId r:id="rId21"/>
  </p:handoutMasterIdLst>
  <p:sldIdLst>
    <p:sldId id="655" r:id="rId2"/>
    <p:sldId id="649" r:id="rId3"/>
    <p:sldId id="645" r:id="rId4"/>
    <p:sldId id="658" r:id="rId5"/>
    <p:sldId id="659" r:id="rId6"/>
    <p:sldId id="660" r:id="rId7"/>
    <p:sldId id="657" r:id="rId8"/>
    <p:sldId id="664" r:id="rId9"/>
    <p:sldId id="665" r:id="rId10"/>
    <p:sldId id="666" r:id="rId11"/>
    <p:sldId id="650" r:id="rId12"/>
    <p:sldId id="651" r:id="rId13"/>
    <p:sldId id="668" r:id="rId14"/>
    <p:sldId id="669" r:id="rId15"/>
    <p:sldId id="667" r:id="rId16"/>
    <p:sldId id="652" r:id="rId17"/>
    <p:sldId id="663" r:id="rId18"/>
    <p:sldId id="556" r:id="rId19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CC"/>
    <a:srgbClr val="FF0066"/>
    <a:srgbClr val="FFFF99"/>
    <a:srgbClr val="00CC00"/>
    <a:srgbClr val="FF00FF"/>
    <a:srgbClr val="33CC33"/>
    <a:srgbClr val="FFFF66"/>
    <a:srgbClr val="FFFF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中等深淺樣式 2 - 輔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D083AE6-46FA-4A59-8FB0-9F97EB10719F}" styleName="淺色樣式 3 - 輔色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33" autoAdjust="0"/>
    <p:restoredTop sz="85192" autoAdjust="0"/>
  </p:normalViewPr>
  <p:slideViewPr>
    <p:cSldViewPr snapToGrid="0" snapToObjects="1" showGuides="1">
      <p:cViewPr>
        <p:scale>
          <a:sx n="66" d="100"/>
          <a:sy n="66" d="100"/>
        </p:scale>
        <p:origin x="-1776" y="-330"/>
      </p:cViewPr>
      <p:guideLst>
        <p:guide orient="horz" pos="2160"/>
        <p:guide orient="horz" pos="664"/>
        <p:guide orient="horz" pos="3932"/>
        <p:guide pos="2886"/>
        <p:guide pos="292"/>
        <p:guide pos="5502"/>
        <p:guide pos="2937"/>
        <p:guide pos="2842"/>
        <p:guide pos="1438"/>
      </p:guideLst>
    </p:cSldViewPr>
  </p:slideViewPr>
  <p:outlineViewPr>
    <p:cViewPr>
      <p:scale>
        <a:sx n="33" d="100"/>
        <a:sy n="33" d="100"/>
      </p:scale>
      <p:origin x="0" y="1017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604"/>
    </p:cViewPr>
  </p:sorterViewPr>
  <p:notesViewPr>
    <p:cSldViewPr snapToGrid="0" snapToObjects="1" showGuides="1">
      <p:cViewPr>
        <p:scale>
          <a:sx n="66" d="100"/>
          <a:sy n="66" d="100"/>
        </p:scale>
        <p:origin x="-3038" y="211"/>
      </p:cViewPr>
      <p:guideLst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349AC4B-F53A-41B6-98F5-8986442CF06F}" type="doc">
      <dgm:prSet loTypeId="urn:microsoft.com/office/officeart/2005/8/layout/process2" loCatId="process" qsTypeId="urn:microsoft.com/office/officeart/2005/8/quickstyle/simple1" qsCatId="simple" csTypeId="urn:microsoft.com/office/officeart/2005/8/colors/colorful4" csCatId="colorful" phldr="1"/>
      <dgm:spPr/>
    </dgm:pt>
    <dgm:pt modelId="{BE9E432B-F5DC-4FDF-A1B8-BE7DCBC09DDD}">
      <dgm:prSet phldrT="[文字]" custT="1"/>
      <dgm:spPr/>
      <dgm:t>
        <a:bodyPr/>
        <a:lstStyle/>
        <a:p>
          <a:r>
            <a:rPr lang="zh-TW" altLang="en-US" sz="24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rPr>
            <a:t>確定兩期比較資產負債表的正確性</a:t>
          </a:r>
          <a:endParaRPr lang="zh-TW" altLang="en-US" sz="2400" dirty="0">
            <a:solidFill>
              <a:schemeClr val="tx1"/>
            </a:solidFill>
            <a:latin typeface="標楷體" pitchFamily="65" charset="-120"/>
            <a:ea typeface="標楷體" pitchFamily="65" charset="-120"/>
          </a:endParaRPr>
        </a:p>
      </dgm:t>
    </dgm:pt>
    <dgm:pt modelId="{7E0DA6BD-C6C1-4723-AF34-F455FEC31FCD}" type="parTrans" cxnId="{0DEF0160-23E4-42DC-82A5-D358C1D8415E}">
      <dgm:prSet/>
      <dgm:spPr/>
      <dgm:t>
        <a:bodyPr/>
        <a:lstStyle/>
        <a:p>
          <a:endParaRPr lang="zh-TW" altLang="en-US"/>
        </a:p>
      </dgm:t>
    </dgm:pt>
    <dgm:pt modelId="{4DB63901-DCC8-458B-A726-74EA0F5E5CD9}" type="sibTrans" cxnId="{0DEF0160-23E4-42DC-82A5-D358C1D8415E}">
      <dgm:prSet/>
      <dgm:spPr/>
      <dgm:t>
        <a:bodyPr/>
        <a:lstStyle/>
        <a:p>
          <a:endParaRPr lang="zh-TW" altLang="en-US"/>
        </a:p>
      </dgm:t>
    </dgm:pt>
    <dgm:pt modelId="{CE7C61D4-EC67-43CA-A41B-77ECAD56117F}">
      <dgm:prSet phldrT="[文字]" custT="1"/>
      <dgm:spPr/>
      <dgm:t>
        <a:bodyPr/>
        <a:lstStyle/>
        <a:p>
          <a:r>
            <a:rPr lang="zh-TW" altLang="en-US" sz="24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rPr>
            <a:t>抓出各科目變動</a:t>
          </a:r>
          <a:endParaRPr lang="zh-TW" altLang="en-US" sz="2400" dirty="0">
            <a:solidFill>
              <a:schemeClr val="tx1"/>
            </a:solidFill>
            <a:latin typeface="標楷體" pitchFamily="65" charset="-120"/>
            <a:ea typeface="標楷體" pitchFamily="65" charset="-120"/>
          </a:endParaRPr>
        </a:p>
      </dgm:t>
    </dgm:pt>
    <dgm:pt modelId="{508A3EDA-5B5E-4914-AFB3-8BADC2A60080}" type="parTrans" cxnId="{510F4013-E080-4B6C-9500-3CF0AF6A9E7A}">
      <dgm:prSet/>
      <dgm:spPr/>
      <dgm:t>
        <a:bodyPr/>
        <a:lstStyle/>
        <a:p>
          <a:endParaRPr lang="zh-TW" altLang="en-US"/>
        </a:p>
      </dgm:t>
    </dgm:pt>
    <dgm:pt modelId="{76A085DF-DD65-4181-A5C4-47795FD51C67}" type="sibTrans" cxnId="{510F4013-E080-4B6C-9500-3CF0AF6A9E7A}">
      <dgm:prSet/>
      <dgm:spPr/>
      <dgm:t>
        <a:bodyPr/>
        <a:lstStyle/>
        <a:p>
          <a:endParaRPr lang="zh-TW" altLang="en-US"/>
        </a:p>
      </dgm:t>
    </dgm:pt>
    <dgm:pt modelId="{8EE463E3-49A7-4CF0-B79A-CDA0823527AC}">
      <dgm:prSet phldrT="[文字]" custT="1"/>
      <dgm:spPr/>
      <dgm:t>
        <a:bodyPr/>
        <a:lstStyle/>
        <a:p>
          <a:r>
            <a:rPr lang="zh-TW" altLang="en-US" sz="24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rPr>
            <a:t>公式確認、文字確認、格式確認</a:t>
          </a:r>
          <a:endParaRPr lang="zh-TW" altLang="en-US" sz="2400" dirty="0">
            <a:solidFill>
              <a:schemeClr val="tx1"/>
            </a:solidFill>
            <a:latin typeface="標楷體" pitchFamily="65" charset="-120"/>
            <a:ea typeface="標楷體" pitchFamily="65" charset="-120"/>
          </a:endParaRPr>
        </a:p>
      </dgm:t>
    </dgm:pt>
    <dgm:pt modelId="{FAB80A41-3A17-4EA2-922C-6E388B5087B4}" type="parTrans" cxnId="{4309AABB-C256-4E15-BDB9-B2A88D6684F4}">
      <dgm:prSet/>
      <dgm:spPr/>
      <dgm:t>
        <a:bodyPr/>
        <a:lstStyle/>
        <a:p>
          <a:endParaRPr lang="zh-TW" altLang="en-US"/>
        </a:p>
      </dgm:t>
    </dgm:pt>
    <dgm:pt modelId="{7B7A4587-6CF9-47A4-B11D-A1C8A3CE2C51}" type="sibTrans" cxnId="{4309AABB-C256-4E15-BDB9-B2A88D6684F4}">
      <dgm:prSet/>
      <dgm:spPr/>
      <dgm:t>
        <a:bodyPr/>
        <a:lstStyle/>
        <a:p>
          <a:endParaRPr lang="zh-TW" altLang="en-US"/>
        </a:p>
      </dgm:t>
    </dgm:pt>
    <dgm:pt modelId="{57670EDA-0BB7-498D-9579-C173E8999620}">
      <dgm:prSet custT="1"/>
      <dgm:spPr/>
      <dgm:t>
        <a:bodyPr/>
        <a:lstStyle/>
        <a:p>
          <a:r>
            <a:rPr lang="zh-TW" altLang="en-US" sz="24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rPr>
            <a:t>確定底稿中所有現金變動資訊已加入現流表中</a:t>
          </a:r>
          <a:endParaRPr lang="zh-TW" altLang="en-US" sz="2400" dirty="0">
            <a:solidFill>
              <a:schemeClr val="tx1"/>
            </a:solidFill>
            <a:latin typeface="標楷體" pitchFamily="65" charset="-120"/>
            <a:ea typeface="標楷體" pitchFamily="65" charset="-120"/>
          </a:endParaRPr>
        </a:p>
      </dgm:t>
    </dgm:pt>
    <dgm:pt modelId="{62EE62EB-9F33-4168-92B5-B1AFDDFF7C94}" type="parTrans" cxnId="{4D4DD411-C9E0-4519-831A-09926E613FD6}">
      <dgm:prSet/>
      <dgm:spPr/>
      <dgm:t>
        <a:bodyPr/>
        <a:lstStyle/>
        <a:p>
          <a:endParaRPr lang="zh-TW" altLang="en-US"/>
        </a:p>
      </dgm:t>
    </dgm:pt>
    <dgm:pt modelId="{4C70A8BA-884B-43D2-ABD0-87F0EA2811AB}" type="sibTrans" cxnId="{4D4DD411-C9E0-4519-831A-09926E613FD6}">
      <dgm:prSet/>
      <dgm:spPr/>
      <dgm:t>
        <a:bodyPr/>
        <a:lstStyle/>
        <a:p>
          <a:endParaRPr lang="zh-TW" altLang="en-US"/>
        </a:p>
      </dgm:t>
    </dgm:pt>
    <dgm:pt modelId="{B1B49EEF-D190-45E9-8537-31877A052127}" type="pres">
      <dgm:prSet presAssocID="{F349AC4B-F53A-41B6-98F5-8986442CF06F}" presName="linearFlow" presStyleCnt="0">
        <dgm:presLayoutVars>
          <dgm:resizeHandles val="exact"/>
        </dgm:presLayoutVars>
      </dgm:prSet>
      <dgm:spPr/>
    </dgm:pt>
    <dgm:pt modelId="{43FD668F-062A-4C14-ACDF-44EC05C37DCD}" type="pres">
      <dgm:prSet presAssocID="{BE9E432B-F5DC-4FDF-A1B8-BE7DCBC09DDD}" presName="node" presStyleLbl="node1" presStyleIdx="0" presStyleCnt="4" custScaleX="28278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2663BC5-5398-4155-AC74-2B6EE7BA76B0}" type="pres">
      <dgm:prSet presAssocID="{4DB63901-DCC8-458B-A726-74EA0F5E5CD9}" presName="sibTrans" presStyleLbl="sibTrans2D1" presStyleIdx="0" presStyleCnt="3"/>
      <dgm:spPr/>
      <dgm:t>
        <a:bodyPr/>
        <a:lstStyle/>
        <a:p>
          <a:endParaRPr lang="zh-TW" altLang="en-US"/>
        </a:p>
      </dgm:t>
    </dgm:pt>
    <dgm:pt modelId="{D8A77C85-878C-437F-9828-B47AE03EB042}" type="pres">
      <dgm:prSet presAssocID="{4DB63901-DCC8-458B-A726-74EA0F5E5CD9}" presName="connectorText" presStyleLbl="sibTrans2D1" presStyleIdx="0" presStyleCnt="3"/>
      <dgm:spPr/>
      <dgm:t>
        <a:bodyPr/>
        <a:lstStyle/>
        <a:p>
          <a:endParaRPr lang="zh-TW" altLang="en-US"/>
        </a:p>
      </dgm:t>
    </dgm:pt>
    <dgm:pt modelId="{64C55B0F-DFC6-418B-90FD-F43D54AB058A}" type="pres">
      <dgm:prSet presAssocID="{CE7C61D4-EC67-43CA-A41B-77ECAD56117F}" presName="node" presStyleLbl="node1" presStyleIdx="1" presStyleCnt="4" custScaleX="282789" custScaleY="10833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A646D57-463C-410A-AE7B-C546789B71D2}" type="pres">
      <dgm:prSet presAssocID="{76A085DF-DD65-4181-A5C4-47795FD51C67}" presName="sibTrans" presStyleLbl="sibTrans2D1" presStyleIdx="1" presStyleCnt="3"/>
      <dgm:spPr/>
      <dgm:t>
        <a:bodyPr/>
        <a:lstStyle/>
        <a:p>
          <a:endParaRPr lang="zh-TW" altLang="en-US"/>
        </a:p>
      </dgm:t>
    </dgm:pt>
    <dgm:pt modelId="{FE64451D-5C68-424A-80BB-98BAA5838CF0}" type="pres">
      <dgm:prSet presAssocID="{76A085DF-DD65-4181-A5C4-47795FD51C67}" presName="connectorText" presStyleLbl="sibTrans2D1" presStyleIdx="1" presStyleCnt="3"/>
      <dgm:spPr/>
      <dgm:t>
        <a:bodyPr/>
        <a:lstStyle/>
        <a:p>
          <a:endParaRPr lang="zh-TW" altLang="en-US"/>
        </a:p>
      </dgm:t>
    </dgm:pt>
    <dgm:pt modelId="{D92004AD-01F5-43A3-B8BE-9E8F49396C93}" type="pres">
      <dgm:prSet presAssocID="{57670EDA-0BB7-498D-9579-C173E8999620}" presName="node" presStyleLbl="node1" presStyleIdx="2" presStyleCnt="4" custScaleX="28278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1B7EFAA-4ACE-40C8-BBC9-D7CBFDCFC353}" type="pres">
      <dgm:prSet presAssocID="{4C70A8BA-884B-43D2-ABD0-87F0EA2811AB}" presName="sibTrans" presStyleLbl="sibTrans2D1" presStyleIdx="2" presStyleCnt="3"/>
      <dgm:spPr/>
      <dgm:t>
        <a:bodyPr/>
        <a:lstStyle/>
        <a:p>
          <a:endParaRPr lang="zh-TW" altLang="en-US"/>
        </a:p>
      </dgm:t>
    </dgm:pt>
    <dgm:pt modelId="{7671E9EF-8351-46D0-A9F2-8528D8AD68B7}" type="pres">
      <dgm:prSet presAssocID="{4C70A8BA-884B-43D2-ABD0-87F0EA2811AB}" presName="connectorText" presStyleLbl="sibTrans2D1" presStyleIdx="2" presStyleCnt="3"/>
      <dgm:spPr/>
      <dgm:t>
        <a:bodyPr/>
        <a:lstStyle/>
        <a:p>
          <a:endParaRPr lang="zh-TW" altLang="en-US"/>
        </a:p>
      </dgm:t>
    </dgm:pt>
    <dgm:pt modelId="{9E1C2653-E93B-46DB-A1C3-2C61FB747FDD}" type="pres">
      <dgm:prSet presAssocID="{8EE463E3-49A7-4CF0-B79A-CDA0823527AC}" presName="node" presStyleLbl="node1" presStyleIdx="3" presStyleCnt="4" custScaleX="282789" custLinFactNeighborX="1288" custLinFactNeighborY="-1211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0DEF0160-23E4-42DC-82A5-D358C1D8415E}" srcId="{F349AC4B-F53A-41B6-98F5-8986442CF06F}" destId="{BE9E432B-F5DC-4FDF-A1B8-BE7DCBC09DDD}" srcOrd="0" destOrd="0" parTransId="{7E0DA6BD-C6C1-4723-AF34-F455FEC31FCD}" sibTransId="{4DB63901-DCC8-458B-A726-74EA0F5E5CD9}"/>
    <dgm:cxn modelId="{57B12D53-A31E-470C-A34D-004D483999F9}" type="presOf" srcId="{F349AC4B-F53A-41B6-98F5-8986442CF06F}" destId="{B1B49EEF-D190-45E9-8537-31877A052127}" srcOrd="0" destOrd="0" presId="urn:microsoft.com/office/officeart/2005/8/layout/process2"/>
    <dgm:cxn modelId="{08176F9D-5B17-450B-A34A-B713295E8B7B}" type="presOf" srcId="{BE9E432B-F5DC-4FDF-A1B8-BE7DCBC09DDD}" destId="{43FD668F-062A-4C14-ACDF-44EC05C37DCD}" srcOrd="0" destOrd="0" presId="urn:microsoft.com/office/officeart/2005/8/layout/process2"/>
    <dgm:cxn modelId="{41C60B14-2D82-4B74-9B8D-1666449D801F}" type="presOf" srcId="{4DB63901-DCC8-458B-A726-74EA0F5E5CD9}" destId="{D8A77C85-878C-437F-9828-B47AE03EB042}" srcOrd="1" destOrd="0" presId="urn:microsoft.com/office/officeart/2005/8/layout/process2"/>
    <dgm:cxn modelId="{1663A047-CCFB-4E8B-A599-FAF750AD2710}" type="presOf" srcId="{76A085DF-DD65-4181-A5C4-47795FD51C67}" destId="{FE64451D-5C68-424A-80BB-98BAA5838CF0}" srcOrd="1" destOrd="0" presId="urn:microsoft.com/office/officeart/2005/8/layout/process2"/>
    <dgm:cxn modelId="{4D4DD411-C9E0-4519-831A-09926E613FD6}" srcId="{F349AC4B-F53A-41B6-98F5-8986442CF06F}" destId="{57670EDA-0BB7-498D-9579-C173E8999620}" srcOrd="2" destOrd="0" parTransId="{62EE62EB-9F33-4168-92B5-B1AFDDFF7C94}" sibTransId="{4C70A8BA-884B-43D2-ABD0-87F0EA2811AB}"/>
    <dgm:cxn modelId="{54B81C64-61FA-4927-A108-E7AC19782928}" type="presOf" srcId="{CE7C61D4-EC67-43CA-A41B-77ECAD56117F}" destId="{64C55B0F-DFC6-418B-90FD-F43D54AB058A}" srcOrd="0" destOrd="0" presId="urn:microsoft.com/office/officeart/2005/8/layout/process2"/>
    <dgm:cxn modelId="{DD12C35D-EF40-456C-94C1-0BAD72D03092}" type="presOf" srcId="{8EE463E3-49A7-4CF0-B79A-CDA0823527AC}" destId="{9E1C2653-E93B-46DB-A1C3-2C61FB747FDD}" srcOrd="0" destOrd="0" presId="urn:microsoft.com/office/officeart/2005/8/layout/process2"/>
    <dgm:cxn modelId="{BFDE9139-DABE-4337-9F31-E2824CAFC0F8}" type="presOf" srcId="{57670EDA-0BB7-498D-9579-C173E8999620}" destId="{D92004AD-01F5-43A3-B8BE-9E8F49396C93}" srcOrd="0" destOrd="0" presId="urn:microsoft.com/office/officeart/2005/8/layout/process2"/>
    <dgm:cxn modelId="{510F4013-E080-4B6C-9500-3CF0AF6A9E7A}" srcId="{F349AC4B-F53A-41B6-98F5-8986442CF06F}" destId="{CE7C61D4-EC67-43CA-A41B-77ECAD56117F}" srcOrd="1" destOrd="0" parTransId="{508A3EDA-5B5E-4914-AFB3-8BADC2A60080}" sibTransId="{76A085DF-DD65-4181-A5C4-47795FD51C67}"/>
    <dgm:cxn modelId="{4309AABB-C256-4E15-BDB9-B2A88D6684F4}" srcId="{F349AC4B-F53A-41B6-98F5-8986442CF06F}" destId="{8EE463E3-49A7-4CF0-B79A-CDA0823527AC}" srcOrd="3" destOrd="0" parTransId="{FAB80A41-3A17-4EA2-922C-6E388B5087B4}" sibTransId="{7B7A4587-6CF9-47A4-B11D-A1C8A3CE2C51}"/>
    <dgm:cxn modelId="{6CAF1014-198D-43E1-A7E7-D20560AA0E7A}" type="presOf" srcId="{76A085DF-DD65-4181-A5C4-47795FD51C67}" destId="{3A646D57-463C-410A-AE7B-C546789B71D2}" srcOrd="0" destOrd="0" presId="urn:microsoft.com/office/officeart/2005/8/layout/process2"/>
    <dgm:cxn modelId="{F285D290-67E5-4A2D-97A6-48BFCF9E3C47}" type="presOf" srcId="{4C70A8BA-884B-43D2-ABD0-87F0EA2811AB}" destId="{21B7EFAA-4ACE-40C8-BBC9-D7CBFDCFC353}" srcOrd="0" destOrd="0" presId="urn:microsoft.com/office/officeart/2005/8/layout/process2"/>
    <dgm:cxn modelId="{A99B00AB-A90C-4801-8621-8E472B90D482}" type="presOf" srcId="{4DB63901-DCC8-458B-A726-74EA0F5E5CD9}" destId="{B2663BC5-5398-4155-AC74-2B6EE7BA76B0}" srcOrd="0" destOrd="0" presId="urn:microsoft.com/office/officeart/2005/8/layout/process2"/>
    <dgm:cxn modelId="{81584887-4168-46FD-AB2E-B7B79737216D}" type="presOf" srcId="{4C70A8BA-884B-43D2-ABD0-87F0EA2811AB}" destId="{7671E9EF-8351-46D0-A9F2-8528D8AD68B7}" srcOrd="1" destOrd="0" presId="urn:microsoft.com/office/officeart/2005/8/layout/process2"/>
    <dgm:cxn modelId="{5EDE7EA5-5863-4D7F-B45F-5BE82DC187B4}" type="presParOf" srcId="{B1B49EEF-D190-45E9-8537-31877A052127}" destId="{43FD668F-062A-4C14-ACDF-44EC05C37DCD}" srcOrd="0" destOrd="0" presId="urn:microsoft.com/office/officeart/2005/8/layout/process2"/>
    <dgm:cxn modelId="{D428BC98-8EA9-4C13-8893-18F6E3D5E9C5}" type="presParOf" srcId="{B1B49EEF-D190-45E9-8537-31877A052127}" destId="{B2663BC5-5398-4155-AC74-2B6EE7BA76B0}" srcOrd="1" destOrd="0" presId="urn:microsoft.com/office/officeart/2005/8/layout/process2"/>
    <dgm:cxn modelId="{0B0E13EC-423D-4627-AD92-09C340CB9C7A}" type="presParOf" srcId="{B2663BC5-5398-4155-AC74-2B6EE7BA76B0}" destId="{D8A77C85-878C-437F-9828-B47AE03EB042}" srcOrd="0" destOrd="0" presId="urn:microsoft.com/office/officeart/2005/8/layout/process2"/>
    <dgm:cxn modelId="{6029AF48-2199-4D79-A415-34C21FA500BC}" type="presParOf" srcId="{B1B49EEF-D190-45E9-8537-31877A052127}" destId="{64C55B0F-DFC6-418B-90FD-F43D54AB058A}" srcOrd="2" destOrd="0" presId="urn:microsoft.com/office/officeart/2005/8/layout/process2"/>
    <dgm:cxn modelId="{01EE26D1-1A15-46C7-8787-F00EB6392262}" type="presParOf" srcId="{B1B49EEF-D190-45E9-8537-31877A052127}" destId="{3A646D57-463C-410A-AE7B-C546789B71D2}" srcOrd="3" destOrd="0" presId="urn:microsoft.com/office/officeart/2005/8/layout/process2"/>
    <dgm:cxn modelId="{205B228A-DFC0-42C4-AB6A-9421D33ED37C}" type="presParOf" srcId="{3A646D57-463C-410A-AE7B-C546789B71D2}" destId="{FE64451D-5C68-424A-80BB-98BAA5838CF0}" srcOrd="0" destOrd="0" presId="urn:microsoft.com/office/officeart/2005/8/layout/process2"/>
    <dgm:cxn modelId="{D9C9B3A0-3B8D-4731-920B-8F4395E871A6}" type="presParOf" srcId="{B1B49EEF-D190-45E9-8537-31877A052127}" destId="{D92004AD-01F5-43A3-B8BE-9E8F49396C93}" srcOrd="4" destOrd="0" presId="urn:microsoft.com/office/officeart/2005/8/layout/process2"/>
    <dgm:cxn modelId="{3E364A6F-208E-4EEE-9A2D-2055C1C0EE76}" type="presParOf" srcId="{B1B49EEF-D190-45E9-8537-31877A052127}" destId="{21B7EFAA-4ACE-40C8-BBC9-D7CBFDCFC353}" srcOrd="5" destOrd="0" presId="urn:microsoft.com/office/officeart/2005/8/layout/process2"/>
    <dgm:cxn modelId="{05C14798-17BD-4EFF-94C1-0529CBBA497F}" type="presParOf" srcId="{21B7EFAA-4ACE-40C8-BBC9-D7CBFDCFC353}" destId="{7671E9EF-8351-46D0-A9F2-8528D8AD68B7}" srcOrd="0" destOrd="0" presId="urn:microsoft.com/office/officeart/2005/8/layout/process2"/>
    <dgm:cxn modelId="{C908CCD5-8476-40F2-A28F-35B81EC0443E}" type="presParOf" srcId="{B1B49EEF-D190-45E9-8537-31877A052127}" destId="{9E1C2653-E93B-46DB-A1C3-2C61FB747FDD}" srcOrd="6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FD668F-062A-4C14-ACDF-44EC05C37DCD}">
      <dsp:nvSpPr>
        <dsp:cNvPr id="0" name=""/>
        <dsp:cNvSpPr/>
      </dsp:nvSpPr>
      <dsp:spPr>
        <a:xfrm>
          <a:off x="0" y="4537"/>
          <a:ext cx="6923314" cy="897824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rPr>
            <a:t>確定兩期比較資產負債表的正確性</a:t>
          </a:r>
          <a:endParaRPr lang="zh-TW" altLang="en-US" sz="2400" kern="1200" dirty="0">
            <a:solidFill>
              <a:schemeClr val="tx1"/>
            </a:solidFill>
            <a:latin typeface="標楷體" pitchFamily="65" charset="-120"/>
            <a:ea typeface="標楷體" pitchFamily="65" charset="-120"/>
          </a:endParaRPr>
        </a:p>
      </dsp:txBody>
      <dsp:txXfrm>
        <a:off x="26296" y="30833"/>
        <a:ext cx="6870722" cy="845232"/>
      </dsp:txXfrm>
    </dsp:sp>
    <dsp:sp modelId="{B2663BC5-5398-4155-AC74-2B6EE7BA76B0}">
      <dsp:nvSpPr>
        <dsp:cNvPr id="0" name=""/>
        <dsp:cNvSpPr/>
      </dsp:nvSpPr>
      <dsp:spPr>
        <a:xfrm rot="5400000">
          <a:off x="3293314" y="924806"/>
          <a:ext cx="336684" cy="404020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700" kern="1200"/>
        </a:p>
      </dsp:txBody>
      <dsp:txXfrm rot="-5400000">
        <a:off x="3340451" y="958474"/>
        <a:ext cx="242412" cy="235679"/>
      </dsp:txXfrm>
    </dsp:sp>
    <dsp:sp modelId="{64C55B0F-DFC6-418B-90FD-F43D54AB058A}">
      <dsp:nvSpPr>
        <dsp:cNvPr id="0" name=""/>
        <dsp:cNvSpPr/>
      </dsp:nvSpPr>
      <dsp:spPr>
        <a:xfrm>
          <a:off x="0" y="1351273"/>
          <a:ext cx="6923314" cy="972657"/>
        </a:xfrm>
        <a:prstGeom prst="roundRect">
          <a:avLst>
            <a:gd name="adj" fmla="val 10000"/>
          </a:avLst>
        </a:prstGeom>
        <a:solidFill>
          <a:schemeClr val="accent4">
            <a:hueOff val="-1488257"/>
            <a:satOff val="8966"/>
            <a:lumOff val="71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rPr>
            <a:t>抓出各科目變動</a:t>
          </a:r>
          <a:endParaRPr lang="zh-TW" altLang="en-US" sz="2400" kern="1200" dirty="0">
            <a:solidFill>
              <a:schemeClr val="tx1"/>
            </a:solidFill>
            <a:latin typeface="標楷體" pitchFamily="65" charset="-120"/>
            <a:ea typeface="標楷體" pitchFamily="65" charset="-120"/>
          </a:endParaRPr>
        </a:p>
      </dsp:txBody>
      <dsp:txXfrm>
        <a:off x="28488" y="1379761"/>
        <a:ext cx="6866338" cy="915681"/>
      </dsp:txXfrm>
    </dsp:sp>
    <dsp:sp modelId="{3A646D57-463C-410A-AE7B-C546789B71D2}">
      <dsp:nvSpPr>
        <dsp:cNvPr id="0" name=""/>
        <dsp:cNvSpPr/>
      </dsp:nvSpPr>
      <dsp:spPr>
        <a:xfrm rot="5400000">
          <a:off x="3293314" y="2346376"/>
          <a:ext cx="336684" cy="404020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700" kern="1200"/>
        </a:p>
      </dsp:txBody>
      <dsp:txXfrm rot="-5400000">
        <a:off x="3340451" y="2380044"/>
        <a:ext cx="242412" cy="235679"/>
      </dsp:txXfrm>
    </dsp:sp>
    <dsp:sp modelId="{D92004AD-01F5-43A3-B8BE-9E8F49396C93}">
      <dsp:nvSpPr>
        <dsp:cNvPr id="0" name=""/>
        <dsp:cNvSpPr/>
      </dsp:nvSpPr>
      <dsp:spPr>
        <a:xfrm>
          <a:off x="0" y="2772843"/>
          <a:ext cx="6923314" cy="897824"/>
        </a:xfrm>
        <a:prstGeom prst="roundRect">
          <a:avLst>
            <a:gd name="adj" fmla="val 10000"/>
          </a:avLst>
        </a:prstGeom>
        <a:solidFill>
          <a:schemeClr val="accent4">
            <a:hueOff val="-2976513"/>
            <a:satOff val="17933"/>
            <a:lumOff val="143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rPr>
            <a:t>確定底稿中所有現金變動資訊已加入現流表中</a:t>
          </a:r>
          <a:endParaRPr lang="zh-TW" altLang="en-US" sz="2400" kern="1200" dirty="0">
            <a:solidFill>
              <a:schemeClr val="tx1"/>
            </a:solidFill>
            <a:latin typeface="標楷體" pitchFamily="65" charset="-120"/>
            <a:ea typeface="標楷體" pitchFamily="65" charset="-120"/>
          </a:endParaRPr>
        </a:p>
      </dsp:txBody>
      <dsp:txXfrm>
        <a:off x="26296" y="2799139"/>
        <a:ext cx="6870722" cy="845232"/>
      </dsp:txXfrm>
    </dsp:sp>
    <dsp:sp modelId="{21B7EFAA-4ACE-40C8-BBC9-D7CBFDCFC353}">
      <dsp:nvSpPr>
        <dsp:cNvPr id="0" name=""/>
        <dsp:cNvSpPr/>
      </dsp:nvSpPr>
      <dsp:spPr>
        <a:xfrm rot="5400000">
          <a:off x="3313709" y="3665920"/>
          <a:ext cx="295894" cy="404020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500" kern="1200"/>
        </a:p>
      </dsp:txBody>
      <dsp:txXfrm rot="-5400000">
        <a:off x="3340450" y="3719983"/>
        <a:ext cx="242412" cy="207126"/>
      </dsp:txXfrm>
    </dsp:sp>
    <dsp:sp modelId="{9E1C2653-E93B-46DB-A1C3-2C61FB747FDD}">
      <dsp:nvSpPr>
        <dsp:cNvPr id="0" name=""/>
        <dsp:cNvSpPr/>
      </dsp:nvSpPr>
      <dsp:spPr>
        <a:xfrm>
          <a:off x="0" y="4065193"/>
          <a:ext cx="6923314" cy="897824"/>
        </a:xfrm>
        <a:prstGeom prst="roundRect">
          <a:avLst>
            <a:gd name="adj" fmla="val 10000"/>
          </a:avLst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rPr>
            <a:t>公式確認、文字確認、格式確認</a:t>
          </a:r>
          <a:endParaRPr lang="zh-TW" altLang="en-US" sz="2400" kern="1200" dirty="0">
            <a:solidFill>
              <a:schemeClr val="tx1"/>
            </a:solidFill>
            <a:latin typeface="標楷體" pitchFamily="65" charset="-120"/>
            <a:ea typeface="標楷體" pitchFamily="65" charset="-120"/>
          </a:endParaRPr>
        </a:p>
      </dsp:txBody>
      <dsp:txXfrm>
        <a:off x="26296" y="4091489"/>
        <a:ext cx="6870722" cy="8452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89077"/>
            <a:ext cx="6797675" cy="496332"/>
          </a:xfrm>
          <a:prstGeom prst="rect">
            <a:avLst/>
          </a:prstGeom>
        </p:spPr>
        <p:txBody>
          <a:bodyPr vert="horz" lIns="95544" tIns="47772" rIns="95544" bIns="47772" rtlCol="0"/>
          <a:lstStyle>
            <a:lvl1pPr algn="l">
              <a:defRPr sz="1300"/>
            </a:lvl1pPr>
          </a:lstStyle>
          <a:p>
            <a:pPr algn="ctr"/>
            <a:endParaRPr lang="en-GB" sz="1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28586"/>
            <a:ext cx="2945659" cy="298057"/>
          </a:xfrm>
          <a:prstGeom prst="rect">
            <a:avLst/>
          </a:prstGeom>
        </p:spPr>
        <p:txBody>
          <a:bodyPr vert="horz" lIns="95544" tIns="47772" rIns="95544" bIns="47772" rtlCol="0" anchor="b"/>
          <a:lstStyle>
            <a:lvl1pPr algn="l">
              <a:defRPr sz="1300"/>
            </a:lvl1pPr>
          </a:lstStyle>
          <a:p>
            <a:r>
              <a:rPr lang="en-AU" dirty="0" smtClean="0"/>
              <a:t>Closing Meeting Agenda </a:t>
            </a:r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6"/>
            <a:ext cx="2945659" cy="298058"/>
          </a:xfrm>
          <a:prstGeom prst="rect">
            <a:avLst/>
          </a:prstGeom>
        </p:spPr>
        <p:txBody>
          <a:bodyPr vert="horz" lIns="95544" tIns="47772" rIns="95544" bIns="47772" rtlCol="0" anchor="b"/>
          <a:lstStyle>
            <a:lvl1pPr algn="r">
              <a:defRPr sz="1300"/>
            </a:lvl1pPr>
          </a:lstStyle>
          <a:p>
            <a:fld id="{D3A5C721-4BB5-4DB6-AD65-4BA2A62B05B6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9163239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6332"/>
          </a:xfrm>
          <a:prstGeom prst="rect">
            <a:avLst/>
          </a:prstGeom>
        </p:spPr>
        <p:txBody>
          <a:bodyPr vert="horz" lIns="95544" tIns="47772" rIns="95544" bIns="47772" rtlCol="0"/>
          <a:lstStyle>
            <a:lvl1pPr algn="l">
              <a:defRPr sz="13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59" cy="496332"/>
          </a:xfrm>
          <a:prstGeom prst="rect">
            <a:avLst/>
          </a:prstGeom>
        </p:spPr>
        <p:txBody>
          <a:bodyPr vert="horz" lIns="95544" tIns="47772" rIns="95544" bIns="47772" rtlCol="0"/>
          <a:lstStyle>
            <a:lvl1pPr algn="r">
              <a:defRPr sz="1300"/>
            </a:lvl1pPr>
          </a:lstStyle>
          <a:p>
            <a:fld id="{8045EBA9-A28D-4849-BFEA-AA04F6A21B63}" type="datetimeFigureOut">
              <a:rPr lang="en-GB" smtClean="0"/>
              <a:pPr/>
              <a:t>17/11/2020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44" tIns="47772" rIns="95544" bIns="47772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5544" tIns="47772" rIns="95544" bIns="47772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8586"/>
            <a:ext cx="2945659" cy="496332"/>
          </a:xfrm>
          <a:prstGeom prst="rect">
            <a:avLst/>
          </a:prstGeom>
        </p:spPr>
        <p:txBody>
          <a:bodyPr vert="horz" lIns="95544" tIns="47772" rIns="95544" bIns="47772" rtlCol="0" anchor="b"/>
          <a:lstStyle>
            <a:lvl1pPr algn="l">
              <a:defRPr sz="13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6"/>
            <a:ext cx="2945659" cy="496332"/>
          </a:xfrm>
          <a:prstGeom prst="rect">
            <a:avLst/>
          </a:prstGeom>
        </p:spPr>
        <p:txBody>
          <a:bodyPr vert="horz" lIns="95544" tIns="47772" rIns="95544" bIns="47772" rtlCol="0" anchor="b"/>
          <a:lstStyle>
            <a:lvl1pPr algn="r">
              <a:defRPr sz="1300"/>
            </a:lvl1pPr>
          </a:lstStyle>
          <a:p>
            <a:fld id="{5B43D19E-BFDB-4C92-8EDD-32EDDA8F41DF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0627034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zh.wikipedia.org/wiki/%E8%B3%87%E7%94%A2%E8%B2%A0%E5%82%B5%E8%A1%A8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money.tw/learn/course/0520/topic/686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現金流量表，乃是以現金的流入與流出，彙總說明企業在特定期間之營業、 投資及籌資的活動，提供企業在特定期間現金收支之資訊。</a:t>
            </a:r>
            <a:endParaRPr lang="en-US" altLang="zh-TW" dirty="0" smtClean="0"/>
          </a:p>
          <a:p>
            <a:r>
              <a:rPr lang="zh-TW" altLang="en-US" dirty="0"/>
              <a:t>主要是要反映出</a:t>
            </a:r>
            <a:r>
              <a:rPr lang="zh-TW" altLang="en-US" dirty="0">
                <a:hlinkClick r:id="rId3" tooltip="資產負債表"/>
              </a:rPr>
              <a:t>資產負債表</a:t>
            </a:r>
            <a:r>
              <a:rPr lang="zh-TW" altLang="en-US" dirty="0"/>
              <a:t>中各個項目對現金流量的影響</a:t>
            </a:r>
            <a:endParaRPr lang="en-US" altLang="zh-TW" dirty="0"/>
          </a:p>
          <a:p>
            <a:r>
              <a:rPr lang="zh-TW" altLang="en-US" dirty="0"/>
              <a:t>提供給</a:t>
            </a:r>
            <a:r>
              <a:rPr lang="en-US" altLang="zh-TW" dirty="0"/>
              <a:t>”</a:t>
            </a:r>
            <a:r>
              <a:rPr lang="zh-TW" altLang="en-US" dirty="0"/>
              <a:t>知道公司能否繳費薪金及即時支出的會計員工</a:t>
            </a:r>
            <a:r>
              <a:rPr lang="en-US" altLang="zh-TW" dirty="0"/>
              <a:t>”</a:t>
            </a:r>
            <a:r>
              <a:rPr lang="zh-TW" altLang="en-US" dirty="0"/>
              <a:t>債權人 投資人</a:t>
            </a:r>
            <a:endParaRPr lang="en-US" altLang="zh-TW" dirty="0"/>
          </a:p>
          <a:p>
            <a:r>
              <a:rPr lang="zh-TW" altLang="en-US" b="1" dirty="0"/>
              <a:t>實際收到與支出的現金</a:t>
            </a:r>
            <a:endParaRPr lang="en-US" altLang="zh-TW" b="1" dirty="0"/>
          </a:p>
          <a:p>
            <a:r>
              <a:rPr lang="zh-TW" altLang="en-US" dirty="0" smtClean="0"/>
              <a:t>分析現金流量及其結 構，可以瞭解企業現金的來龍去脈和現金收支構成，評價企業經營狀 況、創現能力、籌資能力和資金實力。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43D19E-BFDB-4C92-8EDD-32EDDA8F41DF}" type="slidenum">
              <a:rPr lang="en-GB" smtClean="0"/>
              <a:pPr/>
              <a:t>2</a:t>
            </a:fld>
            <a:endParaRPr lang="en-GB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企業透過平時的營運活動中所產生的現金流入流出，營業活動係幫企業產生主要營業收入的活動，不屬於投資或理財的</a:t>
            </a:r>
            <a:endParaRPr lang="en-US" altLang="zh-TW" dirty="0" smtClean="0"/>
          </a:p>
          <a:p>
            <a:r>
              <a:rPr lang="zh-TW" altLang="en-US" dirty="0" smtClean="0"/>
              <a:t>提供一家現流介紹　</a:t>
            </a:r>
            <a:endParaRPr lang="en-US" altLang="zh-TW" dirty="0" smtClean="0"/>
          </a:p>
          <a:p>
            <a:r>
              <a:rPr lang="zh-TW" altLang="en-US" dirty="0" smtClean="0"/>
              <a:t>還有一些與現金無關的損益科目</a:t>
            </a:r>
            <a:endParaRPr lang="en-US" altLang="zh-TW" dirty="0" smtClean="0"/>
          </a:p>
          <a:p>
            <a:r>
              <a:rPr lang="zh-TW" altLang="en-US" dirty="0" smtClean="0"/>
              <a:t>用來衡量企業盈餘品質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b="1" dirty="0"/>
              <a:t>反映公司營業真正的收入</a:t>
            </a:r>
          </a:p>
          <a:p>
            <a:r>
              <a:rPr lang="zh-TW" altLang="en-US" b="1" dirty="0"/>
              <a:t>營業現金流量為正</a:t>
            </a:r>
          </a:p>
          <a:p>
            <a:r>
              <a:rPr lang="zh-TW" altLang="en-US" b="1" dirty="0"/>
              <a:t>代表公司有在賺錢</a:t>
            </a:r>
          </a:p>
          <a:p>
            <a:r>
              <a:rPr lang="zh-TW" altLang="en-US" b="1" dirty="0"/>
              <a:t>營業現金流量持續為負</a:t>
            </a:r>
          </a:p>
          <a:p>
            <a:r>
              <a:rPr lang="zh-TW" altLang="en-US" b="1" dirty="0"/>
              <a:t>代表公司可能沒有在賺錢</a:t>
            </a: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43D19E-BFDB-4C92-8EDD-32EDDA8F41DF}" type="slidenum">
              <a:rPr lang="en-GB" smtClean="0"/>
              <a:pPr/>
              <a:t>3</a:t>
            </a:fld>
            <a:endParaRPr lang="en-GB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13120">
              <a:defRPr/>
            </a:pPr>
            <a:r>
              <a:rPr lang="zh-TW" altLang="en-US" b="1" dirty="0"/>
              <a:t>買賣</a:t>
            </a:r>
            <a:r>
              <a:rPr lang="zh-TW" altLang="en-US" b="1" u="sng" dirty="0">
                <a:hlinkClick r:id="rId3"/>
              </a:rPr>
              <a:t>非流動資產</a:t>
            </a:r>
            <a:r>
              <a:rPr lang="zh-TW" altLang="en-US" b="1" dirty="0"/>
              <a:t>的現金流量</a:t>
            </a:r>
          </a:p>
          <a:p>
            <a:r>
              <a:rPr lang="zh-TW" altLang="en-US" b="1" dirty="0"/>
              <a:t>投資活動現金流為正</a:t>
            </a:r>
          </a:p>
          <a:p>
            <a:r>
              <a:rPr lang="zh-TW" altLang="en-US" b="1" dirty="0"/>
              <a:t>代表公司可能在變賣資產</a:t>
            </a:r>
          </a:p>
          <a:p>
            <a:r>
              <a:rPr lang="zh-TW" altLang="en-US" b="1" dirty="0"/>
              <a:t>投資活動現金流為負</a:t>
            </a:r>
          </a:p>
          <a:p>
            <a:r>
              <a:rPr lang="zh-TW" altLang="en-US" b="1" dirty="0"/>
              <a:t>代表公司可能在擴張版圖</a:t>
            </a:r>
            <a:endParaRPr lang="en-US" altLang="zh-TW" b="1" dirty="0"/>
          </a:p>
          <a:p>
            <a:r>
              <a:rPr lang="zh-TW" altLang="en-US" dirty="0" smtClean="0"/>
              <a:t>企業為獲得能產 生未來收益及現金流量之資源而支出之程度。</a:t>
            </a:r>
            <a:endParaRPr lang="zh-TW" altLang="en-US" b="1" dirty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43D19E-BFDB-4C92-8EDD-32EDDA8F41DF}" type="slidenum">
              <a:rPr lang="en-GB" smtClean="0"/>
              <a:pPr/>
              <a:t>4</a:t>
            </a:fld>
            <a:endParaRPr lang="en-GB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TW" altLang="en-US" b="1" dirty="0"/>
              <a:t>公司與債權人</a:t>
            </a:r>
          </a:p>
          <a:p>
            <a:r>
              <a:rPr lang="zh-TW" altLang="en-US" b="1" dirty="0"/>
              <a:t>和 公司與股東 的現金流量</a:t>
            </a:r>
          </a:p>
          <a:p>
            <a:r>
              <a:rPr lang="zh-TW" altLang="en-US" b="1" dirty="0"/>
              <a:t>籌資現金流為正</a:t>
            </a:r>
          </a:p>
          <a:p>
            <a:r>
              <a:rPr lang="zh-TW" altLang="en-US" b="1" dirty="0"/>
              <a:t>代表公司正在向股東或債權人要錢</a:t>
            </a:r>
          </a:p>
          <a:p>
            <a:r>
              <a:rPr lang="zh-TW" altLang="en-US" b="1" dirty="0"/>
              <a:t>籌資現金流為負</a:t>
            </a:r>
          </a:p>
          <a:p>
            <a:r>
              <a:rPr lang="zh-TW" altLang="en-US" b="1" dirty="0"/>
              <a:t>代表公司正在把錢還給股東或債權人</a:t>
            </a:r>
          </a:p>
          <a:p>
            <a:r>
              <a:rPr lang="zh-TW" altLang="en-US" dirty="0" smtClean="0"/>
              <a:t>企業之投入權益及借款之 規模及組成項目發生變動之活動。（舉借或償還）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43D19E-BFDB-4C92-8EDD-32EDDA8F41DF}" type="slidenum">
              <a:rPr lang="en-GB" smtClean="0"/>
              <a:pPr/>
              <a:t>5</a:t>
            </a:fld>
            <a:endParaRPr lang="en-GB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43D19E-BFDB-4C92-8EDD-32EDDA8F41DF}" type="slidenum">
              <a:rPr lang="en-GB" smtClean="0"/>
              <a:pPr/>
              <a:t>11</a:t>
            </a:fld>
            <a:endParaRPr lang="en-GB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43D19E-BFDB-4C92-8EDD-32EDDA8F41DF}" type="slidenum">
              <a:rPr lang="en-GB" smtClean="0"/>
              <a:pPr/>
              <a:t>12</a:t>
            </a:fld>
            <a:endParaRPr lang="en-GB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43D19E-BFDB-4C92-8EDD-32EDDA8F41DF}" type="slidenum">
              <a:rPr lang="en-GB" smtClean="0"/>
              <a:pPr/>
              <a:t>14</a:t>
            </a:fld>
            <a:endParaRPr lang="en-GB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43D19E-BFDB-4C92-8EDD-32EDDA8F41DF}" type="slidenum">
              <a:rPr lang="en-GB" smtClean="0"/>
              <a:pPr/>
              <a:t>16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921451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2" eaLnBrk="1" hangingPunct="1">
              <a:defRPr/>
            </a:pPr>
            <a:endParaRPr lang="en-GB" sz="1100" dirty="0"/>
          </a:p>
          <a:p>
            <a:pPr marL="194075" lvl="2" indent="-190758" defTabSz="955441" fontAlgn="base">
              <a:spcBef>
                <a:spcPct val="0"/>
              </a:spcBef>
              <a:spcAft>
                <a:spcPct val="20000"/>
              </a:spcAft>
              <a:buClr>
                <a:schemeClr val="tx2"/>
              </a:buClr>
              <a:buSzPct val="75000"/>
              <a:buFont typeface="Arial" charset="0"/>
              <a:buChar char="►"/>
              <a:defRPr/>
            </a:pPr>
            <a:endParaRPr lang="en-US" sz="1100" dirty="0">
              <a:latin typeface="Arial" charset="0"/>
            </a:endParaRPr>
          </a:p>
          <a:p>
            <a:endParaRPr 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43D19E-BFDB-4C92-8EDD-32EDDA8F41DF}" type="slidenum">
              <a:rPr lang="en-GB" smtClean="0"/>
              <a:pPr/>
              <a:t>17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161801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332800" y="777600"/>
            <a:ext cx="5490000" cy="8604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332800" y="1753200"/>
            <a:ext cx="5490000" cy="968400"/>
          </a:xfrm>
        </p:spPr>
        <p:txBody>
          <a:bodyPr/>
          <a:lstStyle>
            <a:lvl1pPr marL="0" indent="0" algn="l">
              <a:buNone/>
              <a:defRPr sz="2000" baseline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defRPr>
            </a:lvl1pPr>
            <a:lvl2pPr marL="0" indent="0" algn="l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 smtClean="0"/>
              <a:t>按一下以編輯母片副標題樣式</a:t>
            </a:r>
            <a:endParaRPr lang="en-GB" dirty="0"/>
          </a:p>
        </p:txBody>
      </p:sp>
      <p:pic>
        <p:nvPicPr>
          <p:cNvPr id="10" name="圖片 9" descr="1UP.jpg"/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FFFAFB"/>
              </a:clrFrom>
              <a:clrTo>
                <a:srgbClr val="FFFAFB">
                  <a:alpha val="0"/>
                </a:srgbClr>
              </a:clrTo>
            </a:clrChange>
          </a:blip>
          <a:srcRect t="50233"/>
          <a:stretch>
            <a:fillRect/>
          </a:stretch>
        </p:blipFill>
        <p:spPr>
          <a:xfrm flipH="1">
            <a:off x="538811" y="0"/>
            <a:ext cx="253414" cy="1706526"/>
          </a:xfrm>
          <a:prstGeom prst="rect">
            <a:avLst/>
          </a:prstGeom>
        </p:spPr>
      </p:pic>
      <p:pic>
        <p:nvPicPr>
          <p:cNvPr id="5" name="圖片 4" descr="2DOWN.jpg"/>
          <p:cNvPicPr>
            <a:picLocks noChangeAspect="1"/>
          </p:cNvPicPr>
          <p:nvPr userDrawn="1"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74918"/>
          <a:stretch>
            <a:fillRect/>
          </a:stretch>
        </p:blipFill>
        <p:spPr>
          <a:xfrm>
            <a:off x="538811" y="5444874"/>
            <a:ext cx="252167" cy="1413126"/>
          </a:xfrm>
          <a:prstGeom prst="rect">
            <a:avLst/>
          </a:prstGeom>
        </p:spPr>
      </p:pic>
      <p:sp>
        <p:nvSpPr>
          <p:cNvPr id="6" name="投影片編號版面配置區 8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FBB1F49E-838B-41C4-8F10-5FD1ECACF0F9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914400" y="1425600"/>
            <a:ext cx="7772400" cy="4698000"/>
          </a:xfrm>
        </p:spPr>
        <p:txBody>
          <a:bodyPr/>
          <a:lstStyle>
            <a:lvl1pPr>
              <a:defRPr baseline="0">
                <a:latin typeface="新細明體" pitchFamily="18" charset="-120"/>
                <a:ea typeface="新細明體" pitchFamily="18" charset="-120"/>
              </a:defRPr>
            </a:lvl1pPr>
            <a:lvl2pPr>
              <a:defRPr baseline="0">
                <a:latin typeface="新細明體" pitchFamily="18" charset="-120"/>
                <a:ea typeface="新細明體" pitchFamily="18" charset="-120"/>
              </a:defRPr>
            </a:lvl2pPr>
            <a:lvl3pPr>
              <a:defRPr baseline="0">
                <a:latin typeface="新細明體" pitchFamily="18" charset="-120"/>
                <a:ea typeface="新細明體" pitchFamily="18" charset="-120"/>
              </a:defRPr>
            </a:lvl3pPr>
            <a:lvl4pPr>
              <a:defRPr baseline="0">
                <a:latin typeface="新細明體" pitchFamily="18" charset="-120"/>
                <a:ea typeface="新細明體" pitchFamily="18" charset="-120"/>
              </a:defRPr>
            </a:lvl4pPr>
            <a:lvl5pPr>
              <a:defRPr baseline="0">
                <a:latin typeface="新細明體" pitchFamily="18" charset="-120"/>
                <a:ea typeface="新細明體" pitchFamily="18" charset="-120"/>
              </a:defRPr>
            </a:lvl5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GB" dirty="0"/>
          </a:p>
        </p:txBody>
      </p:sp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5" name="投影片編號版面配置區 8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FBB1F49E-838B-41C4-8F10-5FD1ECACF0F9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861236" y="201168"/>
            <a:ext cx="8016949" cy="804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fontAlgn="base">
              <a:lnSpc>
                <a:spcPct val="85000"/>
              </a:lnSpc>
              <a:spcAft>
                <a:spcPct val="0"/>
              </a:spcAft>
              <a:defRPr baseline="0">
                <a:latin typeface="新細明體" pitchFamily="18" charset="-120"/>
                <a:ea typeface="新細明體" pitchFamily="18" charset="-120"/>
              </a:defRPr>
            </a:lvl1pPr>
          </a:lstStyle>
          <a:p>
            <a:pPr lvl="0" algn="l" fontAlgn="base">
              <a:lnSpc>
                <a:spcPct val="85000"/>
              </a:lnSpc>
              <a:spcAft>
                <a:spcPct val="0"/>
              </a:spcAft>
            </a:pPr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投影片編號版面配置區 8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FBB1F49E-838B-41C4-8F10-5FD1ECACF0F9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999408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71600" y="620688"/>
            <a:ext cx="7416824" cy="720080"/>
          </a:xfrm>
        </p:spPr>
        <p:txBody>
          <a:bodyPr/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71600" y="1628800"/>
            <a:ext cx="7416824" cy="4205064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4379E4D1-188A-4B67-8CA4-63AD1A7358A9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</p:spTree>
  </p:cSld>
  <p:clrMapOvr>
    <a:masterClrMapping/>
  </p:clrMapOvr>
  <p:transition>
    <p:pull dir="rd"/>
  </p:transition>
  <p:hf hdr="0" ft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25033" y="201600"/>
            <a:ext cx="7969462" cy="8604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25033" y="1425600"/>
            <a:ext cx="7969462" cy="4698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6415200"/>
            <a:ext cx="720000" cy="1980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1100" b="0" i="0" dirty="0" smtClean="0">
                <a:solidFill>
                  <a:schemeClr val="bg1"/>
                </a:solidFill>
                <a:latin typeface="Arial" pitchFamily="34" charset="0"/>
                <a:ea typeface="黑体" pitchFamily="2" charset="-122"/>
                <a:cs typeface="Arial" charset="0"/>
              </a:rPr>
              <a:t>第</a:t>
            </a:r>
            <a:fld id="{9AE4D82F-B047-469B-AC52-A46321747EAF}" type="slidenum">
              <a:rPr lang="en-GB" sz="1100" baseline="0" smtClean="0">
                <a:solidFill>
                  <a:schemeClr val="bg1"/>
                </a:solidFill>
                <a:latin typeface="Arial" pitchFamily="34" charset="0"/>
                <a:ea typeface="黑体" pitchFamily="2" charset="-122"/>
              </a:rPr>
              <a:pPr marL="0" marR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r>
              <a:rPr lang="zh-CN" altLang="en-US" sz="1100" b="0" i="0" dirty="0" smtClean="0">
                <a:solidFill>
                  <a:schemeClr val="bg1"/>
                </a:solidFill>
                <a:latin typeface="Arial" pitchFamily="34" charset="0"/>
                <a:ea typeface="黑体" pitchFamily="2" charset="-122"/>
                <a:cs typeface="Arial" charset="0"/>
              </a:rPr>
              <a:t>页</a:t>
            </a:r>
            <a:endParaRPr lang="en-GB" sz="1100" baseline="0" dirty="0">
              <a:solidFill>
                <a:schemeClr val="bg1"/>
              </a:solidFill>
              <a:latin typeface="Arial" pitchFamily="34" charset="0"/>
              <a:ea typeface="黑体" pitchFamily="2" charset="-122"/>
            </a:endParaRPr>
          </a:p>
        </p:txBody>
      </p:sp>
      <p:pic>
        <p:nvPicPr>
          <p:cNvPr id="8" name="圖片 7" descr="1UP.jpg"/>
          <p:cNvPicPr>
            <a:picLocks noChangeAspect="1"/>
          </p:cNvPicPr>
          <p:nvPr userDrawn="1"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50233"/>
          <a:stretch>
            <a:fillRect/>
          </a:stretch>
        </p:blipFill>
        <p:spPr>
          <a:xfrm>
            <a:off x="501672" y="0"/>
            <a:ext cx="207695" cy="1706526"/>
          </a:xfrm>
          <a:prstGeom prst="rect">
            <a:avLst/>
          </a:prstGeom>
        </p:spPr>
      </p:pic>
      <p:pic>
        <p:nvPicPr>
          <p:cNvPr id="10" name="圖片 9" descr="2DOWN.jpg"/>
          <p:cNvPicPr>
            <a:picLocks noChangeAspect="1"/>
          </p:cNvPicPr>
          <p:nvPr userDrawn="1"/>
        </p:nvPicPr>
        <p:blipFill>
          <a:blip r:embed="rId7" cstate="print">
            <a:clrChange>
              <a:clrFrom>
                <a:srgbClr val="F3FFFF"/>
              </a:clrFrom>
              <a:clrTo>
                <a:srgbClr val="F3FFFF">
                  <a:alpha val="0"/>
                </a:srgbClr>
              </a:clrTo>
            </a:clrChange>
          </a:blip>
          <a:srcRect b="74918"/>
          <a:stretch>
            <a:fillRect/>
          </a:stretch>
        </p:blipFill>
        <p:spPr>
          <a:xfrm>
            <a:off x="457200" y="5444874"/>
            <a:ext cx="252167" cy="1413126"/>
          </a:xfrm>
          <a:prstGeom prst="rect">
            <a:avLst/>
          </a:prstGeom>
        </p:spPr>
      </p:pic>
      <p:sp>
        <p:nvSpPr>
          <p:cNvPr id="9" name="投影片編號版面配置區 8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FBB1F49E-838B-41C4-8F10-5FD1ECACF0F9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73" r:id="rId3"/>
    <p:sldLayoutId id="2147483674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000" b="1" kern="1200" baseline="0">
          <a:solidFill>
            <a:schemeClr val="tx1"/>
          </a:solidFill>
          <a:latin typeface="新細明體" pitchFamily="18" charset="-120"/>
          <a:ea typeface="新細明體" pitchFamily="18" charset="-120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FF0090"/>
        </a:buClr>
        <a:buSzPct val="70000"/>
        <a:buFont typeface="Wingdings" pitchFamily="2" charset="2"/>
        <a:buChar char="n"/>
        <a:defRPr sz="2400" kern="1200" baseline="0">
          <a:solidFill>
            <a:schemeClr val="tx1"/>
          </a:solidFill>
          <a:latin typeface="新細明體" pitchFamily="18" charset="-120"/>
          <a:ea typeface="新細明體" pitchFamily="18" charset="-120"/>
          <a:cs typeface="+mn-cs"/>
        </a:defRPr>
      </a:lvl1pPr>
      <a:lvl2pPr marL="709613" indent="-354013" algn="l" defTabSz="914400" rtl="0" eaLnBrk="1" latinLnBrk="0" hangingPunct="1">
        <a:spcBef>
          <a:spcPct val="20000"/>
        </a:spcBef>
        <a:buClr>
          <a:srgbClr val="FF0090"/>
        </a:buClr>
        <a:buSzPct val="70000"/>
        <a:buFont typeface="Wingdings" pitchFamily="2" charset="2"/>
        <a:buChar char="n"/>
        <a:defRPr sz="2000" kern="1200" baseline="0">
          <a:solidFill>
            <a:schemeClr val="tx1"/>
          </a:solidFill>
          <a:latin typeface="新細明體" pitchFamily="18" charset="-120"/>
          <a:ea typeface="新細明體" pitchFamily="18" charset="-120"/>
          <a:cs typeface="+mn-cs"/>
        </a:defRPr>
      </a:lvl2pPr>
      <a:lvl3pPr marL="1077913" indent="-354013" algn="l" defTabSz="914400" rtl="0" eaLnBrk="1" latinLnBrk="0" hangingPunct="1">
        <a:spcBef>
          <a:spcPct val="20000"/>
        </a:spcBef>
        <a:buClr>
          <a:srgbClr val="FF0090"/>
        </a:buClr>
        <a:buSzPct val="70000"/>
        <a:buFont typeface="Wingdings" pitchFamily="2" charset="2"/>
        <a:buChar char="n"/>
        <a:defRPr sz="1800" kern="1200" baseline="0">
          <a:solidFill>
            <a:schemeClr val="tx1"/>
          </a:solidFill>
          <a:latin typeface="新細明體" pitchFamily="18" charset="-120"/>
          <a:ea typeface="新細明體" pitchFamily="18" charset="-120"/>
          <a:cs typeface="+mn-cs"/>
        </a:defRPr>
      </a:lvl3pPr>
      <a:lvl4pPr marL="1433513" indent="-355600" algn="l" defTabSz="914400" rtl="0" eaLnBrk="1" latinLnBrk="0" hangingPunct="1">
        <a:spcBef>
          <a:spcPct val="20000"/>
        </a:spcBef>
        <a:buClr>
          <a:srgbClr val="FF0090"/>
        </a:buClr>
        <a:buSzPct val="70000"/>
        <a:buFont typeface="Wingdings" pitchFamily="2" charset="2"/>
        <a:buChar char="n"/>
        <a:defRPr sz="1600" kern="1200" baseline="0">
          <a:solidFill>
            <a:schemeClr val="tx1"/>
          </a:solidFill>
          <a:latin typeface="新細明體" pitchFamily="18" charset="-120"/>
          <a:ea typeface="新細明體" pitchFamily="18" charset="-120"/>
          <a:cs typeface="+mn-cs"/>
        </a:defRPr>
      </a:lvl4pPr>
      <a:lvl5pPr marL="1787525" indent="-354013" algn="l" defTabSz="914400" rtl="0" eaLnBrk="1" latinLnBrk="0" hangingPunct="1">
        <a:spcBef>
          <a:spcPct val="20000"/>
        </a:spcBef>
        <a:buClr>
          <a:srgbClr val="FF0090"/>
        </a:buClr>
        <a:buSzPct val="70000"/>
        <a:buFont typeface="Wingdings" pitchFamily="2" charset="2"/>
        <a:buChar char="n"/>
        <a:defRPr sz="1600" kern="1200" baseline="0">
          <a:solidFill>
            <a:schemeClr val="tx1"/>
          </a:solidFill>
          <a:latin typeface="新細明體" pitchFamily="18" charset="-120"/>
          <a:ea typeface="新細明體" pitchFamily="18" charset="-12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eifrs.ifrs.org/eifrs/files/71/IFRIC-21-Levies_191.pdf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圖片 7" descr="BDO-Case-study71.jpg"/>
          <p:cNvPicPr>
            <a:picLocks noChangeAspect="1"/>
          </p:cNvPicPr>
          <p:nvPr/>
        </p:nvPicPr>
        <p:blipFill>
          <a:blip r:embed="rId2" cstate="print"/>
          <a:srcRect b="40541"/>
          <a:stretch>
            <a:fillRect/>
          </a:stretch>
        </p:blipFill>
        <p:spPr>
          <a:xfrm>
            <a:off x="1184536" y="0"/>
            <a:ext cx="8215087" cy="6858000"/>
          </a:xfrm>
          <a:prstGeom prst="rect">
            <a:avLst/>
          </a:prstGeom>
        </p:spPr>
      </p:pic>
      <p:sp>
        <p:nvSpPr>
          <p:cNvPr id="2" name="投影片編號版面配置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9E4D1-188A-4B67-8CA4-63AD1A7358A9}" type="slidenum">
              <a:rPr lang="zh-TW" altLang="en-US" smtClean="0"/>
              <a:pPr/>
              <a:t>0</a:t>
            </a:fld>
            <a:endParaRPr lang="zh-TW" altLang="en-US" dirty="0"/>
          </a:p>
        </p:txBody>
      </p:sp>
      <p:sp>
        <p:nvSpPr>
          <p:cNvPr id="5" name="標題 2"/>
          <p:cNvSpPr txBox="1">
            <a:spLocks/>
          </p:cNvSpPr>
          <p:nvPr/>
        </p:nvSpPr>
        <p:spPr bwMode="auto">
          <a:xfrm>
            <a:off x="611560" y="5445224"/>
            <a:ext cx="4680520" cy="6269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16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Book Antiqua" pitchFamily="18" charset="0"/>
                <a:ea typeface="標楷體" pitchFamily="65" charset="-120"/>
                <a:cs typeface="新細明體" pitchFamily="18" charset="-120"/>
              </a:rPr>
              <a:t>立本台灣聯合會計師事務所</a:t>
            </a:r>
            <a:endParaRPr kumimoji="1" lang="en-US" altLang="zh-TW" sz="16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Book Antiqua" pitchFamily="18" charset="0"/>
              <a:ea typeface="標楷體" pitchFamily="65" charset="-120"/>
              <a:cs typeface="新細明體" pitchFamily="18" charset="-12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1600" b="1" dirty="0" smtClean="0">
                <a:latin typeface="Book Antiqua" pitchFamily="18" charset="0"/>
                <a:ea typeface="標楷體" pitchFamily="65" charset="-120"/>
                <a:cs typeface="新細明體" pitchFamily="18" charset="-120"/>
              </a:rPr>
              <a:t> </a:t>
            </a:r>
            <a:r>
              <a:rPr kumimoji="1" lang="en-US" altLang="zh-TW" sz="16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Book Antiqua" pitchFamily="18" charset="0"/>
                <a:ea typeface="標楷體" pitchFamily="65" charset="-120"/>
                <a:cs typeface="新細明體" pitchFamily="18" charset="-120"/>
              </a:rPr>
              <a:t>BDO TAIWAN</a:t>
            </a:r>
            <a:r>
              <a:rPr kumimoji="1" lang="en-US" altLang="zh-TW" sz="16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rebuchet MS" pitchFamily="34" charset="0"/>
                <a:ea typeface="+mj-ea"/>
                <a:cs typeface="新細明體" pitchFamily="18" charset="-120"/>
              </a:rPr>
              <a:t/>
            </a:r>
            <a:br>
              <a:rPr kumimoji="1" lang="en-US" altLang="zh-TW" sz="16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rebuchet MS" pitchFamily="34" charset="0"/>
                <a:ea typeface="+mj-ea"/>
                <a:cs typeface="新細明體" pitchFamily="18" charset="-120"/>
              </a:rPr>
            </a:br>
            <a:endParaRPr kumimoji="0" lang="zh-TW" altLang="en-US" sz="16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rebuchet MS" pitchFamily="34" charset="0"/>
              <a:ea typeface="+mj-ea"/>
              <a:cs typeface="+mj-cs"/>
            </a:endParaRP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1184536" y="980728"/>
            <a:ext cx="5508104" cy="1512168"/>
          </a:xfrm>
          <a:solidFill>
            <a:schemeClr val="bg1"/>
          </a:solidFill>
        </p:spPr>
        <p:txBody>
          <a:bodyPr anchor="ctr" anchorCtr="0"/>
          <a:lstStyle/>
          <a:p>
            <a:pPr marL="444500"/>
            <a:r>
              <a:rPr lang="zh-TW" altLang="en-US" sz="5400" dirty="0" smtClean="0">
                <a:latin typeface="標楷體" pitchFamily="65" charset="-120"/>
                <a:ea typeface="標楷體" pitchFamily="65" charset="-120"/>
              </a:rPr>
              <a:t>編製現金流量表</a:t>
            </a:r>
            <a:endParaRPr lang="zh-TW" altLang="en-US" sz="5400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ject 15"/>
          <p:cNvSpPr txBox="1">
            <a:spLocks noGrp="1"/>
          </p:cNvSpPr>
          <p:nvPr>
            <p:ph type="sldNum" sz="quarter" idx="4294967295"/>
          </p:nvPr>
        </p:nvSpPr>
        <p:spPr>
          <a:xfrm>
            <a:off x="8426450" y="6470119"/>
            <a:ext cx="194309" cy="1968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375"/>
              </a:lnSpc>
            </a:pPr>
            <a:fld id="{81D60167-4931-47E6-BA6A-407CBD079E47}" type="slidenum">
              <a:rPr spc="-40" dirty="0"/>
              <a:pPr marL="25400">
                <a:lnSpc>
                  <a:spcPts val="1375"/>
                </a:lnSpc>
              </a:pPr>
              <a:t>9</a:t>
            </a:fld>
            <a:endParaRPr spc="-40" dirty="0"/>
          </a:p>
        </p:txBody>
      </p:sp>
      <p:sp>
        <p:nvSpPr>
          <p:cNvPr id="17" name="標題 4"/>
          <p:cNvSpPr txBox="1">
            <a:spLocks/>
          </p:cNvSpPr>
          <p:nvPr/>
        </p:nvSpPr>
        <p:spPr>
          <a:xfrm>
            <a:off x="861236" y="201168"/>
            <a:ext cx="8016949" cy="80467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85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Arial" pitchFamily="34" charset="0"/>
              </a:rPr>
              <a:t>現</a:t>
            </a:r>
            <a:r>
              <a:rPr kumimoji="0" lang="zh-TW" altLang="en-US" sz="4000" b="1" i="0" u="none" strike="noStrike" kern="1200" cap="none" spc="-15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Arial" pitchFamily="34" charset="0"/>
              </a:rPr>
              <a:t>金</a:t>
            </a:r>
            <a:r>
              <a:rPr kumimoji="0" lang="zh-TW" alt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Arial" pitchFamily="34" charset="0"/>
              </a:rPr>
              <a:t>流量</a:t>
            </a:r>
            <a:r>
              <a:rPr kumimoji="0" lang="zh-TW" altLang="en-US" sz="4000" b="1" i="0" u="none" strike="noStrike" kern="1200" cap="none" spc="-15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Arial" pitchFamily="34" charset="0"/>
              </a:rPr>
              <a:t>表</a:t>
            </a:r>
            <a:r>
              <a:rPr kumimoji="0" lang="zh-TW" alt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Arial" pitchFamily="34" charset="0"/>
              </a:rPr>
              <a:t>之分類</a:t>
            </a:r>
            <a:endParaRPr kumimoji="0" lang="zh-TW" altLang="en-US" sz="4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標楷體" pitchFamily="65" charset="-120"/>
              <a:ea typeface="標楷體" pitchFamily="65" charset="-120"/>
              <a:cs typeface="Arial" pitchFamily="34" charset="0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1088571" y="1509486"/>
            <a:ext cx="6154058" cy="45719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8580" tIns="68580" rIns="68580" bIns="68580" numCol="1" spcCol="1270" rtlCol="0" anchor="ctr" anchorCtr="0">
            <a:noAutofit/>
          </a:bodyPr>
          <a:lstStyle/>
          <a:p>
            <a:pPr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zh-TW" altLang="en-US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2" name="矩形 21"/>
          <p:cNvSpPr/>
          <p:nvPr/>
        </p:nvSpPr>
        <p:spPr>
          <a:xfrm rot="16200000">
            <a:off x="1924777" y="3796029"/>
            <a:ext cx="4527369" cy="4572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8580" tIns="68580" rIns="68580" bIns="68580" numCol="1" spcCol="1270" rtlCol="0" anchor="ctr" anchorCtr="0">
            <a:noAutofit/>
          </a:bodyPr>
          <a:lstStyle/>
          <a:p>
            <a:pPr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zh-TW" altLang="en-US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3" name="文字方塊 22"/>
          <p:cNvSpPr txBox="1"/>
          <p:nvPr/>
        </p:nvSpPr>
        <p:spPr>
          <a:xfrm>
            <a:off x="1088571" y="2964544"/>
            <a:ext cx="3077029" cy="2175980"/>
          </a:xfrm>
          <a:prstGeom prst="rect">
            <a:avLst/>
          </a:prstGeom>
          <a:noFill/>
        </p:spPr>
        <p:txBody>
          <a:bodyPr wrap="square" lIns="0" tIns="36576" rIns="0" bIns="0" rtlCol="0">
            <a:spAutoFit/>
          </a:bodyPr>
          <a:lstStyle/>
          <a:p>
            <a:pPr marL="285750" indent="-285750">
              <a:lnSpc>
                <a:spcPct val="85000"/>
              </a:lnSpc>
              <a:spcAft>
                <a:spcPts val="600"/>
              </a:spcAft>
              <a:buClr>
                <a:srgbClr val="0070C0"/>
              </a:buClr>
              <a:buSzPct val="70000"/>
              <a:buFont typeface="Arial" pitchFamily="34" charset="0"/>
              <a:buChar char="►"/>
            </a:pP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現金</a:t>
            </a: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pPr marL="285750" indent="-285750">
              <a:lnSpc>
                <a:spcPct val="85000"/>
              </a:lnSpc>
              <a:spcAft>
                <a:spcPts val="600"/>
              </a:spcAft>
              <a:buClr>
                <a:srgbClr val="0070C0"/>
              </a:buClr>
              <a:buSzPct val="70000"/>
              <a:buFont typeface="Arial" pitchFamily="34" charset="0"/>
              <a:buChar char="►"/>
            </a:pP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pPr marL="285750" indent="-285750">
              <a:lnSpc>
                <a:spcPct val="85000"/>
              </a:lnSpc>
              <a:spcAft>
                <a:spcPts val="600"/>
              </a:spcAft>
              <a:buClr>
                <a:srgbClr val="0070C0"/>
              </a:buClr>
              <a:buSzPct val="70000"/>
              <a:buFont typeface="Arial" pitchFamily="34" charset="0"/>
              <a:buChar char="►"/>
            </a:pP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流動資產</a:t>
            </a: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pPr marL="285750" indent="-285750">
              <a:lnSpc>
                <a:spcPct val="85000"/>
              </a:lnSpc>
              <a:spcAft>
                <a:spcPts val="600"/>
              </a:spcAft>
              <a:buClr>
                <a:srgbClr val="0070C0"/>
              </a:buClr>
              <a:buSzPct val="70000"/>
              <a:buFont typeface="Arial" pitchFamily="34" charset="0"/>
              <a:buChar char="►"/>
            </a:pP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pPr marL="285750" indent="-285750">
              <a:lnSpc>
                <a:spcPct val="85000"/>
              </a:lnSpc>
              <a:spcAft>
                <a:spcPts val="600"/>
              </a:spcAft>
              <a:buClr>
                <a:srgbClr val="0070C0"/>
              </a:buClr>
              <a:buSzPct val="70000"/>
              <a:buFont typeface="Arial" pitchFamily="34" charset="0"/>
              <a:buChar char="►"/>
            </a:pP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非流動資產</a:t>
            </a:r>
          </a:p>
        </p:txBody>
      </p:sp>
      <p:sp>
        <p:nvSpPr>
          <p:cNvPr id="24" name="文字方塊 23"/>
          <p:cNvSpPr txBox="1"/>
          <p:nvPr/>
        </p:nvSpPr>
        <p:spPr>
          <a:xfrm>
            <a:off x="4709884" y="2852936"/>
            <a:ext cx="3077029" cy="3062377"/>
          </a:xfrm>
          <a:prstGeom prst="rect">
            <a:avLst/>
          </a:prstGeom>
          <a:noFill/>
        </p:spPr>
        <p:txBody>
          <a:bodyPr wrap="square" lIns="0" tIns="36576" rIns="0" bIns="0" rtlCol="0">
            <a:spAutoFit/>
          </a:bodyPr>
          <a:lstStyle/>
          <a:p>
            <a:pPr marL="285750" indent="-285750">
              <a:lnSpc>
                <a:spcPct val="85000"/>
              </a:lnSpc>
              <a:spcAft>
                <a:spcPts val="60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pPr marL="285750" indent="-285750">
              <a:lnSpc>
                <a:spcPct val="85000"/>
              </a:lnSpc>
              <a:spcAft>
                <a:spcPts val="60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pPr marL="285750" indent="-285750">
              <a:lnSpc>
                <a:spcPct val="85000"/>
              </a:lnSpc>
              <a:spcAft>
                <a:spcPts val="600"/>
              </a:spcAft>
              <a:buClr>
                <a:srgbClr val="0070C0"/>
              </a:buClr>
              <a:buSzPct val="70000"/>
              <a:buFont typeface="Arial" pitchFamily="34" charset="0"/>
              <a:buChar char="►"/>
            </a:pP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流動負債</a:t>
            </a: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pPr marL="285750" indent="-285750">
              <a:lnSpc>
                <a:spcPct val="85000"/>
              </a:lnSpc>
              <a:spcAft>
                <a:spcPts val="60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pPr marL="285750" indent="-285750">
              <a:lnSpc>
                <a:spcPct val="85000"/>
              </a:lnSpc>
              <a:spcAft>
                <a:spcPts val="600"/>
              </a:spcAft>
              <a:buClr>
                <a:srgbClr val="0070C0"/>
              </a:buClr>
              <a:buSzPct val="70000"/>
              <a:buFont typeface="Arial" pitchFamily="34" charset="0"/>
              <a:buChar char="►"/>
            </a:pP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非流動負債</a:t>
            </a: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pPr marL="285750" indent="-285750">
              <a:lnSpc>
                <a:spcPct val="85000"/>
              </a:lnSpc>
              <a:spcAft>
                <a:spcPts val="60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pPr marL="285750" indent="-285750">
              <a:lnSpc>
                <a:spcPct val="85000"/>
              </a:lnSpc>
              <a:spcAft>
                <a:spcPts val="600"/>
              </a:spcAft>
              <a:buClr>
                <a:srgbClr val="0070C0"/>
              </a:buClr>
              <a:buSzPct val="70000"/>
              <a:buFont typeface="Arial" pitchFamily="34" charset="0"/>
              <a:buChar char="►"/>
            </a:pP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股東權益</a:t>
            </a:r>
          </a:p>
        </p:txBody>
      </p:sp>
      <p:sp>
        <p:nvSpPr>
          <p:cNvPr id="16" name="文字方塊 15"/>
          <p:cNvSpPr txBox="1"/>
          <p:nvPr/>
        </p:nvSpPr>
        <p:spPr>
          <a:xfrm>
            <a:off x="1088572" y="1654955"/>
            <a:ext cx="2206172" cy="846386"/>
          </a:xfrm>
          <a:prstGeom prst="rect">
            <a:avLst/>
          </a:prstGeom>
          <a:noFill/>
        </p:spPr>
        <p:txBody>
          <a:bodyPr wrap="square" lIns="0" tIns="36576" rIns="0" bIns="0" rtlCol="0">
            <a:spAutoFit/>
          </a:bodyPr>
          <a:lstStyle/>
          <a:p>
            <a:pPr marL="285750" indent="-285750">
              <a:lnSpc>
                <a:spcPct val="85000"/>
              </a:lnSpc>
              <a:spcAft>
                <a:spcPts val="600"/>
              </a:spcAft>
              <a:buClr>
                <a:srgbClr val="0070C0"/>
              </a:buClr>
              <a:buSzPct val="70000"/>
              <a:buFont typeface="Wingdings" pitchFamily="2" charset="2"/>
              <a:buChar char="n"/>
            </a:pP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費用</a:t>
            </a: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pPr marL="285750" indent="-285750">
              <a:lnSpc>
                <a:spcPct val="85000"/>
              </a:lnSpc>
              <a:spcAft>
                <a:spcPts val="600"/>
              </a:spcAft>
              <a:buClr>
                <a:schemeClr val="accent2"/>
              </a:buClr>
              <a:buSzPct val="70000"/>
            </a:pPr>
            <a:endParaRPr lang="zh-TW" altLang="en-US" sz="2800" dirty="0" smtClean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8" name="文字方塊 17"/>
          <p:cNvSpPr txBox="1"/>
          <p:nvPr/>
        </p:nvSpPr>
        <p:spPr>
          <a:xfrm>
            <a:off x="4709884" y="1654955"/>
            <a:ext cx="2206172" cy="846386"/>
          </a:xfrm>
          <a:prstGeom prst="rect">
            <a:avLst/>
          </a:prstGeom>
          <a:noFill/>
        </p:spPr>
        <p:txBody>
          <a:bodyPr wrap="square" lIns="0" tIns="36576" rIns="0" bIns="0" rtlCol="0">
            <a:spAutoFit/>
          </a:bodyPr>
          <a:lstStyle/>
          <a:p>
            <a:pPr marL="285750" indent="-285750">
              <a:lnSpc>
                <a:spcPct val="85000"/>
              </a:lnSpc>
              <a:spcAft>
                <a:spcPts val="600"/>
              </a:spcAft>
              <a:buClr>
                <a:srgbClr val="0070C0"/>
              </a:buClr>
              <a:buSzPct val="70000"/>
              <a:buFont typeface="Wingdings" pitchFamily="2" charset="2"/>
              <a:buChar char="n"/>
            </a:pP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收入</a:t>
            </a: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pPr marL="285750" indent="-285750">
              <a:lnSpc>
                <a:spcPct val="85000"/>
              </a:lnSpc>
              <a:spcAft>
                <a:spcPts val="600"/>
              </a:spcAft>
              <a:buClr>
                <a:schemeClr val="accent2"/>
              </a:buClr>
              <a:buSzPct val="70000"/>
            </a:pPr>
            <a:endParaRPr lang="zh-TW" altLang="en-US" sz="2800" dirty="0" smtClean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976728" y="2685143"/>
            <a:ext cx="3014079" cy="1059543"/>
          </a:xfrm>
          <a:prstGeom prst="rect">
            <a:avLst/>
          </a:prstGeom>
          <a:noFill/>
          <a:ln w="38100">
            <a:solidFill>
              <a:srgbClr val="FF0066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8580" tIns="68580" rIns="68580" bIns="68580" numCol="1" spcCol="1270" rtlCol="0" anchor="ctr" anchorCtr="0">
            <a:noAutofit/>
          </a:bodyPr>
          <a:lstStyle/>
          <a:p>
            <a:pPr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zh-TW" altLang="en-US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1" name="向下箭號 20"/>
          <p:cNvSpPr/>
          <p:nvPr/>
        </p:nvSpPr>
        <p:spPr>
          <a:xfrm rot="10800000">
            <a:off x="2910115" y="2852936"/>
            <a:ext cx="769258" cy="780142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8580" tIns="68580" rIns="68580" bIns="68580" numCol="1" spcCol="1270" rtlCol="0" anchor="ctr" anchorCtr="0">
            <a:noAutofit/>
          </a:bodyPr>
          <a:lstStyle/>
          <a:p>
            <a:pPr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zh-TW" altLang="en-US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4" name="向上箭號 33"/>
          <p:cNvSpPr/>
          <p:nvPr/>
        </p:nvSpPr>
        <p:spPr>
          <a:xfrm rot="10800000">
            <a:off x="2910115" y="3994179"/>
            <a:ext cx="856343" cy="947935"/>
          </a:xfrm>
          <a:prstGeom prst="upArrow">
            <a:avLst/>
          </a:prstGeom>
          <a:solidFill>
            <a:srgbClr val="0000FF"/>
          </a:solidFill>
          <a:ln>
            <a:solidFill>
              <a:srgbClr val="0000CC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8580" tIns="68580" rIns="68580" bIns="68580" numCol="1" spcCol="1270" rtlCol="0" anchor="ctr" anchorCtr="0">
            <a:noAutofit/>
          </a:bodyPr>
          <a:lstStyle/>
          <a:p>
            <a:pPr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zh-TW" altLang="en-US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6" name="向上箭號 35"/>
          <p:cNvSpPr/>
          <p:nvPr/>
        </p:nvSpPr>
        <p:spPr>
          <a:xfrm>
            <a:off x="7242627" y="4218654"/>
            <a:ext cx="856343" cy="947935"/>
          </a:xfrm>
          <a:prstGeom prst="upArrow">
            <a:avLst/>
          </a:prstGeom>
          <a:solidFill>
            <a:srgbClr val="0000FF"/>
          </a:solidFill>
          <a:ln>
            <a:solidFill>
              <a:srgbClr val="0000CC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8580" tIns="68580" rIns="68580" bIns="68580" numCol="1" spcCol="1270" rtlCol="0" anchor="ctr" anchorCtr="0">
            <a:noAutofit/>
          </a:bodyPr>
          <a:lstStyle/>
          <a:p>
            <a:pPr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zh-TW" altLang="en-US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34" grpId="0" animBg="1"/>
      <p:bldP spid="3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BB1F49E-838B-41C4-8F10-5FD1ECACF0F9}" type="slidenum">
              <a:rPr lang="zh-TW" altLang="en-US" smtClean="0"/>
              <a:pPr/>
              <a:t>10</a:t>
            </a:fld>
            <a:endParaRPr lang="zh-TW" altLang="en-US" dirty="0"/>
          </a:p>
        </p:txBody>
      </p:sp>
      <p:sp>
        <p:nvSpPr>
          <p:cNvPr id="5" name="標題 4"/>
          <p:cNvSpPr>
            <a:spLocks noGrp="1"/>
          </p:cNvSpPr>
          <p:nvPr>
            <p:ph type="title"/>
          </p:nvPr>
        </p:nvSpPr>
        <p:spPr>
          <a:xfrm>
            <a:off x="861236" y="220372"/>
            <a:ext cx="8016949" cy="804672"/>
          </a:xfrm>
        </p:spPr>
        <p:txBody>
          <a:bodyPr/>
          <a:lstStyle/>
          <a:p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以淨額基礎報導之現金流量</a:t>
            </a:r>
            <a:endParaRPr lang="zh-TW" altLang="en-US" sz="40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7" name="object 5"/>
          <p:cNvSpPr txBox="1"/>
          <p:nvPr/>
        </p:nvSpPr>
        <p:spPr>
          <a:xfrm>
            <a:off x="636520" y="1025044"/>
            <a:ext cx="8241665" cy="56964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0" tIns="12700" rIns="0" bIns="0" rtlCol="0">
            <a:spAutoFit/>
          </a:bodyPr>
          <a:lstStyle/>
          <a:p>
            <a:pPr marL="353695" marR="259079" indent="-340995">
              <a:lnSpc>
                <a:spcPct val="100000"/>
              </a:lnSpc>
              <a:spcBef>
                <a:spcPts val="100"/>
              </a:spcBef>
              <a:buClr>
                <a:srgbClr val="CC9900"/>
              </a:buClr>
              <a:buSzPct val="64583"/>
              <a:buFont typeface="Wingdings"/>
              <a:buChar char=""/>
              <a:tabLst>
                <a:tab pos="353695" algn="l"/>
                <a:tab pos="354330" algn="l"/>
              </a:tabLst>
            </a:pPr>
            <a:r>
              <a:rPr sz="24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  <a:cs typeface="Noto Sans Mono CJK JP Regular"/>
              </a:rPr>
              <a:t>現金流入與現金流出通常分別表達，但下列現金流量得以 淨額報導：</a:t>
            </a:r>
          </a:p>
          <a:p>
            <a:pPr marL="681355" lvl="1" indent="-324485">
              <a:lnSpc>
                <a:spcPct val="100000"/>
              </a:lnSpc>
              <a:spcBef>
                <a:spcPts val="535"/>
              </a:spcBef>
              <a:buClr>
                <a:srgbClr val="3A812E"/>
              </a:buClr>
              <a:buSzPct val="59090"/>
              <a:buFont typeface="Wingdings"/>
              <a:buChar char=""/>
              <a:tabLst>
                <a:tab pos="681355" algn="l"/>
                <a:tab pos="681990" algn="l"/>
              </a:tabLst>
            </a:pPr>
            <a:r>
              <a:rPr sz="2400" dirty="0">
                <a:latin typeface="標楷體" pitchFamily="65" charset="-120"/>
                <a:ea typeface="標楷體" pitchFamily="65" charset="-120"/>
                <a:cs typeface="Noto Sans Mono CJK JP Regular"/>
              </a:rPr>
              <a:t>當</a:t>
            </a:r>
            <a:r>
              <a:rPr sz="2400" spc="-5" dirty="0">
                <a:latin typeface="標楷體" pitchFamily="65" charset="-120"/>
                <a:ea typeface="標楷體" pitchFamily="65" charset="-120"/>
                <a:cs typeface="Noto Sans Mono CJK JP Regular"/>
              </a:rPr>
              <a:t>現金流量</a:t>
            </a:r>
            <a:r>
              <a:rPr sz="2400" dirty="0">
                <a:latin typeface="標楷體" pitchFamily="65" charset="-120"/>
                <a:ea typeface="標楷體" pitchFamily="65" charset="-120"/>
                <a:cs typeface="Noto Sans Mono CJK JP Regular"/>
              </a:rPr>
              <a:t>係</a:t>
            </a:r>
            <a:r>
              <a:rPr sz="2400" spc="-5" dirty="0">
                <a:latin typeface="標楷體" pitchFamily="65" charset="-120"/>
                <a:ea typeface="標楷體" pitchFamily="65" charset="-120"/>
                <a:cs typeface="Noto Sans Mono CJK JP Regular"/>
              </a:rPr>
              <a:t>反映客戶</a:t>
            </a:r>
            <a:r>
              <a:rPr sz="2400" dirty="0">
                <a:latin typeface="標楷體" pitchFamily="65" charset="-120"/>
                <a:ea typeface="標楷體" pitchFamily="65" charset="-120"/>
                <a:cs typeface="Noto Sans Mono CJK JP Regular"/>
              </a:rPr>
              <a:t>而</a:t>
            </a:r>
            <a:r>
              <a:rPr sz="2400" spc="-5" dirty="0">
                <a:latin typeface="標楷體" pitchFamily="65" charset="-120"/>
                <a:ea typeface="標楷體" pitchFamily="65" charset="-120"/>
                <a:cs typeface="Noto Sans Mono CJK JP Regular"/>
              </a:rPr>
              <a:t>非企業之</a:t>
            </a:r>
            <a:r>
              <a:rPr sz="2400" dirty="0">
                <a:latin typeface="標楷體" pitchFamily="65" charset="-120"/>
                <a:ea typeface="標楷體" pitchFamily="65" charset="-120"/>
                <a:cs typeface="Noto Sans Mono CJK JP Regular"/>
              </a:rPr>
              <a:t>活</a:t>
            </a:r>
            <a:r>
              <a:rPr sz="2400" spc="-5" dirty="0">
                <a:latin typeface="標楷體" pitchFamily="65" charset="-120"/>
                <a:ea typeface="標楷體" pitchFamily="65" charset="-120"/>
                <a:cs typeface="Noto Sans Mono CJK JP Regular"/>
              </a:rPr>
              <a:t>動時</a:t>
            </a:r>
            <a:r>
              <a:rPr sz="2400" spc="10" dirty="0">
                <a:latin typeface="標楷體" pitchFamily="65" charset="-120"/>
                <a:ea typeface="標楷體" pitchFamily="65" charset="-120"/>
                <a:cs typeface="Noto Sans Mono CJK JP Regular"/>
              </a:rPr>
              <a:t>，</a:t>
            </a:r>
            <a:r>
              <a:rPr sz="2400" u="heavy" spc="-550" dirty="0">
                <a:uFill>
                  <a:solidFill>
                    <a:srgbClr val="000000"/>
                  </a:solidFill>
                </a:uFill>
                <a:latin typeface="標楷體" pitchFamily="65" charset="-120"/>
                <a:ea typeface="標楷體" pitchFamily="65" charset="-120"/>
                <a:cs typeface="Times New Roman"/>
              </a:rPr>
              <a:t> </a:t>
            </a:r>
            <a:r>
              <a:rPr sz="2400" u="heavy" spc="-5" dirty="0" err="1" smtClean="0">
                <a:uFill>
                  <a:solidFill>
                    <a:srgbClr val="000000"/>
                  </a:solidFill>
                </a:uFill>
                <a:latin typeface="標楷體" pitchFamily="65" charset="-120"/>
                <a:ea typeface="標楷體" pitchFamily="65" charset="-120"/>
                <a:cs typeface="Noto Sans Mono CJK JP Regular"/>
              </a:rPr>
              <a:t>代客戶之現金</a:t>
            </a:r>
            <a:r>
              <a:rPr sz="2400" u="heavy" dirty="0" err="1" smtClean="0">
                <a:uFill>
                  <a:solidFill>
                    <a:srgbClr val="000000"/>
                  </a:solidFill>
                </a:uFill>
                <a:latin typeface="標楷體" pitchFamily="65" charset="-120"/>
                <a:ea typeface="標楷體" pitchFamily="65" charset="-120"/>
                <a:cs typeface="Noto Sans Mono CJK JP Regular"/>
              </a:rPr>
              <a:t>收</a:t>
            </a:r>
            <a:r>
              <a:rPr sz="2400" u="heavy" spc="-10" dirty="0" err="1" smtClean="0">
                <a:uFill>
                  <a:solidFill>
                    <a:srgbClr val="000000"/>
                  </a:solidFill>
                </a:uFill>
                <a:latin typeface="標楷體" pitchFamily="65" charset="-120"/>
                <a:ea typeface="標楷體" pitchFamily="65" charset="-120"/>
                <a:cs typeface="Noto Sans Mono CJK JP Regular"/>
              </a:rPr>
              <a:t>取</a:t>
            </a:r>
            <a:r>
              <a:rPr sz="2400" u="heavy" dirty="0" err="1" smtClean="0">
                <a:uFill>
                  <a:solidFill>
                    <a:srgbClr val="000000"/>
                  </a:solidFill>
                </a:uFill>
                <a:latin typeface="標楷體" pitchFamily="65" charset="-120"/>
                <a:ea typeface="標楷體" pitchFamily="65" charset="-120"/>
                <a:cs typeface="Noto Sans Mono CJK JP Regular"/>
              </a:rPr>
              <a:t>及</a:t>
            </a:r>
            <a:r>
              <a:rPr sz="2400" u="heavy" spc="-5" dirty="0" err="1" smtClean="0">
                <a:uFill>
                  <a:solidFill>
                    <a:srgbClr val="000000"/>
                  </a:solidFill>
                </a:uFill>
                <a:latin typeface="標楷體" pitchFamily="65" charset="-120"/>
                <a:ea typeface="標楷體" pitchFamily="65" charset="-120"/>
                <a:cs typeface="Noto Sans Mono CJK JP Regular"/>
              </a:rPr>
              <a:t>支付</a:t>
            </a:r>
            <a:endParaRPr sz="2400" dirty="0">
              <a:latin typeface="標楷體" pitchFamily="65" charset="-120"/>
              <a:ea typeface="標楷體" pitchFamily="65" charset="-120"/>
              <a:cs typeface="Noto Sans Mono CJK JP Regular"/>
            </a:endParaRPr>
          </a:p>
          <a:p>
            <a:pPr marL="1033780" lvl="2" indent="-349250">
              <a:lnSpc>
                <a:spcPct val="100000"/>
              </a:lnSpc>
              <a:spcBef>
                <a:spcPts val="530"/>
              </a:spcBef>
              <a:buClr>
                <a:srgbClr val="CC9900"/>
              </a:buClr>
              <a:buSzPct val="63636"/>
              <a:buFont typeface="Wingdings"/>
              <a:buChar char=""/>
              <a:tabLst>
                <a:tab pos="1033780" algn="l"/>
                <a:tab pos="1034415" algn="l"/>
              </a:tabLst>
            </a:pPr>
            <a:r>
              <a:rPr sz="2400" dirty="0" err="1">
                <a:latin typeface="標楷體" pitchFamily="65" charset="-120"/>
                <a:ea typeface="標楷體" pitchFamily="65" charset="-120"/>
                <a:cs typeface="Noto Sans Mono CJK JP Regular"/>
              </a:rPr>
              <a:t>例</a:t>
            </a:r>
            <a:r>
              <a:rPr sz="2400" spc="-5" dirty="0" err="1">
                <a:latin typeface="標楷體" pitchFamily="65" charset="-120"/>
                <a:ea typeface="標楷體" pitchFamily="65" charset="-120"/>
                <a:cs typeface="Noto Sans Mono CJK JP Regular"/>
              </a:rPr>
              <a:t>如，</a:t>
            </a:r>
            <a:r>
              <a:rPr sz="2400" dirty="0" err="1">
                <a:latin typeface="標楷體" pitchFamily="65" charset="-120"/>
                <a:ea typeface="標楷體" pitchFamily="65" charset="-120"/>
                <a:cs typeface="Noto Sans Mono CJK JP Regular"/>
              </a:rPr>
              <a:t>代</a:t>
            </a:r>
            <a:r>
              <a:rPr sz="2400" spc="-5" dirty="0" err="1">
                <a:latin typeface="標楷體" pitchFamily="65" charset="-120"/>
                <a:ea typeface="標楷體" pitchFamily="65" charset="-120"/>
                <a:cs typeface="Noto Sans Mono CJK JP Regular"/>
              </a:rPr>
              <a:t>財</a:t>
            </a:r>
            <a:r>
              <a:rPr sz="2400" dirty="0" err="1">
                <a:latin typeface="標楷體" pitchFamily="65" charset="-120"/>
                <a:ea typeface="標楷體" pitchFamily="65" charset="-120"/>
                <a:cs typeface="Noto Sans Mono CJK JP Regular"/>
              </a:rPr>
              <a:t>產</a:t>
            </a:r>
            <a:r>
              <a:rPr sz="2400" spc="-5" dirty="0" err="1">
                <a:latin typeface="標楷體" pitchFamily="65" charset="-120"/>
                <a:ea typeface="標楷體" pitchFamily="65" charset="-120"/>
                <a:cs typeface="Noto Sans Mono CJK JP Regular"/>
              </a:rPr>
              <a:t>所有</a:t>
            </a:r>
            <a:r>
              <a:rPr sz="2400" dirty="0" err="1">
                <a:latin typeface="標楷體" pitchFamily="65" charset="-120"/>
                <a:ea typeface="標楷體" pitchFamily="65" charset="-120"/>
                <a:cs typeface="Noto Sans Mono CJK JP Regular"/>
              </a:rPr>
              <a:t>者</a:t>
            </a:r>
            <a:r>
              <a:rPr sz="2400" spc="-5" dirty="0" err="1">
                <a:latin typeface="標楷體" pitchFamily="65" charset="-120"/>
                <a:ea typeface="標楷體" pitchFamily="65" charset="-120"/>
                <a:cs typeface="Noto Sans Mono CJK JP Regular"/>
              </a:rPr>
              <a:t>收</a:t>
            </a:r>
            <a:r>
              <a:rPr sz="2400" dirty="0" err="1">
                <a:latin typeface="標楷體" pitchFamily="65" charset="-120"/>
                <a:ea typeface="標楷體" pitchFamily="65" charset="-120"/>
                <a:cs typeface="Noto Sans Mono CJK JP Regular"/>
              </a:rPr>
              <a:t>取</a:t>
            </a:r>
            <a:r>
              <a:rPr sz="2400" spc="-5" dirty="0" err="1">
                <a:latin typeface="標楷體" pitchFamily="65" charset="-120"/>
                <a:ea typeface="標楷體" pitchFamily="65" charset="-120"/>
                <a:cs typeface="Noto Sans Mono CJK JP Regular"/>
              </a:rPr>
              <a:t>之租</a:t>
            </a:r>
            <a:r>
              <a:rPr sz="2400" dirty="0" err="1">
                <a:latin typeface="標楷體" pitchFamily="65" charset="-120"/>
                <a:ea typeface="標楷體" pitchFamily="65" charset="-120"/>
                <a:cs typeface="Noto Sans Mono CJK JP Regular"/>
              </a:rPr>
              <a:t>金</a:t>
            </a:r>
            <a:r>
              <a:rPr sz="2400" spc="-5" dirty="0" err="1">
                <a:latin typeface="標楷體" pitchFamily="65" charset="-120"/>
                <a:ea typeface="標楷體" pitchFamily="65" charset="-120"/>
                <a:cs typeface="Noto Sans Mono CJK JP Regular"/>
              </a:rPr>
              <a:t>、</a:t>
            </a:r>
            <a:r>
              <a:rPr sz="2400" dirty="0" err="1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投</a:t>
            </a:r>
            <a:r>
              <a:rPr sz="2400" spc="-5" dirty="0" err="1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資企</a:t>
            </a:r>
            <a:r>
              <a:rPr sz="2400" dirty="0" err="1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業</a:t>
            </a:r>
            <a:r>
              <a:rPr sz="2400" spc="-5" dirty="0" err="1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代</a:t>
            </a:r>
            <a:r>
              <a:rPr sz="2400" dirty="0" err="1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客</a:t>
            </a:r>
            <a:r>
              <a:rPr sz="2400" spc="-5" dirty="0" err="1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戶持</a:t>
            </a:r>
            <a:r>
              <a:rPr sz="2400" dirty="0" err="1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有</a:t>
            </a:r>
            <a:r>
              <a:rPr sz="2400" spc="-5" dirty="0" err="1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之</a:t>
            </a:r>
            <a:r>
              <a:rPr sz="2400" dirty="0" err="1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資</a:t>
            </a:r>
            <a:r>
              <a:rPr sz="2400" spc="-5" dirty="0" err="1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金</a:t>
            </a:r>
            <a:r>
              <a:rPr sz="2400" spc="-5" dirty="0" err="1">
                <a:latin typeface="標楷體" pitchFamily="65" charset="-120"/>
                <a:ea typeface="標楷體" pitchFamily="65" charset="-120"/>
                <a:cs typeface="Noto Sans Mono CJK JP Regular"/>
              </a:rPr>
              <a:t>、</a:t>
            </a:r>
            <a:r>
              <a:rPr sz="2400" spc="-5" dirty="0" err="1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或銀</a:t>
            </a:r>
            <a:r>
              <a:rPr sz="2400" dirty="0" err="1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行</a:t>
            </a:r>
            <a:r>
              <a:rPr sz="2400" spc="-5" dirty="0" err="1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之活期存</a:t>
            </a:r>
            <a:r>
              <a:rPr sz="2400" dirty="0" err="1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款</a:t>
            </a:r>
            <a:r>
              <a:rPr sz="2400" spc="-5" dirty="0" err="1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承作及償還</a:t>
            </a:r>
            <a:r>
              <a:rPr lang="zh-TW" altLang="en-US" sz="2400" spc="-5" dirty="0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。</a:t>
            </a:r>
            <a:endParaRPr sz="2400" dirty="0">
              <a:latin typeface="標楷體" pitchFamily="65" charset="-120"/>
              <a:ea typeface="標楷體" pitchFamily="65" charset="-120"/>
              <a:cs typeface="Noto Sans Mono CJK JP Regular"/>
            </a:endParaRPr>
          </a:p>
          <a:p>
            <a:pPr marL="681355" lvl="1" indent="-324485">
              <a:lnSpc>
                <a:spcPct val="100000"/>
              </a:lnSpc>
              <a:spcBef>
                <a:spcPts val="530"/>
              </a:spcBef>
              <a:buClr>
                <a:srgbClr val="3A812E"/>
              </a:buClr>
              <a:buSzPct val="59090"/>
              <a:buFont typeface="Wingdings"/>
              <a:buChar char=""/>
              <a:tabLst>
                <a:tab pos="681355" algn="l"/>
                <a:tab pos="681990" algn="l"/>
              </a:tabLst>
            </a:pPr>
            <a:r>
              <a:rPr sz="2400" dirty="0">
                <a:latin typeface="標楷體" pitchFamily="65" charset="-120"/>
                <a:ea typeface="標楷體" pitchFamily="65" charset="-120"/>
                <a:cs typeface="Noto Sans Mono CJK JP Regular"/>
              </a:rPr>
              <a:t>週</a:t>
            </a:r>
            <a:r>
              <a:rPr sz="2400" spc="-5" dirty="0">
                <a:latin typeface="標楷體" pitchFamily="65" charset="-120"/>
                <a:ea typeface="標楷體" pitchFamily="65" charset="-120"/>
                <a:cs typeface="Noto Sans Mono CJK JP Regular"/>
              </a:rPr>
              <a:t>轉快</a:t>
            </a:r>
            <a:r>
              <a:rPr sz="2400" dirty="0">
                <a:latin typeface="標楷體" pitchFamily="65" charset="-120"/>
                <a:ea typeface="標楷體" pitchFamily="65" charset="-120"/>
                <a:cs typeface="Noto Sans Mono CJK JP Regular"/>
              </a:rPr>
              <a:t>、</a:t>
            </a:r>
            <a:r>
              <a:rPr sz="2400" spc="-5" dirty="0">
                <a:latin typeface="標楷體" pitchFamily="65" charset="-120"/>
                <a:ea typeface="標楷體" pitchFamily="65" charset="-120"/>
                <a:cs typeface="Noto Sans Mono CJK JP Regular"/>
              </a:rPr>
              <a:t>金</a:t>
            </a:r>
            <a:r>
              <a:rPr sz="2400" dirty="0">
                <a:latin typeface="標楷體" pitchFamily="65" charset="-120"/>
                <a:ea typeface="標楷體" pitchFamily="65" charset="-120"/>
                <a:cs typeface="Noto Sans Mono CJK JP Regular"/>
              </a:rPr>
              <a:t>額</a:t>
            </a:r>
            <a:r>
              <a:rPr sz="2400" spc="-5" dirty="0">
                <a:latin typeface="標楷體" pitchFamily="65" charset="-120"/>
                <a:ea typeface="標楷體" pitchFamily="65" charset="-120"/>
                <a:cs typeface="Noto Sans Mono CJK JP Regular"/>
              </a:rPr>
              <a:t>大且</a:t>
            </a:r>
            <a:r>
              <a:rPr sz="2400" dirty="0">
                <a:latin typeface="標楷體" pitchFamily="65" charset="-120"/>
                <a:ea typeface="標楷體" pitchFamily="65" charset="-120"/>
                <a:cs typeface="Noto Sans Mono CJK JP Regular"/>
              </a:rPr>
              <a:t>到</a:t>
            </a:r>
            <a:r>
              <a:rPr sz="2400" spc="-5" dirty="0">
                <a:latin typeface="標楷體" pitchFamily="65" charset="-120"/>
                <a:ea typeface="標楷體" pitchFamily="65" charset="-120"/>
                <a:cs typeface="Noto Sans Mono CJK JP Regular"/>
              </a:rPr>
              <a:t>期</a:t>
            </a:r>
            <a:r>
              <a:rPr sz="2400" dirty="0">
                <a:latin typeface="標楷體" pitchFamily="65" charset="-120"/>
                <a:ea typeface="標楷體" pitchFamily="65" charset="-120"/>
                <a:cs typeface="Noto Sans Mono CJK JP Regular"/>
              </a:rPr>
              <a:t>日</a:t>
            </a:r>
            <a:r>
              <a:rPr sz="2400" spc="-5" dirty="0">
                <a:latin typeface="標楷體" pitchFamily="65" charset="-120"/>
                <a:ea typeface="標楷體" pitchFamily="65" charset="-120"/>
                <a:cs typeface="Noto Sans Mono CJK JP Regular"/>
              </a:rPr>
              <a:t>短之</a:t>
            </a:r>
            <a:r>
              <a:rPr sz="2400" dirty="0">
                <a:latin typeface="標楷體" pitchFamily="65" charset="-120"/>
                <a:ea typeface="標楷體" pitchFamily="65" charset="-120"/>
                <a:cs typeface="Noto Sans Mono CJK JP Regular"/>
              </a:rPr>
              <a:t>現</a:t>
            </a:r>
            <a:r>
              <a:rPr sz="2400" spc="-5" dirty="0">
                <a:latin typeface="標楷體" pitchFamily="65" charset="-120"/>
                <a:ea typeface="標楷體" pitchFamily="65" charset="-120"/>
                <a:cs typeface="Noto Sans Mono CJK JP Regular"/>
              </a:rPr>
              <a:t>金</a:t>
            </a:r>
            <a:r>
              <a:rPr sz="2400" dirty="0">
                <a:latin typeface="標楷體" pitchFamily="65" charset="-120"/>
                <a:ea typeface="標楷體" pitchFamily="65" charset="-120"/>
                <a:cs typeface="Noto Sans Mono CJK JP Regular"/>
              </a:rPr>
              <a:t>收</a:t>
            </a:r>
            <a:r>
              <a:rPr sz="2400" spc="-5" dirty="0">
                <a:latin typeface="標楷體" pitchFamily="65" charset="-120"/>
                <a:ea typeface="標楷體" pitchFamily="65" charset="-120"/>
                <a:cs typeface="Noto Sans Mono CJK JP Regular"/>
              </a:rPr>
              <a:t>取及</a:t>
            </a:r>
            <a:r>
              <a:rPr sz="2400" dirty="0">
                <a:latin typeface="標楷體" pitchFamily="65" charset="-120"/>
                <a:ea typeface="標楷體" pitchFamily="65" charset="-120"/>
                <a:cs typeface="Noto Sans Mono CJK JP Regular"/>
              </a:rPr>
              <a:t>支</a:t>
            </a:r>
            <a:r>
              <a:rPr sz="2400" spc="-5" dirty="0">
                <a:latin typeface="標楷體" pitchFamily="65" charset="-120"/>
                <a:ea typeface="標楷體" pitchFamily="65" charset="-120"/>
                <a:cs typeface="Noto Sans Mono CJK JP Regular"/>
              </a:rPr>
              <a:t>付</a:t>
            </a:r>
            <a:endParaRPr sz="2400" dirty="0">
              <a:latin typeface="標楷體" pitchFamily="65" charset="-120"/>
              <a:ea typeface="標楷體" pitchFamily="65" charset="-120"/>
              <a:cs typeface="Noto Sans Mono CJK JP Regular"/>
            </a:endParaRPr>
          </a:p>
          <a:p>
            <a:pPr marL="1033780" marR="215900" lvl="2" indent="-349250">
              <a:lnSpc>
                <a:spcPct val="100000"/>
              </a:lnSpc>
              <a:spcBef>
                <a:spcPts val="530"/>
              </a:spcBef>
              <a:buClr>
                <a:srgbClr val="CC9900"/>
              </a:buClr>
              <a:buSzPct val="63636"/>
              <a:buFont typeface="Wingdings"/>
              <a:buChar char=""/>
              <a:tabLst>
                <a:tab pos="1033780" algn="l"/>
                <a:tab pos="1034415" algn="l"/>
              </a:tabLst>
            </a:pPr>
            <a:r>
              <a:rPr sz="2400" dirty="0">
                <a:latin typeface="標楷體" pitchFamily="65" charset="-120"/>
                <a:ea typeface="標楷體" pitchFamily="65" charset="-120"/>
                <a:cs typeface="Noto Sans Mono CJK JP Regular"/>
              </a:rPr>
              <a:t>例</a:t>
            </a:r>
            <a:r>
              <a:rPr sz="2400" spc="-5" dirty="0">
                <a:latin typeface="標楷體" pitchFamily="65" charset="-120"/>
                <a:ea typeface="標楷體" pitchFamily="65" charset="-120"/>
                <a:cs typeface="Noto Sans Mono CJK JP Regular"/>
              </a:rPr>
              <a:t>如，</a:t>
            </a:r>
            <a:r>
              <a:rPr sz="2400" dirty="0">
                <a:latin typeface="標楷體" pitchFamily="65" charset="-120"/>
                <a:ea typeface="標楷體" pitchFamily="65" charset="-120"/>
                <a:cs typeface="Noto Sans Mono CJK JP Regular"/>
              </a:rPr>
              <a:t>信</a:t>
            </a:r>
            <a:r>
              <a:rPr sz="2400" spc="-5" dirty="0">
                <a:latin typeface="標楷體" pitchFamily="65" charset="-120"/>
                <a:ea typeface="標楷體" pitchFamily="65" charset="-120"/>
                <a:cs typeface="Noto Sans Mono CJK JP Regular"/>
              </a:rPr>
              <a:t>用</a:t>
            </a:r>
            <a:r>
              <a:rPr sz="2400" dirty="0">
                <a:latin typeface="標楷體" pitchFamily="65" charset="-120"/>
                <a:ea typeface="標楷體" pitchFamily="65" charset="-120"/>
                <a:cs typeface="Noto Sans Mono CJK JP Regular"/>
              </a:rPr>
              <a:t>卡</a:t>
            </a:r>
            <a:r>
              <a:rPr sz="2400" spc="-5" dirty="0">
                <a:latin typeface="標楷體" pitchFamily="65" charset="-120"/>
                <a:ea typeface="標楷體" pitchFamily="65" charset="-120"/>
                <a:cs typeface="Noto Sans Mono CJK JP Regular"/>
              </a:rPr>
              <a:t>客戶</a:t>
            </a:r>
            <a:r>
              <a:rPr sz="2400" dirty="0">
                <a:latin typeface="標楷體" pitchFamily="65" charset="-120"/>
                <a:ea typeface="標楷體" pitchFamily="65" charset="-120"/>
                <a:cs typeface="Noto Sans Mono CJK JP Regular"/>
              </a:rPr>
              <a:t>之</a:t>
            </a:r>
            <a:r>
              <a:rPr sz="2400" spc="-5" dirty="0">
                <a:latin typeface="標楷體" pitchFamily="65" charset="-120"/>
                <a:ea typeface="標楷體" pitchFamily="65" charset="-120"/>
                <a:cs typeface="Noto Sans Mono CJK JP Regular"/>
              </a:rPr>
              <a:t>本</a:t>
            </a:r>
            <a:r>
              <a:rPr sz="2400" dirty="0">
                <a:latin typeface="標楷體" pitchFamily="65" charset="-120"/>
                <a:ea typeface="標楷體" pitchFamily="65" charset="-120"/>
                <a:cs typeface="Noto Sans Mono CJK JP Regular"/>
              </a:rPr>
              <a:t>金</a:t>
            </a:r>
            <a:r>
              <a:rPr sz="2400" spc="-5" dirty="0">
                <a:latin typeface="標楷體" pitchFamily="65" charset="-120"/>
                <a:ea typeface="標楷體" pitchFamily="65" charset="-120"/>
                <a:cs typeface="Noto Sans Mono CJK JP Regular"/>
              </a:rPr>
              <a:t>金額</a:t>
            </a:r>
            <a:r>
              <a:rPr sz="2400" dirty="0">
                <a:latin typeface="標楷體" pitchFamily="65" charset="-120"/>
                <a:ea typeface="標楷體" pitchFamily="65" charset="-120"/>
                <a:cs typeface="Noto Sans Mono CJK JP Regular"/>
              </a:rPr>
              <a:t>、</a:t>
            </a:r>
            <a:r>
              <a:rPr sz="2400" spc="-5" dirty="0">
                <a:latin typeface="標楷體" pitchFamily="65" charset="-120"/>
                <a:ea typeface="標楷體" pitchFamily="65" charset="-120"/>
                <a:cs typeface="Noto Sans Mono CJK JP Regular"/>
              </a:rPr>
              <a:t>投</a:t>
            </a:r>
            <a:r>
              <a:rPr sz="2400" dirty="0">
                <a:latin typeface="標楷體" pitchFamily="65" charset="-120"/>
                <a:ea typeface="標楷體" pitchFamily="65" charset="-120"/>
                <a:cs typeface="Noto Sans Mono CJK JP Regular"/>
              </a:rPr>
              <a:t>資</a:t>
            </a:r>
            <a:r>
              <a:rPr sz="2400" spc="-5" dirty="0">
                <a:latin typeface="標楷體" pitchFamily="65" charset="-120"/>
                <a:ea typeface="標楷體" pitchFamily="65" charset="-120"/>
                <a:cs typeface="Noto Sans Mono CJK JP Regular"/>
              </a:rPr>
              <a:t>之購</a:t>
            </a:r>
            <a:r>
              <a:rPr sz="2400" dirty="0">
                <a:latin typeface="標楷體" pitchFamily="65" charset="-120"/>
                <a:ea typeface="標楷體" pitchFamily="65" charset="-120"/>
                <a:cs typeface="Noto Sans Mono CJK JP Regular"/>
              </a:rPr>
              <a:t>買</a:t>
            </a:r>
            <a:r>
              <a:rPr sz="2400" spc="-5" dirty="0">
                <a:latin typeface="標楷體" pitchFamily="65" charset="-120"/>
                <a:ea typeface="標楷體" pitchFamily="65" charset="-120"/>
                <a:cs typeface="Noto Sans Mono CJK JP Regular"/>
              </a:rPr>
              <a:t>及</a:t>
            </a:r>
            <a:r>
              <a:rPr sz="2400" dirty="0">
                <a:latin typeface="標楷體" pitchFamily="65" charset="-120"/>
                <a:ea typeface="標楷體" pitchFamily="65" charset="-120"/>
                <a:cs typeface="Noto Sans Mono CJK JP Regular"/>
              </a:rPr>
              <a:t>出</a:t>
            </a:r>
            <a:r>
              <a:rPr sz="2400" spc="-5" dirty="0">
                <a:latin typeface="標楷體" pitchFamily="65" charset="-120"/>
                <a:ea typeface="標楷體" pitchFamily="65" charset="-120"/>
                <a:cs typeface="Noto Sans Mono CJK JP Regular"/>
              </a:rPr>
              <a:t>售及</a:t>
            </a:r>
            <a:r>
              <a:rPr sz="2400" dirty="0">
                <a:latin typeface="標楷體" pitchFamily="65" charset="-120"/>
                <a:ea typeface="標楷體" pitchFamily="65" charset="-120"/>
                <a:cs typeface="Noto Sans Mono CJK JP Regular"/>
              </a:rPr>
              <a:t>其</a:t>
            </a:r>
            <a:r>
              <a:rPr sz="2400" spc="-5" dirty="0">
                <a:latin typeface="標楷體" pitchFamily="65" charset="-120"/>
                <a:ea typeface="標楷體" pitchFamily="65" charset="-120"/>
                <a:cs typeface="Noto Sans Mono CJK JP Regular"/>
              </a:rPr>
              <a:t>他 </a:t>
            </a:r>
            <a:r>
              <a:rPr sz="2400" dirty="0">
                <a:latin typeface="標楷體" pitchFamily="65" charset="-120"/>
                <a:ea typeface="標楷體" pitchFamily="65" charset="-120"/>
                <a:cs typeface="Noto Sans Mono CJK JP Regular"/>
              </a:rPr>
              <a:t>短</a:t>
            </a:r>
            <a:r>
              <a:rPr sz="2400" spc="-5" dirty="0">
                <a:latin typeface="標楷體" pitchFamily="65" charset="-120"/>
                <a:ea typeface="標楷體" pitchFamily="65" charset="-120"/>
                <a:cs typeface="Noto Sans Mono CJK JP Regular"/>
              </a:rPr>
              <a:t>期借</a:t>
            </a:r>
            <a:r>
              <a:rPr sz="2400" spc="10" dirty="0">
                <a:latin typeface="標楷體" pitchFamily="65" charset="-120"/>
                <a:ea typeface="標楷體" pitchFamily="65" charset="-120"/>
                <a:cs typeface="Noto Sans Mono CJK JP Regular"/>
              </a:rPr>
              <a:t>款</a:t>
            </a:r>
            <a:r>
              <a:rPr sz="2400" spc="-15" dirty="0">
                <a:latin typeface="標楷體" pitchFamily="65" charset="-120"/>
                <a:ea typeface="標楷體" pitchFamily="65" charset="-120"/>
                <a:cs typeface="Noto Sans Mono CJK JP Regular"/>
              </a:rPr>
              <a:t>(</a:t>
            </a:r>
            <a:r>
              <a:rPr sz="2400" spc="-5" dirty="0">
                <a:latin typeface="標楷體" pitchFamily="65" charset="-120"/>
                <a:ea typeface="標楷體" pitchFamily="65" charset="-120"/>
                <a:cs typeface="Noto Sans Mono CJK JP Regular"/>
              </a:rPr>
              <a:t>例</a:t>
            </a:r>
            <a:r>
              <a:rPr sz="2400" spc="10" dirty="0">
                <a:latin typeface="標楷體" pitchFamily="65" charset="-120"/>
                <a:ea typeface="標楷體" pitchFamily="65" charset="-120"/>
                <a:cs typeface="Noto Sans Mono CJK JP Regular"/>
              </a:rPr>
              <a:t>如</a:t>
            </a:r>
            <a:r>
              <a:rPr sz="2400" spc="-15" dirty="0">
                <a:latin typeface="標楷體" pitchFamily="65" charset="-120"/>
                <a:ea typeface="標楷體" pitchFamily="65" charset="-120"/>
                <a:cs typeface="Noto Sans Mono CJK JP Regular"/>
              </a:rPr>
              <a:t>:</a:t>
            </a:r>
            <a:r>
              <a:rPr sz="2400" dirty="0">
                <a:latin typeface="標楷體" pitchFamily="65" charset="-120"/>
                <a:ea typeface="標楷體" pitchFamily="65" charset="-120"/>
                <a:cs typeface="Noto Sans Mono CJK JP Regular"/>
              </a:rPr>
              <a:t>三</a:t>
            </a:r>
            <a:r>
              <a:rPr sz="2400" spc="-5" dirty="0">
                <a:latin typeface="標楷體" pitchFamily="65" charset="-120"/>
                <a:ea typeface="標楷體" pitchFamily="65" charset="-120"/>
                <a:cs typeface="Noto Sans Mono CJK JP Regular"/>
              </a:rPr>
              <a:t>個月內</a:t>
            </a:r>
            <a:r>
              <a:rPr sz="2400" dirty="0">
                <a:latin typeface="標楷體" pitchFamily="65" charset="-120"/>
                <a:ea typeface="標楷體" pitchFamily="65" charset="-120"/>
                <a:cs typeface="Noto Sans Mono CJK JP Regular"/>
              </a:rPr>
              <a:t>到</a:t>
            </a:r>
            <a:r>
              <a:rPr sz="2400" spc="-5" dirty="0">
                <a:latin typeface="標楷體" pitchFamily="65" charset="-120"/>
                <a:ea typeface="標楷體" pitchFamily="65" charset="-120"/>
                <a:cs typeface="Noto Sans Mono CJK JP Regular"/>
              </a:rPr>
              <a:t>期之</a:t>
            </a:r>
            <a:r>
              <a:rPr sz="2400" dirty="0">
                <a:latin typeface="標楷體" pitchFamily="65" charset="-120"/>
                <a:ea typeface="標楷體" pitchFamily="65" charset="-120"/>
                <a:cs typeface="Noto Sans Mono CJK JP Regular"/>
              </a:rPr>
              <a:t>借</a:t>
            </a:r>
            <a:r>
              <a:rPr sz="2400" spc="5" dirty="0">
                <a:latin typeface="標楷體" pitchFamily="65" charset="-120"/>
                <a:ea typeface="標楷體" pitchFamily="65" charset="-120"/>
                <a:cs typeface="Noto Sans Mono CJK JP Regular"/>
              </a:rPr>
              <a:t>款</a:t>
            </a:r>
            <a:r>
              <a:rPr sz="2400" spc="-5" dirty="0">
                <a:latin typeface="標楷體" pitchFamily="65" charset="-120"/>
                <a:ea typeface="標楷體" pitchFamily="65" charset="-120"/>
                <a:cs typeface="Noto Sans Mono CJK JP Regular"/>
              </a:rPr>
              <a:t>)</a:t>
            </a:r>
            <a:endParaRPr sz="2400" dirty="0">
              <a:latin typeface="標楷體" pitchFamily="65" charset="-120"/>
              <a:ea typeface="標楷體" pitchFamily="65" charset="-120"/>
              <a:cs typeface="Noto Sans Mono CJK JP Regular"/>
            </a:endParaRPr>
          </a:p>
          <a:p>
            <a:pPr marL="681355" lvl="1" indent="-324485">
              <a:lnSpc>
                <a:spcPct val="100000"/>
              </a:lnSpc>
              <a:spcBef>
                <a:spcPts val="530"/>
              </a:spcBef>
              <a:buClr>
                <a:srgbClr val="3A812E"/>
              </a:buClr>
              <a:buSzPct val="59090"/>
              <a:buFont typeface="Wingdings"/>
              <a:buChar char=""/>
              <a:tabLst>
                <a:tab pos="681355" algn="l"/>
                <a:tab pos="681990" algn="l"/>
              </a:tabLst>
            </a:pPr>
            <a:r>
              <a:rPr sz="2400" dirty="0">
                <a:latin typeface="標楷體" pitchFamily="65" charset="-120"/>
                <a:ea typeface="標楷體" pitchFamily="65" charset="-120"/>
                <a:cs typeface="Noto Sans Mono CJK JP Regular"/>
              </a:rPr>
              <a:t>金</a:t>
            </a:r>
            <a:r>
              <a:rPr sz="2400" spc="-5" dirty="0">
                <a:latin typeface="標楷體" pitchFamily="65" charset="-120"/>
                <a:ea typeface="標楷體" pitchFamily="65" charset="-120"/>
                <a:cs typeface="Noto Sans Mono CJK JP Regular"/>
              </a:rPr>
              <a:t>融機</a:t>
            </a:r>
            <a:r>
              <a:rPr sz="2400" dirty="0">
                <a:latin typeface="標楷體" pitchFamily="65" charset="-120"/>
                <a:ea typeface="標楷體" pitchFamily="65" charset="-120"/>
                <a:cs typeface="Noto Sans Mono CJK JP Regular"/>
              </a:rPr>
              <a:t>構</a:t>
            </a:r>
            <a:r>
              <a:rPr sz="2400" spc="-5" dirty="0">
                <a:latin typeface="標楷體" pitchFamily="65" charset="-120"/>
                <a:ea typeface="標楷體" pitchFamily="65" charset="-120"/>
                <a:cs typeface="Noto Sans Mono CJK JP Regular"/>
              </a:rPr>
              <a:t>之</a:t>
            </a:r>
            <a:r>
              <a:rPr sz="2400" dirty="0">
                <a:latin typeface="標楷體" pitchFamily="65" charset="-120"/>
                <a:ea typeface="標楷體" pitchFamily="65" charset="-120"/>
                <a:cs typeface="Noto Sans Mono CJK JP Regular"/>
              </a:rPr>
              <a:t>下</a:t>
            </a:r>
            <a:r>
              <a:rPr sz="2400" spc="-5" dirty="0">
                <a:latin typeface="標楷體" pitchFamily="65" charset="-120"/>
                <a:ea typeface="標楷體" pitchFamily="65" charset="-120"/>
                <a:cs typeface="Noto Sans Mono CJK JP Regular"/>
              </a:rPr>
              <a:t>列現</a:t>
            </a:r>
            <a:r>
              <a:rPr sz="2400" dirty="0">
                <a:latin typeface="標楷體" pitchFamily="65" charset="-120"/>
                <a:ea typeface="標楷體" pitchFamily="65" charset="-120"/>
                <a:cs typeface="Noto Sans Mono CJK JP Regular"/>
              </a:rPr>
              <a:t>金</a:t>
            </a:r>
            <a:r>
              <a:rPr sz="2400" spc="-5" dirty="0">
                <a:latin typeface="標楷體" pitchFamily="65" charset="-120"/>
                <a:ea typeface="標楷體" pitchFamily="65" charset="-120"/>
                <a:cs typeface="Noto Sans Mono CJK JP Regular"/>
              </a:rPr>
              <a:t>流</a:t>
            </a:r>
            <a:r>
              <a:rPr sz="2400" dirty="0">
                <a:latin typeface="標楷體" pitchFamily="65" charset="-120"/>
                <a:ea typeface="標楷體" pitchFamily="65" charset="-120"/>
                <a:cs typeface="Noto Sans Mono CJK JP Regular"/>
              </a:rPr>
              <a:t>量</a:t>
            </a:r>
            <a:r>
              <a:rPr sz="2400" spc="-5" dirty="0">
                <a:latin typeface="標楷體" pitchFamily="65" charset="-120"/>
                <a:ea typeface="標楷體" pitchFamily="65" charset="-120"/>
                <a:cs typeface="Noto Sans Mono CJK JP Regular"/>
              </a:rPr>
              <a:t>得以</a:t>
            </a:r>
            <a:r>
              <a:rPr sz="2400" dirty="0">
                <a:latin typeface="標楷體" pitchFamily="65" charset="-120"/>
                <a:ea typeface="標楷體" pitchFamily="65" charset="-120"/>
                <a:cs typeface="Noto Sans Mono CJK JP Regular"/>
              </a:rPr>
              <a:t>淨</a:t>
            </a:r>
            <a:r>
              <a:rPr sz="2400" spc="-5" dirty="0">
                <a:latin typeface="標楷體" pitchFamily="65" charset="-120"/>
                <a:ea typeface="標楷體" pitchFamily="65" charset="-120"/>
                <a:cs typeface="Noto Sans Mono CJK JP Regular"/>
              </a:rPr>
              <a:t>額</a:t>
            </a:r>
            <a:r>
              <a:rPr sz="2400" dirty="0">
                <a:latin typeface="標楷體" pitchFamily="65" charset="-120"/>
                <a:ea typeface="標楷體" pitchFamily="65" charset="-120"/>
                <a:cs typeface="Noto Sans Mono CJK JP Regular"/>
              </a:rPr>
              <a:t>報</a:t>
            </a:r>
            <a:r>
              <a:rPr sz="2400" spc="-5" dirty="0">
                <a:latin typeface="標楷體" pitchFamily="65" charset="-120"/>
                <a:ea typeface="標楷體" pitchFamily="65" charset="-120"/>
                <a:cs typeface="Noto Sans Mono CJK JP Regular"/>
              </a:rPr>
              <a:t>導：</a:t>
            </a:r>
            <a:endParaRPr sz="2400" dirty="0">
              <a:latin typeface="標楷體" pitchFamily="65" charset="-120"/>
              <a:ea typeface="標楷體" pitchFamily="65" charset="-120"/>
              <a:cs typeface="Noto Sans Mono CJK JP Regular"/>
            </a:endParaRPr>
          </a:p>
          <a:p>
            <a:pPr marL="1033780" lvl="2" indent="-349250">
              <a:lnSpc>
                <a:spcPct val="100000"/>
              </a:lnSpc>
              <a:spcBef>
                <a:spcPts val="525"/>
              </a:spcBef>
              <a:buClr>
                <a:srgbClr val="CC9900"/>
              </a:buClr>
              <a:buSzPct val="63636"/>
              <a:buFont typeface="Wingdings"/>
              <a:buChar char=""/>
              <a:tabLst>
                <a:tab pos="1033780" algn="l"/>
                <a:tab pos="1034415" algn="l"/>
              </a:tabLst>
            </a:pPr>
            <a:r>
              <a:rPr sz="2400" dirty="0">
                <a:latin typeface="標楷體" pitchFamily="65" charset="-120"/>
                <a:ea typeface="標楷體" pitchFamily="65" charset="-120"/>
                <a:cs typeface="Noto Sans Mono CJK JP Regular"/>
              </a:rPr>
              <a:t>承</a:t>
            </a:r>
            <a:r>
              <a:rPr sz="2400" spc="-5" dirty="0">
                <a:latin typeface="標楷體" pitchFamily="65" charset="-120"/>
                <a:ea typeface="標楷體" pitchFamily="65" charset="-120"/>
                <a:cs typeface="Noto Sans Mono CJK JP Regular"/>
              </a:rPr>
              <a:t>作及</a:t>
            </a:r>
            <a:r>
              <a:rPr sz="2400" dirty="0">
                <a:latin typeface="標楷體" pitchFamily="65" charset="-120"/>
                <a:ea typeface="標楷體" pitchFamily="65" charset="-120"/>
                <a:cs typeface="Noto Sans Mono CJK JP Regular"/>
              </a:rPr>
              <a:t>償</a:t>
            </a:r>
            <a:r>
              <a:rPr sz="2400" spc="-5" dirty="0">
                <a:latin typeface="標楷體" pitchFamily="65" charset="-120"/>
                <a:ea typeface="標楷體" pitchFamily="65" charset="-120"/>
                <a:cs typeface="Noto Sans Mono CJK JP Regular"/>
              </a:rPr>
              <a:t>還</a:t>
            </a:r>
            <a:r>
              <a:rPr sz="2400" dirty="0">
                <a:latin typeface="標楷體" pitchFamily="65" charset="-120"/>
                <a:ea typeface="標楷體" pitchFamily="65" charset="-120"/>
                <a:cs typeface="Noto Sans Mono CJK JP Regular"/>
              </a:rPr>
              <a:t>有</a:t>
            </a:r>
            <a:r>
              <a:rPr sz="2400" spc="-5" dirty="0">
                <a:latin typeface="標楷體" pitchFamily="65" charset="-120"/>
                <a:ea typeface="標楷體" pitchFamily="65" charset="-120"/>
                <a:cs typeface="Noto Sans Mono CJK JP Regular"/>
              </a:rPr>
              <a:t>固定</a:t>
            </a:r>
            <a:r>
              <a:rPr sz="2400" dirty="0">
                <a:latin typeface="標楷體" pitchFamily="65" charset="-120"/>
                <a:ea typeface="標楷體" pitchFamily="65" charset="-120"/>
                <a:cs typeface="Noto Sans Mono CJK JP Regular"/>
              </a:rPr>
              <a:t>到</a:t>
            </a:r>
            <a:r>
              <a:rPr sz="2400" spc="-5" dirty="0">
                <a:latin typeface="標楷體" pitchFamily="65" charset="-120"/>
                <a:ea typeface="標楷體" pitchFamily="65" charset="-120"/>
                <a:cs typeface="Noto Sans Mono CJK JP Regular"/>
              </a:rPr>
              <a:t>期</a:t>
            </a:r>
            <a:r>
              <a:rPr sz="2400" dirty="0">
                <a:latin typeface="標楷體" pitchFamily="65" charset="-120"/>
                <a:ea typeface="標楷體" pitchFamily="65" charset="-120"/>
                <a:cs typeface="Noto Sans Mono CJK JP Regular"/>
              </a:rPr>
              <a:t>日</a:t>
            </a:r>
            <a:r>
              <a:rPr sz="2400" spc="-5" dirty="0">
                <a:latin typeface="標楷體" pitchFamily="65" charset="-120"/>
                <a:ea typeface="標楷體" pitchFamily="65" charset="-120"/>
                <a:cs typeface="Noto Sans Mono CJK JP Regular"/>
              </a:rPr>
              <a:t>之存</a:t>
            </a:r>
            <a:r>
              <a:rPr sz="2400" dirty="0">
                <a:latin typeface="標楷體" pitchFamily="65" charset="-120"/>
                <a:ea typeface="標楷體" pitchFamily="65" charset="-120"/>
                <a:cs typeface="Noto Sans Mono CJK JP Regular"/>
              </a:rPr>
              <a:t>款</a:t>
            </a:r>
            <a:r>
              <a:rPr sz="2400" spc="-5" dirty="0">
                <a:latin typeface="標楷體" pitchFamily="65" charset="-120"/>
                <a:ea typeface="標楷體" pitchFamily="65" charset="-120"/>
                <a:cs typeface="Noto Sans Mono CJK JP Regular"/>
              </a:rPr>
              <a:t>之</a:t>
            </a:r>
            <a:r>
              <a:rPr sz="2400" dirty="0">
                <a:latin typeface="標楷體" pitchFamily="65" charset="-120"/>
                <a:ea typeface="標楷體" pitchFamily="65" charset="-120"/>
                <a:cs typeface="Noto Sans Mono CJK JP Regular"/>
              </a:rPr>
              <a:t>現</a:t>
            </a:r>
            <a:r>
              <a:rPr sz="2400" spc="-5" dirty="0">
                <a:latin typeface="標楷體" pitchFamily="65" charset="-120"/>
                <a:ea typeface="標楷體" pitchFamily="65" charset="-120"/>
                <a:cs typeface="Noto Sans Mono CJK JP Regular"/>
              </a:rPr>
              <a:t>金收</a:t>
            </a:r>
            <a:r>
              <a:rPr sz="2400" dirty="0">
                <a:latin typeface="標楷體" pitchFamily="65" charset="-120"/>
                <a:ea typeface="標楷體" pitchFamily="65" charset="-120"/>
                <a:cs typeface="Noto Sans Mono CJK JP Regular"/>
              </a:rPr>
              <a:t>取</a:t>
            </a:r>
            <a:r>
              <a:rPr sz="2400" spc="-5" dirty="0">
                <a:latin typeface="標楷體" pitchFamily="65" charset="-120"/>
                <a:ea typeface="標楷體" pitchFamily="65" charset="-120"/>
                <a:cs typeface="Noto Sans Mono CJK JP Regular"/>
              </a:rPr>
              <a:t>及</a:t>
            </a:r>
            <a:r>
              <a:rPr sz="2400" dirty="0">
                <a:latin typeface="標楷體" pitchFamily="65" charset="-120"/>
                <a:ea typeface="標楷體" pitchFamily="65" charset="-120"/>
                <a:cs typeface="Noto Sans Mono CJK JP Regular"/>
              </a:rPr>
              <a:t>支</a:t>
            </a:r>
            <a:r>
              <a:rPr sz="2400" spc="-5" dirty="0">
                <a:latin typeface="標楷體" pitchFamily="65" charset="-120"/>
                <a:ea typeface="標楷體" pitchFamily="65" charset="-120"/>
                <a:cs typeface="Noto Sans Mono CJK JP Regular"/>
              </a:rPr>
              <a:t>付；</a:t>
            </a:r>
            <a:endParaRPr sz="2400" dirty="0">
              <a:latin typeface="標楷體" pitchFamily="65" charset="-120"/>
              <a:ea typeface="標楷體" pitchFamily="65" charset="-120"/>
              <a:cs typeface="Noto Sans Mono CJK JP Regular"/>
            </a:endParaRPr>
          </a:p>
          <a:p>
            <a:pPr marL="1033780" lvl="2" indent="-349250">
              <a:lnSpc>
                <a:spcPct val="100000"/>
              </a:lnSpc>
              <a:spcBef>
                <a:spcPts val="530"/>
              </a:spcBef>
              <a:buClr>
                <a:srgbClr val="CC9900"/>
              </a:buClr>
              <a:buSzPct val="63636"/>
              <a:buFont typeface="Wingdings"/>
              <a:buChar char=""/>
              <a:tabLst>
                <a:tab pos="1033780" algn="l"/>
                <a:tab pos="1034415" algn="l"/>
              </a:tabLst>
            </a:pPr>
            <a:r>
              <a:rPr sz="2400" dirty="0">
                <a:latin typeface="標楷體" pitchFamily="65" charset="-120"/>
                <a:ea typeface="標楷體" pitchFamily="65" charset="-120"/>
                <a:cs typeface="Noto Sans Mono CJK JP Regular"/>
              </a:rPr>
              <a:t>向</a:t>
            </a:r>
            <a:r>
              <a:rPr sz="2400" spc="-5" dirty="0">
                <a:latin typeface="標楷體" pitchFamily="65" charset="-120"/>
                <a:ea typeface="標楷體" pitchFamily="65" charset="-120"/>
                <a:cs typeface="Noto Sans Mono CJK JP Regular"/>
              </a:rPr>
              <a:t>其他</a:t>
            </a:r>
            <a:r>
              <a:rPr sz="2400" dirty="0">
                <a:latin typeface="標楷體" pitchFamily="65" charset="-120"/>
                <a:ea typeface="標楷體" pitchFamily="65" charset="-120"/>
                <a:cs typeface="Noto Sans Mono CJK JP Regular"/>
              </a:rPr>
              <a:t>金</a:t>
            </a:r>
            <a:r>
              <a:rPr sz="2400" spc="-5" dirty="0">
                <a:latin typeface="標楷體" pitchFamily="65" charset="-120"/>
                <a:ea typeface="標楷體" pitchFamily="65" charset="-120"/>
                <a:cs typeface="Noto Sans Mono CJK JP Regular"/>
              </a:rPr>
              <a:t>融</a:t>
            </a:r>
            <a:r>
              <a:rPr sz="2400" dirty="0">
                <a:latin typeface="標楷體" pitchFamily="65" charset="-120"/>
                <a:ea typeface="標楷體" pitchFamily="65" charset="-120"/>
                <a:cs typeface="Noto Sans Mono CJK JP Regular"/>
              </a:rPr>
              <a:t>機</a:t>
            </a:r>
            <a:r>
              <a:rPr sz="2400" spc="-5" dirty="0">
                <a:latin typeface="標楷體" pitchFamily="65" charset="-120"/>
                <a:ea typeface="標楷體" pitchFamily="65" charset="-120"/>
                <a:cs typeface="Noto Sans Mono CJK JP Regular"/>
              </a:rPr>
              <a:t>構存</a:t>
            </a:r>
            <a:r>
              <a:rPr sz="2400" dirty="0">
                <a:latin typeface="標楷體" pitchFamily="65" charset="-120"/>
                <a:ea typeface="標楷體" pitchFamily="65" charset="-120"/>
                <a:cs typeface="Noto Sans Mono CJK JP Regular"/>
              </a:rPr>
              <a:t>款</a:t>
            </a:r>
            <a:r>
              <a:rPr sz="2400" spc="-5" dirty="0">
                <a:latin typeface="標楷體" pitchFamily="65" charset="-120"/>
                <a:ea typeface="標楷體" pitchFamily="65" charset="-120"/>
                <a:cs typeface="Noto Sans Mono CJK JP Regular"/>
              </a:rPr>
              <a:t>及</a:t>
            </a:r>
            <a:r>
              <a:rPr sz="2400" dirty="0">
                <a:latin typeface="標楷體" pitchFamily="65" charset="-120"/>
                <a:ea typeface="標楷體" pitchFamily="65" charset="-120"/>
                <a:cs typeface="Noto Sans Mono CJK JP Regular"/>
              </a:rPr>
              <a:t>提</a:t>
            </a:r>
            <a:r>
              <a:rPr sz="2400" spc="-5" dirty="0">
                <a:latin typeface="標楷體" pitchFamily="65" charset="-120"/>
                <a:ea typeface="標楷體" pitchFamily="65" charset="-120"/>
                <a:cs typeface="Noto Sans Mono CJK JP Regular"/>
              </a:rPr>
              <a:t>款；及</a:t>
            </a:r>
            <a:endParaRPr sz="2400" dirty="0">
              <a:latin typeface="標楷體" pitchFamily="65" charset="-120"/>
              <a:ea typeface="標楷體" pitchFamily="65" charset="-120"/>
              <a:cs typeface="Noto Sans Mono CJK JP Regular"/>
            </a:endParaRPr>
          </a:p>
          <a:p>
            <a:pPr marL="1033780" lvl="2" indent="-349250">
              <a:lnSpc>
                <a:spcPct val="100000"/>
              </a:lnSpc>
              <a:spcBef>
                <a:spcPts val="530"/>
              </a:spcBef>
              <a:buClr>
                <a:srgbClr val="CC9900"/>
              </a:buClr>
              <a:buSzPct val="63636"/>
              <a:buFont typeface="Wingdings"/>
              <a:buChar char=""/>
              <a:tabLst>
                <a:tab pos="1033780" algn="l"/>
                <a:tab pos="1034415" algn="l"/>
              </a:tabLst>
            </a:pPr>
            <a:r>
              <a:rPr sz="2400" dirty="0">
                <a:latin typeface="標楷體" pitchFamily="65" charset="-120"/>
                <a:ea typeface="標楷體" pitchFamily="65" charset="-120"/>
                <a:cs typeface="Noto Sans Mono CJK JP Regular"/>
              </a:rPr>
              <a:t>對</a:t>
            </a:r>
            <a:r>
              <a:rPr sz="2400" spc="-5" dirty="0">
                <a:latin typeface="標楷體" pitchFamily="65" charset="-120"/>
                <a:ea typeface="標楷體" pitchFamily="65" charset="-120"/>
                <a:cs typeface="Noto Sans Mono CJK JP Regular"/>
              </a:rPr>
              <a:t>客戶之現</a:t>
            </a:r>
            <a:r>
              <a:rPr sz="2400" dirty="0">
                <a:latin typeface="標楷體" pitchFamily="65" charset="-120"/>
                <a:ea typeface="標楷體" pitchFamily="65" charset="-120"/>
                <a:cs typeface="Noto Sans Mono CJK JP Regular"/>
              </a:rPr>
              <a:t>金</a:t>
            </a:r>
            <a:r>
              <a:rPr sz="2400" spc="-5" dirty="0">
                <a:latin typeface="標楷體" pitchFamily="65" charset="-120"/>
                <a:ea typeface="標楷體" pitchFamily="65" charset="-120"/>
                <a:cs typeface="Noto Sans Mono CJK JP Regular"/>
              </a:rPr>
              <a:t>墊款與放</a:t>
            </a:r>
            <a:r>
              <a:rPr sz="2400" dirty="0">
                <a:latin typeface="標楷體" pitchFamily="65" charset="-120"/>
                <a:ea typeface="標楷體" pitchFamily="65" charset="-120"/>
                <a:cs typeface="Noto Sans Mono CJK JP Regular"/>
              </a:rPr>
              <a:t>款</a:t>
            </a:r>
            <a:r>
              <a:rPr sz="2400" spc="-5" dirty="0">
                <a:latin typeface="標楷體" pitchFamily="65" charset="-120"/>
                <a:ea typeface="標楷體" pitchFamily="65" charset="-120"/>
                <a:cs typeface="Noto Sans Mono CJK JP Regular"/>
              </a:rPr>
              <a:t>以及客戶</a:t>
            </a:r>
            <a:r>
              <a:rPr sz="2400" dirty="0">
                <a:latin typeface="標楷體" pitchFamily="65" charset="-120"/>
                <a:ea typeface="標楷體" pitchFamily="65" charset="-120"/>
                <a:cs typeface="Noto Sans Mono CJK JP Regular"/>
              </a:rPr>
              <a:t>償</a:t>
            </a:r>
            <a:r>
              <a:rPr sz="2400" spc="-5" dirty="0">
                <a:latin typeface="標楷體" pitchFamily="65" charset="-120"/>
                <a:ea typeface="標楷體" pitchFamily="65" charset="-120"/>
                <a:cs typeface="Noto Sans Mono CJK JP Regular"/>
              </a:rPr>
              <a:t>還該等墊</a:t>
            </a:r>
            <a:r>
              <a:rPr sz="2400" dirty="0">
                <a:latin typeface="標楷體" pitchFamily="65" charset="-120"/>
                <a:ea typeface="標楷體" pitchFamily="65" charset="-120"/>
                <a:cs typeface="Noto Sans Mono CJK JP Regular"/>
              </a:rPr>
              <a:t>款</a:t>
            </a:r>
            <a:r>
              <a:rPr sz="2400" spc="-5" dirty="0">
                <a:latin typeface="標楷體" pitchFamily="65" charset="-120"/>
                <a:ea typeface="標楷體" pitchFamily="65" charset="-120"/>
                <a:cs typeface="Noto Sans Mono CJK JP Regular"/>
              </a:rPr>
              <a:t>及放款。</a:t>
            </a:r>
            <a:endParaRPr sz="2400" dirty="0">
              <a:latin typeface="標楷體" pitchFamily="65" charset="-120"/>
              <a:ea typeface="標楷體" pitchFamily="65" charset="-120"/>
              <a:cs typeface="Noto Sans Mono CJK JP Regula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BB1F49E-838B-41C4-8F10-5FD1ECACF0F9}" type="slidenum">
              <a:rPr lang="zh-TW" altLang="en-US" smtClean="0"/>
              <a:pPr/>
              <a:t>11</a:t>
            </a:fld>
            <a:endParaRPr lang="zh-TW" altLang="en-US" dirty="0"/>
          </a:p>
        </p:txBody>
      </p:sp>
      <p:sp>
        <p:nvSpPr>
          <p:cNvPr id="5" name="標題 4"/>
          <p:cNvSpPr>
            <a:spLocks noGrp="1"/>
          </p:cNvSpPr>
          <p:nvPr>
            <p:ph type="title"/>
          </p:nvPr>
        </p:nvSpPr>
        <p:spPr>
          <a:xfrm>
            <a:off x="861236" y="435610"/>
            <a:ext cx="8016949" cy="804672"/>
          </a:xfrm>
        </p:spPr>
        <p:txBody>
          <a:bodyPr/>
          <a:lstStyle/>
          <a:p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總變動分析為主，淨變動分析為例外</a:t>
            </a:r>
            <a:endParaRPr lang="zh-TW" altLang="en-US" sz="36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6" name="object 4"/>
          <p:cNvSpPr txBox="1"/>
          <p:nvPr/>
        </p:nvSpPr>
        <p:spPr>
          <a:xfrm>
            <a:off x="535940" y="1240282"/>
            <a:ext cx="7987030" cy="11626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3695" marR="5080" indent="-340995">
              <a:lnSpc>
                <a:spcPct val="100000"/>
              </a:lnSpc>
              <a:spcBef>
                <a:spcPts val="100"/>
              </a:spcBef>
              <a:buClr>
                <a:srgbClr val="CC9900"/>
              </a:buClr>
              <a:buSzPct val="64583"/>
              <a:buFont typeface="Wingdings"/>
              <a:buChar char=""/>
              <a:tabLst>
                <a:tab pos="353695" algn="l"/>
                <a:tab pos="354330" algn="l"/>
              </a:tabLst>
            </a:pPr>
            <a:r>
              <a:rPr sz="2400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總變動分析係指分析各項目變動之過程，而非僅考慮其淨 變動額：</a:t>
            </a:r>
          </a:p>
          <a:p>
            <a:pPr marL="681355" lvl="1" indent="-324485">
              <a:lnSpc>
                <a:spcPct val="100000"/>
              </a:lnSpc>
              <a:spcBef>
                <a:spcPts val="550"/>
              </a:spcBef>
              <a:buClr>
                <a:srgbClr val="3A812E"/>
              </a:buClr>
              <a:buSzPct val="59090"/>
              <a:buFont typeface="Wingdings"/>
              <a:buChar char=""/>
              <a:tabLst>
                <a:tab pos="681355" algn="l"/>
                <a:tab pos="681990" algn="l"/>
              </a:tabLst>
            </a:pPr>
            <a:r>
              <a:rPr sz="2200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例如不動產</a:t>
            </a:r>
            <a:r>
              <a:rPr sz="2200" spc="-5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、廠</a:t>
            </a:r>
            <a:r>
              <a:rPr sz="2200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房</a:t>
            </a:r>
            <a:r>
              <a:rPr sz="2200" spc="-5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及設</a:t>
            </a:r>
            <a:r>
              <a:rPr sz="2200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備</a:t>
            </a:r>
            <a:r>
              <a:rPr sz="2200" spc="-5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淨增</a:t>
            </a:r>
            <a:r>
              <a:rPr sz="2200" spc="35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加</a:t>
            </a:r>
            <a:r>
              <a:rPr sz="2200" spc="-5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1,500,000</a:t>
            </a:r>
            <a:r>
              <a:rPr sz="2200" spc="5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元：</a:t>
            </a:r>
            <a:endParaRPr sz="2200" dirty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  <p:sp>
        <p:nvSpPr>
          <p:cNvPr id="7" name="object 5"/>
          <p:cNvSpPr txBox="1"/>
          <p:nvPr/>
        </p:nvSpPr>
        <p:spPr>
          <a:xfrm>
            <a:off x="1259632" y="2636912"/>
            <a:ext cx="1496695" cy="2037714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361950" indent="-349250">
              <a:lnSpc>
                <a:spcPct val="100000"/>
              </a:lnSpc>
              <a:spcBef>
                <a:spcPts val="625"/>
              </a:spcBef>
              <a:buClr>
                <a:srgbClr val="CC9900"/>
              </a:buClr>
              <a:buSzPct val="63636"/>
              <a:buFont typeface="Wingdings"/>
              <a:buChar char=""/>
              <a:tabLst>
                <a:tab pos="361315" algn="l"/>
                <a:tab pos="361950" algn="l"/>
              </a:tabLst>
            </a:pPr>
            <a:r>
              <a:rPr sz="2200" spc="5" dirty="0">
                <a:latin typeface="標楷體" pitchFamily="65" charset="-120"/>
                <a:ea typeface="標楷體" pitchFamily="65" charset="-120"/>
                <a:cs typeface="Noto Sans Mono CJK JP Regular"/>
              </a:rPr>
              <a:t>折舊</a:t>
            </a:r>
            <a:endParaRPr sz="2200" dirty="0">
              <a:latin typeface="標楷體" pitchFamily="65" charset="-120"/>
              <a:ea typeface="標楷體" pitchFamily="65" charset="-120"/>
              <a:cs typeface="Noto Sans Mono CJK JP Regular"/>
            </a:endParaRPr>
          </a:p>
          <a:p>
            <a:pPr marL="361950" indent="-349250">
              <a:lnSpc>
                <a:spcPct val="100000"/>
              </a:lnSpc>
              <a:spcBef>
                <a:spcPts val="530"/>
              </a:spcBef>
              <a:buClr>
                <a:srgbClr val="CC9900"/>
              </a:buClr>
              <a:buSzPct val="63636"/>
              <a:buFont typeface="Wingdings"/>
              <a:buChar char=""/>
              <a:tabLst>
                <a:tab pos="361315" algn="l"/>
                <a:tab pos="361950" algn="l"/>
              </a:tabLst>
            </a:pPr>
            <a:r>
              <a:rPr sz="2200" spc="5" dirty="0">
                <a:latin typeface="標楷體" pitchFamily="65" charset="-120"/>
                <a:ea typeface="標楷體" pitchFamily="65" charset="-120"/>
                <a:cs typeface="Noto Sans Mono CJK JP Regular"/>
              </a:rPr>
              <a:t>購置價款</a:t>
            </a:r>
            <a:endParaRPr sz="2200" dirty="0">
              <a:latin typeface="標楷體" pitchFamily="65" charset="-120"/>
              <a:ea typeface="標楷體" pitchFamily="65" charset="-120"/>
              <a:cs typeface="Noto Sans Mono CJK JP Regular"/>
            </a:endParaRPr>
          </a:p>
          <a:p>
            <a:pPr marL="361950" indent="-349250">
              <a:lnSpc>
                <a:spcPct val="100000"/>
              </a:lnSpc>
              <a:spcBef>
                <a:spcPts val="530"/>
              </a:spcBef>
              <a:buClr>
                <a:srgbClr val="CC9900"/>
              </a:buClr>
              <a:buSzPct val="63636"/>
              <a:buFont typeface="Wingdings"/>
              <a:buChar char=""/>
              <a:tabLst>
                <a:tab pos="361315" algn="l"/>
                <a:tab pos="361950" algn="l"/>
              </a:tabLst>
            </a:pPr>
            <a:r>
              <a:rPr sz="2200" spc="5" dirty="0">
                <a:latin typeface="標楷體" pitchFamily="65" charset="-120"/>
                <a:ea typeface="標楷體" pitchFamily="65" charset="-120"/>
                <a:cs typeface="Noto Sans Mono CJK JP Regular"/>
              </a:rPr>
              <a:t>處分價款</a:t>
            </a:r>
            <a:endParaRPr sz="2200" dirty="0">
              <a:latin typeface="標楷體" pitchFamily="65" charset="-120"/>
              <a:ea typeface="標楷體" pitchFamily="65" charset="-120"/>
              <a:cs typeface="Noto Sans Mono CJK JP Regular"/>
            </a:endParaRPr>
          </a:p>
          <a:p>
            <a:pPr marL="361950" indent="-349250">
              <a:lnSpc>
                <a:spcPct val="100000"/>
              </a:lnSpc>
              <a:spcBef>
                <a:spcPts val="530"/>
              </a:spcBef>
              <a:buClr>
                <a:srgbClr val="CC9900"/>
              </a:buClr>
              <a:buSzPct val="63636"/>
              <a:buFont typeface="Wingdings"/>
              <a:buChar char=""/>
              <a:tabLst>
                <a:tab pos="361315" algn="l"/>
                <a:tab pos="361950" algn="l"/>
              </a:tabLst>
            </a:pPr>
            <a:r>
              <a:rPr sz="2200" spc="5" dirty="0">
                <a:latin typeface="標楷體" pitchFamily="65" charset="-120"/>
                <a:ea typeface="標楷體" pitchFamily="65" charset="-120"/>
                <a:cs typeface="Noto Sans Mono CJK JP Regular"/>
              </a:rPr>
              <a:t>處分損失</a:t>
            </a:r>
            <a:endParaRPr sz="2200" dirty="0">
              <a:latin typeface="標楷體" pitchFamily="65" charset="-120"/>
              <a:ea typeface="標楷體" pitchFamily="65" charset="-120"/>
              <a:cs typeface="Noto Sans Mono CJK JP Regular"/>
            </a:endParaRPr>
          </a:p>
          <a:p>
            <a:pPr marL="361950" indent="-349250">
              <a:lnSpc>
                <a:spcPct val="100000"/>
              </a:lnSpc>
              <a:spcBef>
                <a:spcPts val="525"/>
              </a:spcBef>
              <a:buClr>
                <a:srgbClr val="CC9900"/>
              </a:buClr>
              <a:buSzPct val="63636"/>
              <a:buFont typeface="Wingdings"/>
              <a:buChar char=""/>
              <a:tabLst>
                <a:tab pos="361315" algn="l"/>
                <a:tab pos="361950" algn="l"/>
              </a:tabLst>
            </a:pPr>
            <a:r>
              <a:rPr sz="2200" spc="5" dirty="0">
                <a:latin typeface="標楷體" pitchFamily="65" charset="-120"/>
                <a:ea typeface="標楷體" pitchFamily="65" charset="-120"/>
                <a:cs typeface="Noto Sans Mono CJK JP Regular"/>
              </a:rPr>
              <a:t>淨流出</a:t>
            </a:r>
            <a:endParaRPr sz="2200" dirty="0">
              <a:latin typeface="標楷體" pitchFamily="65" charset="-120"/>
              <a:ea typeface="標楷體" pitchFamily="65" charset="-120"/>
              <a:cs typeface="Noto Sans Mono CJK JP Regular"/>
            </a:endParaRPr>
          </a:p>
        </p:txBody>
      </p:sp>
      <p:sp>
        <p:nvSpPr>
          <p:cNvPr id="8" name="object 6"/>
          <p:cNvSpPr txBox="1"/>
          <p:nvPr/>
        </p:nvSpPr>
        <p:spPr>
          <a:xfrm>
            <a:off x="3059832" y="2708920"/>
            <a:ext cx="2208854" cy="2036583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621030">
              <a:lnSpc>
                <a:spcPct val="100000"/>
              </a:lnSpc>
              <a:spcBef>
                <a:spcPts val="625"/>
              </a:spcBef>
            </a:pPr>
            <a:r>
              <a:rPr sz="2200" spc="-5" dirty="0">
                <a:latin typeface="Times New Roman" pitchFamily="18" charset="0"/>
                <a:cs typeface="Times New Roman" pitchFamily="18" charset="0"/>
              </a:rPr>
              <a:t>500,000</a:t>
            </a:r>
            <a:endParaRPr sz="2200" dirty="0">
              <a:latin typeface="Times New Roman" pitchFamily="18" charset="0"/>
              <a:cs typeface="Times New Roman" pitchFamily="18" charset="0"/>
            </a:endParaRPr>
          </a:p>
          <a:p>
            <a:pPr marL="168275">
              <a:lnSpc>
                <a:spcPct val="100000"/>
              </a:lnSpc>
              <a:spcBef>
                <a:spcPts val="530"/>
              </a:spcBef>
            </a:pPr>
            <a:r>
              <a:rPr lang="en-US" sz="2200" spc="-5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sz="2200" spc="-5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sz="2200" spc="-5" dirty="0">
                <a:latin typeface="Times New Roman" pitchFamily="18" charset="0"/>
                <a:cs typeface="Times New Roman" pitchFamily="18" charset="0"/>
              </a:rPr>
              <a:t>3,000,000)</a:t>
            </a:r>
            <a:endParaRPr sz="2200" dirty="0">
              <a:latin typeface="Times New Roman" pitchFamily="18" charset="0"/>
              <a:cs typeface="Times New Roman" pitchFamily="18" charset="0"/>
            </a:endParaRPr>
          </a:p>
          <a:p>
            <a:pPr marL="556895">
              <a:lnSpc>
                <a:spcPct val="100000"/>
              </a:lnSpc>
              <a:spcBef>
                <a:spcPts val="530"/>
              </a:spcBef>
            </a:pPr>
            <a:r>
              <a:rPr lang="en-US" sz="2200" spc="-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200" spc="-5" dirty="0" smtClean="0">
                <a:latin typeface="Times New Roman" pitchFamily="18" charset="0"/>
                <a:cs typeface="Times New Roman" pitchFamily="18" charset="0"/>
              </a:rPr>
              <a:t>800,000</a:t>
            </a:r>
            <a:endParaRPr sz="2200" dirty="0">
              <a:latin typeface="Times New Roman" pitchFamily="18" charset="0"/>
              <a:cs typeface="Times New Roman" pitchFamily="18" charset="0"/>
            </a:endParaRPr>
          </a:p>
          <a:p>
            <a:pPr marL="278130" marR="5080" indent="-266065">
              <a:lnSpc>
                <a:spcPct val="120000"/>
              </a:lnSpc>
              <a:tabLst>
                <a:tab pos="556895" algn="l"/>
              </a:tabLst>
            </a:pPr>
            <a:r>
              <a:rPr sz="2200" u="heavy" spc="-5" dirty="0">
                <a:uFill>
                  <a:solidFill>
                    <a:srgbClr val="000000"/>
                  </a:solidFill>
                </a:u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u="heavy" spc="-5" dirty="0" smtClean="0">
                <a:uFill>
                  <a:solidFill>
                    <a:srgbClr val="000000"/>
                  </a:solidFill>
                </a:u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2200" u="heavy" spc="-5" dirty="0">
                <a:uFill>
                  <a:solidFill>
                    <a:srgbClr val="000000"/>
                  </a:solidFill>
                </a:u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200" u="heavy" spc="-5" dirty="0" smtClean="0">
                <a:uFill>
                  <a:solidFill>
                    <a:srgbClr val="000000"/>
                  </a:solidFill>
                </a:uFill>
                <a:latin typeface="Times New Roman" pitchFamily="18" charset="0"/>
                <a:cs typeface="Times New Roman" pitchFamily="18" charset="0"/>
              </a:rPr>
              <a:t>   </a:t>
            </a:r>
            <a:r>
              <a:rPr sz="2200" u="heavy" spc="-5" dirty="0">
                <a:uFill>
                  <a:solidFill>
                    <a:srgbClr val="000000"/>
                  </a:solidFill>
                </a:u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200" u="heavy" spc="-5" dirty="0" smtClean="0">
                <a:uFill>
                  <a:solidFill>
                    <a:srgbClr val="000000"/>
                  </a:solidFill>
                </a:u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2200" u="heavy" spc="-5" dirty="0" smtClean="0">
                <a:uFill>
                  <a:solidFill>
                    <a:srgbClr val="000000"/>
                  </a:solidFill>
                </a:uFill>
                <a:latin typeface="Times New Roman" pitchFamily="18" charset="0"/>
                <a:cs typeface="Times New Roman" pitchFamily="18" charset="0"/>
              </a:rPr>
              <a:t>200,000</a:t>
            </a:r>
            <a:r>
              <a:rPr lang="en-US" sz="2200" u="sng" spc="-5" dirty="0" smtClean="0">
                <a:uFill>
                  <a:solidFill>
                    <a:srgbClr val="000000"/>
                  </a:solidFill>
                </a:u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sz="2200" u="heavy" spc="-5" dirty="0" smtClean="0">
                <a:uFill>
                  <a:solidFill>
                    <a:srgbClr val="000000"/>
                  </a:solidFill>
                </a:u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2200" spc="-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200" spc="-5" dirty="0">
                <a:latin typeface="Times New Roman" pitchFamily="18" charset="0"/>
                <a:cs typeface="Times New Roman" pitchFamily="18" charset="0"/>
              </a:rPr>
              <a:t>(1,</a:t>
            </a:r>
            <a:r>
              <a:rPr sz="220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sz="2200" spc="-5" dirty="0">
                <a:latin typeface="Times New Roman" pitchFamily="18" charset="0"/>
                <a:cs typeface="Times New Roman" pitchFamily="18" charset="0"/>
              </a:rPr>
              <a:t>00,00</a:t>
            </a:r>
            <a:r>
              <a:rPr sz="2200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sz="2200" spc="-5" dirty="0">
                <a:latin typeface="Times New Roman" pitchFamily="18" charset="0"/>
                <a:cs typeface="Times New Roman" pitchFamily="18" charset="0"/>
              </a:rPr>
              <a:t>)</a:t>
            </a:r>
            <a:endParaRPr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object 7"/>
          <p:cNvSpPr txBox="1"/>
          <p:nvPr/>
        </p:nvSpPr>
        <p:spPr>
          <a:xfrm>
            <a:off x="861236" y="5151069"/>
            <a:ext cx="7894955" cy="695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37185" indent="-324485">
              <a:lnSpc>
                <a:spcPct val="100000"/>
              </a:lnSpc>
              <a:spcBef>
                <a:spcPts val="95"/>
              </a:spcBef>
              <a:buClr>
                <a:srgbClr val="3A812E"/>
              </a:buClr>
              <a:buSzPct val="59090"/>
              <a:buFont typeface="Wingdings"/>
              <a:buChar char=""/>
              <a:tabLst>
                <a:tab pos="337185" algn="l"/>
                <a:tab pos="337820" algn="l"/>
              </a:tabLst>
            </a:pPr>
            <a:r>
              <a:rPr sz="2200" dirty="0">
                <a:latin typeface="標楷體" pitchFamily="65" charset="-120"/>
                <a:ea typeface="標楷體" pitchFamily="65" charset="-120"/>
                <a:cs typeface="Noto Sans Mono CJK JP Regular"/>
              </a:rPr>
              <a:t>如</a:t>
            </a:r>
            <a:r>
              <a:rPr sz="2200" spc="-5" dirty="0">
                <a:latin typeface="標楷體" pitchFamily="65" charset="-120"/>
                <a:ea typeface="標楷體" pitchFamily="65" charset="-120"/>
                <a:cs typeface="Noto Sans Mono CJK JP Regular"/>
              </a:rPr>
              <a:t>僅列示其</a:t>
            </a:r>
            <a:r>
              <a:rPr sz="2200" dirty="0">
                <a:latin typeface="標楷體" pitchFamily="65" charset="-120"/>
                <a:ea typeface="標楷體" pitchFamily="65" charset="-120"/>
                <a:cs typeface="Noto Sans Mono CJK JP Regular"/>
              </a:rPr>
              <a:t>淨</a:t>
            </a:r>
            <a:r>
              <a:rPr sz="2200" spc="-5" dirty="0">
                <a:latin typeface="標楷體" pitchFamily="65" charset="-120"/>
                <a:ea typeface="標楷體" pitchFamily="65" charset="-120"/>
                <a:cs typeface="Noto Sans Mono CJK JP Regular"/>
              </a:rPr>
              <a:t>變動額，</a:t>
            </a:r>
            <a:r>
              <a:rPr sz="2200" dirty="0">
                <a:latin typeface="標楷體" pitchFamily="65" charset="-120"/>
                <a:ea typeface="標楷體" pitchFamily="65" charset="-120"/>
                <a:cs typeface="Noto Sans Mono CJK JP Regular"/>
              </a:rPr>
              <a:t>則</a:t>
            </a:r>
            <a:r>
              <a:rPr sz="2200" spc="-5" dirty="0">
                <a:latin typeface="標楷體" pitchFamily="65" charset="-120"/>
                <a:ea typeface="標楷體" pitchFamily="65" charset="-120"/>
                <a:cs typeface="Noto Sans Mono CJK JP Regular"/>
              </a:rPr>
              <a:t>報表使用</a:t>
            </a:r>
            <a:r>
              <a:rPr sz="2200" dirty="0">
                <a:latin typeface="標楷體" pitchFamily="65" charset="-120"/>
                <a:ea typeface="標楷體" pitchFamily="65" charset="-120"/>
                <a:cs typeface="Noto Sans Mono CJK JP Regular"/>
              </a:rPr>
              <a:t>者</a:t>
            </a:r>
            <a:r>
              <a:rPr sz="2200" spc="-5" dirty="0">
                <a:latin typeface="標楷體" pitchFamily="65" charset="-120"/>
                <a:ea typeface="標楷體" pitchFamily="65" charset="-120"/>
                <a:cs typeface="Noto Sans Mono CJK JP Regular"/>
              </a:rPr>
              <a:t>無法了解</a:t>
            </a:r>
            <a:r>
              <a:rPr sz="2200" dirty="0">
                <a:latin typeface="標楷體" pitchFamily="65" charset="-120"/>
                <a:ea typeface="標楷體" pitchFamily="65" charset="-120"/>
                <a:cs typeface="Noto Sans Mono CJK JP Regular"/>
              </a:rPr>
              <a:t>企</a:t>
            </a:r>
            <a:r>
              <a:rPr sz="2200" spc="-5" dirty="0">
                <a:latin typeface="標楷體" pitchFamily="65" charset="-120"/>
                <a:ea typeface="標楷體" pitchFamily="65" charset="-120"/>
                <a:cs typeface="Noto Sans Mono CJK JP Regular"/>
              </a:rPr>
              <a:t>業擴張營</a:t>
            </a:r>
            <a:r>
              <a:rPr sz="2200" dirty="0">
                <a:latin typeface="標楷體" pitchFamily="65" charset="-120"/>
                <a:ea typeface="標楷體" pitchFamily="65" charset="-120"/>
                <a:cs typeface="Noto Sans Mono CJK JP Regular"/>
              </a:rPr>
              <a:t>業</a:t>
            </a:r>
            <a:r>
              <a:rPr sz="2200" spc="-5" dirty="0">
                <a:latin typeface="標楷體" pitchFamily="65" charset="-120"/>
                <a:ea typeface="標楷體" pitchFamily="65" charset="-120"/>
                <a:cs typeface="Noto Sans Mono CJK JP Regular"/>
              </a:rPr>
              <a:t>用</a:t>
            </a:r>
            <a:endParaRPr sz="2200" dirty="0">
              <a:latin typeface="標楷體" pitchFamily="65" charset="-120"/>
              <a:ea typeface="標楷體" pitchFamily="65" charset="-120"/>
              <a:cs typeface="Noto Sans Mono CJK JP Regular"/>
            </a:endParaRPr>
          </a:p>
          <a:p>
            <a:pPr marL="337185">
              <a:lnSpc>
                <a:spcPct val="100000"/>
              </a:lnSpc>
            </a:pPr>
            <a:r>
              <a:rPr sz="2200" dirty="0">
                <a:latin typeface="標楷體" pitchFamily="65" charset="-120"/>
                <a:ea typeface="標楷體" pitchFamily="65" charset="-120"/>
                <a:cs typeface="Noto Sans Mono CJK JP Regular"/>
              </a:rPr>
              <a:t>資</a:t>
            </a:r>
            <a:r>
              <a:rPr sz="2200" spc="-5" dirty="0">
                <a:latin typeface="標楷體" pitchFamily="65" charset="-120"/>
                <a:ea typeface="標楷體" pitchFamily="65" charset="-120"/>
                <a:cs typeface="Noto Sans Mono CJK JP Regular"/>
              </a:rPr>
              <a:t>產、</a:t>
            </a:r>
            <a:r>
              <a:rPr sz="2200" dirty="0">
                <a:latin typeface="標楷體" pitchFamily="65" charset="-120"/>
                <a:ea typeface="標楷體" pitchFamily="65" charset="-120"/>
                <a:cs typeface="Noto Sans Mono CJK JP Regular"/>
              </a:rPr>
              <a:t>取</a:t>
            </a:r>
            <a:r>
              <a:rPr sz="2200" spc="-5" dirty="0">
                <a:latin typeface="標楷體" pitchFamily="65" charset="-120"/>
                <a:ea typeface="標楷體" pitchFamily="65" charset="-120"/>
                <a:cs typeface="Noto Sans Mono CJK JP Regular"/>
              </a:rPr>
              <a:t>得</a:t>
            </a:r>
            <a:r>
              <a:rPr sz="2200" dirty="0">
                <a:latin typeface="標楷體" pitchFamily="65" charset="-120"/>
                <a:ea typeface="標楷體" pitchFamily="65" charset="-120"/>
                <a:cs typeface="Noto Sans Mono CJK JP Regular"/>
              </a:rPr>
              <a:t>資</a:t>
            </a:r>
            <a:r>
              <a:rPr sz="2200" spc="-5" dirty="0">
                <a:latin typeface="標楷體" pitchFamily="65" charset="-120"/>
                <a:ea typeface="標楷體" pitchFamily="65" charset="-120"/>
                <a:cs typeface="Noto Sans Mono CJK JP Regular"/>
              </a:rPr>
              <a:t>產資</a:t>
            </a:r>
            <a:r>
              <a:rPr sz="2200" dirty="0">
                <a:latin typeface="標楷體" pitchFamily="65" charset="-120"/>
                <a:ea typeface="標楷體" pitchFamily="65" charset="-120"/>
                <a:cs typeface="Noto Sans Mono CJK JP Regular"/>
              </a:rPr>
              <a:t>金</a:t>
            </a:r>
            <a:r>
              <a:rPr sz="2200" spc="-5" dirty="0">
                <a:latin typeface="標楷體" pitchFamily="65" charset="-120"/>
                <a:ea typeface="標楷體" pitchFamily="65" charset="-120"/>
                <a:cs typeface="Noto Sans Mono CJK JP Regular"/>
              </a:rPr>
              <a:t>來</a:t>
            </a:r>
            <a:r>
              <a:rPr sz="2200" dirty="0">
                <a:latin typeface="標楷體" pitchFamily="65" charset="-120"/>
                <a:ea typeface="標楷體" pitchFamily="65" charset="-120"/>
                <a:cs typeface="Noto Sans Mono CJK JP Regular"/>
              </a:rPr>
              <a:t>源</a:t>
            </a:r>
            <a:r>
              <a:rPr sz="2200" spc="-5" dirty="0">
                <a:latin typeface="標楷體" pitchFamily="65" charset="-120"/>
                <a:ea typeface="標楷體" pitchFamily="65" charset="-120"/>
                <a:cs typeface="Noto Sans Mono CJK JP Regular"/>
              </a:rPr>
              <a:t>、處</a:t>
            </a:r>
            <a:r>
              <a:rPr sz="2200" dirty="0">
                <a:latin typeface="標楷體" pitchFamily="65" charset="-120"/>
                <a:ea typeface="標楷體" pitchFamily="65" charset="-120"/>
                <a:cs typeface="Noto Sans Mono CJK JP Regular"/>
              </a:rPr>
              <a:t>分</a:t>
            </a:r>
            <a:r>
              <a:rPr sz="2200" spc="-5" dirty="0">
                <a:latin typeface="標楷體" pitchFamily="65" charset="-120"/>
                <a:ea typeface="標楷體" pitchFamily="65" charset="-120"/>
                <a:cs typeface="Noto Sans Mono CJK JP Regular"/>
              </a:rPr>
              <a:t>所</a:t>
            </a:r>
            <a:r>
              <a:rPr sz="2200" dirty="0">
                <a:latin typeface="標楷體" pitchFamily="65" charset="-120"/>
                <a:ea typeface="標楷體" pitchFamily="65" charset="-120"/>
                <a:cs typeface="Noto Sans Mono CJK JP Regular"/>
              </a:rPr>
              <a:t>得</a:t>
            </a:r>
            <a:r>
              <a:rPr sz="2200" spc="-5" dirty="0">
                <a:latin typeface="標楷體" pitchFamily="65" charset="-120"/>
                <a:ea typeface="標楷體" pitchFamily="65" charset="-120"/>
                <a:cs typeface="Noto Sans Mono CJK JP Regular"/>
              </a:rPr>
              <a:t>等。</a:t>
            </a:r>
            <a:endParaRPr sz="2200" dirty="0">
              <a:latin typeface="標楷體" pitchFamily="65" charset="-120"/>
              <a:ea typeface="標楷體" pitchFamily="65" charset="-120"/>
              <a:cs typeface="Noto Sans Mono CJK JP Regular"/>
            </a:endParaRPr>
          </a:p>
        </p:txBody>
      </p:sp>
      <p:pic>
        <p:nvPicPr>
          <p:cNvPr id="10" name="圖片 9" descr="5-ways-to-validate-your-business-idea.jpg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859797" y="2708920"/>
            <a:ext cx="3689252" cy="235870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BB1F49E-838B-41C4-8F10-5FD1ECACF0F9}" type="slidenum">
              <a:rPr lang="zh-TW" altLang="en-US" smtClean="0"/>
              <a:pPr/>
              <a:t>12</a:t>
            </a:fld>
            <a:endParaRPr lang="zh-TW" altLang="en-US" dirty="0"/>
          </a:p>
        </p:txBody>
      </p:sp>
      <p:sp>
        <p:nvSpPr>
          <p:cNvPr id="5" name="標題 4"/>
          <p:cNvSpPr>
            <a:spLocks noGrp="1"/>
          </p:cNvSpPr>
          <p:nvPr>
            <p:ph type="title"/>
          </p:nvPr>
        </p:nvSpPr>
        <p:spPr>
          <a:xfrm>
            <a:off x="861236" y="220372"/>
            <a:ext cx="8016949" cy="804672"/>
          </a:xfrm>
        </p:spPr>
        <p:txBody>
          <a:bodyPr/>
          <a:lstStyle/>
          <a:p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特殊</a:t>
            </a:r>
            <a:r>
              <a:rPr lang="zh-TW" altLang="en-US" sz="4000" spc="-15" dirty="0" smtClean="0">
                <a:latin typeface="標楷體" pitchFamily="65" charset="-120"/>
                <a:ea typeface="標楷體" pitchFamily="65" charset="-120"/>
              </a:rPr>
              <a:t>項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目之</a:t>
            </a:r>
            <a:r>
              <a:rPr lang="zh-TW" altLang="en-US" sz="4000" spc="-15" dirty="0" smtClean="0">
                <a:latin typeface="標楷體" pitchFamily="65" charset="-120"/>
                <a:ea typeface="標楷體" pitchFamily="65" charset="-120"/>
              </a:rPr>
              <a:t>表</a:t>
            </a:r>
            <a:r>
              <a:rPr lang="zh-TW" altLang="en-US" sz="4000" spc="5" dirty="0" smtClean="0">
                <a:latin typeface="標楷體" pitchFamily="65" charset="-120"/>
                <a:ea typeface="標楷體" pitchFamily="65" charset="-120"/>
              </a:rPr>
              <a:t>達</a:t>
            </a:r>
            <a:endParaRPr lang="zh-TW" altLang="en-US" sz="40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7" name="object 5"/>
          <p:cNvSpPr txBox="1"/>
          <p:nvPr/>
        </p:nvSpPr>
        <p:spPr>
          <a:xfrm>
            <a:off x="636520" y="1025044"/>
            <a:ext cx="8241665" cy="48551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Clr>
                <a:srgbClr val="CC9900"/>
              </a:buClr>
              <a:buSzPct val="64285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lang="zh-TW" altLang="en-US" sz="2400" u="heavy" dirty="0" smtClean="0">
                <a:uFill>
                  <a:solidFill>
                    <a:srgbClr val="000000"/>
                  </a:solidFill>
                </a:uFill>
                <a:latin typeface="標楷體" pitchFamily="65" charset="-120"/>
                <a:ea typeface="標楷體" pitchFamily="65" charset="-120"/>
                <a:cs typeface="Noto Sans Mono CJK JP Regular"/>
              </a:rPr>
              <a:t>無</a:t>
            </a:r>
            <a:r>
              <a:rPr lang="zh-TW" altLang="en-US" sz="2400" u="heavy" spc="-5" dirty="0" smtClean="0">
                <a:uFill>
                  <a:solidFill>
                    <a:srgbClr val="000000"/>
                  </a:solidFill>
                </a:uFill>
                <a:latin typeface="標楷體" pitchFamily="65" charset="-120"/>
                <a:ea typeface="標楷體" pitchFamily="65" charset="-120"/>
                <a:cs typeface="Noto Sans Mono CJK JP Regular"/>
              </a:rPr>
              <a:t>須動</a:t>
            </a:r>
            <a:r>
              <a:rPr lang="zh-TW" altLang="en-US" sz="2400" u="heavy" dirty="0" smtClean="0">
                <a:uFill>
                  <a:solidFill>
                    <a:srgbClr val="000000"/>
                  </a:solidFill>
                </a:uFill>
                <a:latin typeface="標楷體" pitchFamily="65" charset="-120"/>
                <a:ea typeface="標楷體" pitchFamily="65" charset="-120"/>
                <a:cs typeface="Noto Sans Mono CJK JP Regular"/>
              </a:rPr>
              <a:t>用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現</a:t>
            </a:r>
            <a:r>
              <a:rPr lang="zh-TW" altLang="en-US" sz="2400" spc="-5" dirty="0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金或約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當</a:t>
            </a:r>
            <a:r>
              <a:rPr lang="zh-TW" altLang="en-US" sz="2400" spc="-5" dirty="0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現金之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投</a:t>
            </a:r>
            <a:r>
              <a:rPr lang="zh-TW" altLang="en-US" sz="2400" spc="-5" dirty="0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資及籌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資</a:t>
            </a:r>
            <a:r>
              <a:rPr lang="zh-TW" altLang="en-US" sz="2400" spc="-5" dirty="0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交易</a:t>
            </a:r>
            <a:r>
              <a:rPr lang="zh-TW" altLang="en-US" sz="2400" spc="5" dirty="0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，</a:t>
            </a:r>
            <a:r>
              <a:rPr lang="zh-TW" altLang="en-US" sz="2400" u="heavy" spc="-1400" dirty="0" smtClean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標楷體" pitchFamily="65" charset="-120"/>
                <a:ea typeface="標楷體" pitchFamily="65" charset="-120"/>
                <a:cs typeface="Noto Sans Mono CJK JP Regular"/>
              </a:rPr>
              <a:t> </a:t>
            </a:r>
            <a:r>
              <a:rPr lang="zh-TW" altLang="en-US" sz="2400" u="heavy" spc="5" dirty="0" smtClean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標楷體" pitchFamily="65" charset="-120"/>
                <a:ea typeface="標楷體" pitchFamily="65" charset="-120"/>
                <a:cs typeface="Noto Sans Mono CJK JP Regular"/>
              </a:rPr>
              <a:t>不於</a:t>
            </a:r>
            <a:r>
              <a:rPr lang="zh-TW" altLang="en-US" sz="2400" u="heavy" spc="-705" dirty="0" smtClean="0">
                <a:uFill>
                  <a:solidFill>
                    <a:srgbClr val="000000"/>
                  </a:solidFill>
                </a:uFill>
                <a:latin typeface="標楷體" pitchFamily="65" charset="-120"/>
                <a:ea typeface="標楷體" pitchFamily="65" charset="-120"/>
                <a:cs typeface="Times New Roman"/>
              </a:rPr>
              <a:t> </a:t>
            </a:r>
            <a:r>
              <a:rPr lang="zh-TW" altLang="en-US" sz="2400" u="heavy" dirty="0" smtClean="0">
                <a:uFill>
                  <a:solidFill>
                    <a:srgbClr val="000000"/>
                  </a:solidFill>
                </a:uFill>
                <a:latin typeface="標楷體" pitchFamily="65" charset="-120"/>
                <a:ea typeface="標楷體" pitchFamily="65" charset="-120"/>
                <a:cs typeface="Noto Sans Mono CJK JP Regular"/>
              </a:rPr>
              <a:t>現</a:t>
            </a:r>
            <a:r>
              <a:rPr lang="zh-TW" altLang="en-US" sz="2400" u="heavy" spc="-5" dirty="0" smtClean="0">
                <a:uFill>
                  <a:solidFill>
                    <a:srgbClr val="000000"/>
                  </a:solidFill>
                </a:uFill>
                <a:latin typeface="標楷體" pitchFamily="65" charset="-120"/>
                <a:ea typeface="標楷體" pitchFamily="65" charset="-120"/>
                <a:cs typeface="Noto Sans Mono CJK JP Regular"/>
              </a:rPr>
              <a:t>金流量</a:t>
            </a:r>
            <a:r>
              <a:rPr lang="zh-TW" altLang="en-US" sz="2400" u="heavy" dirty="0" smtClean="0">
                <a:uFill>
                  <a:solidFill>
                    <a:srgbClr val="000000"/>
                  </a:solidFill>
                </a:uFill>
                <a:latin typeface="標楷體" pitchFamily="65" charset="-120"/>
                <a:ea typeface="標楷體" pitchFamily="65" charset="-120"/>
                <a:cs typeface="Noto Sans Mono CJK JP Regular"/>
              </a:rPr>
              <a:t>表</a:t>
            </a:r>
            <a:r>
              <a:rPr lang="zh-TW" altLang="en-US" sz="2400" u="heavy" spc="-5" dirty="0" smtClean="0">
                <a:uFill>
                  <a:solidFill>
                    <a:srgbClr val="000000"/>
                  </a:solidFill>
                </a:uFill>
                <a:latin typeface="標楷體" pitchFamily="65" charset="-120"/>
                <a:ea typeface="標楷體" pitchFamily="65" charset="-120"/>
                <a:cs typeface="Noto Sans Mono CJK JP Regular"/>
              </a:rPr>
              <a:t>中表</a:t>
            </a:r>
            <a:r>
              <a:rPr lang="zh-TW" altLang="en-US" sz="2400" u="heavy" spc="5" dirty="0" smtClean="0">
                <a:uFill>
                  <a:solidFill>
                    <a:srgbClr val="000000"/>
                  </a:solidFill>
                </a:uFill>
                <a:latin typeface="標楷體" pitchFamily="65" charset="-120"/>
                <a:ea typeface="標楷體" pitchFamily="65" charset="-120"/>
                <a:cs typeface="Noto Sans Mono CJK JP Regular"/>
              </a:rPr>
              <a:t>達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，</a:t>
            </a:r>
            <a:r>
              <a:rPr lang="zh-TW" altLang="en-US" sz="2400" u="heavy" spc="-1400" dirty="0" smtClean="0">
                <a:uFill>
                  <a:solidFill>
                    <a:srgbClr val="000000"/>
                  </a:solidFill>
                </a:uFill>
                <a:latin typeface="標楷體" pitchFamily="65" charset="-120"/>
                <a:ea typeface="標楷體" pitchFamily="65" charset="-120"/>
                <a:cs typeface="Noto Sans Mono CJK JP Regular"/>
              </a:rPr>
              <a:t> </a:t>
            </a:r>
            <a:r>
              <a:rPr lang="zh-TW" altLang="en-US" sz="2400" u="heavy" spc="-5" dirty="0" smtClean="0">
                <a:uFill>
                  <a:solidFill>
                    <a:srgbClr val="000000"/>
                  </a:solidFill>
                </a:uFill>
                <a:latin typeface="標楷體" pitchFamily="65" charset="-120"/>
                <a:ea typeface="標楷體" pitchFamily="65" charset="-120"/>
                <a:cs typeface="Noto Sans Mono CJK JP Regular"/>
              </a:rPr>
              <a:t>應於財</a:t>
            </a:r>
            <a:r>
              <a:rPr lang="zh-TW" altLang="en-US" sz="2400" u="heavy" dirty="0" smtClean="0">
                <a:uFill>
                  <a:solidFill>
                    <a:srgbClr val="000000"/>
                  </a:solidFill>
                </a:uFill>
                <a:latin typeface="標楷體" pitchFamily="65" charset="-120"/>
                <a:ea typeface="標楷體" pitchFamily="65" charset="-120"/>
                <a:cs typeface="Noto Sans Mono CJK JP Regular"/>
              </a:rPr>
              <a:t>務</a:t>
            </a:r>
            <a:r>
              <a:rPr lang="zh-TW" altLang="en-US" sz="2400" u="heavy" spc="-5" dirty="0" smtClean="0">
                <a:uFill>
                  <a:solidFill>
                    <a:srgbClr val="000000"/>
                  </a:solidFill>
                </a:uFill>
                <a:latin typeface="標楷體" pitchFamily="65" charset="-120"/>
                <a:ea typeface="標楷體" pitchFamily="65" charset="-120"/>
                <a:cs typeface="Noto Sans Mono CJK JP Regular"/>
              </a:rPr>
              <a:t>報表之</a:t>
            </a:r>
            <a:r>
              <a:rPr lang="zh-TW" altLang="en-US" sz="2400" u="heavy" dirty="0" smtClean="0">
                <a:uFill>
                  <a:solidFill>
                    <a:srgbClr val="000000"/>
                  </a:solidFill>
                </a:uFill>
                <a:latin typeface="標楷體" pitchFamily="65" charset="-120"/>
                <a:ea typeface="標楷體" pitchFamily="65" charset="-120"/>
                <a:cs typeface="Noto Sans Mono CJK JP Regular"/>
              </a:rPr>
              <a:t>其</a:t>
            </a:r>
            <a:r>
              <a:rPr lang="zh-TW" altLang="en-US" sz="2400" u="heavy" spc="-5" dirty="0" smtClean="0">
                <a:uFill>
                  <a:solidFill>
                    <a:srgbClr val="000000"/>
                  </a:solidFill>
                </a:uFill>
                <a:latin typeface="標楷體" pitchFamily="65" charset="-120"/>
                <a:ea typeface="標楷體" pitchFamily="65" charset="-120"/>
                <a:cs typeface="Noto Sans Mono CJK JP Regular"/>
              </a:rPr>
              <a:t>他部份</a:t>
            </a:r>
            <a:r>
              <a:rPr lang="zh-TW" altLang="en-US" sz="2400" u="heavy" dirty="0" smtClean="0">
                <a:uFill>
                  <a:solidFill>
                    <a:srgbClr val="000000"/>
                  </a:solidFill>
                </a:uFill>
                <a:latin typeface="標楷體" pitchFamily="65" charset="-120"/>
                <a:ea typeface="標楷體" pitchFamily="65" charset="-120"/>
                <a:cs typeface="Noto Sans Mono CJK JP Regular"/>
              </a:rPr>
              <a:t>揭露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，</a:t>
            </a:r>
            <a:r>
              <a:rPr lang="zh-TW" altLang="en-US" sz="2400" spc="-5" dirty="0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並以能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提</a:t>
            </a:r>
            <a:r>
              <a:rPr lang="zh-TW" altLang="en-US" sz="2400" spc="-5" dirty="0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供所有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與</a:t>
            </a:r>
            <a:r>
              <a:rPr lang="zh-TW" altLang="en-US" sz="2400" spc="-5" dirty="0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該等投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資</a:t>
            </a:r>
            <a:r>
              <a:rPr lang="zh-TW" altLang="en-US" sz="2400" spc="-5" dirty="0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及籌資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活</a:t>
            </a:r>
            <a:r>
              <a:rPr lang="zh-TW" altLang="en-US" sz="2400" spc="-5" dirty="0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動攸關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資</a:t>
            </a:r>
            <a:r>
              <a:rPr lang="zh-TW" altLang="en-US" sz="2400" spc="-5" dirty="0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訊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之</a:t>
            </a:r>
            <a:r>
              <a:rPr lang="zh-TW" altLang="en-US" sz="2400" spc="-5" dirty="0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方式表達。</a:t>
            </a:r>
            <a:endParaRPr lang="en-US" altLang="zh-TW" sz="2400" spc="-5" dirty="0" smtClean="0">
              <a:latin typeface="標楷體" pitchFamily="65" charset="-120"/>
              <a:ea typeface="標楷體" pitchFamily="65" charset="-120"/>
              <a:cs typeface="Noto Sans Mono CJK JP Regular"/>
            </a:endParaRPr>
          </a:p>
          <a:p>
            <a:pPr marL="355600" indent="-342900">
              <a:lnSpc>
                <a:spcPct val="100000"/>
              </a:lnSpc>
              <a:spcBef>
                <a:spcPts val="95"/>
              </a:spcBef>
              <a:buClr>
                <a:srgbClr val="CC9900"/>
              </a:buClr>
              <a:buSzPct val="64285"/>
              <a:buFont typeface="Wingdings"/>
              <a:buChar char=""/>
              <a:tabLst>
                <a:tab pos="354965" algn="l"/>
                <a:tab pos="355600" algn="l"/>
              </a:tabLst>
            </a:pPr>
            <a:endParaRPr lang="en-US" altLang="zh-TW" sz="2400" spc="-5" dirty="0" smtClean="0">
              <a:latin typeface="標楷體" pitchFamily="65" charset="-120"/>
              <a:ea typeface="標楷體" pitchFamily="65" charset="-120"/>
            </a:endParaRPr>
          </a:p>
          <a:p>
            <a:pPr marL="355600" indent="-342900">
              <a:lnSpc>
                <a:spcPct val="100000"/>
              </a:lnSpc>
              <a:spcBef>
                <a:spcPts val="95"/>
              </a:spcBef>
              <a:buClr>
                <a:srgbClr val="CC9900"/>
              </a:buClr>
              <a:buSzPct val="64285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不影響現金之重大投資籌資活動通常包括： 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  <a:p>
            <a:pPr marL="1033780" lvl="2" indent="-349250">
              <a:spcBef>
                <a:spcPts val="525"/>
              </a:spcBef>
              <a:buClr>
                <a:srgbClr val="CC9900"/>
              </a:buClr>
              <a:buSzPct val="63636"/>
              <a:buFont typeface="Wingdings" pitchFamily="2" charset="2"/>
              <a:buChar char="p"/>
              <a:tabLst>
                <a:tab pos="1033780" algn="l"/>
                <a:tab pos="1034415" algn="l"/>
              </a:tabLst>
            </a:pP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以直接承擔相關負債或以融資租賃方式取得資產。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  <a:p>
            <a:pPr marL="1033780" lvl="2" indent="-349250">
              <a:spcBef>
                <a:spcPts val="525"/>
              </a:spcBef>
              <a:buClr>
                <a:srgbClr val="CC9900"/>
              </a:buClr>
              <a:buSzPct val="63636"/>
              <a:buFont typeface="Wingdings" pitchFamily="2" charset="2"/>
              <a:buChar char="p"/>
              <a:tabLst>
                <a:tab pos="1033780" algn="l"/>
                <a:tab pos="1034415" algn="l"/>
              </a:tabLst>
            </a:pP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以發行權益方式收購企業。 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  <a:p>
            <a:pPr marL="1033780" lvl="2" indent="-349250">
              <a:spcBef>
                <a:spcPts val="525"/>
              </a:spcBef>
              <a:buClr>
                <a:srgbClr val="CC9900"/>
              </a:buClr>
              <a:buSzPct val="63636"/>
              <a:buFont typeface="Wingdings" pitchFamily="2" charset="2"/>
              <a:buChar char="p"/>
              <a:tabLst>
                <a:tab pos="1033780" algn="l"/>
                <a:tab pos="1034415" algn="l"/>
              </a:tabLst>
            </a:pP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債務轉換為權益。 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  <a:p>
            <a:pPr marL="1033780" lvl="2" indent="-349250">
              <a:spcBef>
                <a:spcPts val="525"/>
              </a:spcBef>
              <a:buClr>
                <a:srgbClr val="CC9900"/>
              </a:buClr>
              <a:buSzPct val="63636"/>
              <a:buFont typeface="Wingdings" pitchFamily="2" charset="2"/>
              <a:buChar char="p"/>
              <a:tabLst>
                <a:tab pos="1033780" algn="l"/>
                <a:tab pos="1034415" algn="l"/>
              </a:tabLst>
            </a:pP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發行權益證券，而取得固定資產（如發行股票交換固定資產）。 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  <a:p>
            <a:pPr marL="1033780" lvl="2" indent="-349250">
              <a:spcBef>
                <a:spcPts val="525"/>
              </a:spcBef>
              <a:buClr>
                <a:srgbClr val="CC9900"/>
              </a:buClr>
              <a:buSzPct val="63636"/>
              <a:buFont typeface="Wingdings" pitchFamily="2" charset="2"/>
              <a:buChar char="p"/>
              <a:tabLst>
                <a:tab pos="1033780" algn="l"/>
                <a:tab pos="1034415" algn="l"/>
              </a:tabLst>
            </a:pP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具商業實質之非貨幣性資產交換。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  <a:p>
            <a:pPr marL="1033780" lvl="2" indent="-349250">
              <a:spcBef>
                <a:spcPts val="525"/>
              </a:spcBef>
              <a:buClr>
                <a:srgbClr val="CC9900"/>
              </a:buClr>
              <a:buSzPct val="63636"/>
              <a:tabLst>
                <a:tab pos="1033780" algn="l"/>
                <a:tab pos="1034415" algn="l"/>
              </a:tabLst>
            </a:pPr>
            <a:endParaRPr lang="en-US" altLang="zh-TW" sz="2400" dirty="0" smtClean="0">
              <a:latin typeface="標楷體" pitchFamily="65" charset="-120"/>
              <a:ea typeface="標楷體" pitchFamily="65" charset="-120"/>
              <a:cs typeface="Noto Sans Mono CJK JP Regula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特殊</a:t>
            </a:r>
            <a:r>
              <a:rPr lang="zh-TW" altLang="en-US" sz="4000" spc="-15" dirty="0" smtClean="0">
                <a:latin typeface="標楷體" pitchFamily="65" charset="-120"/>
                <a:ea typeface="標楷體" pitchFamily="65" charset="-120"/>
              </a:rPr>
              <a:t>項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目之</a:t>
            </a:r>
            <a:r>
              <a:rPr lang="zh-TW" altLang="en-US" sz="4000" spc="-15" dirty="0" smtClean="0">
                <a:latin typeface="標楷體" pitchFamily="65" charset="-120"/>
                <a:ea typeface="標楷體" pitchFamily="65" charset="-120"/>
              </a:rPr>
              <a:t>表</a:t>
            </a:r>
            <a:r>
              <a:rPr lang="zh-TW" altLang="en-US" sz="4000" spc="5" dirty="0" smtClean="0">
                <a:latin typeface="標楷體" pitchFamily="65" charset="-120"/>
                <a:ea typeface="標楷體" pitchFamily="65" charset="-120"/>
              </a:rPr>
              <a:t>達</a:t>
            </a:r>
            <a:endParaRPr lang="zh-TW" altLang="en-US" sz="40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9E4D1-188A-4B67-8CA4-63AD1A7358A9}" type="slidenum">
              <a:rPr lang="zh-TW" altLang="en-US" smtClean="0"/>
              <a:pPr/>
              <a:t>13</a:t>
            </a:fld>
            <a:endParaRPr lang="zh-TW" altLang="en-US" dirty="0"/>
          </a:p>
        </p:txBody>
      </p:sp>
      <p:sp>
        <p:nvSpPr>
          <p:cNvPr id="6" name="object 5"/>
          <p:cNvSpPr txBox="1">
            <a:spLocks noGrp="1"/>
          </p:cNvSpPr>
          <p:nvPr>
            <p:ph idx="1"/>
          </p:nvPr>
        </p:nvSpPr>
        <p:spPr>
          <a:xfrm>
            <a:off x="971599" y="1628801"/>
            <a:ext cx="7925657" cy="24981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Clr>
                <a:srgbClr val="CC9900"/>
              </a:buClr>
              <a:buSzPct val="64285"/>
              <a:buFont typeface="Wingdings"/>
              <a:buChar char=""/>
              <a:tabLst>
                <a:tab pos="354965" algn="l"/>
                <a:tab pos="355600" algn="l"/>
              </a:tabLst>
            </a:pPr>
            <a:endParaRPr lang="en-US" altLang="zh-TW" sz="2400" spc="-5" dirty="0" smtClean="0">
              <a:latin typeface="標楷體" pitchFamily="65" charset="-120"/>
              <a:ea typeface="標楷體" pitchFamily="65" charset="-120"/>
            </a:endParaRPr>
          </a:p>
          <a:p>
            <a:pPr marL="355600" indent="-342900">
              <a:lnSpc>
                <a:spcPct val="100000"/>
              </a:lnSpc>
              <a:spcBef>
                <a:spcPts val="95"/>
              </a:spcBef>
              <a:buClr>
                <a:srgbClr val="CC9900"/>
              </a:buClr>
              <a:buSzPct val="64285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不影響現金流量亦非投資融資活動： 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  <a:p>
            <a:pPr marL="1033780" lvl="2" indent="-349250">
              <a:spcBef>
                <a:spcPts val="525"/>
              </a:spcBef>
              <a:buClr>
                <a:srgbClr val="CC9900"/>
              </a:buClr>
              <a:buSzPct val="63636"/>
              <a:buFont typeface="Wingdings" pitchFamily="2" charset="2"/>
              <a:buChar char="p"/>
              <a:tabLst>
                <a:tab pos="1033780" algn="l"/>
                <a:tab pos="1034415" algn="l"/>
              </a:tabLst>
            </a:pP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發放股票股利。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  <a:p>
            <a:pPr marL="1033780" lvl="2" indent="-349250">
              <a:spcBef>
                <a:spcPts val="525"/>
              </a:spcBef>
              <a:buClr>
                <a:srgbClr val="CC9900"/>
              </a:buClr>
              <a:buSzPct val="63636"/>
              <a:buFont typeface="Wingdings" pitchFamily="2" charset="2"/>
              <a:buChar char="p"/>
              <a:tabLst>
                <a:tab pos="1033780" algn="l"/>
                <a:tab pos="1034415" algn="l"/>
              </a:tabLst>
            </a:pP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提列法定盈餘公積或盈餘準備。 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  <a:p>
            <a:pPr marL="1033780" lvl="2" indent="-349250">
              <a:spcBef>
                <a:spcPts val="525"/>
              </a:spcBef>
              <a:buClr>
                <a:srgbClr val="CC9900"/>
              </a:buClr>
              <a:buSzPct val="63636"/>
              <a:buFont typeface="Wingdings" pitchFamily="2" charset="2"/>
              <a:buChar char="p"/>
              <a:tabLst>
                <a:tab pos="1033780" algn="l"/>
                <a:tab pos="1034415" algn="l"/>
              </a:tabLst>
            </a:pP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資產重估。 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  <a:p>
            <a:pPr marL="1033780" lvl="2" indent="-349250">
              <a:spcBef>
                <a:spcPts val="525"/>
              </a:spcBef>
              <a:buClr>
                <a:srgbClr val="CC9900"/>
              </a:buClr>
              <a:buSzPct val="63636"/>
              <a:buNone/>
              <a:tabLst>
                <a:tab pos="1033780" algn="l"/>
                <a:tab pos="1034415" algn="l"/>
              </a:tabLst>
            </a:pPr>
            <a:endParaRPr lang="en-US" altLang="zh-TW" sz="2400" dirty="0" smtClean="0">
              <a:latin typeface="標楷體" pitchFamily="65" charset="-120"/>
              <a:ea typeface="標楷體" pitchFamily="65" charset="-120"/>
              <a:cs typeface="Noto Sans Mono CJK JP Regular"/>
            </a:endParaRPr>
          </a:p>
        </p:txBody>
      </p:sp>
    </p:spTree>
  </p:cSld>
  <p:clrMapOvr>
    <a:masterClrMapping/>
  </p:clrMapOvr>
  <p:transition>
    <p:pull dir="rd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ject 15"/>
          <p:cNvSpPr txBox="1">
            <a:spLocks noGrp="1"/>
          </p:cNvSpPr>
          <p:nvPr>
            <p:ph type="sldNum" sz="quarter" idx="4294967295"/>
          </p:nvPr>
        </p:nvSpPr>
        <p:spPr>
          <a:xfrm>
            <a:off x="8426450" y="6470119"/>
            <a:ext cx="194309" cy="1968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375"/>
              </a:lnSpc>
            </a:pPr>
            <a:fld id="{81D60167-4931-47E6-BA6A-407CBD079E47}" type="slidenum">
              <a:rPr spc="-40" dirty="0"/>
              <a:pPr marL="25400">
                <a:lnSpc>
                  <a:spcPts val="1375"/>
                </a:lnSpc>
              </a:pPr>
              <a:t>14</a:t>
            </a:fld>
            <a:endParaRPr spc="-40" dirty="0"/>
          </a:p>
        </p:txBody>
      </p:sp>
      <p:sp>
        <p:nvSpPr>
          <p:cNvPr id="17" name="標題 4"/>
          <p:cNvSpPr txBox="1">
            <a:spLocks/>
          </p:cNvSpPr>
          <p:nvPr/>
        </p:nvSpPr>
        <p:spPr>
          <a:xfrm>
            <a:off x="861236" y="201168"/>
            <a:ext cx="8016949" cy="80467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85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Arial" pitchFamily="34" charset="0"/>
              </a:rPr>
              <a:t>現</a:t>
            </a:r>
            <a:r>
              <a:rPr kumimoji="0" lang="zh-TW" altLang="en-US" sz="4000" b="1" i="0" u="none" strike="noStrike" kern="1200" cap="none" spc="-15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Arial" pitchFamily="34" charset="0"/>
              </a:rPr>
              <a:t>金</a:t>
            </a:r>
            <a:r>
              <a:rPr kumimoji="0" lang="zh-TW" alt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Arial" pitchFamily="34" charset="0"/>
              </a:rPr>
              <a:t>流量</a:t>
            </a:r>
            <a:r>
              <a:rPr kumimoji="0" lang="zh-TW" altLang="en-US" sz="4000" b="1" i="0" u="none" strike="noStrike" kern="1200" cap="none" spc="-15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Arial" pitchFamily="34" charset="0"/>
              </a:rPr>
              <a:t>表</a:t>
            </a:r>
            <a:r>
              <a:rPr kumimoji="0" lang="zh-TW" alt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Arial" pitchFamily="34" charset="0"/>
              </a:rPr>
              <a:t>之分類</a:t>
            </a:r>
            <a:endParaRPr kumimoji="0" lang="zh-TW" altLang="en-US" sz="4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標楷體" pitchFamily="65" charset="-120"/>
              <a:ea typeface="標楷體" pitchFamily="65" charset="-120"/>
              <a:cs typeface="Arial" pitchFamily="34" charset="0"/>
            </a:endParaRPr>
          </a:p>
        </p:txBody>
      </p:sp>
      <p:sp>
        <p:nvSpPr>
          <p:cNvPr id="16" name="文字方塊 15"/>
          <p:cNvSpPr txBox="1"/>
          <p:nvPr/>
        </p:nvSpPr>
        <p:spPr>
          <a:xfrm>
            <a:off x="861236" y="1005840"/>
            <a:ext cx="3957507" cy="661720"/>
          </a:xfrm>
          <a:prstGeom prst="rect">
            <a:avLst/>
          </a:prstGeom>
          <a:noFill/>
        </p:spPr>
        <p:txBody>
          <a:bodyPr wrap="square" lIns="0" tIns="36576" rIns="0" bIns="0" rtlCol="0">
            <a:spAutoFit/>
          </a:bodyPr>
          <a:lstStyle/>
          <a:p>
            <a:pPr marL="285750" indent="-285750">
              <a:lnSpc>
                <a:spcPct val="85000"/>
              </a:lnSpc>
              <a:spcAft>
                <a:spcPts val="600"/>
              </a:spcAft>
              <a:buClr>
                <a:schemeClr val="accent2"/>
              </a:buClr>
              <a:buSzPct val="70000"/>
            </a:pPr>
            <a:endParaRPr lang="en-US" altLang="zh-TW" sz="1200" dirty="0" smtClean="0"/>
          </a:p>
          <a:p>
            <a:pPr marL="285750" indent="-285750">
              <a:lnSpc>
                <a:spcPct val="85000"/>
              </a:lnSpc>
              <a:spcAft>
                <a:spcPts val="60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endParaRPr lang="en-US" altLang="zh-TW" sz="1200" dirty="0" smtClean="0"/>
          </a:p>
          <a:p>
            <a:pPr marL="285750" indent="-285750">
              <a:lnSpc>
                <a:spcPct val="85000"/>
              </a:lnSpc>
              <a:spcAft>
                <a:spcPts val="60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endParaRPr lang="zh-TW" altLang="en-US" sz="1200" dirty="0" smtClean="0"/>
          </a:p>
        </p:txBody>
      </p:sp>
      <p:graphicFrame>
        <p:nvGraphicFramePr>
          <p:cNvPr id="21" name="表格 20"/>
          <p:cNvGraphicFramePr>
            <a:graphicFrameLocks noGrp="1"/>
          </p:cNvGraphicFramePr>
          <p:nvPr/>
        </p:nvGraphicFramePr>
        <p:xfrm>
          <a:off x="1088572" y="1451430"/>
          <a:ext cx="7431314" cy="51525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31771"/>
                <a:gridCol w="3599543"/>
              </a:tblGrid>
              <a:tr h="444826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 smtClean="0">
                          <a:latin typeface="標楷體" pitchFamily="65" charset="-120"/>
                          <a:ea typeface="標楷體" pitchFamily="65" charset="-120"/>
                        </a:rPr>
                        <a:t>問題</a:t>
                      </a:r>
                      <a:endParaRPr lang="zh-TW" altLang="en-US" sz="20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 smtClean="0">
                          <a:latin typeface="標楷體" pitchFamily="65" charset="-120"/>
                          <a:ea typeface="標楷體" pitchFamily="65" charset="-120"/>
                        </a:rPr>
                        <a:t>答案</a:t>
                      </a:r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</a:tr>
              <a:tr h="4707744">
                <a:tc>
                  <a:txBody>
                    <a:bodyPr/>
                    <a:lstStyle/>
                    <a:p>
                      <a:pPr marL="469900" marR="5080" indent="-457200">
                        <a:lnSpc>
                          <a:spcPct val="100000"/>
                        </a:lnSpc>
                        <a:spcBef>
                          <a:spcPts val="100"/>
                        </a:spcBef>
                        <a:buClr>
                          <a:srgbClr val="FF0000"/>
                        </a:buClr>
                        <a:buSzPct val="100000"/>
                        <a:buFont typeface="+mj-lt"/>
                        <a:buAutoNum type="arabicParenR"/>
                        <a:tabLst>
                          <a:tab pos="353695" algn="l"/>
                          <a:tab pos="354330" algn="l"/>
                        </a:tabLst>
                      </a:pPr>
                      <a:r>
                        <a:rPr lang="zh-TW" altLang="en-US" sz="2200" dirty="0" smtClean="0">
                          <a:latin typeface="標楷體" pitchFamily="65" charset="-120"/>
                          <a:ea typeface="標楷體" pitchFamily="65" charset="-120"/>
                          <a:cs typeface="Noto Sans Mono CJK JP Regular"/>
                        </a:rPr>
                        <a:t>購買機器設備</a:t>
                      </a:r>
                      <a:endParaRPr lang="en-US" altLang="zh-TW" sz="2200" dirty="0" smtClean="0">
                        <a:latin typeface="標楷體" pitchFamily="65" charset="-120"/>
                        <a:ea typeface="標楷體" pitchFamily="65" charset="-120"/>
                        <a:cs typeface="Noto Sans Mono CJK JP Regular"/>
                      </a:endParaRPr>
                    </a:p>
                    <a:p>
                      <a:pPr marL="469900" marR="5080" indent="-457200">
                        <a:lnSpc>
                          <a:spcPct val="100000"/>
                        </a:lnSpc>
                        <a:spcBef>
                          <a:spcPts val="100"/>
                        </a:spcBef>
                        <a:buClr>
                          <a:srgbClr val="FF0000"/>
                        </a:buClr>
                        <a:buSzPct val="100000"/>
                        <a:buFont typeface="+mj-lt"/>
                        <a:buAutoNum type="arabicParenR"/>
                        <a:tabLst>
                          <a:tab pos="353695" algn="l"/>
                          <a:tab pos="354330" algn="l"/>
                        </a:tabLst>
                      </a:pPr>
                      <a:r>
                        <a:rPr lang="zh-TW" altLang="en-US" sz="2200" dirty="0" smtClean="0">
                          <a:latin typeface="標楷體" pitchFamily="65" charset="-120"/>
                          <a:ea typeface="標楷體" pitchFamily="65" charset="-120"/>
                          <a:cs typeface="Noto Sans Mono CJK JP Regular"/>
                        </a:rPr>
                        <a:t>償還公司債</a:t>
                      </a:r>
                      <a:endParaRPr lang="en-US" altLang="zh-TW" sz="2200" dirty="0" smtClean="0">
                        <a:latin typeface="標楷體" pitchFamily="65" charset="-120"/>
                        <a:ea typeface="標楷體" pitchFamily="65" charset="-120"/>
                        <a:cs typeface="Noto Sans Mono CJK JP Regular"/>
                      </a:endParaRPr>
                    </a:p>
                    <a:p>
                      <a:pPr marL="469900" marR="5080" indent="-457200">
                        <a:lnSpc>
                          <a:spcPct val="100000"/>
                        </a:lnSpc>
                        <a:spcBef>
                          <a:spcPts val="100"/>
                        </a:spcBef>
                        <a:buClr>
                          <a:srgbClr val="FF0000"/>
                        </a:buClr>
                        <a:buSzPct val="100000"/>
                        <a:buFont typeface="+mj-lt"/>
                        <a:buAutoNum type="arabicParenR"/>
                        <a:tabLst>
                          <a:tab pos="353695" algn="l"/>
                          <a:tab pos="354330" algn="l"/>
                        </a:tabLst>
                      </a:pPr>
                      <a:r>
                        <a:rPr lang="zh-TW" altLang="en-US" sz="2200" dirty="0" smtClean="0">
                          <a:latin typeface="標楷體" pitchFamily="65" charset="-120"/>
                          <a:ea typeface="標楷體" pitchFamily="65" charset="-120"/>
                          <a:cs typeface="Noto Sans Mono CJK JP Regular"/>
                        </a:rPr>
                        <a:t>出售房屋</a:t>
                      </a:r>
                      <a:endParaRPr lang="en-US" altLang="zh-TW" sz="2200" dirty="0" smtClean="0">
                        <a:latin typeface="標楷體" pitchFamily="65" charset="-120"/>
                        <a:ea typeface="標楷體" pitchFamily="65" charset="-120"/>
                        <a:cs typeface="Noto Sans Mono CJK JP Regular"/>
                      </a:endParaRPr>
                    </a:p>
                    <a:p>
                      <a:pPr marL="469900" marR="5080" indent="-457200">
                        <a:lnSpc>
                          <a:spcPct val="100000"/>
                        </a:lnSpc>
                        <a:spcBef>
                          <a:spcPts val="100"/>
                        </a:spcBef>
                        <a:buClr>
                          <a:srgbClr val="FF0000"/>
                        </a:buClr>
                        <a:buSzPct val="100000"/>
                        <a:buFont typeface="+mj-lt"/>
                        <a:buAutoNum type="arabicParenR"/>
                        <a:tabLst>
                          <a:tab pos="353695" algn="l"/>
                          <a:tab pos="354330" algn="l"/>
                        </a:tabLst>
                      </a:pPr>
                      <a:r>
                        <a:rPr lang="zh-TW" altLang="en-US" sz="2200" dirty="0" smtClean="0">
                          <a:latin typeface="標楷體" pitchFamily="65" charset="-120"/>
                          <a:ea typeface="標楷體" pitchFamily="65" charset="-120"/>
                          <a:cs typeface="Noto Sans Mono CJK JP Regular"/>
                        </a:rPr>
                        <a:t>資產重估</a:t>
                      </a:r>
                      <a:endParaRPr lang="en-US" altLang="zh-TW" sz="2200" dirty="0" smtClean="0">
                        <a:latin typeface="標楷體" pitchFamily="65" charset="-120"/>
                        <a:ea typeface="標楷體" pitchFamily="65" charset="-120"/>
                        <a:cs typeface="Noto Sans Mono CJK JP Regular"/>
                      </a:endParaRPr>
                    </a:p>
                    <a:p>
                      <a:pPr marL="469900" marR="5080" indent="-457200">
                        <a:lnSpc>
                          <a:spcPct val="100000"/>
                        </a:lnSpc>
                        <a:spcBef>
                          <a:spcPts val="100"/>
                        </a:spcBef>
                        <a:buClr>
                          <a:srgbClr val="FF0000"/>
                        </a:buClr>
                        <a:buSzPct val="100000"/>
                        <a:buFont typeface="+mj-lt"/>
                        <a:buAutoNum type="arabicParenR"/>
                        <a:tabLst>
                          <a:tab pos="353695" algn="l"/>
                          <a:tab pos="354330" algn="l"/>
                        </a:tabLst>
                      </a:pPr>
                      <a:r>
                        <a:rPr lang="zh-TW" altLang="en-US" sz="2200" dirty="0" smtClean="0">
                          <a:latin typeface="標楷體" pitchFamily="65" charset="-120"/>
                          <a:ea typeface="標楷體" pitchFamily="65" charset="-120"/>
                          <a:cs typeface="Noto Sans Mono CJK JP Regular"/>
                        </a:rPr>
                        <a:t>以機器設備交換其他設備</a:t>
                      </a:r>
                      <a:endParaRPr lang="en-US" altLang="zh-TW" sz="2200" dirty="0" smtClean="0">
                        <a:latin typeface="標楷體" pitchFamily="65" charset="-120"/>
                        <a:ea typeface="標楷體" pitchFamily="65" charset="-120"/>
                        <a:cs typeface="Noto Sans Mono CJK JP Regular"/>
                      </a:endParaRPr>
                    </a:p>
                    <a:p>
                      <a:pPr marL="469900" marR="5080" indent="-457200">
                        <a:lnSpc>
                          <a:spcPct val="100000"/>
                        </a:lnSpc>
                        <a:spcBef>
                          <a:spcPts val="100"/>
                        </a:spcBef>
                        <a:buClr>
                          <a:srgbClr val="FF0000"/>
                        </a:buClr>
                        <a:buSzPct val="100000"/>
                        <a:buFont typeface="+mj-lt"/>
                        <a:buAutoNum type="arabicParenR"/>
                        <a:tabLst>
                          <a:tab pos="353695" algn="l"/>
                          <a:tab pos="354330" algn="l"/>
                        </a:tabLst>
                      </a:pPr>
                      <a:r>
                        <a:rPr lang="zh-TW" altLang="en-US" sz="2200" dirty="0" smtClean="0">
                          <a:latin typeface="標楷體" pitchFamily="65" charset="-120"/>
                          <a:ea typeface="標楷體" pitchFamily="65" charset="-120"/>
                          <a:cs typeface="Noto Sans Mono CJK JP Regular"/>
                        </a:rPr>
                        <a:t>發行普通股</a:t>
                      </a:r>
                      <a:endParaRPr lang="en-US" altLang="zh-TW" sz="2200" dirty="0" smtClean="0">
                        <a:latin typeface="標楷體" pitchFamily="65" charset="-120"/>
                        <a:ea typeface="標楷體" pitchFamily="65" charset="-120"/>
                        <a:cs typeface="Noto Sans Mono CJK JP Regular"/>
                      </a:endParaRPr>
                    </a:p>
                    <a:p>
                      <a:pPr marL="469900" marR="5080" indent="-457200">
                        <a:lnSpc>
                          <a:spcPct val="100000"/>
                        </a:lnSpc>
                        <a:spcBef>
                          <a:spcPts val="100"/>
                        </a:spcBef>
                        <a:buClr>
                          <a:srgbClr val="FF0000"/>
                        </a:buClr>
                        <a:buSzPct val="100000"/>
                        <a:buFont typeface="+mj-lt"/>
                        <a:buAutoNum type="arabicParenR"/>
                        <a:tabLst>
                          <a:tab pos="353695" algn="l"/>
                          <a:tab pos="354330" algn="l"/>
                        </a:tabLst>
                      </a:pPr>
                      <a:r>
                        <a:rPr lang="zh-TW" altLang="en-US" sz="2200" dirty="0" smtClean="0">
                          <a:latin typeface="標楷體" pitchFamily="65" charset="-120"/>
                          <a:ea typeface="標楷體" pitchFamily="65" charset="-120"/>
                          <a:cs typeface="Noto Sans Mono CJK JP Regular"/>
                        </a:rPr>
                        <a:t>發放股票股利</a:t>
                      </a:r>
                      <a:endParaRPr lang="en-US" altLang="zh-TW" sz="2200" dirty="0" smtClean="0">
                        <a:latin typeface="標楷體" pitchFamily="65" charset="-120"/>
                        <a:ea typeface="標楷體" pitchFamily="65" charset="-120"/>
                        <a:cs typeface="Noto Sans Mono CJK JP Regular"/>
                      </a:endParaRPr>
                    </a:p>
                    <a:p>
                      <a:pPr marL="469900" marR="5080" indent="-457200">
                        <a:lnSpc>
                          <a:spcPct val="100000"/>
                        </a:lnSpc>
                        <a:spcBef>
                          <a:spcPts val="100"/>
                        </a:spcBef>
                        <a:buClr>
                          <a:srgbClr val="FF0000"/>
                        </a:buClr>
                        <a:buSzPct val="100000"/>
                        <a:buFont typeface="+mj-lt"/>
                        <a:buAutoNum type="arabicParenR"/>
                        <a:tabLst>
                          <a:tab pos="353695" algn="l"/>
                          <a:tab pos="354330" algn="l"/>
                        </a:tabLst>
                      </a:pPr>
                      <a:r>
                        <a:rPr lang="zh-TW" altLang="en-US" sz="2200" dirty="0" smtClean="0">
                          <a:latin typeface="標楷體" pitchFamily="65" charset="-120"/>
                          <a:ea typeface="標楷體" pitchFamily="65" charset="-120"/>
                          <a:cs typeface="Noto Sans Mono CJK JP Regular"/>
                        </a:rPr>
                        <a:t>購買庫藏股</a:t>
                      </a:r>
                      <a:endParaRPr lang="en-US" altLang="zh-TW" sz="2200" dirty="0" smtClean="0">
                        <a:latin typeface="標楷體" pitchFamily="65" charset="-120"/>
                        <a:ea typeface="標楷體" pitchFamily="65" charset="-120"/>
                        <a:cs typeface="Noto Sans Mono CJK JP Regular"/>
                      </a:endParaRPr>
                    </a:p>
                    <a:p>
                      <a:pPr marL="469900" marR="5080" indent="-457200">
                        <a:lnSpc>
                          <a:spcPct val="100000"/>
                        </a:lnSpc>
                        <a:spcBef>
                          <a:spcPts val="100"/>
                        </a:spcBef>
                        <a:buClr>
                          <a:srgbClr val="FF0000"/>
                        </a:buClr>
                        <a:buSzPct val="100000"/>
                        <a:buFont typeface="+mj-lt"/>
                        <a:buAutoNum type="arabicParenR"/>
                        <a:tabLst>
                          <a:tab pos="353695" algn="l"/>
                          <a:tab pos="354330" algn="l"/>
                        </a:tabLst>
                      </a:pPr>
                      <a:r>
                        <a:rPr lang="zh-TW" altLang="en-US" sz="2200" dirty="0" smtClean="0">
                          <a:latin typeface="標楷體" pitchFamily="65" charset="-120"/>
                          <a:ea typeface="標楷體" pitchFamily="65" charset="-120"/>
                          <a:cs typeface="Noto Sans Mono CJK JP Regular"/>
                        </a:rPr>
                        <a:t>發行公司債購買土地</a:t>
                      </a:r>
                      <a:endParaRPr lang="en-US" altLang="zh-TW" sz="2200" dirty="0" smtClean="0">
                        <a:latin typeface="標楷體" pitchFamily="65" charset="-120"/>
                        <a:ea typeface="標楷體" pitchFamily="65" charset="-120"/>
                        <a:cs typeface="Noto Sans Mono CJK JP Regular"/>
                      </a:endParaRPr>
                    </a:p>
                    <a:p>
                      <a:pPr marL="469900" marR="5080" indent="-457200">
                        <a:lnSpc>
                          <a:spcPct val="100000"/>
                        </a:lnSpc>
                        <a:spcBef>
                          <a:spcPts val="100"/>
                        </a:spcBef>
                        <a:buClr>
                          <a:srgbClr val="FF0000"/>
                        </a:buClr>
                        <a:buSzPct val="100000"/>
                        <a:buFont typeface="+mj-lt"/>
                        <a:buAutoNum type="arabicParenR"/>
                        <a:tabLst>
                          <a:tab pos="353695" algn="l"/>
                          <a:tab pos="354330" algn="l"/>
                        </a:tabLst>
                      </a:pPr>
                      <a:r>
                        <a:rPr lang="zh-TW" altLang="en-US" sz="2200" dirty="0" smtClean="0">
                          <a:latin typeface="標楷體" pitchFamily="65" charset="-120"/>
                          <a:ea typeface="標楷體" pitchFamily="65" charset="-120"/>
                          <a:cs typeface="Noto Sans Mono CJK JP Regular"/>
                        </a:rPr>
                        <a:t>支付現金股利</a:t>
                      </a:r>
                      <a:endParaRPr lang="en-US" altLang="zh-TW" sz="2200" dirty="0" smtClean="0">
                        <a:latin typeface="標楷體" pitchFamily="65" charset="-120"/>
                        <a:ea typeface="標楷體" pitchFamily="65" charset="-120"/>
                        <a:cs typeface="Noto Sans Mono CJK JP Regular"/>
                      </a:endParaRPr>
                    </a:p>
                    <a:p>
                      <a:pPr marL="469900" marR="5080" indent="-457200">
                        <a:lnSpc>
                          <a:spcPct val="100000"/>
                        </a:lnSpc>
                        <a:spcBef>
                          <a:spcPts val="100"/>
                        </a:spcBef>
                        <a:buClr>
                          <a:srgbClr val="FF0000"/>
                        </a:buClr>
                        <a:buSzPct val="100000"/>
                        <a:buFont typeface="+mj-lt"/>
                        <a:buAutoNum type="arabicParenR"/>
                        <a:tabLst>
                          <a:tab pos="353695" algn="l"/>
                          <a:tab pos="354330" algn="l"/>
                        </a:tabLst>
                      </a:pPr>
                      <a:r>
                        <a:rPr lang="zh-TW" altLang="en-US" sz="2200" dirty="0" smtClean="0">
                          <a:latin typeface="標楷體" pitchFamily="65" charset="-120"/>
                          <a:ea typeface="標楷體" pitchFamily="65" charset="-120"/>
                          <a:cs typeface="Noto Sans Mono CJK JP Regular"/>
                        </a:rPr>
                        <a:t>收到投資的現金股利</a:t>
                      </a:r>
                      <a:endParaRPr lang="en-US" altLang="zh-TW" sz="2200" dirty="0" smtClean="0">
                        <a:latin typeface="標楷體" pitchFamily="65" charset="-120"/>
                        <a:ea typeface="標楷體" pitchFamily="65" charset="-120"/>
                        <a:cs typeface="Noto Sans Mono CJK JP Regular"/>
                      </a:endParaRPr>
                    </a:p>
                    <a:p>
                      <a:pPr marL="469900" marR="5080" indent="-457200">
                        <a:lnSpc>
                          <a:spcPct val="100000"/>
                        </a:lnSpc>
                        <a:spcBef>
                          <a:spcPts val="100"/>
                        </a:spcBef>
                        <a:buClr>
                          <a:srgbClr val="FF0000"/>
                        </a:buClr>
                        <a:buSzPct val="100000"/>
                        <a:buFont typeface="+mj-lt"/>
                        <a:buAutoNum type="arabicParenR"/>
                        <a:tabLst>
                          <a:tab pos="353695" algn="l"/>
                          <a:tab pos="354330" algn="l"/>
                        </a:tabLst>
                      </a:pPr>
                      <a:r>
                        <a:rPr lang="zh-TW" altLang="en-US" sz="2200" dirty="0" smtClean="0">
                          <a:latin typeface="標楷體" pitchFamily="65" charset="-120"/>
                          <a:ea typeface="標楷體" pitchFamily="65" charset="-120"/>
                          <a:cs typeface="Noto Sans Mono CJK JP Regular"/>
                        </a:rPr>
                        <a:t>主要產生</a:t>
                      </a:r>
                      <a:r>
                        <a:rPr lang="zh-TW" altLang="en-US" sz="2200" dirty="0" smtClean="0">
                          <a:latin typeface="標楷體" pitchFamily="65" charset="-120"/>
                          <a:ea typeface="標楷體" pitchFamily="65" charset="-120"/>
                        </a:rPr>
                        <a:t>營業收入的活動</a:t>
                      </a:r>
                      <a:r>
                        <a:rPr lang="zh-TW" altLang="en-US" sz="2200" dirty="0" smtClean="0">
                          <a:latin typeface="標楷體" pitchFamily="65" charset="-120"/>
                          <a:ea typeface="標楷體" pitchFamily="65" charset="-120"/>
                          <a:cs typeface="Noto Sans Mono CJK JP Regular"/>
                        </a:rPr>
                        <a:t>之應收帳款</a:t>
                      </a:r>
                      <a:endParaRPr lang="en-US" altLang="zh-TW" sz="2200" dirty="0" smtClean="0">
                        <a:latin typeface="標楷體" pitchFamily="65" charset="-120"/>
                        <a:ea typeface="標楷體" pitchFamily="65" charset="-120"/>
                        <a:cs typeface="Noto Sans Mono CJK JP Regula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200" dirty="0" smtClean="0">
                          <a:latin typeface="標楷體" pitchFamily="65" charset="-120"/>
                          <a:ea typeface="標楷體" pitchFamily="65" charset="-120"/>
                        </a:rPr>
                        <a:t>投資活動</a:t>
                      </a:r>
                      <a:endParaRPr lang="en-US" altLang="zh-TW" sz="22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r>
                        <a:rPr lang="zh-TW" altLang="en-US" sz="2200" dirty="0" smtClean="0">
                          <a:latin typeface="標楷體" pitchFamily="65" charset="-120"/>
                          <a:ea typeface="標楷體" pitchFamily="65" charset="-120"/>
                        </a:rPr>
                        <a:t>籌資活動</a:t>
                      </a:r>
                      <a:endParaRPr lang="en-US" altLang="zh-TW" sz="22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r>
                        <a:rPr lang="zh-TW" altLang="en-US" sz="2200" dirty="0" smtClean="0">
                          <a:latin typeface="標楷體" pitchFamily="65" charset="-120"/>
                          <a:ea typeface="標楷體" pitchFamily="65" charset="-120"/>
                        </a:rPr>
                        <a:t>投資活動</a:t>
                      </a:r>
                      <a:endParaRPr lang="en-US" altLang="zh-TW" sz="22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r>
                        <a:rPr lang="zh-TW" altLang="en-US" sz="2200" dirty="0" smtClean="0">
                          <a:latin typeface="標楷體" pitchFamily="65" charset="-120"/>
                          <a:ea typeface="標楷體" pitchFamily="65" charset="-120"/>
                        </a:rPr>
                        <a:t>無須表達</a:t>
                      </a:r>
                      <a:endParaRPr lang="en-US" altLang="zh-TW" sz="22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r>
                        <a:rPr lang="zh-TW" altLang="en-US" sz="2200" dirty="0" smtClean="0">
                          <a:latin typeface="標楷體" pitchFamily="65" charset="-120"/>
                          <a:ea typeface="標楷體" pitchFamily="65" charset="-120"/>
                        </a:rPr>
                        <a:t>無須表達</a:t>
                      </a:r>
                      <a:endParaRPr lang="en-US" altLang="zh-TW" sz="22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r>
                        <a:rPr lang="zh-TW" altLang="en-US" sz="2200" dirty="0" smtClean="0">
                          <a:latin typeface="標楷體" pitchFamily="65" charset="-120"/>
                          <a:ea typeface="標楷體" pitchFamily="65" charset="-120"/>
                        </a:rPr>
                        <a:t>籌資活動</a:t>
                      </a:r>
                      <a:endParaRPr lang="en-US" altLang="zh-TW" sz="22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r>
                        <a:rPr lang="zh-TW" altLang="en-US" sz="2200" dirty="0" smtClean="0">
                          <a:latin typeface="標楷體" pitchFamily="65" charset="-120"/>
                          <a:ea typeface="標楷體" pitchFamily="65" charset="-120"/>
                        </a:rPr>
                        <a:t>無須表達</a:t>
                      </a:r>
                      <a:endParaRPr lang="en-US" altLang="zh-TW" sz="22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r>
                        <a:rPr lang="zh-TW" altLang="en-US" sz="2200" dirty="0" smtClean="0">
                          <a:latin typeface="標楷體" pitchFamily="65" charset="-120"/>
                          <a:ea typeface="標楷體" pitchFamily="65" charset="-120"/>
                        </a:rPr>
                        <a:t>籌資活動</a:t>
                      </a:r>
                      <a:endParaRPr lang="en-US" altLang="zh-TW" sz="22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200" dirty="0" smtClean="0">
                          <a:latin typeface="標楷體" pitchFamily="65" charset="-120"/>
                          <a:ea typeface="標楷體" pitchFamily="65" charset="-120"/>
                        </a:rPr>
                        <a:t>無須表達</a:t>
                      </a:r>
                      <a:endParaRPr lang="en-US" altLang="zh-TW" sz="22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r>
                        <a:rPr lang="zh-TW" altLang="en-US" sz="2200" dirty="0" smtClean="0">
                          <a:latin typeface="標楷體" pitchFamily="65" charset="-120"/>
                          <a:ea typeface="標楷體" pitchFamily="65" charset="-120"/>
                        </a:rPr>
                        <a:t>籌資活動</a:t>
                      </a:r>
                      <a:endParaRPr lang="en-US" altLang="zh-TW" sz="22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r>
                        <a:rPr lang="zh-TW" altLang="en-US" sz="2200" dirty="0" smtClean="0">
                          <a:latin typeface="標楷體" pitchFamily="65" charset="-120"/>
                          <a:ea typeface="標楷體" pitchFamily="65" charset="-120"/>
                        </a:rPr>
                        <a:t>營業活動</a:t>
                      </a:r>
                      <a:endParaRPr lang="en-US" altLang="zh-TW" sz="22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r>
                        <a:rPr lang="zh-TW" altLang="en-US" sz="2200" dirty="0" smtClean="0">
                          <a:latin typeface="標楷體" pitchFamily="65" charset="-120"/>
                          <a:ea typeface="標楷體" pitchFamily="65" charset="-120"/>
                        </a:rPr>
                        <a:t>營業活動</a:t>
                      </a:r>
                      <a:endParaRPr lang="en-US" altLang="zh-TW" sz="22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endParaRPr lang="en-US" altLang="zh-TW" sz="18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BB1F49E-838B-41C4-8F10-5FD1ECACF0F9}" type="slidenum">
              <a:rPr lang="zh-TW" altLang="en-US" smtClean="0"/>
              <a:pPr/>
              <a:t>15</a:t>
            </a:fld>
            <a:endParaRPr lang="zh-TW" altLang="en-US" dirty="0"/>
          </a:p>
        </p:txBody>
      </p:sp>
      <p:sp>
        <p:nvSpPr>
          <p:cNvPr id="5" name="標題 4"/>
          <p:cNvSpPr>
            <a:spLocks noGrp="1"/>
          </p:cNvSpPr>
          <p:nvPr>
            <p:ph type="title"/>
          </p:nvPr>
        </p:nvSpPr>
        <p:spPr>
          <a:xfrm>
            <a:off x="861236" y="400014"/>
            <a:ext cx="8016949" cy="804672"/>
          </a:xfrm>
        </p:spPr>
        <p:txBody>
          <a:bodyPr/>
          <a:lstStyle/>
          <a:p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取</a:t>
            </a:r>
            <a:r>
              <a:rPr lang="zh-TW" altLang="en-US" sz="4000" spc="-15" dirty="0" smtClean="0">
                <a:latin typeface="標楷體" pitchFamily="65" charset="-120"/>
                <a:ea typeface="標楷體" pitchFamily="65" charset="-120"/>
              </a:rPr>
              <a:t>得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編製</a:t>
            </a:r>
            <a:r>
              <a:rPr lang="zh-TW" altLang="en-US" sz="4000" spc="-15" dirty="0" smtClean="0">
                <a:latin typeface="標楷體" pitchFamily="65" charset="-120"/>
                <a:ea typeface="標楷體" pitchFamily="65" charset="-120"/>
              </a:rPr>
              <a:t>現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金流</a:t>
            </a:r>
            <a:r>
              <a:rPr lang="zh-TW" altLang="en-US" sz="4000" spc="-15" dirty="0" smtClean="0">
                <a:latin typeface="標楷體" pitchFamily="65" charset="-120"/>
                <a:ea typeface="標楷體" pitchFamily="65" charset="-120"/>
              </a:rPr>
              <a:t>量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表所</a:t>
            </a:r>
            <a:r>
              <a:rPr lang="zh-TW" altLang="en-US" sz="4000" spc="-15" dirty="0" smtClean="0">
                <a:latin typeface="標楷體" pitchFamily="65" charset="-120"/>
                <a:ea typeface="標楷體" pitchFamily="65" charset="-120"/>
              </a:rPr>
              <a:t>需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資料</a:t>
            </a:r>
            <a:endParaRPr lang="zh-TW" altLang="en-US" sz="40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6" name="object 5"/>
          <p:cNvSpPr txBox="1"/>
          <p:nvPr/>
        </p:nvSpPr>
        <p:spPr>
          <a:xfrm>
            <a:off x="697866" y="1600721"/>
            <a:ext cx="7988934" cy="388567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0" tIns="12700" rIns="0" bIns="0" rtlCol="0">
            <a:spAutoFit/>
          </a:bodyPr>
          <a:lstStyle/>
          <a:p>
            <a:pPr marL="355600" marR="5080" indent="-342900" algn="just">
              <a:lnSpc>
                <a:spcPct val="100000"/>
              </a:lnSpc>
              <a:spcBef>
                <a:spcPts val="100"/>
              </a:spcBef>
              <a:buClr>
                <a:srgbClr val="CC9900"/>
              </a:buClr>
              <a:buSzPct val="65000"/>
              <a:buFont typeface="Wingdings"/>
              <a:buChar char=""/>
              <a:tabLst>
                <a:tab pos="355600" algn="l"/>
              </a:tabLst>
            </a:pPr>
            <a:r>
              <a:rPr sz="3000" dirty="0">
                <a:latin typeface="標楷體" pitchFamily="65" charset="-120"/>
                <a:ea typeface="標楷體" pitchFamily="65" charset="-120"/>
                <a:cs typeface="Noto Sans Mono CJK JP Regular"/>
              </a:rPr>
              <a:t>比較資產負債表：提供當期資產、負債及權益 變動額之資訊</a:t>
            </a:r>
          </a:p>
          <a:p>
            <a:pPr marL="355600" marR="5080" indent="-342900" algn="just">
              <a:lnSpc>
                <a:spcPct val="100000"/>
              </a:lnSpc>
              <a:spcBef>
                <a:spcPts val="720"/>
              </a:spcBef>
              <a:buClr>
                <a:srgbClr val="CC9900"/>
              </a:buClr>
              <a:buSzPct val="65000"/>
              <a:buFont typeface="Wingdings"/>
              <a:buChar char=""/>
              <a:tabLst>
                <a:tab pos="355600" algn="l"/>
              </a:tabLst>
            </a:pPr>
            <a:r>
              <a:rPr sz="3000" dirty="0">
                <a:latin typeface="標楷體" pitchFamily="65" charset="-120"/>
                <a:ea typeface="標楷體" pitchFamily="65" charset="-120"/>
                <a:cs typeface="Noto Sans Mono CJK JP Regular"/>
              </a:rPr>
              <a:t>當期損益表</a:t>
            </a:r>
            <a:r>
              <a:rPr sz="3000" spc="15" dirty="0">
                <a:latin typeface="標楷體" pitchFamily="65" charset="-120"/>
                <a:ea typeface="標楷體" pitchFamily="65" charset="-120"/>
                <a:cs typeface="Noto Sans Mono CJK JP Regular"/>
              </a:rPr>
              <a:t>：</a:t>
            </a:r>
            <a:r>
              <a:rPr sz="3000" dirty="0">
                <a:latin typeface="標楷體" pitchFamily="65" charset="-120"/>
                <a:ea typeface="標楷體" pitchFamily="65" charset="-120"/>
                <a:cs typeface="Noto Sans Mono CJK JP Regular"/>
              </a:rPr>
              <a:t>提</a:t>
            </a:r>
            <a:r>
              <a:rPr sz="3000" spc="-15" dirty="0">
                <a:latin typeface="標楷體" pitchFamily="65" charset="-120"/>
                <a:ea typeface="標楷體" pitchFamily="65" charset="-120"/>
                <a:cs typeface="Noto Sans Mono CJK JP Regular"/>
              </a:rPr>
              <a:t>供</a:t>
            </a:r>
            <a:r>
              <a:rPr sz="3000" dirty="0">
                <a:latin typeface="標楷體" pitchFamily="65" charset="-120"/>
                <a:ea typeface="標楷體" pitchFamily="65" charset="-120"/>
                <a:cs typeface="Noto Sans Mono CJK JP Regular"/>
              </a:rPr>
              <a:t>有關營業活動現金流量之大 </a:t>
            </a:r>
            <a:r>
              <a:rPr sz="3000" spc="-5" dirty="0">
                <a:latin typeface="標楷體" pitchFamily="65" charset="-120"/>
                <a:ea typeface="標楷體" pitchFamily="65" charset="-120"/>
                <a:cs typeface="Noto Sans Mono CJK JP Regular"/>
              </a:rPr>
              <a:t>部分資訊</a:t>
            </a:r>
            <a:endParaRPr sz="3000" dirty="0">
              <a:latin typeface="標楷體" pitchFamily="65" charset="-120"/>
              <a:ea typeface="標楷體" pitchFamily="65" charset="-120"/>
              <a:cs typeface="Noto Sans Mono CJK JP Regular"/>
            </a:endParaRPr>
          </a:p>
          <a:p>
            <a:pPr marL="355600" marR="5080" indent="-342900" algn="just">
              <a:lnSpc>
                <a:spcPct val="100000"/>
              </a:lnSpc>
              <a:spcBef>
                <a:spcPts val="725"/>
              </a:spcBef>
              <a:buClr>
                <a:srgbClr val="CC9900"/>
              </a:buClr>
              <a:buSzPct val="65000"/>
              <a:buFont typeface="Wingdings"/>
              <a:buChar char=""/>
              <a:tabLst>
                <a:tab pos="355600" algn="l"/>
              </a:tabLst>
            </a:pPr>
            <a:r>
              <a:rPr sz="3000" dirty="0">
                <a:latin typeface="標楷體" pitchFamily="65" charset="-120"/>
                <a:ea typeface="標楷體" pitchFamily="65" charset="-120"/>
                <a:cs typeface="Noto Sans Mono CJK JP Regular"/>
              </a:rPr>
              <a:t>其他補充資訊</a:t>
            </a:r>
            <a:r>
              <a:rPr sz="3000" spc="15" dirty="0">
                <a:latin typeface="標楷體" pitchFamily="65" charset="-120"/>
                <a:ea typeface="標楷體" pitchFamily="65" charset="-120"/>
                <a:cs typeface="Noto Sans Mono CJK JP Regular"/>
              </a:rPr>
              <a:t>：</a:t>
            </a:r>
            <a:r>
              <a:rPr sz="3000" spc="-15" dirty="0">
                <a:latin typeface="標楷體" pitchFamily="65" charset="-120"/>
                <a:ea typeface="標楷體" pitchFamily="65" charset="-120"/>
                <a:cs typeface="Noto Sans Mono CJK JP Regular"/>
              </a:rPr>
              <a:t>股</a:t>
            </a:r>
            <a:r>
              <a:rPr sz="3000" dirty="0">
                <a:latin typeface="標楷體" pitchFamily="65" charset="-120"/>
                <a:ea typeface="標楷體" pitchFamily="65" charset="-120"/>
                <a:cs typeface="Noto Sans Mono CJK JP Regular"/>
              </a:rPr>
              <a:t>東會議記錄可提供有關增減 資、股利發放、重大不動產、廠房及設備買賣 等資訊，總分類帳之摘要亦可得知資產、負債 項目特殊變動情形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BB1F49E-838B-41C4-8F10-5FD1ECACF0F9}" type="slidenum">
              <a:rPr lang="zh-TW" altLang="en-US" smtClean="0"/>
              <a:pPr/>
              <a:t>16</a:t>
            </a:fld>
            <a:endParaRPr lang="zh-TW" altLang="en-US" dirty="0"/>
          </a:p>
        </p:txBody>
      </p:sp>
      <p:sp>
        <p:nvSpPr>
          <p:cNvPr id="5" name="標題 4"/>
          <p:cNvSpPr>
            <a:spLocks noGrp="1"/>
          </p:cNvSpPr>
          <p:nvPr>
            <p:ph type="title"/>
          </p:nvPr>
        </p:nvSpPr>
        <p:spPr>
          <a:xfrm>
            <a:off x="861236" y="400014"/>
            <a:ext cx="8016949" cy="804672"/>
          </a:xfrm>
        </p:spPr>
        <p:txBody>
          <a:bodyPr/>
          <a:lstStyle/>
          <a:p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編製現金流量表</a:t>
            </a:r>
            <a:endParaRPr lang="zh-TW" altLang="en-US" sz="4000" dirty="0">
              <a:latin typeface="標楷體" pitchFamily="65" charset="-120"/>
              <a:ea typeface="標楷體" pitchFamily="65" charset="-120"/>
            </a:endParaRPr>
          </a:p>
        </p:txBody>
      </p:sp>
      <p:graphicFrame>
        <p:nvGraphicFramePr>
          <p:cNvPr id="8" name="資料庫圖表 7"/>
          <p:cNvGraphicFramePr/>
          <p:nvPr/>
        </p:nvGraphicFramePr>
        <p:xfrm>
          <a:off x="1814286" y="1553028"/>
          <a:ext cx="6923314" cy="50219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03514" y="1866900"/>
            <a:ext cx="3048890" cy="1661160"/>
          </a:xfrm>
        </p:spPr>
        <p:txBody>
          <a:bodyPr/>
          <a:lstStyle/>
          <a:p>
            <a:r>
              <a:rPr lang="en-AU" sz="3600" u="sng" dirty="0" smtClean="0">
                <a:solidFill>
                  <a:schemeClr val="bg1"/>
                </a:solidFill>
                <a:latin typeface="Trebuchet MS" pitchFamily="34" charset="0"/>
                <a:hlinkClick r:id="rId4"/>
              </a:rPr>
              <a:t/>
            </a:r>
            <a:br>
              <a:rPr lang="en-AU" sz="3600" u="sng" dirty="0" smtClean="0">
                <a:solidFill>
                  <a:schemeClr val="bg1"/>
                </a:solidFill>
                <a:latin typeface="Trebuchet MS" pitchFamily="34" charset="0"/>
                <a:hlinkClick r:id="rId4"/>
              </a:rPr>
            </a:br>
            <a:r>
              <a:rPr lang="en-US" altLang="zh-TW" sz="4000" dirty="0" smtClean="0">
                <a:solidFill>
                  <a:schemeClr val="bg1"/>
                </a:solidFill>
                <a:latin typeface="Trebuchet MS" pitchFamily="34" charset="0"/>
              </a:rPr>
              <a:t>Thank you</a:t>
            </a:r>
            <a:r>
              <a:rPr lang="zh-TW" altLang="en-US" sz="3600" b="0" dirty="0" smtClean="0">
                <a:solidFill>
                  <a:schemeClr val="bg1"/>
                </a:solidFill>
                <a:latin typeface="Trebuchet MS" pitchFamily="34" charset="0"/>
                <a:cs typeface="Arial" charset="0"/>
              </a:rPr>
              <a:t/>
            </a:r>
            <a:br>
              <a:rPr lang="zh-TW" altLang="en-US" sz="3600" b="0" dirty="0" smtClean="0">
                <a:solidFill>
                  <a:schemeClr val="bg1"/>
                </a:solidFill>
                <a:latin typeface="Trebuchet MS" pitchFamily="34" charset="0"/>
                <a:cs typeface="Arial" charset="0"/>
              </a:rPr>
            </a:br>
            <a:r>
              <a:rPr lang="en-AU" sz="4000" i="1" dirty="0" smtClean="0">
                <a:solidFill>
                  <a:schemeClr val="bg1"/>
                </a:solidFill>
                <a:latin typeface="Trebuchet MS" pitchFamily="34" charset="0"/>
              </a:rPr>
              <a:t/>
            </a:r>
            <a:br>
              <a:rPr lang="en-AU" sz="4000" i="1" dirty="0" smtClean="0">
                <a:solidFill>
                  <a:schemeClr val="bg1"/>
                </a:solidFill>
                <a:latin typeface="Trebuchet MS" pitchFamily="34" charset="0"/>
              </a:rPr>
            </a:br>
            <a:r>
              <a:rPr lang="en-AU" sz="4000" i="1" dirty="0" smtClean="0">
                <a:solidFill>
                  <a:schemeClr val="bg1"/>
                </a:solidFill>
                <a:latin typeface="Trebuchet MS" pitchFamily="34" charset="0"/>
              </a:rPr>
              <a:t/>
            </a:r>
            <a:br>
              <a:rPr lang="en-AU" sz="4000" i="1" dirty="0" smtClean="0">
                <a:solidFill>
                  <a:schemeClr val="bg1"/>
                </a:solidFill>
                <a:latin typeface="Trebuchet MS" pitchFamily="34" charset="0"/>
              </a:rPr>
            </a:br>
            <a:r>
              <a:rPr lang="en-AU" sz="4000" i="1" dirty="0" smtClean="0">
                <a:solidFill>
                  <a:schemeClr val="bg1"/>
                </a:solidFill>
                <a:latin typeface="Trebuchet MS" pitchFamily="34" charset="0"/>
              </a:rPr>
              <a:t/>
            </a:r>
            <a:br>
              <a:rPr lang="en-AU" sz="4000" i="1" dirty="0" smtClean="0">
                <a:solidFill>
                  <a:schemeClr val="bg1"/>
                </a:solidFill>
                <a:latin typeface="Trebuchet MS" pitchFamily="34" charset="0"/>
              </a:rPr>
            </a:br>
            <a:r>
              <a:rPr lang="en-AU" sz="4000" i="1" dirty="0">
                <a:solidFill>
                  <a:schemeClr val="bg1"/>
                </a:solidFill>
                <a:latin typeface="Trebuchet MS" pitchFamily="34" charset="0"/>
              </a:rPr>
              <a:t/>
            </a:r>
            <a:br>
              <a:rPr lang="en-AU" sz="4000" i="1" dirty="0">
                <a:solidFill>
                  <a:schemeClr val="bg1"/>
                </a:solidFill>
                <a:latin typeface="Trebuchet MS" pitchFamily="34" charset="0"/>
              </a:rPr>
            </a:br>
            <a:r>
              <a:rPr lang="en-AU" sz="4000" i="1" dirty="0" smtClean="0">
                <a:solidFill>
                  <a:schemeClr val="bg1"/>
                </a:solidFill>
                <a:latin typeface="Trebuchet MS" pitchFamily="34" charset="0"/>
              </a:rPr>
              <a:t/>
            </a:r>
            <a:br>
              <a:rPr lang="en-AU" sz="4000" i="1" dirty="0" smtClean="0">
                <a:solidFill>
                  <a:schemeClr val="bg1"/>
                </a:solidFill>
                <a:latin typeface="Trebuchet MS" pitchFamily="34" charset="0"/>
              </a:rPr>
            </a:br>
            <a:r>
              <a:rPr lang="en-AU" sz="4000" i="1" dirty="0">
                <a:solidFill>
                  <a:schemeClr val="bg1"/>
                </a:solidFill>
                <a:latin typeface="Trebuchet MS" pitchFamily="34" charset="0"/>
              </a:rPr>
              <a:t/>
            </a:r>
            <a:br>
              <a:rPr lang="en-AU" sz="4000" i="1" dirty="0">
                <a:solidFill>
                  <a:schemeClr val="bg1"/>
                </a:solidFill>
                <a:latin typeface="Trebuchet MS" pitchFamily="34" charset="0"/>
              </a:rPr>
            </a:br>
            <a:r>
              <a:rPr lang="en-AU" sz="4000" i="1" dirty="0" smtClean="0">
                <a:solidFill>
                  <a:schemeClr val="bg1"/>
                </a:solidFill>
                <a:latin typeface="Trebuchet MS" pitchFamily="34" charset="0"/>
              </a:rPr>
              <a:t/>
            </a:r>
            <a:br>
              <a:rPr lang="en-AU" sz="4000" i="1" dirty="0" smtClean="0">
                <a:solidFill>
                  <a:schemeClr val="bg1"/>
                </a:solidFill>
                <a:latin typeface="Trebuchet MS" pitchFamily="34" charset="0"/>
              </a:rPr>
            </a:br>
            <a:r>
              <a:rPr lang="en-AU" sz="4000" i="1" dirty="0" smtClean="0">
                <a:solidFill>
                  <a:schemeClr val="bg1"/>
                </a:solidFill>
                <a:latin typeface="Trebuchet MS" pitchFamily="34" charset="0"/>
              </a:rPr>
              <a:t>	</a:t>
            </a:r>
            <a:endParaRPr lang="en-US" sz="3600" dirty="0" smtClean="0">
              <a:solidFill>
                <a:schemeClr val="bg1"/>
              </a:solidFill>
              <a:latin typeface="Trebuchet MS" pitchFamily="34" charset="0"/>
            </a:endParaRP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BB1F49E-838B-41C4-8F10-5FD1ECACF0F9}" type="slidenum">
              <a:rPr lang="zh-TW" altLang="en-US" smtClean="0"/>
              <a:pPr/>
              <a:t>17</a:t>
            </a:fld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BB1F49E-838B-41C4-8F10-5FD1ECACF0F9}" type="slidenum">
              <a:rPr lang="zh-TW" altLang="en-US" smtClean="0"/>
              <a:pPr/>
              <a:t>1</a:t>
            </a:fld>
            <a:endParaRPr lang="zh-TW" altLang="en-US" dirty="0"/>
          </a:p>
        </p:txBody>
      </p:sp>
      <p:pic>
        <p:nvPicPr>
          <p:cNvPr id="4" name="圖片 3" descr="audit-300x225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5F7F6"/>
              </a:clrFrom>
              <a:clrTo>
                <a:srgbClr val="F5F7F6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037474" y="2365829"/>
            <a:ext cx="2610493" cy="4166960"/>
          </a:xfrm>
          <a:prstGeom prst="rect">
            <a:avLst/>
          </a:prstGeom>
        </p:spPr>
      </p:pic>
      <p:sp>
        <p:nvSpPr>
          <p:cNvPr id="6" name="標題 2"/>
          <p:cNvSpPr>
            <a:spLocks noGrp="1"/>
          </p:cNvSpPr>
          <p:nvPr>
            <p:ph type="title"/>
          </p:nvPr>
        </p:nvSpPr>
        <p:spPr>
          <a:xfrm>
            <a:off x="861236" y="516128"/>
            <a:ext cx="8016949" cy="804672"/>
          </a:xfrm>
        </p:spPr>
        <p:txBody>
          <a:bodyPr/>
          <a:lstStyle/>
          <a:p>
            <a:pPr algn="l"/>
            <a:r>
              <a:rPr lang="en-US" altLang="zh-TW" sz="6000" b="1" dirty="0" smtClean="0">
                <a:latin typeface="Trebuchet MS" pitchFamily="34" charset="0"/>
                <a:ea typeface="+mn-ea"/>
              </a:rPr>
              <a:t>Agenda</a:t>
            </a:r>
            <a:endParaRPr lang="zh-TW" altLang="en-US" sz="6000" b="1" dirty="0">
              <a:latin typeface="Trebuchet MS" pitchFamily="34" charset="0"/>
              <a:ea typeface="+mn-ea"/>
            </a:endParaRPr>
          </a:p>
        </p:txBody>
      </p:sp>
      <p:sp>
        <p:nvSpPr>
          <p:cNvPr id="7" name="內容版面配置區 3"/>
          <p:cNvSpPr txBox="1">
            <a:spLocks/>
          </p:cNvSpPr>
          <p:nvPr/>
        </p:nvSpPr>
        <p:spPr>
          <a:xfrm>
            <a:off x="861235" y="1669143"/>
            <a:ext cx="6120135" cy="4863646"/>
          </a:xfrm>
          <a:prstGeom prst="rect">
            <a:avLst/>
          </a:prstGeom>
        </p:spPr>
        <p:txBody>
          <a:bodyPr/>
          <a:lstStyle/>
          <a:p>
            <a:pPr marL="342900" lvl="0" indent="-342900">
              <a:spcBef>
                <a:spcPct val="20000"/>
              </a:spcBef>
              <a:buClr>
                <a:srgbClr val="FF0090"/>
              </a:buClr>
              <a:buSzPct val="70000"/>
              <a:buFont typeface="Wingdings" pitchFamily="2" charset="2"/>
              <a:buChar char="u"/>
            </a:pP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現金流量表目的</a:t>
            </a: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pPr marL="342900" lvl="0" indent="-342900">
              <a:spcBef>
                <a:spcPct val="20000"/>
              </a:spcBef>
              <a:buClr>
                <a:srgbClr val="FF0090"/>
              </a:buClr>
              <a:buSzPct val="70000"/>
              <a:buFont typeface="Wingdings" pitchFamily="2" charset="2"/>
              <a:buChar char="u"/>
            </a:pP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現</a:t>
            </a:r>
            <a:r>
              <a:rPr lang="zh-TW" altLang="en-US" sz="3200" spc="-15" dirty="0" smtClean="0">
                <a:latin typeface="標楷體" pitchFamily="65" charset="-120"/>
                <a:ea typeface="標楷體" pitchFamily="65" charset="-120"/>
              </a:rPr>
              <a:t>金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流量</a:t>
            </a:r>
            <a:r>
              <a:rPr lang="zh-TW" altLang="en-US" sz="3200" spc="-15" dirty="0" smtClean="0">
                <a:latin typeface="標楷體" pitchFamily="65" charset="-120"/>
                <a:ea typeface="標楷體" pitchFamily="65" charset="-120"/>
              </a:rPr>
              <a:t>表之分類</a:t>
            </a:r>
            <a:endParaRPr lang="en-US" altLang="zh-TW" sz="3200" spc="-15" dirty="0" smtClean="0">
              <a:latin typeface="標楷體" pitchFamily="65" charset="-120"/>
              <a:ea typeface="標楷體" pitchFamily="65" charset="-120"/>
            </a:endParaRPr>
          </a:p>
          <a:p>
            <a:pPr marL="342900" lvl="0" indent="-342900">
              <a:spcBef>
                <a:spcPct val="20000"/>
              </a:spcBef>
              <a:buClr>
                <a:srgbClr val="FF0090"/>
              </a:buClr>
              <a:buSzPct val="70000"/>
              <a:buFont typeface="Wingdings" pitchFamily="2" charset="2"/>
              <a:buChar char="u"/>
            </a:pP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以淨額基礎報導之現金流量</a:t>
            </a: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pPr marL="342900" lvl="0" indent="-342900">
              <a:spcBef>
                <a:spcPct val="20000"/>
              </a:spcBef>
              <a:buClr>
                <a:srgbClr val="FF0090"/>
              </a:buClr>
              <a:buSzPct val="70000"/>
              <a:buFont typeface="Wingdings" pitchFamily="2" charset="2"/>
              <a:buChar char="u"/>
            </a:pP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特殊</a:t>
            </a:r>
            <a:r>
              <a:rPr lang="zh-TW" altLang="en-US" sz="3200" spc="-15" dirty="0" smtClean="0">
                <a:latin typeface="標楷體" pitchFamily="65" charset="-120"/>
                <a:ea typeface="標楷體" pitchFamily="65" charset="-120"/>
              </a:rPr>
              <a:t>項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目之</a:t>
            </a:r>
            <a:r>
              <a:rPr lang="zh-TW" altLang="en-US" sz="3200" spc="-15" dirty="0" smtClean="0">
                <a:latin typeface="標楷體" pitchFamily="65" charset="-120"/>
                <a:ea typeface="標楷體" pitchFamily="65" charset="-120"/>
              </a:rPr>
              <a:t>表</a:t>
            </a:r>
            <a:r>
              <a:rPr lang="zh-TW" altLang="en-US" sz="3200" spc="5" dirty="0" smtClean="0">
                <a:latin typeface="標楷體" pitchFamily="65" charset="-120"/>
                <a:ea typeface="標楷體" pitchFamily="65" charset="-120"/>
              </a:rPr>
              <a:t>達</a:t>
            </a: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pPr marL="342900" lvl="0" indent="-342900">
              <a:spcBef>
                <a:spcPct val="20000"/>
              </a:spcBef>
              <a:buClr>
                <a:srgbClr val="FF0090"/>
              </a:buClr>
              <a:buSzPct val="70000"/>
              <a:buFont typeface="Wingdings" pitchFamily="2" charset="2"/>
              <a:buChar char="u"/>
            </a:pP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取</a:t>
            </a:r>
            <a:r>
              <a:rPr lang="zh-TW" altLang="en-US" sz="3200" spc="-15" dirty="0" smtClean="0">
                <a:latin typeface="標楷體" pitchFamily="65" charset="-120"/>
                <a:ea typeface="標楷體" pitchFamily="65" charset="-120"/>
              </a:rPr>
              <a:t>得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編製</a:t>
            </a:r>
            <a:r>
              <a:rPr lang="zh-TW" altLang="en-US" sz="3200" spc="-15" dirty="0" smtClean="0">
                <a:latin typeface="標楷體" pitchFamily="65" charset="-120"/>
                <a:ea typeface="標楷體" pitchFamily="65" charset="-120"/>
              </a:rPr>
              <a:t>現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金流</a:t>
            </a:r>
            <a:r>
              <a:rPr lang="zh-TW" altLang="en-US" sz="3200" spc="-15" dirty="0" smtClean="0">
                <a:latin typeface="標楷體" pitchFamily="65" charset="-120"/>
                <a:ea typeface="標楷體" pitchFamily="65" charset="-120"/>
              </a:rPr>
              <a:t>量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表所</a:t>
            </a:r>
            <a:r>
              <a:rPr lang="zh-TW" altLang="en-US" sz="3200" spc="-15" dirty="0" smtClean="0">
                <a:latin typeface="標楷體" pitchFamily="65" charset="-120"/>
                <a:ea typeface="標楷體" pitchFamily="65" charset="-120"/>
              </a:rPr>
              <a:t>需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資料</a:t>
            </a: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F0090"/>
              </a:buClr>
              <a:buSzPct val="70000"/>
              <a:buFont typeface="Wingdings" pitchFamily="2" charset="2"/>
              <a:buChar char="u"/>
              <a:tabLst/>
              <a:defRPr/>
            </a:pPr>
            <a:r>
              <a:rPr kumimoji="0" lang="zh-TW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</a:rPr>
              <a:t>實務操作</a:t>
            </a:r>
            <a:endParaRPr kumimoji="0" lang="en-US" altLang="zh-TW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標楷體" pitchFamily="65" charset="-120"/>
              <a:ea typeface="標楷體" pitchFamily="65" charset="-12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F0090"/>
              </a:buClr>
              <a:buSzPct val="70000"/>
              <a:buFont typeface="Wingdings" pitchFamily="2" charset="2"/>
              <a:buNone/>
              <a:tabLst/>
              <a:defRPr/>
            </a:pPr>
            <a:endParaRPr kumimoji="0" lang="zh-TW" alt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 Antiqua" pitchFamily="18" charset="0"/>
              <a:ea typeface="新細明體" pitchFamily="18" charset="-120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F0090"/>
              </a:buClr>
              <a:buSzPct val="70000"/>
              <a:buFont typeface="Wingdings" pitchFamily="2" charset="2"/>
              <a:buChar char="u"/>
              <a:tabLst/>
              <a:defRPr/>
            </a:pPr>
            <a:endParaRPr kumimoji="0" lang="zh-TW" alt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 Antiqua" pitchFamily="18" charset="0"/>
              <a:ea typeface="新細明體" pitchFamily="18" charset="-120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F0090"/>
              </a:buClr>
              <a:buSzPct val="70000"/>
              <a:buFont typeface="Wingdings" pitchFamily="2" charset="2"/>
              <a:buChar char="u"/>
              <a:tabLst/>
              <a:defRPr/>
            </a:pPr>
            <a:endParaRPr kumimoji="0" lang="zh-TW" alt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 Antiqua" pitchFamily="18" charset="0"/>
              <a:ea typeface="新細明體" pitchFamily="18" charset="-12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61236" y="603504"/>
            <a:ext cx="8016949" cy="804672"/>
          </a:xfrm>
        </p:spPr>
        <p:txBody>
          <a:bodyPr/>
          <a:lstStyle/>
          <a:p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現金流量表目的</a:t>
            </a:r>
            <a:endParaRPr lang="zh-TW" altLang="en-US" sz="40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BB1F49E-838B-41C4-8F10-5FD1ECACF0F9}" type="slidenum">
              <a:rPr lang="zh-TW" altLang="en-US" smtClean="0"/>
              <a:pPr/>
              <a:t>2</a:t>
            </a:fld>
            <a:endParaRPr lang="zh-TW" altLang="en-US" dirty="0"/>
          </a:p>
        </p:txBody>
      </p:sp>
      <p:sp>
        <p:nvSpPr>
          <p:cNvPr id="5" name="矩形 4"/>
          <p:cNvSpPr/>
          <p:nvPr/>
        </p:nvSpPr>
        <p:spPr>
          <a:xfrm>
            <a:off x="861236" y="1850911"/>
            <a:ext cx="7518400" cy="48705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3695" marR="56515" indent="-340995">
              <a:spcBef>
                <a:spcPts val="100"/>
              </a:spcBef>
              <a:buClr>
                <a:srgbClr val="CC9900"/>
              </a:buClr>
              <a:buSzPct val="64583"/>
              <a:buFont typeface="Wingdings"/>
              <a:buChar char=""/>
              <a:tabLst>
                <a:tab pos="353695" algn="l"/>
                <a:tab pos="354330" algn="l"/>
              </a:tabLst>
            </a:pP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企業之現金流量資訊，有助於財務報表使用者評估企業產生現金及約當現金之能力，及使用該等現金流量之需求。財務報表使用者在進行經濟決策時，需要評估企業產生現金及約當現金之能力，以及產生現金及約當現金之時間及確定性。</a:t>
            </a:r>
            <a:endParaRPr lang="zh-TW" altLang="en-US" sz="2800" dirty="0" smtClean="0">
              <a:latin typeface="標楷體" pitchFamily="65" charset="-120"/>
              <a:ea typeface="標楷體" pitchFamily="65" charset="-120"/>
              <a:cs typeface="Times New Roman" pitchFamily="18" charset="0"/>
            </a:endParaRPr>
          </a:p>
          <a:p>
            <a:pPr marL="353695" marR="56515" indent="-340995">
              <a:lnSpc>
                <a:spcPct val="100000"/>
              </a:lnSpc>
              <a:spcBef>
                <a:spcPts val="100"/>
              </a:spcBef>
              <a:buClr>
                <a:srgbClr val="CC9900"/>
              </a:buClr>
              <a:buSzPct val="64583"/>
              <a:buFont typeface="Wingdings"/>
              <a:buChar char=""/>
              <a:tabLst>
                <a:tab pos="353695" algn="l"/>
                <a:tab pos="354330" algn="l"/>
              </a:tabLst>
            </a:pPr>
            <a:endParaRPr lang="en-US" altLang="zh-TW" sz="2800" dirty="0" smtClean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 marL="353695" marR="56515" indent="-340995">
              <a:lnSpc>
                <a:spcPct val="100000"/>
              </a:lnSpc>
              <a:spcBef>
                <a:spcPts val="100"/>
              </a:spcBef>
              <a:buClr>
                <a:srgbClr val="CC9900"/>
              </a:buClr>
              <a:buSzPct val="64583"/>
              <a:buFont typeface="Wingdings"/>
              <a:buChar char=""/>
              <a:tabLst>
                <a:tab pos="353695" algn="l"/>
                <a:tab pos="354330" algn="l"/>
              </a:tabLst>
            </a:pPr>
            <a:r>
              <a:rPr lang="en-US" altLang="zh-TW" sz="28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IAS</a:t>
            </a:r>
            <a:r>
              <a:rPr lang="zh-TW" altLang="en-US" sz="2800" spc="-11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 </a:t>
            </a:r>
            <a:r>
              <a:rPr lang="en-US" altLang="zh-TW" sz="2800" spc="-5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7</a:t>
            </a:r>
            <a:r>
              <a:rPr lang="zh-TW" altLang="en-US" sz="28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的基本規定是企業應編製及表達現金流量表，將企業 </a:t>
            </a:r>
            <a:r>
              <a:rPr lang="zh-TW" altLang="en-US" sz="2800" spc="-5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當期現金流量劃分</a:t>
            </a:r>
            <a:r>
              <a:rPr lang="zh-TW" altLang="en-US" sz="28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為</a:t>
            </a:r>
            <a:r>
              <a:rPr lang="zh-TW" altLang="en-US" sz="2800" spc="-5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營業、投資及籌資活動予以報導。</a:t>
            </a:r>
            <a:endParaRPr lang="en-US" altLang="zh-TW" sz="2800" spc="-5" dirty="0" smtClean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 marL="353695" marR="56515" indent="-340995">
              <a:lnSpc>
                <a:spcPct val="100000"/>
              </a:lnSpc>
              <a:spcBef>
                <a:spcPts val="100"/>
              </a:spcBef>
              <a:buClr>
                <a:srgbClr val="CC9900"/>
              </a:buClr>
              <a:buSzPct val="64583"/>
              <a:buFont typeface="Wingdings"/>
              <a:buChar char=""/>
              <a:tabLst>
                <a:tab pos="353695" algn="l"/>
                <a:tab pos="354330" algn="l"/>
              </a:tabLst>
            </a:pPr>
            <a:endParaRPr lang="en-US" altLang="zh-TW" sz="2800" spc="-5" dirty="0" smtClean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  <p:pic>
        <p:nvPicPr>
          <p:cNvPr id="6" name="Picture 5" descr="C:\Documents and Settings\Andy_Chi\Local Settings\Temporary Internet Files\Content.IE5\QIA9TE5Z\MCj0411534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82752" y="0"/>
            <a:ext cx="1607335" cy="18509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BB1F49E-838B-41C4-8F10-5FD1ECACF0F9}" type="slidenum">
              <a:rPr lang="zh-TW" altLang="en-US" smtClean="0"/>
              <a:pPr/>
              <a:t>3</a:t>
            </a:fld>
            <a:endParaRPr lang="zh-TW" altLang="en-US" dirty="0"/>
          </a:p>
        </p:txBody>
      </p:sp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現金流量之分類</a:t>
            </a:r>
            <a:endParaRPr lang="zh-TW" altLang="en-US" sz="40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8" name="object 14"/>
          <p:cNvSpPr txBox="1"/>
          <p:nvPr/>
        </p:nvSpPr>
        <p:spPr>
          <a:xfrm>
            <a:off x="861237" y="1005840"/>
            <a:ext cx="7825564" cy="555600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0" tIns="41275" rIns="0" bIns="0" rtlCol="0">
            <a:spAutoFit/>
          </a:bodyPr>
          <a:lstStyle/>
          <a:p>
            <a:pPr marL="102235" marR="5080">
              <a:lnSpc>
                <a:spcPts val="2880"/>
              </a:lnSpc>
              <a:spcBef>
                <a:spcPts val="325"/>
              </a:spcBef>
            </a:pPr>
            <a:r>
              <a:rPr lang="zh-TW" altLang="en-US" sz="2800" b="1" u="sng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  <a:cs typeface="Noto Sans Mono CJK JP Regular"/>
              </a:rPr>
              <a:t>營業活動的現金流量</a:t>
            </a:r>
            <a:r>
              <a:rPr lang="en-US" altLang="zh-TW" sz="2800" b="1" u="sng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  <a:cs typeface="Noto Sans Mono CJK JP Regular"/>
              </a:rPr>
              <a:t>(IAS 7 #13</a:t>
            </a:r>
            <a:r>
              <a:rPr lang="zh-TW" altLang="en-US" sz="2800" b="1" u="sng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  <a:cs typeface="Noto Sans Mono CJK JP Regular"/>
              </a:rPr>
              <a:t>、</a:t>
            </a:r>
            <a:r>
              <a:rPr lang="en-US" altLang="zh-TW" sz="2800" b="1" u="sng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  <a:cs typeface="Noto Sans Mono CJK JP Regular"/>
              </a:rPr>
              <a:t>14)</a:t>
            </a:r>
          </a:p>
          <a:p>
            <a:pPr marL="102235" marR="5080">
              <a:lnSpc>
                <a:spcPts val="2880"/>
              </a:lnSpc>
              <a:spcBef>
                <a:spcPts val="325"/>
              </a:spcBef>
            </a:pPr>
            <a:r>
              <a:rPr lang="zh-TW" altLang="en-US" sz="2400" dirty="0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所謂營業活動是指</a:t>
            </a:r>
            <a:r>
              <a:rPr lang="zh-TW" altLang="en-US" sz="2400" u="sng" dirty="0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企業產生主要收入的活動及其他非屬於投資或籌資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的活動。係指</a:t>
            </a:r>
            <a:r>
              <a:rPr lang="zh-TW" altLang="en-US" sz="2400" u="sng" dirty="0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列入損益計算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的交易及其他事項的現金流入與流出。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  <a:cs typeface="Noto Sans Mono CJK JP Regular"/>
            </a:endParaRPr>
          </a:p>
          <a:p>
            <a:pPr marL="102235" marR="5080">
              <a:lnSpc>
                <a:spcPts val="2880"/>
              </a:lnSpc>
              <a:spcBef>
                <a:spcPts val="325"/>
              </a:spcBef>
            </a:pPr>
            <a:r>
              <a:rPr lang="zh-TW" altLang="en-US" sz="2400" dirty="0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包括：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  <a:cs typeface="Noto Sans Mono CJK JP Regular"/>
            </a:endParaRPr>
          </a:p>
          <a:p>
            <a:pPr marL="559435" marR="5080" indent="-457200">
              <a:lnSpc>
                <a:spcPts val="2880"/>
              </a:lnSpc>
              <a:spcBef>
                <a:spcPts val="325"/>
              </a:spcBef>
              <a:buFont typeface="+mj-lt"/>
              <a:buAutoNum type="alphaLcParenR"/>
            </a:pPr>
            <a:r>
              <a:rPr lang="zh-TW" altLang="en-US" sz="2400" dirty="0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銷售商品、提供勞務、權利金、服務費、佣金及其他收入所收取的現金。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  <a:cs typeface="Noto Sans Mono CJK JP Regular"/>
            </a:endParaRPr>
          </a:p>
          <a:p>
            <a:pPr marL="559435" marR="5080" indent="-457200">
              <a:lnSpc>
                <a:spcPts val="2880"/>
              </a:lnSpc>
              <a:spcBef>
                <a:spcPts val="325"/>
              </a:spcBef>
              <a:buFont typeface="+mj-lt"/>
              <a:buAutoNum type="alphaLcParenR"/>
            </a:pPr>
            <a:r>
              <a:rPr lang="zh-TW" altLang="en-US" sz="2400" dirty="0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支付予商品、勞務供應商及員工的現金。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  <a:cs typeface="Noto Sans Mono CJK JP Regular"/>
            </a:endParaRPr>
          </a:p>
          <a:p>
            <a:pPr marL="559435" marR="5080" indent="-457200">
              <a:lnSpc>
                <a:spcPts val="2880"/>
              </a:lnSpc>
              <a:spcBef>
                <a:spcPts val="325"/>
              </a:spcBef>
              <a:buFont typeface="+mj-lt"/>
              <a:buAutoNum type="alphaLcParenR"/>
            </a:pPr>
            <a:r>
              <a:rPr lang="zh-TW" altLang="en-US" sz="2400" dirty="0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支付或退回的所得稅款，除非這些所得稅可明確歸屬於投資及籌資活動者。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  <a:cs typeface="Noto Sans Mono CJK JP Regular"/>
            </a:endParaRPr>
          </a:p>
          <a:p>
            <a:pPr marL="559435" marR="5080" indent="-457200">
              <a:lnSpc>
                <a:spcPts val="2880"/>
              </a:lnSpc>
              <a:spcBef>
                <a:spcPts val="325"/>
              </a:spcBef>
              <a:buFont typeface="+mj-lt"/>
              <a:buAutoNum type="alphaLcParenR"/>
            </a:pPr>
            <a:r>
              <a:rPr lang="zh-TW" altLang="en-US" sz="2400" dirty="0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保險業因保費、理賠、年金和其他保單利益所收取及支付的現金。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  <a:cs typeface="Noto Sans Mono CJK JP Regular"/>
            </a:endParaRPr>
          </a:p>
          <a:p>
            <a:pPr marL="559435" marR="5080" indent="-457200">
              <a:lnSpc>
                <a:spcPts val="2880"/>
              </a:lnSpc>
              <a:spcBef>
                <a:spcPts val="325"/>
              </a:spcBef>
              <a:buFont typeface="+mj-lt"/>
              <a:buAutoNum type="alphaLcParenR"/>
            </a:pPr>
            <a:r>
              <a:rPr lang="zh-TW" altLang="en-US" sz="2400" dirty="0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因持有供交易的合約所收取及支付的現金。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  <a:cs typeface="Noto Sans Mono CJK JP Regular"/>
            </a:endParaRPr>
          </a:p>
          <a:p>
            <a:pPr marL="102235" marR="5080">
              <a:lnSpc>
                <a:spcPts val="2880"/>
              </a:lnSpc>
              <a:spcBef>
                <a:spcPts val="325"/>
              </a:spcBef>
            </a:pPr>
            <a:endParaRPr sz="1800" dirty="0">
              <a:latin typeface="Noto Sans Mono CJK JP Regular"/>
              <a:cs typeface="Noto Sans Mono CJK JP Regula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BB1F49E-838B-41C4-8F10-5FD1ECACF0F9}" type="slidenum">
              <a:rPr lang="zh-TW" altLang="en-US" smtClean="0"/>
              <a:pPr/>
              <a:t>4</a:t>
            </a:fld>
            <a:endParaRPr lang="zh-TW" altLang="en-US" dirty="0"/>
          </a:p>
        </p:txBody>
      </p:sp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現金流量之分類</a:t>
            </a:r>
            <a:endParaRPr lang="zh-TW" altLang="en-US" sz="40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8" name="object 14"/>
          <p:cNvSpPr txBox="1"/>
          <p:nvPr/>
        </p:nvSpPr>
        <p:spPr>
          <a:xfrm>
            <a:off x="854569" y="1364343"/>
            <a:ext cx="7832231" cy="432490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0" tIns="41275" rIns="0" bIns="0" rtlCol="0">
            <a:spAutoFit/>
          </a:bodyPr>
          <a:lstStyle/>
          <a:p>
            <a:pPr marL="102235" marR="5080">
              <a:lnSpc>
                <a:spcPts val="2880"/>
              </a:lnSpc>
              <a:spcBef>
                <a:spcPts val="325"/>
              </a:spcBef>
            </a:pPr>
            <a:r>
              <a:rPr lang="zh-TW" altLang="en-US" sz="2800" b="1" u="sng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  <a:cs typeface="Noto Sans Mono CJK JP Regular"/>
              </a:rPr>
              <a:t>投資活動的現金流量</a:t>
            </a:r>
            <a:r>
              <a:rPr lang="en-US" altLang="zh-TW" sz="2800" b="1" u="sng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  <a:cs typeface="Noto Sans Mono CJK JP Regular"/>
              </a:rPr>
              <a:t>(IAS 7 #16)</a:t>
            </a:r>
          </a:p>
          <a:p>
            <a:pPr marL="102235" marR="5080">
              <a:lnSpc>
                <a:spcPts val="2880"/>
              </a:lnSpc>
              <a:spcBef>
                <a:spcPts val="325"/>
              </a:spcBef>
            </a:pPr>
            <a:endParaRPr lang="en-US" altLang="zh-TW" sz="2000" dirty="0" smtClean="0">
              <a:latin typeface="標楷體" pitchFamily="65" charset="-120"/>
              <a:ea typeface="標楷體" pitchFamily="65" charset="-120"/>
              <a:cs typeface="Noto Sans Mono CJK JP Regular"/>
            </a:endParaRPr>
          </a:p>
          <a:p>
            <a:pPr marL="559435" marR="5080" indent="-457200">
              <a:lnSpc>
                <a:spcPts val="2880"/>
              </a:lnSpc>
              <a:spcBef>
                <a:spcPts val="325"/>
              </a:spcBef>
              <a:buFont typeface="+mj-lt"/>
              <a:buAutoNum type="alphaLcParenR"/>
            </a:pPr>
            <a:r>
              <a:rPr lang="zh-TW" altLang="en-US" sz="2400" dirty="0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取得</a:t>
            </a:r>
            <a:r>
              <a:rPr lang="en-US" altLang="zh-TW" sz="2400" dirty="0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(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或出售</a:t>
            </a:r>
            <a:r>
              <a:rPr lang="en-US" altLang="zh-TW" sz="2400" dirty="0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)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不動產、廠房及設備、無形資產、其他長期資產、其他企業的權益或債務工具及合資權益所支付</a:t>
            </a:r>
            <a:r>
              <a:rPr lang="en-US" altLang="zh-TW" sz="2400" dirty="0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(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或收取</a:t>
            </a:r>
            <a:r>
              <a:rPr lang="en-US" altLang="zh-TW" sz="2400" dirty="0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)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的現金。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  <a:cs typeface="Noto Sans Mono CJK JP Regular"/>
            </a:endParaRPr>
          </a:p>
          <a:p>
            <a:pPr marL="559435" marR="5080" indent="-457200">
              <a:lnSpc>
                <a:spcPts val="2880"/>
              </a:lnSpc>
              <a:spcBef>
                <a:spcPts val="325"/>
              </a:spcBef>
              <a:buFont typeface="+mj-lt"/>
              <a:buAutoNum type="alphaLcParenR"/>
            </a:pPr>
            <a:r>
              <a:rPr lang="zh-TW" altLang="en-US" sz="2400" dirty="0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對其他企業的墊款及放款或收回</a:t>
            </a:r>
            <a:r>
              <a:rPr lang="en-US" altLang="zh-TW" sz="2400" dirty="0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(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不包括金融機構承作的墊款及放款</a:t>
            </a:r>
            <a:r>
              <a:rPr lang="en-US" altLang="zh-TW" sz="2400" dirty="0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)</a:t>
            </a:r>
          </a:p>
          <a:p>
            <a:pPr marL="559435" marR="5080" indent="-457200">
              <a:lnSpc>
                <a:spcPts val="2880"/>
              </a:lnSpc>
              <a:spcBef>
                <a:spcPts val="325"/>
              </a:spcBef>
              <a:buFont typeface="+mj-lt"/>
              <a:buAutoNum type="alphaLcParenR"/>
            </a:pPr>
            <a:r>
              <a:rPr lang="zh-TW" altLang="en-US" sz="2400" dirty="0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因期貨合約、遠期合約、選擇權合約及交換合約所收取</a:t>
            </a:r>
            <a:r>
              <a:rPr lang="en-US" altLang="zh-TW" sz="2400" dirty="0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(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或支付</a:t>
            </a:r>
            <a:r>
              <a:rPr lang="en-US" altLang="zh-TW" sz="2400" dirty="0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)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的現金，但持有供經紀或交易目的的此種合約，或分類為籌資活動的現金收入者除外。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  <a:cs typeface="Noto Sans Mono CJK JP Regular"/>
            </a:endParaRPr>
          </a:p>
          <a:p>
            <a:pPr marL="102235" marR="5080">
              <a:lnSpc>
                <a:spcPts val="2880"/>
              </a:lnSpc>
              <a:spcBef>
                <a:spcPts val="325"/>
              </a:spcBef>
            </a:pPr>
            <a:endParaRPr sz="1800" dirty="0">
              <a:latin typeface="Noto Sans Mono CJK JP Regular"/>
              <a:cs typeface="Noto Sans Mono CJK JP Regula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BB1F49E-838B-41C4-8F10-5FD1ECACF0F9}" type="slidenum">
              <a:rPr lang="zh-TW" altLang="en-US" smtClean="0"/>
              <a:pPr/>
              <a:t>5</a:t>
            </a:fld>
            <a:endParaRPr lang="zh-TW" altLang="en-US" dirty="0"/>
          </a:p>
        </p:txBody>
      </p:sp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現金流量之分類</a:t>
            </a:r>
            <a:endParaRPr lang="zh-TW" altLang="en-US" sz="40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8" name="object 14"/>
          <p:cNvSpPr txBox="1"/>
          <p:nvPr/>
        </p:nvSpPr>
        <p:spPr>
          <a:xfrm>
            <a:off x="854569" y="1451429"/>
            <a:ext cx="7832231" cy="361958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0" tIns="41275" rIns="0" bIns="0" rtlCol="0">
            <a:spAutoFit/>
          </a:bodyPr>
          <a:lstStyle/>
          <a:p>
            <a:pPr marL="102235" marR="5080">
              <a:lnSpc>
                <a:spcPts val="2880"/>
              </a:lnSpc>
              <a:spcBef>
                <a:spcPts val="325"/>
              </a:spcBef>
            </a:pPr>
            <a:r>
              <a:rPr lang="zh-TW" altLang="en-US" sz="2800" b="1" u="sng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  <a:cs typeface="Noto Sans Mono CJK JP Regular"/>
              </a:rPr>
              <a:t>籌資活動的現金流量</a:t>
            </a:r>
            <a:r>
              <a:rPr lang="en-US" altLang="zh-TW" sz="2800" b="1" u="sng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  <a:cs typeface="Noto Sans Mono CJK JP Regular"/>
              </a:rPr>
              <a:t>(IAS 7 #17)</a:t>
            </a:r>
          </a:p>
          <a:p>
            <a:pPr marL="102235" marR="5080">
              <a:lnSpc>
                <a:spcPts val="2880"/>
              </a:lnSpc>
              <a:spcBef>
                <a:spcPts val="325"/>
              </a:spcBef>
            </a:pPr>
            <a:endParaRPr lang="en-US" altLang="zh-TW" sz="2000" dirty="0" smtClean="0">
              <a:latin typeface="標楷體" pitchFamily="65" charset="-120"/>
              <a:ea typeface="標楷體" pitchFamily="65" charset="-120"/>
              <a:cs typeface="Noto Sans Mono CJK JP Regular"/>
            </a:endParaRPr>
          </a:p>
          <a:p>
            <a:pPr marL="559435" marR="5080" indent="-457200">
              <a:lnSpc>
                <a:spcPts val="2880"/>
              </a:lnSpc>
              <a:spcBef>
                <a:spcPts val="325"/>
              </a:spcBef>
              <a:buFont typeface="+mj-lt"/>
              <a:buAutoNum type="alphaLcParenR"/>
            </a:pPr>
            <a:r>
              <a:rPr lang="zh-TW" altLang="en-US" sz="2400" dirty="0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發行股票、其他權益工具、債權憑證、借款、票據、債券、抵押借款及其他長、短期借款的現金價款。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  <a:cs typeface="Noto Sans Mono CJK JP Regular"/>
            </a:endParaRPr>
          </a:p>
          <a:p>
            <a:pPr marL="559435" marR="5080" indent="-457200">
              <a:lnSpc>
                <a:spcPts val="2880"/>
              </a:lnSpc>
              <a:spcBef>
                <a:spcPts val="325"/>
              </a:spcBef>
              <a:buFont typeface="+mj-lt"/>
              <a:buAutoNum type="alphaLcParenR"/>
            </a:pPr>
            <a:r>
              <a:rPr lang="zh-TW" altLang="en-US" sz="2400" dirty="0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購買</a:t>
            </a:r>
            <a:r>
              <a:rPr lang="en-US" altLang="zh-TW" sz="2400" dirty="0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(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或出售</a:t>
            </a:r>
            <a:r>
              <a:rPr lang="en-US" altLang="zh-TW" sz="2400" dirty="0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)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企業本身股票</a:t>
            </a:r>
            <a:r>
              <a:rPr lang="en-US" altLang="zh-TW" sz="2400" dirty="0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(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庫藏股</a:t>
            </a:r>
            <a:r>
              <a:rPr lang="en-US" altLang="zh-TW" sz="2400" dirty="0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)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而支付</a:t>
            </a:r>
            <a:r>
              <a:rPr lang="en-US" altLang="zh-TW" sz="2400" dirty="0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(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或收取</a:t>
            </a:r>
            <a:r>
              <a:rPr lang="en-US" altLang="zh-TW" sz="2400" dirty="0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)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的現金。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  <a:cs typeface="Noto Sans Mono CJK JP Regular"/>
            </a:endParaRPr>
          </a:p>
          <a:p>
            <a:pPr marL="559435" marR="5080" indent="-457200">
              <a:lnSpc>
                <a:spcPts val="2880"/>
              </a:lnSpc>
              <a:spcBef>
                <a:spcPts val="325"/>
              </a:spcBef>
              <a:buFont typeface="+mj-lt"/>
              <a:buAutoNum type="alphaLcParenR"/>
            </a:pPr>
            <a:r>
              <a:rPr lang="zh-TW" altLang="en-US" sz="2400" dirty="0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償還借款本金及承租人減少融資租賃負債的現金支出。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  <a:cs typeface="Noto Sans Mono CJK JP Regular"/>
            </a:endParaRPr>
          </a:p>
          <a:p>
            <a:pPr marL="559435" marR="5080" indent="-457200">
              <a:lnSpc>
                <a:spcPts val="2880"/>
              </a:lnSpc>
              <a:spcBef>
                <a:spcPts val="325"/>
              </a:spcBef>
              <a:buFont typeface="+mj-lt"/>
              <a:buAutoNum type="alphaLcParenR"/>
            </a:pPr>
            <a:endParaRPr lang="en-US" sz="2000" dirty="0" smtClean="0">
              <a:latin typeface="標楷體" pitchFamily="65" charset="-120"/>
              <a:ea typeface="標楷體" pitchFamily="65" charset="-120"/>
              <a:cs typeface="Noto Sans Mono CJK JP Regular"/>
            </a:endParaRPr>
          </a:p>
          <a:p>
            <a:pPr marL="559435" marR="5080" indent="-457200">
              <a:lnSpc>
                <a:spcPts val="2880"/>
              </a:lnSpc>
              <a:spcBef>
                <a:spcPts val="325"/>
              </a:spcBef>
            </a:pPr>
            <a:endParaRPr sz="1800" dirty="0">
              <a:latin typeface="Noto Sans Mono CJK JP Regular"/>
              <a:cs typeface="Noto Sans Mono CJK JP Regula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617220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19050">
            <a:solidFill>
              <a:srgbClr val="CC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95300" y="2033016"/>
            <a:ext cx="8648700" cy="1524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42925" y="2142815"/>
            <a:ext cx="8601075" cy="1428750"/>
          </a:xfrm>
          <a:custGeom>
            <a:avLst/>
            <a:gdLst/>
            <a:ahLst/>
            <a:cxnLst/>
            <a:rect l="l" t="t" r="r" b="b"/>
            <a:pathLst>
              <a:path w="8601075" h="1428750">
                <a:moveTo>
                  <a:pt x="8601074" y="0"/>
                </a:moveTo>
                <a:lnTo>
                  <a:pt x="745616" y="0"/>
                </a:lnTo>
                <a:lnTo>
                  <a:pt x="0" y="1428750"/>
                </a:lnTo>
                <a:lnTo>
                  <a:pt x="7898257" y="1428750"/>
                </a:lnTo>
                <a:lnTo>
                  <a:pt x="8601074" y="82240"/>
                </a:lnTo>
                <a:lnTo>
                  <a:pt x="8601074" y="0"/>
                </a:lnTo>
                <a:close/>
              </a:path>
            </a:pathLst>
          </a:custGeom>
          <a:solidFill>
            <a:srgbClr val="ACFFD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42925" y="2060575"/>
            <a:ext cx="8601075" cy="1428750"/>
          </a:xfrm>
          <a:custGeom>
            <a:avLst/>
            <a:gdLst/>
            <a:ahLst/>
            <a:cxnLst/>
            <a:rect l="l" t="t" r="r" b="b"/>
            <a:pathLst>
              <a:path w="8601075" h="1428750">
                <a:moveTo>
                  <a:pt x="0" y="1428750"/>
                </a:moveTo>
                <a:lnTo>
                  <a:pt x="745616" y="0"/>
                </a:lnTo>
                <a:lnTo>
                  <a:pt x="8601074" y="0"/>
                </a:lnTo>
              </a:path>
            </a:pathLst>
          </a:custGeom>
          <a:ln w="9525">
            <a:solidFill>
              <a:srgbClr val="31732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542925" y="2142815"/>
            <a:ext cx="8601075" cy="1346835"/>
          </a:xfrm>
          <a:custGeom>
            <a:avLst/>
            <a:gdLst/>
            <a:ahLst/>
            <a:cxnLst/>
            <a:rect l="l" t="t" r="r" b="b"/>
            <a:pathLst>
              <a:path w="8601075" h="1346835">
                <a:moveTo>
                  <a:pt x="8601074" y="0"/>
                </a:moveTo>
                <a:lnTo>
                  <a:pt x="7898257" y="1346509"/>
                </a:lnTo>
                <a:lnTo>
                  <a:pt x="0" y="1346509"/>
                </a:lnTo>
              </a:path>
            </a:pathLst>
          </a:custGeom>
          <a:ln w="9524">
            <a:solidFill>
              <a:srgbClr val="31732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572" y="3462528"/>
            <a:ext cx="8810244" cy="230886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466088" y="3392423"/>
            <a:ext cx="5960364" cy="252374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2387" y="3489325"/>
            <a:ext cx="8716010" cy="2214880"/>
          </a:xfrm>
          <a:custGeom>
            <a:avLst/>
            <a:gdLst/>
            <a:ahLst/>
            <a:cxnLst/>
            <a:rect l="l" t="t" r="r" b="b"/>
            <a:pathLst>
              <a:path w="8716010" h="2214879">
                <a:moveTo>
                  <a:pt x="8715438" y="0"/>
                </a:moveTo>
                <a:lnTo>
                  <a:pt x="1183576" y="0"/>
                </a:lnTo>
                <a:lnTo>
                  <a:pt x="0" y="2214562"/>
                </a:lnTo>
                <a:lnTo>
                  <a:pt x="7531798" y="2214562"/>
                </a:lnTo>
                <a:lnTo>
                  <a:pt x="8715438" y="0"/>
                </a:lnTo>
                <a:close/>
              </a:path>
            </a:pathLst>
          </a:custGeom>
          <a:solidFill>
            <a:srgbClr val="ACFFD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2387" y="3489325"/>
            <a:ext cx="8716010" cy="2214880"/>
          </a:xfrm>
          <a:custGeom>
            <a:avLst/>
            <a:gdLst/>
            <a:ahLst/>
            <a:cxnLst/>
            <a:rect l="l" t="t" r="r" b="b"/>
            <a:pathLst>
              <a:path w="8716010" h="2214879">
                <a:moveTo>
                  <a:pt x="0" y="2214562"/>
                </a:moveTo>
                <a:lnTo>
                  <a:pt x="1183576" y="0"/>
                </a:lnTo>
                <a:lnTo>
                  <a:pt x="8715438" y="0"/>
                </a:lnTo>
                <a:lnTo>
                  <a:pt x="7531798" y="2214562"/>
                </a:lnTo>
                <a:lnTo>
                  <a:pt x="0" y="2214562"/>
                </a:lnTo>
                <a:close/>
              </a:path>
            </a:pathLst>
          </a:custGeom>
          <a:ln w="9525">
            <a:solidFill>
              <a:srgbClr val="31732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283029" y="3145589"/>
            <a:ext cx="9187408" cy="2296141"/>
          </a:xfrm>
          <a:prstGeom prst="rect">
            <a:avLst/>
          </a:prstGeom>
        </p:spPr>
        <p:txBody>
          <a:bodyPr vert="horz" wrap="square" lIns="0" tIns="41275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24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750" dirty="0">
              <a:latin typeface="Times New Roman"/>
              <a:cs typeface="Times New Roman"/>
            </a:endParaRPr>
          </a:p>
          <a:p>
            <a:pPr marL="1550035" marR="1451610" indent="-248285" algn="just">
              <a:lnSpc>
                <a:spcPct val="100000"/>
              </a:lnSpc>
              <a:buFont typeface="Wingdings"/>
              <a:buChar char=""/>
              <a:tabLst>
                <a:tab pos="1550670" algn="l"/>
              </a:tabLst>
            </a:pPr>
            <a:r>
              <a:rPr sz="2000" dirty="0" err="1">
                <a:latin typeface="標楷體" pitchFamily="65" charset="-120"/>
                <a:ea typeface="標楷體" pitchFamily="65" charset="-120"/>
                <a:cs typeface="Noto Sans Mono CJK JP Regular"/>
              </a:rPr>
              <a:t>對從事</a:t>
            </a:r>
            <a:r>
              <a:rPr sz="2000" spc="-15" dirty="0" err="1">
                <a:latin typeface="標楷體" pitchFamily="65" charset="-120"/>
                <a:ea typeface="標楷體" pitchFamily="65" charset="-120"/>
                <a:cs typeface="Noto Sans Mono CJK JP Regular"/>
              </a:rPr>
              <a:t>出</a:t>
            </a:r>
            <a:r>
              <a:rPr sz="2000" dirty="0" err="1">
                <a:latin typeface="標楷體" pitchFamily="65" charset="-120"/>
                <a:ea typeface="標楷體" pitchFamily="65" charset="-120"/>
                <a:cs typeface="Noto Sans Mono CJK JP Regular"/>
              </a:rPr>
              <a:t>租</a:t>
            </a:r>
            <a:r>
              <a:rPr sz="2000" spc="-15" dirty="0" err="1">
                <a:latin typeface="標楷體" pitchFamily="65" charset="-120"/>
                <a:ea typeface="標楷體" pitchFamily="65" charset="-120"/>
                <a:cs typeface="Noto Sans Mono CJK JP Regular"/>
              </a:rPr>
              <a:t>資</a:t>
            </a:r>
            <a:r>
              <a:rPr sz="2000" dirty="0" err="1">
                <a:latin typeface="標楷體" pitchFamily="65" charset="-120"/>
                <a:ea typeface="標楷體" pitchFamily="65" charset="-120"/>
                <a:cs typeface="Noto Sans Mono CJK JP Regular"/>
              </a:rPr>
              <a:t>產予他</a:t>
            </a:r>
            <a:r>
              <a:rPr sz="2000" spc="-15" dirty="0" err="1">
                <a:latin typeface="標楷體" pitchFamily="65" charset="-120"/>
                <a:ea typeface="標楷體" pitchFamily="65" charset="-120"/>
                <a:cs typeface="Noto Sans Mono CJK JP Regular"/>
              </a:rPr>
              <a:t>人</a:t>
            </a:r>
            <a:r>
              <a:rPr sz="2000" dirty="0" err="1">
                <a:latin typeface="標楷體" pitchFamily="65" charset="-120"/>
                <a:ea typeface="標楷體" pitchFamily="65" charset="-120"/>
                <a:cs typeface="Noto Sans Mono CJK JP Regular"/>
              </a:rPr>
              <a:t>之</a:t>
            </a:r>
            <a:r>
              <a:rPr sz="2000" spc="-15" dirty="0" err="1">
                <a:latin typeface="標楷體" pitchFamily="65" charset="-120"/>
                <a:ea typeface="標楷體" pitchFamily="65" charset="-120"/>
                <a:cs typeface="Noto Sans Mono CJK JP Regular"/>
              </a:rPr>
              <a:t>企</a:t>
            </a:r>
            <a:r>
              <a:rPr sz="2000" dirty="0" err="1">
                <a:latin typeface="標楷體" pitchFamily="65" charset="-120"/>
                <a:ea typeface="標楷體" pitchFamily="65" charset="-120"/>
                <a:cs typeface="Noto Sans Mono CJK JP Regular"/>
              </a:rPr>
              <a:t>業而言</a:t>
            </a:r>
            <a:r>
              <a:rPr sz="2000" spc="-15" dirty="0" err="1">
                <a:latin typeface="標楷體" pitchFamily="65" charset="-120"/>
                <a:ea typeface="標楷體" pitchFamily="65" charset="-120"/>
                <a:cs typeface="Noto Sans Mono CJK JP Regular"/>
              </a:rPr>
              <a:t>，</a:t>
            </a:r>
            <a:r>
              <a:rPr sz="2000" dirty="0" err="1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出</a:t>
            </a:r>
            <a:r>
              <a:rPr sz="2000" spc="-15" dirty="0" err="1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租</a:t>
            </a:r>
            <a:r>
              <a:rPr sz="2000" dirty="0" err="1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資產及相關營</a:t>
            </a:r>
            <a:r>
              <a:rPr sz="2000" spc="-15" dirty="0" err="1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運</a:t>
            </a:r>
            <a:r>
              <a:rPr sz="2000" dirty="0" err="1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成</a:t>
            </a:r>
            <a:r>
              <a:rPr sz="2000" spc="-15" dirty="0" err="1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本</a:t>
            </a:r>
            <a:r>
              <a:rPr sz="2000" dirty="0" err="1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所產生</a:t>
            </a:r>
            <a:r>
              <a:rPr sz="2000" spc="-15" dirty="0" err="1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的</a:t>
            </a:r>
            <a:r>
              <a:rPr sz="2000" dirty="0" err="1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現</a:t>
            </a:r>
            <a:r>
              <a:rPr sz="2000" spc="-15" dirty="0" err="1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金</a:t>
            </a:r>
            <a:r>
              <a:rPr sz="2000" dirty="0" err="1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流量應</a:t>
            </a:r>
            <a:r>
              <a:rPr sz="2000" spc="-15" dirty="0" err="1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分</a:t>
            </a:r>
            <a:r>
              <a:rPr sz="2000" dirty="0" err="1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類</a:t>
            </a:r>
            <a:r>
              <a:rPr sz="2000" spc="-15" dirty="0" err="1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為</a:t>
            </a:r>
            <a:r>
              <a:rPr sz="2000" dirty="0" err="1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營業現金流量</a:t>
            </a:r>
            <a:r>
              <a:rPr sz="2000" dirty="0">
                <a:latin typeface="標楷體" pitchFamily="65" charset="-120"/>
                <a:ea typeface="標楷體" pitchFamily="65" charset="-120"/>
                <a:cs typeface="Noto Sans Mono CJK JP Regular"/>
              </a:rPr>
              <a:t>。</a:t>
            </a:r>
          </a:p>
          <a:p>
            <a:pPr marL="1550035" marR="1451610" indent="-248285" algn="just">
              <a:lnSpc>
                <a:spcPct val="100000"/>
              </a:lnSpc>
              <a:spcBef>
                <a:spcPts val="605"/>
              </a:spcBef>
              <a:buFont typeface="Wingdings"/>
              <a:buChar char=""/>
              <a:tabLst>
                <a:tab pos="1550670" algn="l"/>
              </a:tabLst>
            </a:pPr>
            <a:r>
              <a:rPr sz="2000" dirty="0">
                <a:latin typeface="標楷體" pitchFamily="65" charset="-120"/>
                <a:ea typeface="標楷體" pitchFamily="65" charset="-120"/>
                <a:cs typeface="Noto Sans Mono CJK JP Regular"/>
              </a:rPr>
              <a:t>若此類</a:t>
            </a:r>
            <a:r>
              <a:rPr sz="2000" spc="-15" dirty="0">
                <a:latin typeface="標楷體" pitchFamily="65" charset="-120"/>
                <a:ea typeface="標楷體" pitchFamily="65" charset="-120"/>
                <a:cs typeface="Noto Sans Mono CJK JP Regular"/>
              </a:rPr>
              <a:t>企</a:t>
            </a:r>
            <a:r>
              <a:rPr sz="2000" dirty="0">
                <a:latin typeface="標楷體" pitchFamily="65" charset="-120"/>
                <a:ea typeface="標楷體" pitchFamily="65" charset="-120"/>
                <a:cs typeface="Noto Sans Mono CJK JP Regular"/>
              </a:rPr>
              <a:t>業</a:t>
            </a:r>
            <a:r>
              <a:rPr sz="2000" spc="-15" dirty="0">
                <a:latin typeface="標楷體" pitchFamily="65" charset="-120"/>
                <a:ea typeface="標楷體" pitchFamily="65" charset="-120"/>
                <a:cs typeface="Noto Sans Mono CJK JP Regular"/>
              </a:rPr>
              <a:t>在</a:t>
            </a:r>
            <a:r>
              <a:rPr sz="2000" dirty="0">
                <a:latin typeface="標楷體" pitchFamily="65" charset="-120"/>
                <a:ea typeface="標楷體" pitchFamily="65" charset="-120"/>
                <a:cs typeface="Noto Sans Mono CJK JP Regular"/>
              </a:rPr>
              <a:t>正常營</a:t>
            </a:r>
            <a:r>
              <a:rPr sz="2000" spc="-15" dirty="0">
                <a:latin typeface="標楷體" pitchFamily="65" charset="-120"/>
                <a:ea typeface="標楷體" pitchFamily="65" charset="-120"/>
                <a:cs typeface="Noto Sans Mono CJK JP Regular"/>
              </a:rPr>
              <a:t>運</a:t>
            </a:r>
            <a:r>
              <a:rPr sz="2000" dirty="0">
                <a:latin typeface="標楷體" pitchFamily="65" charset="-120"/>
                <a:ea typeface="標楷體" pitchFamily="65" charset="-120"/>
                <a:cs typeface="Noto Sans Mono CJK JP Regular"/>
              </a:rPr>
              <a:t>過</a:t>
            </a:r>
            <a:r>
              <a:rPr sz="2000" spc="-15" dirty="0">
                <a:latin typeface="標楷體" pitchFamily="65" charset="-120"/>
                <a:ea typeface="標楷體" pitchFamily="65" charset="-120"/>
                <a:cs typeface="Noto Sans Mono CJK JP Regular"/>
              </a:rPr>
              <a:t>程</a:t>
            </a:r>
            <a:r>
              <a:rPr sz="2000" dirty="0">
                <a:latin typeface="標楷體" pitchFamily="65" charset="-120"/>
                <a:ea typeface="標楷體" pitchFamily="65" charset="-120"/>
                <a:cs typeface="Noto Sans Mono CJK JP Regular"/>
              </a:rPr>
              <a:t>中，</a:t>
            </a:r>
            <a:r>
              <a:rPr sz="2000" dirty="0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例</a:t>
            </a:r>
            <a:r>
              <a:rPr sz="2000" spc="-15" dirty="0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行</a:t>
            </a:r>
            <a:r>
              <a:rPr sz="2000" dirty="0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性</a:t>
            </a:r>
            <a:r>
              <a:rPr sz="2000" spc="-15" dirty="0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出</a:t>
            </a:r>
            <a:r>
              <a:rPr sz="2000" dirty="0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售原持有供出</a:t>
            </a:r>
            <a:r>
              <a:rPr sz="2000" spc="-15" dirty="0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租</a:t>
            </a:r>
            <a:r>
              <a:rPr sz="2000" dirty="0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之</a:t>
            </a:r>
            <a:r>
              <a:rPr sz="2000" spc="-15" dirty="0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不</a:t>
            </a:r>
            <a:r>
              <a:rPr sz="2000" dirty="0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動產</a:t>
            </a:r>
            <a:r>
              <a:rPr sz="2000" dirty="0">
                <a:latin typeface="標楷體" pitchFamily="65" charset="-120"/>
                <a:ea typeface="標楷體" pitchFamily="65" charset="-120"/>
                <a:cs typeface="Noto Sans Mono CJK JP Regular"/>
              </a:rPr>
              <a:t>、</a:t>
            </a:r>
            <a:r>
              <a:rPr sz="2000" spc="-15" dirty="0">
                <a:latin typeface="標楷體" pitchFamily="65" charset="-120"/>
                <a:ea typeface="標楷體" pitchFamily="65" charset="-120"/>
                <a:cs typeface="Noto Sans Mono CJK JP Regular"/>
              </a:rPr>
              <a:t>廠</a:t>
            </a:r>
            <a:r>
              <a:rPr sz="2000" dirty="0">
                <a:latin typeface="標楷體" pitchFamily="65" charset="-120"/>
                <a:ea typeface="標楷體" pitchFamily="65" charset="-120"/>
                <a:cs typeface="Noto Sans Mono CJK JP Regular"/>
              </a:rPr>
              <a:t>房</a:t>
            </a:r>
            <a:r>
              <a:rPr sz="2000" spc="-15" dirty="0">
                <a:latin typeface="標楷體" pitchFamily="65" charset="-120"/>
                <a:ea typeface="標楷體" pitchFamily="65" charset="-120"/>
                <a:cs typeface="Noto Sans Mono CJK JP Regular"/>
              </a:rPr>
              <a:t>及</a:t>
            </a:r>
            <a:r>
              <a:rPr sz="2000" dirty="0">
                <a:latin typeface="標楷體" pitchFamily="65" charset="-120"/>
                <a:ea typeface="標楷體" pitchFamily="65" charset="-120"/>
                <a:cs typeface="Noto Sans Mono CJK JP Regular"/>
              </a:rPr>
              <a:t>設備，</a:t>
            </a:r>
            <a:r>
              <a:rPr sz="2000" spc="-15" dirty="0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則</a:t>
            </a:r>
            <a:r>
              <a:rPr sz="2000" dirty="0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取</a:t>
            </a:r>
            <a:r>
              <a:rPr sz="2000" spc="-15" dirty="0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得</a:t>
            </a:r>
            <a:r>
              <a:rPr sz="2000" dirty="0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或處分這些資</a:t>
            </a:r>
            <a:r>
              <a:rPr sz="2000" spc="-15" dirty="0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產</a:t>
            </a:r>
            <a:r>
              <a:rPr sz="2000" dirty="0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所</a:t>
            </a:r>
            <a:r>
              <a:rPr sz="2000" spc="-15" dirty="0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產</a:t>
            </a:r>
            <a:r>
              <a:rPr sz="2000" dirty="0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生現金</a:t>
            </a:r>
            <a:r>
              <a:rPr sz="2000" spc="-15" dirty="0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流</a:t>
            </a:r>
            <a:r>
              <a:rPr sz="2000" dirty="0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量</a:t>
            </a:r>
            <a:r>
              <a:rPr sz="2000" spc="-15" dirty="0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之</a:t>
            </a:r>
            <a:r>
              <a:rPr sz="2000" dirty="0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分類應</a:t>
            </a:r>
            <a:r>
              <a:rPr sz="2000" spc="-15" dirty="0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屬</a:t>
            </a:r>
            <a:r>
              <a:rPr sz="2000" dirty="0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營</a:t>
            </a:r>
            <a:r>
              <a:rPr sz="2000" spc="-15" dirty="0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業</a:t>
            </a:r>
            <a:r>
              <a:rPr sz="2000" dirty="0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活動之現金流</a:t>
            </a:r>
            <a:r>
              <a:rPr sz="2000" spc="-15" dirty="0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量</a:t>
            </a:r>
            <a:r>
              <a:rPr sz="2000" dirty="0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。</a:t>
            </a:r>
            <a:endParaRPr sz="2000" dirty="0">
              <a:latin typeface="標楷體" pitchFamily="65" charset="-120"/>
              <a:ea typeface="標楷體" pitchFamily="65" charset="-120"/>
              <a:cs typeface="Noto Sans Mono CJK JP Regular"/>
            </a:endParaRPr>
          </a:p>
        </p:txBody>
      </p:sp>
      <p:sp>
        <p:nvSpPr>
          <p:cNvPr id="15" name="object 15"/>
          <p:cNvSpPr txBox="1">
            <a:spLocks noGrp="1"/>
          </p:cNvSpPr>
          <p:nvPr>
            <p:ph type="sldNum" sz="quarter" idx="4294967295"/>
          </p:nvPr>
        </p:nvSpPr>
        <p:spPr>
          <a:xfrm>
            <a:off x="8426450" y="6470119"/>
            <a:ext cx="194309" cy="1968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375"/>
              </a:lnSpc>
            </a:pPr>
            <a:fld id="{81D60167-4931-47E6-BA6A-407CBD079E47}" type="slidenum">
              <a:rPr spc="-40" dirty="0"/>
              <a:pPr marL="25400">
                <a:lnSpc>
                  <a:spcPts val="1375"/>
                </a:lnSpc>
              </a:pPr>
              <a:t>6</a:t>
            </a:fld>
            <a:endParaRPr spc="-40" dirty="0"/>
          </a:p>
        </p:txBody>
      </p:sp>
      <p:sp>
        <p:nvSpPr>
          <p:cNvPr id="17" name="標題 4"/>
          <p:cNvSpPr txBox="1">
            <a:spLocks/>
          </p:cNvSpPr>
          <p:nvPr/>
        </p:nvSpPr>
        <p:spPr>
          <a:xfrm>
            <a:off x="861236" y="201168"/>
            <a:ext cx="8016949" cy="80467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85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0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Arial" pitchFamily="34" charset="0"/>
              </a:rPr>
              <a:t>現</a:t>
            </a:r>
            <a:r>
              <a:rPr kumimoji="0" lang="zh-TW" altLang="en-US" sz="4000" b="1" i="0" u="none" strike="noStrike" kern="1200" cap="none" spc="-15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Arial" pitchFamily="34" charset="0"/>
              </a:rPr>
              <a:t>金</a:t>
            </a:r>
            <a:r>
              <a:rPr kumimoji="0" lang="zh-TW" altLang="en-US" sz="40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Arial" pitchFamily="34" charset="0"/>
              </a:rPr>
              <a:t>流量</a:t>
            </a:r>
            <a:r>
              <a:rPr kumimoji="0" lang="zh-TW" altLang="en-US" sz="4000" b="1" i="0" u="none" strike="noStrike" kern="1200" cap="none" spc="-15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Arial" pitchFamily="34" charset="0"/>
              </a:rPr>
              <a:t>表</a:t>
            </a:r>
            <a:r>
              <a:rPr kumimoji="0" lang="zh-TW" altLang="en-US" sz="40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Arial" pitchFamily="34" charset="0"/>
              </a:rPr>
              <a:t>之分類</a:t>
            </a:r>
            <a:endParaRPr kumimoji="0" lang="zh-TW" altLang="en-US" sz="4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標楷體" pitchFamily="65" charset="-120"/>
              <a:ea typeface="標楷體" pitchFamily="65" charset="-120"/>
              <a:cs typeface="Arial" pitchFamily="34" charset="0"/>
            </a:endParaRPr>
          </a:p>
        </p:txBody>
      </p:sp>
      <p:sp>
        <p:nvSpPr>
          <p:cNvPr id="18" name="object 14"/>
          <p:cNvSpPr txBox="1"/>
          <p:nvPr/>
        </p:nvSpPr>
        <p:spPr>
          <a:xfrm>
            <a:off x="861236" y="1005840"/>
            <a:ext cx="8345805" cy="823944"/>
          </a:xfrm>
          <a:prstGeom prst="rect">
            <a:avLst/>
          </a:prstGeom>
        </p:spPr>
        <p:txBody>
          <a:bodyPr vert="horz" wrap="square" lIns="0" tIns="41275" rIns="0" bIns="0" rtlCol="0">
            <a:spAutoFit/>
          </a:bodyPr>
          <a:lstStyle/>
          <a:p>
            <a:pPr marL="102235" marR="5080">
              <a:lnSpc>
                <a:spcPts val="2880"/>
              </a:lnSpc>
              <a:spcBef>
                <a:spcPts val="325"/>
              </a:spcBef>
              <a:buFont typeface="Wingdings" pitchFamily="2" charset="2"/>
              <a:buChar char="n"/>
            </a:pPr>
            <a:r>
              <a:rPr sz="2400" dirty="0" err="1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企業應採用最適合其</a:t>
            </a:r>
            <a:r>
              <a:rPr sz="2400" u="heavy" spc="-100" dirty="0" err="1" smtClean="0">
                <a:uFill>
                  <a:solidFill>
                    <a:srgbClr val="000000"/>
                  </a:solidFill>
                </a:uFill>
                <a:latin typeface="標楷體" pitchFamily="65" charset="-120"/>
                <a:ea typeface="標楷體" pitchFamily="65" charset="-120"/>
                <a:cs typeface="Noto Sans Mono CJK JP Regular"/>
              </a:rPr>
              <a:t>業務</a:t>
            </a:r>
            <a:r>
              <a:rPr sz="2400" dirty="0" err="1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之方式列報來自營業</a:t>
            </a:r>
            <a:r>
              <a:rPr sz="2400" dirty="0" err="1">
                <a:latin typeface="標楷體" pitchFamily="65" charset="-120"/>
                <a:ea typeface="標楷體" pitchFamily="65" charset="-120"/>
                <a:cs typeface="Noto Sans Mono CJK JP Regular"/>
              </a:rPr>
              <a:t>、</a:t>
            </a:r>
            <a:r>
              <a:rPr sz="2400" dirty="0" err="1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投資及</a:t>
            </a:r>
            <a:endParaRPr lang="en-US" sz="2400" dirty="0" smtClean="0">
              <a:latin typeface="標楷體" pitchFamily="65" charset="-120"/>
              <a:ea typeface="標楷體" pitchFamily="65" charset="-120"/>
              <a:cs typeface="Noto Sans Mono CJK JP Regular"/>
            </a:endParaRPr>
          </a:p>
          <a:p>
            <a:pPr marL="102235" marR="5080">
              <a:lnSpc>
                <a:spcPts val="2880"/>
              </a:lnSpc>
              <a:spcBef>
                <a:spcPts val="325"/>
              </a:spcBef>
            </a:pPr>
            <a:r>
              <a:rPr lang="en-US" sz="2400" dirty="0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     </a:t>
            </a:r>
            <a:r>
              <a:rPr sz="2400" dirty="0" err="1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籌資活動之現金流量</a:t>
            </a:r>
            <a:r>
              <a:rPr sz="2400" dirty="0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。</a:t>
            </a:r>
            <a:endParaRPr sz="2400" dirty="0">
              <a:latin typeface="標楷體" pitchFamily="65" charset="-120"/>
              <a:ea typeface="標楷體" pitchFamily="65" charset="-120"/>
              <a:cs typeface="Noto Sans Mono CJK JP Regular"/>
            </a:endParaRPr>
          </a:p>
        </p:txBody>
      </p:sp>
      <p:sp>
        <p:nvSpPr>
          <p:cNvPr id="21" name="object 14"/>
          <p:cNvSpPr txBox="1"/>
          <p:nvPr/>
        </p:nvSpPr>
        <p:spPr>
          <a:xfrm>
            <a:off x="52387" y="1865723"/>
            <a:ext cx="8601075" cy="1526700"/>
          </a:xfrm>
          <a:prstGeom prst="rect">
            <a:avLst/>
          </a:prstGeom>
        </p:spPr>
        <p:txBody>
          <a:bodyPr vert="horz" wrap="square" lIns="0" tIns="41275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2400" dirty="0">
              <a:latin typeface="Times New Roman"/>
              <a:cs typeface="Times New Roman"/>
            </a:endParaRPr>
          </a:p>
          <a:p>
            <a:pPr marL="1852295" indent="-248285">
              <a:lnSpc>
                <a:spcPct val="100000"/>
              </a:lnSpc>
              <a:spcBef>
                <a:spcPts val="1540"/>
              </a:spcBef>
              <a:buFont typeface="Wingdings"/>
              <a:buChar char=""/>
              <a:tabLst>
                <a:tab pos="1852930" algn="l"/>
              </a:tabLst>
            </a:pPr>
            <a:r>
              <a:rPr sz="2000" dirty="0" err="1">
                <a:latin typeface="標楷體" pitchFamily="65" charset="-120"/>
                <a:ea typeface="標楷體" pitchFamily="65" charset="-120"/>
                <a:cs typeface="Noto Sans Mono CJK JP Regular"/>
              </a:rPr>
              <a:t>進行一</a:t>
            </a:r>
            <a:r>
              <a:rPr sz="2000" spc="-15" dirty="0" err="1">
                <a:latin typeface="標楷體" pitchFamily="65" charset="-120"/>
                <a:ea typeface="標楷體" pitchFamily="65" charset="-120"/>
                <a:cs typeface="Noto Sans Mono CJK JP Regular"/>
              </a:rPr>
              <a:t>項</a:t>
            </a:r>
            <a:r>
              <a:rPr sz="2000" dirty="0" err="1">
                <a:latin typeface="標楷體" pitchFamily="65" charset="-120"/>
                <a:ea typeface="標楷體" pitchFamily="65" charset="-120"/>
                <a:cs typeface="Noto Sans Mono CJK JP Regular"/>
              </a:rPr>
              <a:t>投</a:t>
            </a:r>
            <a:r>
              <a:rPr sz="2000" spc="-15" dirty="0" err="1">
                <a:latin typeface="標楷體" pitchFamily="65" charset="-120"/>
                <a:ea typeface="標楷體" pitchFamily="65" charset="-120"/>
                <a:cs typeface="Noto Sans Mono CJK JP Regular"/>
              </a:rPr>
              <a:t>資</a:t>
            </a:r>
            <a:r>
              <a:rPr sz="2000" dirty="0" err="1">
                <a:latin typeface="標楷體" pitchFamily="65" charset="-120"/>
                <a:ea typeface="標楷體" pitchFamily="65" charset="-120"/>
                <a:cs typeface="Noto Sans Mono CJK JP Regular"/>
              </a:rPr>
              <a:t>對於製</a:t>
            </a:r>
            <a:r>
              <a:rPr sz="2000" spc="-15" dirty="0" err="1">
                <a:latin typeface="標楷體" pitchFamily="65" charset="-120"/>
                <a:ea typeface="標楷體" pitchFamily="65" charset="-120"/>
                <a:cs typeface="Noto Sans Mono CJK JP Regular"/>
              </a:rPr>
              <a:t>造</a:t>
            </a:r>
            <a:r>
              <a:rPr sz="2000" dirty="0" err="1">
                <a:latin typeface="標楷體" pitchFamily="65" charset="-120"/>
                <a:ea typeface="標楷體" pitchFamily="65" charset="-120"/>
                <a:cs typeface="Noto Sans Mono CJK JP Regular"/>
              </a:rPr>
              <a:t>業</a:t>
            </a:r>
            <a:r>
              <a:rPr sz="2000" spc="-15" dirty="0" err="1">
                <a:latin typeface="標楷體" pitchFamily="65" charset="-120"/>
                <a:ea typeface="標楷體" pitchFamily="65" charset="-120"/>
                <a:cs typeface="Noto Sans Mono CJK JP Regular"/>
              </a:rPr>
              <a:t>而</a:t>
            </a:r>
            <a:r>
              <a:rPr sz="2000" dirty="0" err="1">
                <a:latin typeface="標楷體" pitchFamily="65" charset="-120"/>
                <a:ea typeface="標楷體" pitchFamily="65" charset="-120"/>
                <a:cs typeface="Noto Sans Mono CJK JP Regular"/>
              </a:rPr>
              <a:t>言，</a:t>
            </a:r>
            <a:r>
              <a:rPr sz="2000" dirty="0" err="1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可</a:t>
            </a:r>
            <a:r>
              <a:rPr sz="2000" spc="-15" dirty="0" err="1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能</a:t>
            </a:r>
            <a:r>
              <a:rPr sz="2000" dirty="0" err="1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屬</a:t>
            </a:r>
            <a:r>
              <a:rPr sz="2000" spc="-15" dirty="0" err="1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於</a:t>
            </a:r>
            <a:r>
              <a:rPr sz="2000" dirty="0" err="1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投資活</a:t>
            </a:r>
            <a:r>
              <a:rPr sz="2000" spc="5" dirty="0" err="1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動</a:t>
            </a:r>
            <a:endParaRPr sz="2000" dirty="0">
              <a:latin typeface="標楷體" pitchFamily="65" charset="-120"/>
              <a:ea typeface="標楷體" pitchFamily="65" charset="-120"/>
              <a:cs typeface="Noto Sans Mono CJK JP Regular"/>
            </a:endParaRPr>
          </a:p>
          <a:p>
            <a:pPr marL="1852295" marR="641985" indent="-248285">
              <a:lnSpc>
                <a:spcPct val="100000"/>
              </a:lnSpc>
              <a:buFont typeface="Wingdings"/>
              <a:buChar char=""/>
              <a:tabLst>
                <a:tab pos="1852930" algn="l"/>
              </a:tabLst>
            </a:pPr>
            <a:r>
              <a:rPr sz="2000" dirty="0" err="1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金融</a:t>
            </a:r>
            <a:r>
              <a:rPr sz="2000" spc="-15" dirty="0" err="1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機</a:t>
            </a:r>
            <a:r>
              <a:rPr sz="2000" dirty="0" err="1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構</a:t>
            </a:r>
            <a:r>
              <a:rPr sz="2000" spc="-15" dirty="0" err="1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購</a:t>
            </a:r>
            <a:r>
              <a:rPr sz="2000" dirty="0" err="1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買或出</a:t>
            </a:r>
            <a:r>
              <a:rPr sz="2000" spc="-15" dirty="0" err="1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售</a:t>
            </a:r>
            <a:r>
              <a:rPr sz="2000" dirty="0" err="1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因</a:t>
            </a:r>
            <a:r>
              <a:rPr sz="2000" spc="-15" dirty="0" err="1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買</a:t>
            </a:r>
            <a:r>
              <a:rPr sz="2000" dirty="0" err="1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賣或交</a:t>
            </a:r>
            <a:r>
              <a:rPr sz="2000" spc="-15" dirty="0" err="1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易</a:t>
            </a:r>
            <a:r>
              <a:rPr sz="2000" dirty="0" err="1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目</a:t>
            </a:r>
            <a:r>
              <a:rPr sz="2000" spc="-15" dirty="0" err="1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的</a:t>
            </a:r>
            <a:r>
              <a:rPr sz="2000" dirty="0" err="1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而持有</a:t>
            </a:r>
            <a:r>
              <a:rPr sz="2000" spc="-15" dirty="0" err="1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之</a:t>
            </a:r>
            <a:r>
              <a:rPr sz="2000" dirty="0" err="1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證券及放</a:t>
            </a:r>
            <a:r>
              <a:rPr sz="2000" spc="-15" dirty="0" err="1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款</a:t>
            </a:r>
            <a:r>
              <a:rPr sz="2000" dirty="0" err="1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所</a:t>
            </a:r>
            <a:r>
              <a:rPr sz="2000" spc="-15" dirty="0" err="1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產</a:t>
            </a:r>
            <a:r>
              <a:rPr sz="2000" dirty="0" err="1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生之現</a:t>
            </a:r>
            <a:r>
              <a:rPr sz="2000" spc="-15" dirty="0" err="1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金</a:t>
            </a:r>
            <a:r>
              <a:rPr sz="2000" dirty="0" err="1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流</a:t>
            </a:r>
            <a:r>
              <a:rPr sz="2000" spc="-15" dirty="0" err="1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量</a:t>
            </a:r>
            <a:r>
              <a:rPr sz="2000" dirty="0" err="1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屬營業</a:t>
            </a:r>
            <a:r>
              <a:rPr sz="2000" spc="-15" dirty="0" err="1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活</a:t>
            </a:r>
            <a:r>
              <a:rPr sz="2000" dirty="0" err="1" smtClean="0">
                <a:latin typeface="標楷體" pitchFamily="65" charset="-120"/>
                <a:ea typeface="標楷體" pitchFamily="65" charset="-120"/>
                <a:cs typeface="Noto Sans Mono CJK JP Regular"/>
              </a:rPr>
              <a:t>動</a:t>
            </a:r>
            <a:r>
              <a:rPr sz="2000" dirty="0" smtClean="0">
                <a:latin typeface="Noto Sans Mono CJK JP Regular"/>
                <a:cs typeface="Noto Sans Mono CJK JP Regular"/>
              </a:rPr>
              <a:t>。</a:t>
            </a:r>
            <a:endParaRPr sz="2000" dirty="0">
              <a:latin typeface="Noto Sans Mono CJK JP Regular"/>
              <a:cs typeface="Noto Sans Mono CJK JP Regular"/>
            </a:endParaRP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ject 15"/>
          <p:cNvSpPr txBox="1">
            <a:spLocks noGrp="1"/>
          </p:cNvSpPr>
          <p:nvPr>
            <p:ph type="sldNum" sz="quarter" idx="4294967295"/>
          </p:nvPr>
        </p:nvSpPr>
        <p:spPr>
          <a:xfrm>
            <a:off x="8426450" y="6470119"/>
            <a:ext cx="194309" cy="1968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375"/>
              </a:lnSpc>
            </a:pPr>
            <a:fld id="{81D60167-4931-47E6-BA6A-407CBD079E47}" type="slidenum">
              <a:rPr spc="-40" dirty="0"/>
              <a:pPr marL="25400">
                <a:lnSpc>
                  <a:spcPts val="1375"/>
                </a:lnSpc>
              </a:pPr>
              <a:t>7</a:t>
            </a:fld>
            <a:endParaRPr spc="-40" dirty="0"/>
          </a:p>
        </p:txBody>
      </p:sp>
      <p:sp>
        <p:nvSpPr>
          <p:cNvPr id="17" name="標題 4"/>
          <p:cNvSpPr txBox="1">
            <a:spLocks/>
          </p:cNvSpPr>
          <p:nvPr/>
        </p:nvSpPr>
        <p:spPr>
          <a:xfrm>
            <a:off x="861236" y="201168"/>
            <a:ext cx="8016949" cy="80467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85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Arial" pitchFamily="34" charset="0"/>
              </a:rPr>
              <a:t>現</a:t>
            </a:r>
            <a:r>
              <a:rPr kumimoji="0" lang="zh-TW" altLang="en-US" sz="4000" b="1" i="0" u="none" strike="noStrike" kern="1200" cap="none" spc="-15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Arial" pitchFamily="34" charset="0"/>
              </a:rPr>
              <a:t>金</a:t>
            </a:r>
            <a:r>
              <a:rPr kumimoji="0" lang="zh-TW" alt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Arial" pitchFamily="34" charset="0"/>
              </a:rPr>
              <a:t>流量</a:t>
            </a:r>
            <a:r>
              <a:rPr kumimoji="0" lang="zh-TW" altLang="en-US" sz="4000" b="1" i="0" u="none" strike="noStrike" kern="1200" cap="none" spc="-15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Arial" pitchFamily="34" charset="0"/>
              </a:rPr>
              <a:t>表</a:t>
            </a:r>
            <a:r>
              <a:rPr kumimoji="0" lang="zh-TW" alt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Arial" pitchFamily="34" charset="0"/>
              </a:rPr>
              <a:t>之分類</a:t>
            </a:r>
            <a:endParaRPr kumimoji="0" lang="zh-TW" altLang="en-US" sz="4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標楷體" pitchFamily="65" charset="-120"/>
              <a:ea typeface="標楷體" pitchFamily="65" charset="-120"/>
              <a:cs typeface="Arial" pitchFamily="34" charset="0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1088571" y="1509486"/>
            <a:ext cx="5094515" cy="45719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8580" tIns="68580" rIns="68580" bIns="68580" numCol="1" spcCol="1270" rtlCol="0" anchor="ctr" anchorCtr="0">
            <a:noAutofit/>
          </a:bodyPr>
          <a:lstStyle/>
          <a:p>
            <a:pPr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zh-TW" altLang="en-US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2" name="矩形 21"/>
          <p:cNvSpPr/>
          <p:nvPr/>
        </p:nvSpPr>
        <p:spPr>
          <a:xfrm rot="16200000">
            <a:off x="1283969" y="3750309"/>
            <a:ext cx="4527369" cy="4572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8580" tIns="68580" rIns="68580" bIns="68580" numCol="1" spcCol="1270" rtlCol="0" anchor="ctr" anchorCtr="0">
            <a:noAutofit/>
          </a:bodyPr>
          <a:lstStyle/>
          <a:p>
            <a:pPr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zh-TW" altLang="en-US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3" name="文字方塊 22"/>
          <p:cNvSpPr txBox="1"/>
          <p:nvPr/>
        </p:nvSpPr>
        <p:spPr>
          <a:xfrm>
            <a:off x="1088571" y="1886857"/>
            <a:ext cx="3077029" cy="2619179"/>
          </a:xfrm>
          <a:prstGeom prst="rect">
            <a:avLst/>
          </a:prstGeom>
          <a:noFill/>
        </p:spPr>
        <p:txBody>
          <a:bodyPr wrap="square" lIns="0" tIns="36576" rIns="0" bIns="0" rtlCol="0">
            <a:spAutoFit/>
          </a:bodyPr>
          <a:lstStyle/>
          <a:p>
            <a:pPr marL="285750" indent="-285750">
              <a:lnSpc>
                <a:spcPct val="85000"/>
              </a:lnSpc>
              <a:spcAft>
                <a:spcPts val="60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現金</a:t>
            </a: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pPr marL="285750" indent="-285750">
              <a:lnSpc>
                <a:spcPct val="85000"/>
              </a:lnSpc>
              <a:spcAft>
                <a:spcPts val="60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流動資產</a:t>
            </a: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pPr marL="285750" indent="-285750">
              <a:lnSpc>
                <a:spcPct val="85000"/>
              </a:lnSpc>
              <a:spcAft>
                <a:spcPts val="60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pPr marL="285750" indent="-285750">
              <a:lnSpc>
                <a:spcPct val="85000"/>
              </a:lnSpc>
              <a:spcAft>
                <a:spcPts val="60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pPr marL="285750" indent="-285750">
              <a:lnSpc>
                <a:spcPct val="85000"/>
              </a:lnSpc>
              <a:spcAft>
                <a:spcPts val="60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pPr marL="285750" indent="-285750">
              <a:lnSpc>
                <a:spcPct val="85000"/>
              </a:lnSpc>
              <a:spcAft>
                <a:spcPts val="60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非流動資產</a:t>
            </a:r>
          </a:p>
        </p:txBody>
      </p:sp>
      <p:sp>
        <p:nvSpPr>
          <p:cNvPr id="24" name="文字方塊 23"/>
          <p:cNvSpPr txBox="1"/>
          <p:nvPr/>
        </p:nvSpPr>
        <p:spPr>
          <a:xfrm>
            <a:off x="3839027" y="1937725"/>
            <a:ext cx="3077029" cy="3505575"/>
          </a:xfrm>
          <a:prstGeom prst="rect">
            <a:avLst/>
          </a:prstGeom>
          <a:noFill/>
        </p:spPr>
        <p:txBody>
          <a:bodyPr wrap="square" lIns="0" tIns="36576" rIns="0" bIns="0" rtlCol="0">
            <a:spAutoFit/>
          </a:bodyPr>
          <a:lstStyle/>
          <a:p>
            <a:pPr marL="285750" indent="-285750">
              <a:lnSpc>
                <a:spcPct val="85000"/>
              </a:lnSpc>
              <a:spcAft>
                <a:spcPts val="60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pPr marL="285750" indent="-285750">
              <a:lnSpc>
                <a:spcPct val="85000"/>
              </a:lnSpc>
              <a:spcAft>
                <a:spcPts val="60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流動負債</a:t>
            </a: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pPr marL="285750" indent="-285750">
              <a:lnSpc>
                <a:spcPct val="85000"/>
              </a:lnSpc>
              <a:spcAft>
                <a:spcPts val="60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pPr marL="285750" indent="-285750">
              <a:lnSpc>
                <a:spcPct val="85000"/>
              </a:lnSpc>
              <a:spcAft>
                <a:spcPts val="60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pPr marL="285750" indent="-285750">
              <a:lnSpc>
                <a:spcPct val="85000"/>
              </a:lnSpc>
              <a:spcAft>
                <a:spcPts val="60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pPr marL="285750" indent="-285750">
              <a:lnSpc>
                <a:spcPct val="85000"/>
              </a:lnSpc>
              <a:spcAft>
                <a:spcPts val="60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非流動負債</a:t>
            </a: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pPr marL="285750" indent="-285750">
              <a:lnSpc>
                <a:spcPct val="85000"/>
              </a:lnSpc>
              <a:spcAft>
                <a:spcPts val="60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pPr marL="285750" indent="-285750">
              <a:lnSpc>
                <a:spcPct val="85000"/>
              </a:lnSpc>
              <a:spcAft>
                <a:spcPts val="60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股東權益</a:t>
            </a:r>
          </a:p>
        </p:txBody>
      </p:sp>
      <p:sp>
        <p:nvSpPr>
          <p:cNvPr id="26" name="文字方塊 25"/>
          <p:cNvSpPr txBox="1"/>
          <p:nvPr/>
        </p:nvSpPr>
        <p:spPr>
          <a:xfrm>
            <a:off x="6066971" y="1886857"/>
            <a:ext cx="3077029" cy="846386"/>
          </a:xfrm>
          <a:prstGeom prst="rect">
            <a:avLst/>
          </a:prstGeom>
          <a:noFill/>
        </p:spPr>
        <p:txBody>
          <a:bodyPr wrap="square" lIns="0" tIns="36576" rIns="0" bIns="0" rtlCol="0">
            <a:spAutoFit/>
          </a:bodyPr>
          <a:lstStyle/>
          <a:p>
            <a:pPr marL="285750" indent="-285750">
              <a:lnSpc>
                <a:spcPct val="85000"/>
              </a:lnSpc>
              <a:spcAft>
                <a:spcPts val="60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pPr marL="285750" indent="-285750">
              <a:lnSpc>
                <a:spcPct val="85000"/>
              </a:lnSpc>
              <a:spcAft>
                <a:spcPts val="60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損益項目</a:t>
            </a:r>
          </a:p>
        </p:txBody>
      </p:sp>
      <p:sp>
        <p:nvSpPr>
          <p:cNvPr id="27" name="矩形 26"/>
          <p:cNvSpPr/>
          <p:nvPr/>
        </p:nvSpPr>
        <p:spPr>
          <a:xfrm>
            <a:off x="626561" y="2189464"/>
            <a:ext cx="7515954" cy="1279450"/>
          </a:xfrm>
          <a:prstGeom prst="rect">
            <a:avLst/>
          </a:prstGeom>
          <a:grpFill/>
          <a:ln w="76200">
            <a:solidFill>
              <a:srgbClr val="0000FF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8580" tIns="68580" rIns="68580" bIns="68580" numCol="1" spcCol="1270" rtlCol="0" anchor="ctr" anchorCtr="0">
            <a:noAutofit/>
          </a:bodyPr>
          <a:lstStyle/>
          <a:p>
            <a:pPr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zh-TW" altLang="en-US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8" name="矩形 27"/>
          <p:cNvSpPr/>
          <p:nvPr/>
        </p:nvSpPr>
        <p:spPr>
          <a:xfrm>
            <a:off x="626560" y="3885533"/>
            <a:ext cx="2607947" cy="2151321"/>
          </a:xfrm>
          <a:prstGeom prst="rect">
            <a:avLst/>
          </a:prstGeom>
          <a:grpFill/>
          <a:ln w="57150">
            <a:solidFill>
              <a:srgbClr val="0000FF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8580" tIns="68580" rIns="68580" bIns="68580" numCol="1" spcCol="1270" rtlCol="0" anchor="ctr" anchorCtr="0">
            <a:noAutofit/>
          </a:bodyPr>
          <a:lstStyle/>
          <a:p>
            <a:pPr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zh-TW" altLang="en-US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9" name="矩形 28"/>
          <p:cNvSpPr/>
          <p:nvPr/>
        </p:nvSpPr>
        <p:spPr>
          <a:xfrm>
            <a:off x="3839027" y="3885533"/>
            <a:ext cx="2607947" cy="2151321"/>
          </a:xfrm>
          <a:prstGeom prst="rect">
            <a:avLst/>
          </a:prstGeom>
          <a:grpFill/>
          <a:ln w="57150">
            <a:solidFill>
              <a:srgbClr val="0000FF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8580" tIns="68580" rIns="68580" bIns="68580" numCol="1" spcCol="1270" rtlCol="0" anchor="ctr" anchorCtr="0">
            <a:noAutofit/>
          </a:bodyPr>
          <a:lstStyle/>
          <a:p>
            <a:pPr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zh-TW" altLang="en-US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0" name="橢圓 29"/>
          <p:cNvSpPr/>
          <p:nvPr/>
        </p:nvSpPr>
        <p:spPr>
          <a:xfrm>
            <a:off x="7406117" y="1037174"/>
            <a:ext cx="1214642" cy="1152290"/>
          </a:xfrm>
          <a:prstGeom prst="ellipse">
            <a:avLst/>
          </a:prstGeom>
          <a:grpFill/>
          <a:ln w="76200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8580" tIns="68580" rIns="68580" bIns="68580" numCol="1" spcCol="1270" rtlCol="0" anchor="ctr" anchorCtr="0">
            <a:noAutofit/>
          </a:bodyPr>
          <a:lstStyle/>
          <a:p>
            <a:pPr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TW" altLang="en-US" sz="2400" b="1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營業</a:t>
            </a:r>
            <a:endParaRPr lang="en-US" altLang="zh-TW" sz="2400" b="1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TW" altLang="en-US" sz="2400" b="1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活動</a:t>
            </a:r>
            <a:endParaRPr lang="zh-TW" altLang="en-US" sz="24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1" name="橢圓 30"/>
          <p:cNvSpPr/>
          <p:nvPr/>
        </p:nvSpPr>
        <p:spPr>
          <a:xfrm>
            <a:off x="1088571" y="4867155"/>
            <a:ext cx="1214642" cy="1152290"/>
          </a:xfrm>
          <a:prstGeom prst="ellipse">
            <a:avLst/>
          </a:prstGeom>
          <a:grpFill/>
          <a:ln w="76200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8580" tIns="68580" rIns="68580" bIns="68580" numCol="1" spcCol="1270" rtlCol="0" anchor="ctr" anchorCtr="0">
            <a:noAutofit/>
          </a:bodyPr>
          <a:lstStyle/>
          <a:p>
            <a:pPr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TW" altLang="en-US" sz="2400" b="1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投資</a:t>
            </a:r>
            <a:endParaRPr lang="en-US" altLang="zh-TW" sz="2400" b="1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TW" altLang="en-US" sz="2400" b="1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活動</a:t>
            </a:r>
            <a:endParaRPr lang="zh-TW" altLang="en-US" sz="24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2" name="橢圓 31"/>
          <p:cNvSpPr/>
          <p:nvPr/>
        </p:nvSpPr>
        <p:spPr>
          <a:xfrm>
            <a:off x="6446974" y="4867155"/>
            <a:ext cx="1214642" cy="1152290"/>
          </a:xfrm>
          <a:prstGeom prst="ellipse">
            <a:avLst/>
          </a:prstGeom>
          <a:grpFill/>
          <a:ln w="76200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8580" tIns="68580" rIns="68580" bIns="68580" numCol="1" spcCol="1270" rtlCol="0" anchor="ctr" anchorCtr="0">
            <a:noAutofit/>
          </a:bodyPr>
          <a:lstStyle/>
          <a:p>
            <a:pPr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TW" altLang="en-US" sz="2400" b="1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籌資</a:t>
            </a:r>
            <a:endParaRPr lang="en-US" altLang="zh-TW" sz="2400" b="1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TW" altLang="en-US" sz="2400" b="1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活動</a:t>
            </a:r>
            <a:endParaRPr lang="zh-TW" altLang="en-US" sz="24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 animBg="1"/>
      <p:bldP spid="29" grpId="0" animBg="1"/>
      <p:bldP spid="30" grpId="1" animBg="1"/>
      <p:bldP spid="31" grpId="0" animBg="1"/>
      <p:bldP spid="3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ject 15"/>
          <p:cNvSpPr txBox="1">
            <a:spLocks noGrp="1"/>
          </p:cNvSpPr>
          <p:nvPr>
            <p:ph type="sldNum" sz="quarter" idx="4294967295"/>
          </p:nvPr>
        </p:nvSpPr>
        <p:spPr>
          <a:xfrm>
            <a:off x="8426450" y="6470119"/>
            <a:ext cx="194309" cy="1968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375"/>
              </a:lnSpc>
            </a:pPr>
            <a:fld id="{81D60167-4931-47E6-BA6A-407CBD079E47}" type="slidenum">
              <a:rPr spc="-40" dirty="0"/>
              <a:pPr marL="25400">
                <a:lnSpc>
                  <a:spcPts val="1375"/>
                </a:lnSpc>
              </a:pPr>
              <a:t>8</a:t>
            </a:fld>
            <a:endParaRPr spc="-40" dirty="0"/>
          </a:p>
        </p:txBody>
      </p:sp>
      <p:sp>
        <p:nvSpPr>
          <p:cNvPr id="17" name="標題 4"/>
          <p:cNvSpPr txBox="1">
            <a:spLocks/>
          </p:cNvSpPr>
          <p:nvPr/>
        </p:nvSpPr>
        <p:spPr>
          <a:xfrm>
            <a:off x="861236" y="201168"/>
            <a:ext cx="8016949" cy="80467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85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Arial" pitchFamily="34" charset="0"/>
              </a:rPr>
              <a:t>現</a:t>
            </a:r>
            <a:r>
              <a:rPr kumimoji="0" lang="zh-TW" altLang="en-US" sz="4000" b="1" i="0" u="none" strike="noStrike" kern="1200" cap="none" spc="-15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Arial" pitchFamily="34" charset="0"/>
              </a:rPr>
              <a:t>金</a:t>
            </a:r>
            <a:r>
              <a:rPr kumimoji="0" lang="zh-TW" alt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Arial" pitchFamily="34" charset="0"/>
              </a:rPr>
              <a:t>流量</a:t>
            </a:r>
            <a:r>
              <a:rPr kumimoji="0" lang="zh-TW" altLang="en-US" sz="4000" b="1" i="0" u="none" strike="noStrike" kern="1200" cap="none" spc="-15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Arial" pitchFamily="34" charset="0"/>
              </a:rPr>
              <a:t>表</a:t>
            </a:r>
            <a:r>
              <a:rPr kumimoji="0" lang="zh-TW" alt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  <a:cs typeface="Arial" pitchFamily="34" charset="0"/>
              </a:rPr>
              <a:t>之分類</a:t>
            </a:r>
            <a:endParaRPr kumimoji="0" lang="zh-TW" altLang="en-US" sz="4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標楷體" pitchFamily="65" charset="-120"/>
              <a:ea typeface="標楷體" pitchFamily="65" charset="-120"/>
              <a:cs typeface="Arial" pitchFamily="34" charset="0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1088571" y="1509486"/>
            <a:ext cx="6154058" cy="45719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8580" tIns="68580" rIns="68580" bIns="68580" numCol="1" spcCol="1270" rtlCol="0" anchor="ctr" anchorCtr="0">
            <a:noAutofit/>
          </a:bodyPr>
          <a:lstStyle/>
          <a:p>
            <a:pPr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zh-TW" altLang="en-US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2" name="矩形 21"/>
          <p:cNvSpPr/>
          <p:nvPr/>
        </p:nvSpPr>
        <p:spPr>
          <a:xfrm rot="16200000">
            <a:off x="1924777" y="3796029"/>
            <a:ext cx="4527369" cy="4572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8580" tIns="68580" rIns="68580" bIns="68580" numCol="1" spcCol="1270" rtlCol="0" anchor="ctr" anchorCtr="0">
            <a:noAutofit/>
          </a:bodyPr>
          <a:lstStyle/>
          <a:p>
            <a:pPr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zh-TW" altLang="en-US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3" name="文字方塊 22"/>
          <p:cNvSpPr txBox="1"/>
          <p:nvPr/>
        </p:nvSpPr>
        <p:spPr>
          <a:xfrm>
            <a:off x="1088571" y="2964544"/>
            <a:ext cx="3077029" cy="2175980"/>
          </a:xfrm>
          <a:prstGeom prst="rect">
            <a:avLst/>
          </a:prstGeom>
          <a:noFill/>
        </p:spPr>
        <p:txBody>
          <a:bodyPr wrap="square" lIns="0" tIns="36576" rIns="0" bIns="0" rtlCol="0">
            <a:spAutoFit/>
          </a:bodyPr>
          <a:lstStyle/>
          <a:p>
            <a:pPr marL="285750" indent="-285750">
              <a:lnSpc>
                <a:spcPct val="85000"/>
              </a:lnSpc>
              <a:spcAft>
                <a:spcPts val="600"/>
              </a:spcAft>
              <a:buClr>
                <a:srgbClr val="0070C0"/>
              </a:buClr>
              <a:buSzPct val="70000"/>
              <a:buFont typeface="Arial" pitchFamily="34" charset="0"/>
              <a:buChar char="►"/>
            </a:pP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現金</a:t>
            </a: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pPr marL="285750" indent="-285750">
              <a:lnSpc>
                <a:spcPct val="85000"/>
              </a:lnSpc>
              <a:spcAft>
                <a:spcPts val="600"/>
              </a:spcAft>
              <a:buClr>
                <a:srgbClr val="0070C0"/>
              </a:buClr>
              <a:buSzPct val="70000"/>
              <a:buFont typeface="Arial" pitchFamily="34" charset="0"/>
              <a:buChar char="►"/>
            </a:pP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pPr marL="285750" indent="-285750">
              <a:lnSpc>
                <a:spcPct val="85000"/>
              </a:lnSpc>
              <a:spcAft>
                <a:spcPts val="600"/>
              </a:spcAft>
              <a:buClr>
                <a:srgbClr val="0070C0"/>
              </a:buClr>
              <a:buSzPct val="70000"/>
              <a:buFont typeface="Arial" pitchFamily="34" charset="0"/>
              <a:buChar char="►"/>
            </a:pP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流動資產</a:t>
            </a: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pPr marL="285750" indent="-285750">
              <a:lnSpc>
                <a:spcPct val="85000"/>
              </a:lnSpc>
              <a:spcAft>
                <a:spcPts val="600"/>
              </a:spcAft>
              <a:buClr>
                <a:srgbClr val="0070C0"/>
              </a:buClr>
              <a:buSzPct val="70000"/>
              <a:buFont typeface="Arial" pitchFamily="34" charset="0"/>
              <a:buChar char="►"/>
            </a:pP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pPr marL="285750" indent="-285750">
              <a:lnSpc>
                <a:spcPct val="85000"/>
              </a:lnSpc>
              <a:spcAft>
                <a:spcPts val="600"/>
              </a:spcAft>
              <a:buClr>
                <a:srgbClr val="0070C0"/>
              </a:buClr>
              <a:buSzPct val="70000"/>
              <a:buFont typeface="Arial" pitchFamily="34" charset="0"/>
              <a:buChar char="►"/>
            </a:pP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非流動資產</a:t>
            </a:r>
          </a:p>
        </p:txBody>
      </p:sp>
      <p:sp>
        <p:nvSpPr>
          <p:cNvPr id="24" name="文字方塊 23"/>
          <p:cNvSpPr txBox="1"/>
          <p:nvPr/>
        </p:nvSpPr>
        <p:spPr>
          <a:xfrm>
            <a:off x="4709884" y="2852936"/>
            <a:ext cx="3077029" cy="3062377"/>
          </a:xfrm>
          <a:prstGeom prst="rect">
            <a:avLst/>
          </a:prstGeom>
          <a:noFill/>
        </p:spPr>
        <p:txBody>
          <a:bodyPr wrap="square" lIns="0" tIns="36576" rIns="0" bIns="0" rtlCol="0">
            <a:spAutoFit/>
          </a:bodyPr>
          <a:lstStyle/>
          <a:p>
            <a:pPr marL="285750" indent="-285750">
              <a:lnSpc>
                <a:spcPct val="85000"/>
              </a:lnSpc>
              <a:spcAft>
                <a:spcPts val="60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pPr marL="285750" indent="-285750">
              <a:lnSpc>
                <a:spcPct val="85000"/>
              </a:lnSpc>
              <a:spcAft>
                <a:spcPts val="60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pPr marL="285750" indent="-285750">
              <a:lnSpc>
                <a:spcPct val="85000"/>
              </a:lnSpc>
              <a:spcAft>
                <a:spcPts val="600"/>
              </a:spcAft>
              <a:buClr>
                <a:srgbClr val="0070C0"/>
              </a:buClr>
              <a:buSzPct val="70000"/>
              <a:buFont typeface="Arial" pitchFamily="34" charset="0"/>
              <a:buChar char="►"/>
            </a:pP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流動負債</a:t>
            </a: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pPr marL="285750" indent="-285750">
              <a:lnSpc>
                <a:spcPct val="85000"/>
              </a:lnSpc>
              <a:spcAft>
                <a:spcPts val="60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pPr marL="285750" indent="-285750">
              <a:lnSpc>
                <a:spcPct val="85000"/>
              </a:lnSpc>
              <a:spcAft>
                <a:spcPts val="600"/>
              </a:spcAft>
              <a:buClr>
                <a:srgbClr val="0070C0"/>
              </a:buClr>
              <a:buSzPct val="70000"/>
              <a:buFont typeface="Arial" pitchFamily="34" charset="0"/>
              <a:buChar char="►"/>
            </a:pP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非流動負債</a:t>
            </a: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pPr marL="285750" indent="-285750">
              <a:lnSpc>
                <a:spcPct val="85000"/>
              </a:lnSpc>
              <a:spcAft>
                <a:spcPts val="60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pPr marL="285750" indent="-285750">
              <a:lnSpc>
                <a:spcPct val="85000"/>
              </a:lnSpc>
              <a:spcAft>
                <a:spcPts val="600"/>
              </a:spcAft>
              <a:buClr>
                <a:srgbClr val="0070C0"/>
              </a:buClr>
              <a:buSzPct val="70000"/>
              <a:buFont typeface="Arial" pitchFamily="34" charset="0"/>
              <a:buChar char="►"/>
            </a:pP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股東權益</a:t>
            </a:r>
          </a:p>
        </p:txBody>
      </p:sp>
      <p:sp>
        <p:nvSpPr>
          <p:cNvPr id="16" name="文字方塊 15"/>
          <p:cNvSpPr txBox="1"/>
          <p:nvPr/>
        </p:nvSpPr>
        <p:spPr>
          <a:xfrm>
            <a:off x="1088572" y="1654955"/>
            <a:ext cx="2206172" cy="846386"/>
          </a:xfrm>
          <a:prstGeom prst="rect">
            <a:avLst/>
          </a:prstGeom>
          <a:noFill/>
        </p:spPr>
        <p:txBody>
          <a:bodyPr wrap="square" lIns="0" tIns="36576" rIns="0" bIns="0" rtlCol="0">
            <a:spAutoFit/>
          </a:bodyPr>
          <a:lstStyle/>
          <a:p>
            <a:pPr marL="285750" indent="-285750">
              <a:lnSpc>
                <a:spcPct val="85000"/>
              </a:lnSpc>
              <a:spcAft>
                <a:spcPts val="600"/>
              </a:spcAft>
              <a:buClr>
                <a:srgbClr val="0070C0"/>
              </a:buClr>
              <a:buSzPct val="70000"/>
              <a:buFont typeface="Wingdings" pitchFamily="2" charset="2"/>
              <a:buChar char="n"/>
            </a:pP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費用</a:t>
            </a: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pPr marL="285750" indent="-285750">
              <a:lnSpc>
                <a:spcPct val="85000"/>
              </a:lnSpc>
              <a:spcAft>
                <a:spcPts val="600"/>
              </a:spcAft>
              <a:buClr>
                <a:schemeClr val="accent2"/>
              </a:buClr>
              <a:buSzPct val="70000"/>
            </a:pPr>
            <a:endParaRPr lang="zh-TW" altLang="en-US" sz="2800" dirty="0" smtClean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8" name="文字方塊 17"/>
          <p:cNvSpPr txBox="1"/>
          <p:nvPr/>
        </p:nvSpPr>
        <p:spPr>
          <a:xfrm>
            <a:off x="4709884" y="1654955"/>
            <a:ext cx="2206172" cy="846386"/>
          </a:xfrm>
          <a:prstGeom prst="rect">
            <a:avLst/>
          </a:prstGeom>
          <a:noFill/>
        </p:spPr>
        <p:txBody>
          <a:bodyPr wrap="square" lIns="0" tIns="36576" rIns="0" bIns="0" rtlCol="0">
            <a:spAutoFit/>
          </a:bodyPr>
          <a:lstStyle/>
          <a:p>
            <a:pPr marL="285750" indent="-285750">
              <a:lnSpc>
                <a:spcPct val="85000"/>
              </a:lnSpc>
              <a:spcAft>
                <a:spcPts val="600"/>
              </a:spcAft>
              <a:buClr>
                <a:srgbClr val="0070C0"/>
              </a:buClr>
              <a:buSzPct val="70000"/>
              <a:buFont typeface="Wingdings" pitchFamily="2" charset="2"/>
              <a:buChar char="n"/>
            </a:pP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收入</a:t>
            </a: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pPr marL="285750" indent="-285750">
              <a:lnSpc>
                <a:spcPct val="85000"/>
              </a:lnSpc>
              <a:spcAft>
                <a:spcPts val="600"/>
              </a:spcAft>
              <a:buClr>
                <a:schemeClr val="accent2"/>
              </a:buClr>
              <a:buSzPct val="70000"/>
            </a:pPr>
            <a:endParaRPr lang="zh-TW" altLang="en-US" sz="2800" dirty="0" smtClean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976728" y="2685143"/>
            <a:ext cx="3014079" cy="1059543"/>
          </a:xfrm>
          <a:prstGeom prst="rect">
            <a:avLst/>
          </a:prstGeom>
          <a:noFill/>
          <a:ln w="38100">
            <a:solidFill>
              <a:srgbClr val="FF0066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8580" tIns="68580" rIns="68580" bIns="68580" numCol="1" spcCol="1270" rtlCol="0" anchor="ctr" anchorCtr="0">
            <a:noAutofit/>
          </a:bodyPr>
          <a:lstStyle/>
          <a:p>
            <a:pPr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zh-TW" altLang="en-US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1" name="向下箭號 20"/>
          <p:cNvSpPr/>
          <p:nvPr/>
        </p:nvSpPr>
        <p:spPr>
          <a:xfrm>
            <a:off x="2910115" y="2852936"/>
            <a:ext cx="769258" cy="780142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8580" tIns="68580" rIns="68580" bIns="68580" numCol="1" spcCol="1270" rtlCol="0" anchor="ctr" anchorCtr="0">
            <a:noAutofit/>
          </a:bodyPr>
          <a:lstStyle/>
          <a:p>
            <a:pPr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zh-TW" altLang="en-US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4" name="向上箭號 33"/>
          <p:cNvSpPr/>
          <p:nvPr/>
        </p:nvSpPr>
        <p:spPr>
          <a:xfrm>
            <a:off x="2910115" y="3994179"/>
            <a:ext cx="856343" cy="947935"/>
          </a:xfrm>
          <a:prstGeom prst="upArrow">
            <a:avLst/>
          </a:prstGeom>
          <a:solidFill>
            <a:srgbClr val="0000FF"/>
          </a:solidFill>
          <a:ln>
            <a:solidFill>
              <a:srgbClr val="0000CC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8580" tIns="68580" rIns="68580" bIns="68580" numCol="1" spcCol="1270" rtlCol="0" anchor="ctr" anchorCtr="0">
            <a:noAutofit/>
          </a:bodyPr>
          <a:lstStyle/>
          <a:p>
            <a:pPr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zh-TW" altLang="en-US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6" name="向上箭號 35"/>
          <p:cNvSpPr/>
          <p:nvPr/>
        </p:nvSpPr>
        <p:spPr>
          <a:xfrm rot="10800000">
            <a:off x="7242627" y="4218654"/>
            <a:ext cx="856343" cy="947935"/>
          </a:xfrm>
          <a:prstGeom prst="upArrow">
            <a:avLst/>
          </a:prstGeom>
          <a:solidFill>
            <a:srgbClr val="0000FF"/>
          </a:solidFill>
          <a:ln>
            <a:solidFill>
              <a:srgbClr val="0000CC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8580" tIns="68580" rIns="68580" bIns="68580" numCol="1" spcCol="1270" rtlCol="0" anchor="ctr" anchorCtr="0">
            <a:noAutofit/>
          </a:bodyPr>
          <a:lstStyle/>
          <a:p>
            <a:pPr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zh-TW" altLang="en-US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34" grpId="0" animBg="1"/>
      <p:bldP spid="36" grpId="0" animBg="1"/>
    </p:bldLst>
  </p:timing>
</p:sld>
</file>

<file path=ppt/theme/theme1.xml><?xml version="1.0" encoding="utf-8"?>
<a:theme xmlns:a="http://schemas.openxmlformats.org/drawingml/2006/main" name="EY_regular_presentation_2010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Y_Hando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pFill/>
        <a:ln>
          <a:solidFill>
            <a:schemeClr val="accent3"/>
          </a:solidFill>
        </a:ln>
      </a:spPr>
      <a:bodyPr spcFirstLastPara="0" vert="horz" wrap="square" lIns="68580" tIns="68580" rIns="68580" bIns="68580" numCol="1" spcCol="1270" anchor="ctr" anchorCtr="0">
        <a:noAutofit/>
      </a:bodyPr>
      <a:lstStyle>
        <a:defPPr defTabSz="800100">
          <a:lnSpc>
            <a:spcPct val="90000"/>
          </a:lnSpc>
          <a:spcBef>
            <a:spcPct val="0"/>
          </a:spcBef>
          <a:spcAft>
            <a:spcPct val="35000"/>
          </a:spcAft>
          <a:defRPr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a:style>
    </a:spDef>
    <a:lnDef>
      <a:spPr>
        <a:ln w="9525">
          <a:solidFill>
            <a:schemeClr val="accent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36576" rIns="0" bIns="0" rtlCol="0">
        <a:spAutoFit/>
      </a:bodyPr>
      <a:lstStyle>
        <a:defPPr marL="285750" indent="-285750">
          <a:lnSpc>
            <a:spcPct val="85000"/>
          </a:lnSpc>
          <a:spcAft>
            <a:spcPts val="600"/>
          </a:spcAft>
          <a:buClr>
            <a:schemeClr val="accent2"/>
          </a:buClr>
          <a:buSzPct val="70000"/>
          <a:buFont typeface="Arial" pitchFamily="34" charset="0"/>
          <a:buChar char="►"/>
          <a:defRPr sz="1200" dirty="0" smtClean="0"/>
        </a:defPPr>
      </a:lstStyle>
    </a:txDef>
  </a:objectDefaults>
  <a:extraClrSchemeLst/>
  <a:custClrLst>
    <a:custClr name="EY Special Use Red">
      <a:srgbClr val="F04C3E"/>
    </a:custClr>
    <a:custClr name="EY Special Use Blue 50%">
      <a:srgbClr val="7FD1D6"/>
    </a:custClr>
    <a:custClr name="EY Special Use Purple">
      <a:srgbClr val="91278F"/>
    </a:custClr>
    <a:custClr name="EY Special Use Purple 50%">
      <a:srgbClr val="C893C7"/>
    </a:custClr>
    <a:custClr name="EY Special Use Green">
      <a:srgbClr val="2C973E"/>
    </a:custClr>
    <a:custClr name="EY Special Use Green 50%">
      <a:srgbClr val="95CB89"/>
    </a:custClr>
    <a:custClr name="EY Yellow 50%">
      <a:srgbClr val="FFF27F"/>
    </a:custClr>
    <a:custClr name="EY Special Use Lilac">
      <a:srgbClr val="AC98DB"/>
    </a:custClr>
    <a:custClr name="EY Special Use Lilac 50%">
      <a:srgbClr val="D8D2E0"/>
    </a:custClr>
    <a:custClr name="EY Link Blue">
      <a:srgbClr val="336699"/>
    </a:custClr>
  </a:custClr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13609</TotalTime>
  <Words>1251</Words>
  <Application>Microsoft Office PowerPoint</Application>
  <PresentationFormat>如螢幕大小 (4:3)</PresentationFormat>
  <Paragraphs>230</Paragraphs>
  <Slides>18</Slides>
  <Notes>9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18</vt:i4>
      </vt:variant>
    </vt:vector>
  </HeadingPairs>
  <TitlesOfParts>
    <vt:vector size="19" baseType="lpstr">
      <vt:lpstr>EY_regular_presentation_2010</vt:lpstr>
      <vt:lpstr>編製現金流量表</vt:lpstr>
      <vt:lpstr>Agenda</vt:lpstr>
      <vt:lpstr>現金流量表目的</vt:lpstr>
      <vt:lpstr>現金流量之分類</vt:lpstr>
      <vt:lpstr>現金流量之分類</vt:lpstr>
      <vt:lpstr>現金流量之分類</vt:lpstr>
      <vt:lpstr>PowerPoint 簡報</vt:lpstr>
      <vt:lpstr>PowerPoint 簡報</vt:lpstr>
      <vt:lpstr>PowerPoint 簡報</vt:lpstr>
      <vt:lpstr>PowerPoint 簡報</vt:lpstr>
      <vt:lpstr>以淨額基礎報導之現金流量</vt:lpstr>
      <vt:lpstr>總變動分析為主，淨變動分析為例外</vt:lpstr>
      <vt:lpstr>特殊項目之表達</vt:lpstr>
      <vt:lpstr>特殊項目之表達</vt:lpstr>
      <vt:lpstr>PowerPoint 簡報</vt:lpstr>
      <vt:lpstr>取得編製現金流量表所需資料</vt:lpstr>
      <vt:lpstr>編製現金流量表</vt:lpstr>
      <vt:lpstr> Thank you         </vt:lpstr>
    </vt:vector>
  </TitlesOfParts>
  <Company>Ernst &amp; Young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(Arial bold 30 point)</dc:title>
  <dc:creator>Leane.Chan</dc:creator>
  <cp:lastModifiedBy>User</cp:lastModifiedBy>
  <cp:revision>1460</cp:revision>
  <cp:lastPrinted>2020-11-17T06:38:01Z</cp:lastPrinted>
  <dcterms:created xsi:type="dcterms:W3CDTF">2013-06-04T02:34:05Z</dcterms:created>
  <dcterms:modified xsi:type="dcterms:W3CDTF">2020-11-17T06:43:27Z</dcterms:modified>
</cp:coreProperties>
</file>