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78"/>
  </p:notesMasterIdLst>
  <p:sldIdLst>
    <p:sldId id="256" r:id="rId2"/>
    <p:sldId id="502" r:id="rId3"/>
    <p:sldId id="259" r:id="rId4"/>
    <p:sldId id="320" r:id="rId5"/>
    <p:sldId id="260" r:id="rId6"/>
    <p:sldId id="261" r:id="rId7"/>
    <p:sldId id="342" r:id="rId8"/>
    <p:sldId id="388" r:id="rId9"/>
    <p:sldId id="268" r:id="rId10"/>
    <p:sldId id="271" r:id="rId11"/>
    <p:sldId id="385" r:id="rId12"/>
    <p:sldId id="386" r:id="rId13"/>
    <p:sldId id="406" r:id="rId14"/>
    <p:sldId id="265" r:id="rId15"/>
    <p:sldId id="337" r:id="rId16"/>
    <p:sldId id="262" r:id="rId17"/>
    <p:sldId id="263" r:id="rId18"/>
    <p:sldId id="264" r:id="rId19"/>
    <p:sldId id="331" r:id="rId20"/>
    <p:sldId id="333" r:id="rId21"/>
    <p:sldId id="267" r:id="rId22"/>
    <p:sldId id="274" r:id="rId23"/>
    <p:sldId id="408" r:id="rId24"/>
    <p:sldId id="407" r:id="rId25"/>
    <p:sldId id="321" r:id="rId26"/>
    <p:sldId id="275" r:id="rId27"/>
    <p:sldId id="276" r:id="rId28"/>
    <p:sldId id="277" r:id="rId29"/>
    <p:sldId id="278" r:id="rId30"/>
    <p:sldId id="389" r:id="rId31"/>
    <p:sldId id="340" r:id="rId32"/>
    <p:sldId id="336" r:id="rId33"/>
    <p:sldId id="291" r:id="rId34"/>
    <p:sldId id="324" r:id="rId35"/>
    <p:sldId id="285" r:id="rId36"/>
    <p:sldId id="283" r:id="rId37"/>
    <p:sldId id="411" r:id="rId38"/>
    <p:sldId id="297" r:id="rId39"/>
    <p:sldId id="286" r:id="rId40"/>
    <p:sldId id="412" r:id="rId41"/>
    <p:sldId id="287" r:id="rId42"/>
    <p:sldId id="322" r:id="rId43"/>
    <p:sldId id="288" r:id="rId44"/>
    <p:sldId id="339" r:id="rId45"/>
    <p:sldId id="413" r:id="rId46"/>
    <p:sldId id="338" r:id="rId47"/>
    <p:sldId id="292" r:id="rId48"/>
    <p:sldId id="341" r:id="rId49"/>
    <p:sldId id="293" r:id="rId50"/>
    <p:sldId id="404" r:id="rId51"/>
    <p:sldId id="405" r:id="rId52"/>
    <p:sldId id="317" r:id="rId53"/>
    <p:sldId id="295" r:id="rId54"/>
    <p:sldId id="282" r:id="rId55"/>
    <p:sldId id="305" r:id="rId56"/>
    <p:sldId id="415" r:id="rId57"/>
    <p:sldId id="416" r:id="rId58"/>
    <p:sldId id="323" r:id="rId59"/>
    <p:sldId id="306" r:id="rId60"/>
    <p:sldId id="307" r:id="rId61"/>
    <p:sldId id="309" r:id="rId62"/>
    <p:sldId id="325" r:id="rId63"/>
    <p:sldId id="308" r:id="rId64"/>
    <p:sldId id="310" r:id="rId65"/>
    <p:sldId id="312" r:id="rId66"/>
    <p:sldId id="311" r:id="rId67"/>
    <p:sldId id="314" r:id="rId68"/>
    <p:sldId id="313" r:id="rId69"/>
    <p:sldId id="326" r:id="rId70"/>
    <p:sldId id="315" r:id="rId71"/>
    <p:sldId id="503" r:id="rId72"/>
    <p:sldId id="504" r:id="rId73"/>
    <p:sldId id="505" r:id="rId74"/>
    <p:sldId id="506" r:id="rId75"/>
    <p:sldId id="507" r:id="rId76"/>
    <p:sldId id="328" r:id="rId7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5244" autoAdjust="0"/>
  </p:normalViewPr>
  <p:slideViewPr>
    <p:cSldViewPr snapToGrid="0">
      <p:cViewPr varScale="1">
        <p:scale>
          <a:sx n="110" d="100"/>
          <a:sy n="110" d="100"/>
        </p:scale>
        <p:origin x="-780" y="-84"/>
      </p:cViewPr>
      <p:guideLst>
        <p:guide orient="horz" pos="2160"/>
        <p:guide pos="3840"/>
      </p:guideLst>
    </p:cSldViewPr>
  </p:slideViewPr>
  <p:outlineViewPr>
    <p:cViewPr>
      <p:scale>
        <a:sx n="33" d="100"/>
        <a:sy n="33" d="100"/>
      </p:scale>
      <p:origin x="0" y="-90710"/>
    </p:cViewPr>
  </p:outlineViewPr>
  <p:notesTextViewPr>
    <p:cViewPr>
      <p:scale>
        <a:sx n="1" d="1"/>
        <a:sy n="1" d="1"/>
      </p:scale>
      <p:origin x="0" y="0"/>
    </p:cViewPr>
  </p:notesTextViewPr>
  <p:sorterViewPr>
    <p:cViewPr>
      <p:scale>
        <a:sx n="170" d="100"/>
        <a:sy n="170" d="100"/>
      </p:scale>
      <p:origin x="0" y="7002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4.xml.rels><?xml version="1.0" encoding="UTF-8" standalone="yes"?>
<Relationships xmlns="http://schemas.openxmlformats.org/package/2006/relationships"><Relationship Id="rId3" Type="http://schemas.openxmlformats.org/officeDocument/2006/relationships/hyperlink" Target="https://laws.mol.gov.tw/FLAW/FLAWDAT01.aspx?id=FL095538" TargetMode="External"/><Relationship Id="rId2" Type="http://schemas.openxmlformats.org/officeDocument/2006/relationships/hyperlink" Target="https://laws.mol.gov.tw/FLAW/FLAWDAT01.aspx?id=FL095537" TargetMode="External"/><Relationship Id="rId1" Type="http://schemas.openxmlformats.org/officeDocument/2006/relationships/hyperlink" Target="https://laws.mol.gov.tw/FLAW/FLAWDAT01.aspx?id=FL092435" TargetMode="External"/><Relationship Id="rId5" Type="http://schemas.openxmlformats.org/officeDocument/2006/relationships/hyperlink" Target="https://laws.mol.gov.tw/FLAW/FLAWDAT01.aspx?id=FL095539" TargetMode="External"/><Relationship Id="rId4" Type="http://schemas.openxmlformats.org/officeDocument/2006/relationships/hyperlink" Target="https://laws.mol.gov.tw/FLAW/FLAWDAT01.aspx?id=FL09554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5A42F-F79F-480D-9DF3-8398CB61A802}" type="doc">
      <dgm:prSet loTypeId="urn:microsoft.com/office/officeart/2005/8/layout/hProcess9" loCatId="process" qsTypeId="urn:microsoft.com/office/officeart/2005/8/quickstyle/simple1" qsCatId="simple" csTypeId="urn:microsoft.com/office/officeart/2005/8/colors/accent1_2" csCatId="accent1" phldr="1"/>
      <dgm:spPr/>
    </dgm:pt>
    <dgm:pt modelId="{D0D6B5B3-527F-4A02-A3ED-5E4DC053B0FE}">
      <dgm:prSet phldrT="[文字]"/>
      <dgm:spPr/>
      <dgm:t>
        <a:bodyPr/>
        <a:lstStyle/>
        <a:p>
          <a:r>
            <a:rPr lang="zh-TW" altLang="en-US" dirty="0"/>
            <a:t>平日加班</a:t>
          </a:r>
        </a:p>
      </dgm:t>
    </dgm:pt>
    <dgm:pt modelId="{5BD12491-9072-42AB-866D-146966D28B70}" type="parTrans" cxnId="{FE3E82AE-3D41-4738-89FB-3FBAFD8A2E74}">
      <dgm:prSet/>
      <dgm:spPr/>
      <dgm:t>
        <a:bodyPr/>
        <a:lstStyle/>
        <a:p>
          <a:endParaRPr lang="zh-TW" altLang="en-US"/>
        </a:p>
      </dgm:t>
    </dgm:pt>
    <dgm:pt modelId="{88F51A05-2E8B-4FE0-883B-D4F1A65C6BEB}" type="sibTrans" cxnId="{FE3E82AE-3D41-4738-89FB-3FBAFD8A2E74}">
      <dgm:prSet/>
      <dgm:spPr/>
      <dgm:t>
        <a:bodyPr/>
        <a:lstStyle/>
        <a:p>
          <a:endParaRPr lang="zh-TW" altLang="en-US"/>
        </a:p>
      </dgm:t>
    </dgm:pt>
    <dgm:pt modelId="{65ADA777-3360-4E07-94BA-8E87D3848DD5}">
      <dgm:prSet phldrT="[文字]"/>
      <dgm:spPr/>
      <dgm:t>
        <a:bodyPr/>
        <a:lstStyle/>
        <a:p>
          <a:r>
            <a:rPr lang="zh-TW" altLang="en-US" dirty="0"/>
            <a:t>例假日</a:t>
          </a:r>
          <a:endParaRPr lang="en-US" altLang="zh-TW" dirty="0"/>
        </a:p>
        <a:p>
          <a:r>
            <a:rPr lang="zh-TW" altLang="en-US" dirty="0"/>
            <a:t>加班</a:t>
          </a:r>
        </a:p>
      </dgm:t>
    </dgm:pt>
    <dgm:pt modelId="{1B3D3B72-49AC-4C0B-A590-092C3F5A7C19}" type="parTrans" cxnId="{5BFCBF00-8F54-427F-8C62-2F02D59C0DA0}">
      <dgm:prSet/>
      <dgm:spPr/>
      <dgm:t>
        <a:bodyPr/>
        <a:lstStyle/>
        <a:p>
          <a:endParaRPr lang="zh-TW" altLang="en-US"/>
        </a:p>
      </dgm:t>
    </dgm:pt>
    <dgm:pt modelId="{95261EAA-92B0-4363-B825-86ADCC018346}" type="sibTrans" cxnId="{5BFCBF00-8F54-427F-8C62-2F02D59C0DA0}">
      <dgm:prSet/>
      <dgm:spPr/>
      <dgm:t>
        <a:bodyPr/>
        <a:lstStyle/>
        <a:p>
          <a:endParaRPr lang="zh-TW" altLang="en-US"/>
        </a:p>
      </dgm:t>
    </dgm:pt>
    <dgm:pt modelId="{1984E653-02A2-4E92-810F-6FDB520105B6}">
      <dgm:prSet phldrT="[文字]"/>
      <dgm:spPr/>
      <dgm:t>
        <a:bodyPr/>
        <a:lstStyle/>
        <a:p>
          <a:r>
            <a:rPr lang="zh-TW" altLang="en-US" dirty="0"/>
            <a:t>休假日</a:t>
          </a:r>
          <a:endParaRPr lang="en-US" altLang="zh-TW" dirty="0"/>
        </a:p>
        <a:p>
          <a:r>
            <a:rPr lang="zh-TW" altLang="en-US" dirty="0"/>
            <a:t>加班</a:t>
          </a:r>
        </a:p>
      </dgm:t>
    </dgm:pt>
    <dgm:pt modelId="{19BC08A9-CDD6-471C-8684-1EB19E1DAA13}" type="parTrans" cxnId="{D61816C8-D90F-4C66-BF7F-CDD16608FE61}">
      <dgm:prSet/>
      <dgm:spPr/>
      <dgm:t>
        <a:bodyPr/>
        <a:lstStyle/>
        <a:p>
          <a:endParaRPr lang="zh-TW" altLang="en-US"/>
        </a:p>
      </dgm:t>
    </dgm:pt>
    <dgm:pt modelId="{95C53E2E-FEC9-41E8-BDB9-2BAA21ABEBF9}" type="sibTrans" cxnId="{D61816C8-D90F-4C66-BF7F-CDD16608FE61}">
      <dgm:prSet/>
      <dgm:spPr/>
      <dgm:t>
        <a:bodyPr/>
        <a:lstStyle/>
        <a:p>
          <a:endParaRPr lang="zh-TW" altLang="en-US"/>
        </a:p>
      </dgm:t>
    </dgm:pt>
    <dgm:pt modelId="{499D5800-31CD-40BE-8FF9-BE7ED3F1CF42}">
      <dgm:prSet/>
      <dgm:spPr/>
      <dgm:t>
        <a:bodyPr/>
        <a:lstStyle/>
        <a:p>
          <a:r>
            <a:rPr lang="zh-TW" altLang="en-US" dirty="0"/>
            <a:t>休息日</a:t>
          </a:r>
          <a:endParaRPr lang="en-US" altLang="zh-TW" dirty="0"/>
        </a:p>
        <a:p>
          <a:r>
            <a:rPr lang="zh-TW" altLang="en-US" dirty="0"/>
            <a:t>加班</a:t>
          </a:r>
        </a:p>
      </dgm:t>
    </dgm:pt>
    <dgm:pt modelId="{81C66BAE-168F-493F-89B1-0927F615BBFA}" type="parTrans" cxnId="{6EA80C02-896E-439B-9AA1-636642E2E931}">
      <dgm:prSet/>
      <dgm:spPr/>
    </dgm:pt>
    <dgm:pt modelId="{13364588-EAE8-4A39-A77D-F7BDF2E6C8FF}" type="sibTrans" cxnId="{6EA80C02-896E-439B-9AA1-636642E2E931}">
      <dgm:prSet/>
      <dgm:spPr/>
    </dgm:pt>
    <dgm:pt modelId="{DDCFDBB2-DCF9-4F44-86D9-6882973BE08D}" type="pres">
      <dgm:prSet presAssocID="{6755A42F-F79F-480D-9DF3-8398CB61A802}" presName="CompostProcess" presStyleCnt="0">
        <dgm:presLayoutVars>
          <dgm:dir/>
          <dgm:resizeHandles val="exact"/>
        </dgm:presLayoutVars>
      </dgm:prSet>
      <dgm:spPr/>
    </dgm:pt>
    <dgm:pt modelId="{2988FB1A-896D-445F-98A0-39C415849572}" type="pres">
      <dgm:prSet presAssocID="{6755A42F-F79F-480D-9DF3-8398CB61A802}" presName="arrow" presStyleLbl="bgShp" presStyleIdx="0" presStyleCnt="1"/>
      <dgm:spPr/>
    </dgm:pt>
    <dgm:pt modelId="{AB3AC5F6-FD1D-4C0B-A9ED-06C2EFDCC5EB}" type="pres">
      <dgm:prSet presAssocID="{6755A42F-F79F-480D-9DF3-8398CB61A802}" presName="linearProcess" presStyleCnt="0"/>
      <dgm:spPr/>
    </dgm:pt>
    <dgm:pt modelId="{A7066C8F-444B-4931-B348-770B95B7EC54}" type="pres">
      <dgm:prSet presAssocID="{D0D6B5B3-527F-4A02-A3ED-5E4DC053B0FE}" presName="textNode" presStyleLbl="node1" presStyleIdx="0" presStyleCnt="4">
        <dgm:presLayoutVars>
          <dgm:bulletEnabled val="1"/>
        </dgm:presLayoutVars>
      </dgm:prSet>
      <dgm:spPr/>
      <dgm:t>
        <a:bodyPr/>
        <a:lstStyle/>
        <a:p>
          <a:endParaRPr lang="zh-TW" altLang="en-US"/>
        </a:p>
      </dgm:t>
    </dgm:pt>
    <dgm:pt modelId="{C66D3E31-B9C2-4599-9DFC-0E51FC53AE30}" type="pres">
      <dgm:prSet presAssocID="{88F51A05-2E8B-4FE0-883B-D4F1A65C6BEB}" presName="sibTrans" presStyleCnt="0"/>
      <dgm:spPr/>
    </dgm:pt>
    <dgm:pt modelId="{0A9E1063-01E0-4F9B-B42C-0E0DDD4A91EB}" type="pres">
      <dgm:prSet presAssocID="{499D5800-31CD-40BE-8FF9-BE7ED3F1CF42}" presName="textNode" presStyleLbl="node1" presStyleIdx="1" presStyleCnt="4">
        <dgm:presLayoutVars>
          <dgm:bulletEnabled val="1"/>
        </dgm:presLayoutVars>
      </dgm:prSet>
      <dgm:spPr/>
      <dgm:t>
        <a:bodyPr/>
        <a:lstStyle/>
        <a:p>
          <a:endParaRPr lang="zh-TW" altLang="en-US"/>
        </a:p>
      </dgm:t>
    </dgm:pt>
    <dgm:pt modelId="{A54C5E83-D68E-4B60-A7DD-5E998B6CF7EA}" type="pres">
      <dgm:prSet presAssocID="{13364588-EAE8-4A39-A77D-F7BDF2E6C8FF}" presName="sibTrans" presStyleCnt="0"/>
      <dgm:spPr/>
    </dgm:pt>
    <dgm:pt modelId="{FC6EEC75-2533-482B-8B7D-9633B1ED18CC}" type="pres">
      <dgm:prSet presAssocID="{65ADA777-3360-4E07-94BA-8E87D3848DD5}" presName="textNode" presStyleLbl="node1" presStyleIdx="2" presStyleCnt="4">
        <dgm:presLayoutVars>
          <dgm:bulletEnabled val="1"/>
        </dgm:presLayoutVars>
      </dgm:prSet>
      <dgm:spPr/>
      <dgm:t>
        <a:bodyPr/>
        <a:lstStyle/>
        <a:p>
          <a:endParaRPr lang="zh-TW" altLang="en-US"/>
        </a:p>
      </dgm:t>
    </dgm:pt>
    <dgm:pt modelId="{81E7D5C0-2082-4275-9024-F5CBC6B8C128}" type="pres">
      <dgm:prSet presAssocID="{95261EAA-92B0-4363-B825-86ADCC018346}" presName="sibTrans" presStyleCnt="0"/>
      <dgm:spPr/>
    </dgm:pt>
    <dgm:pt modelId="{C38F861A-C38A-4DCF-99D6-8BF6F6A274A6}" type="pres">
      <dgm:prSet presAssocID="{1984E653-02A2-4E92-810F-6FDB520105B6}" presName="textNode" presStyleLbl="node1" presStyleIdx="3" presStyleCnt="4">
        <dgm:presLayoutVars>
          <dgm:bulletEnabled val="1"/>
        </dgm:presLayoutVars>
      </dgm:prSet>
      <dgm:spPr/>
      <dgm:t>
        <a:bodyPr/>
        <a:lstStyle/>
        <a:p>
          <a:endParaRPr lang="zh-TW" altLang="en-US"/>
        </a:p>
      </dgm:t>
    </dgm:pt>
  </dgm:ptLst>
  <dgm:cxnLst>
    <dgm:cxn modelId="{D61816C8-D90F-4C66-BF7F-CDD16608FE61}" srcId="{6755A42F-F79F-480D-9DF3-8398CB61A802}" destId="{1984E653-02A2-4E92-810F-6FDB520105B6}" srcOrd="3" destOrd="0" parTransId="{19BC08A9-CDD6-471C-8684-1EB19E1DAA13}" sibTransId="{95C53E2E-FEC9-41E8-BDB9-2BAA21ABEBF9}"/>
    <dgm:cxn modelId="{19243026-3D38-48F2-A335-62B787E718D9}" type="presOf" srcId="{65ADA777-3360-4E07-94BA-8E87D3848DD5}" destId="{FC6EEC75-2533-482B-8B7D-9633B1ED18CC}" srcOrd="0" destOrd="0" presId="urn:microsoft.com/office/officeart/2005/8/layout/hProcess9"/>
    <dgm:cxn modelId="{14AC214C-6444-4482-8469-0C2C3ED58548}" type="presOf" srcId="{6755A42F-F79F-480D-9DF3-8398CB61A802}" destId="{DDCFDBB2-DCF9-4F44-86D9-6882973BE08D}" srcOrd="0" destOrd="0" presId="urn:microsoft.com/office/officeart/2005/8/layout/hProcess9"/>
    <dgm:cxn modelId="{FE3E82AE-3D41-4738-89FB-3FBAFD8A2E74}" srcId="{6755A42F-F79F-480D-9DF3-8398CB61A802}" destId="{D0D6B5B3-527F-4A02-A3ED-5E4DC053B0FE}" srcOrd="0" destOrd="0" parTransId="{5BD12491-9072-42AB-866D-146966D28B70}" sibTransId="{88F51A05-2E8B-4FE0-883B-D4F1A65C6BEB}"/>
    <dgm:cxn modelId="{1AF91F49-D631-4615-8B7C-54803B85BFC1}" type="presOf" srcId="{499D5800-31CD-40BE-8FF9-BE7ED3F1CF42}" destId="{0A9E1063-01E0-4F9B-B42C-0E0DDD4A91EB}" srcOrd="0" destOrd="0" presId="urn:microsoft.com/office/officeart/2005/8/layout/hProcess9"/>
    <dgm:cxn modelId="{5BFCBF00-8F54-427F-8C62-2F02D59C0DA0}" srcId="{6755A42F-F79F-480D-9DF3-8398CB61A802}" destId="{65ADA777-3360-4E07-94BA-8E87D3848DD5}" srcOrd="2" destOrd="0" parTransId="{1B3D3B72-49AC-4C0B-A590-092C3F5A7C19}" sibTransId="{95261EAA-92B0-4363-B825-86ADCC018346}"/>
    <dgm:cxn modelId="{6EA80C02-896E-439B-9AA1-636642E2E931}" srcId="{6755A42F-F79F-480D-9DF3-8398CB61A802}" destId="{499D5800-31CD-40BE-8FF9-BE7ED3F1CF42}" srcOrd="1" destOrd="0" parTransId="{81C66BAE-168F-493F-89B1-0927F615BBFA}" sibTransId="{13364588-EAE8-4A39-A77D-F7BDF2E6C8FF}"/>
    <dgm:cxn modelId="{AED16869-85A7-4CEF-AAAD-A6600F08B091}" type="presOf" srcId="{1984E653-02A2-4E92-810F-6FDB520105B6}" destId="{C38F861A-C38A-4DCF-99D6-8BF6F6A274A6}" srcOrd="0" destOrd="0" presId="urn:microsoft.com/office/officeart/2005/8/layout/hProcess9"/>
    <dgm:cxn modelId="{C848C81E-30C2-4521-87B6-E85A1BEA2720}" type="presOf" srcId="{D0D6B5B3-527F-4A02-A3ED-5E4DC053B0FE}" destId="{A7066C8F-444B-4931-B348-770B95B7EC54}" srcOrd="0" destOrd="0" presId="urn:microsoft.com/office/officeart/2005/8/layout/hProcess9"/>
    <dgm:cxn modelId="{C80F212A-FF4A-437B-AE5B-6D53F7DE648A}" type="presParOf" srcId="{DDCFDBB2-DCF9-4F44-86D9-6882973BE08D}" destId="{2988FB1A-896D-445F-98A0-39C415849572}" srcOrd="0" destOrd="0" presId="urn:microsoft.com/office/officeart/2005/8/layout/hProcess9"/>
    <dgm:cxn modelId="{7A10DDA3-4EE2-4F7F-9769-A98AE63E74B3}" type="presParOf" srcId="{DDCFDBB2-DCF9-4F44-86D9-6882973BE08D}" destId="{AB3AC5F6-FD1D-4C0B-A9ED-06C2EFDCC5EB}" srcOrd="1" destOrd="0" presId="urn:microsoft.com/office/officeart/2005/8/layout/hProcess9"/>
    <dgm:cxn modelId="{3DD6D552-0CED-43BA-9C4F-591F5E1B2F3A}" type="presParOf" srcId="{AB3AC5F6-FD1D-4C0B-A9ED-06C2EFDCC5EB}" destId="{A7066C8F-444B-4931-B348-770B95B7EC54}" srcOrd="0" destOrd="0" presId="urn:microsoft.com/office/officeart/2005/8/layout/hProcess9"/>
    <dgm:cxn modelId="{6C5F93B1-CB8A-48D9-A93D-6B5817294963}" type="presParOf" srcId="{AB3AC5F6-FD1D-4C0B-A9ED-06C2EFDCC5EB}" destId="{C66D3E31-B9C2-4599-9DFC-0E51FC53AE30}" srcOrd="1" destOrd="0" presId="urn:microsoft.com/office/officeart/2005/8/layout/hProcess9"/>
    <dgm:cxn modelId="{050D02D7-6A76-42F2-B6C5-66059685D1C0}" type="presParOf" srcId="{AB3AC5F6-FD1D-4C0B-A9ED-06C2EFDCC5EB}" destId="{0A9E1063-01E0-4F9B-B42C-0E0DDD4A91EB}" srcOrd="2" destOrd="0" presId="urn:microsoft.com/office/officeart/2005/8/layout/hProcess9"/>
    <dgm:cxn modelId="{1CD61068-9066-40EA-A791-89F17A7BAB7C}" type="presParOf" srcId="{AB3AC5F6-FD1D-4C0B-A9ED-06C2EFDCC5EB}" destId="{A54C5E83-D68E-4B60-A7DD-5E998B6CF7EA}" srcOrd="3" destOrd="0" presId="urn:microsoft.com/office/officeart/2005/8/layout/hProcess9"/>
    <dgm:cxn modelId="{89438F21-5344-4DF7-BF17-D421EA1EFD3B}" type="presParOf" srcId="{AB3AC5F6-FD1D-4C0B-A9ED-06C2EFDCC5EB}" destId="{FC6EEC75-2533-482B-8B7D-9633B1ED18CC}" srcOrd="4" destOrd="0" presId="urn:microsoft.com/office/officeart/2005/8/layout/hProcess9"/>
    <dgm:cxn modelId="{C9B1F158-C9BB-428D-AAB9-D455FA9F12F8}" type="presParOf" srcId="{AB3AC5F6-FD1D-4C0B-A9ED-06C2EFDCC5EB}" destId="{81E7D5C0-2082-4275-9024-F5CBC6B8C128}" srcOrd="5" destOrd="0" presId="urn:microsoft.com/office/officeart/2005/8/layout/hProcess9"/>
    <dgm:cxn modelId="{EB046384-13D4-48C5-BBA9-0C4195E8D088}" type="presParOf" srcId="{AB3AC5F6-FD1D-4C0B-A9ED-06C2EFDCC5EB}" destId="{C38F861A-C38A-4DCF-99D6-8BF6F6A274A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AEE05-A4E9-4A07-BF81-7C44ECE6D74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E5B4D52E-1F1A-492E-9EA9-F091412BBC3B}">
      <dgm:prSet phldrT="[文字]" custT="1"/>
      <dgm:spPr/>
      <dgm:t>
        <a:bodyPr/>
        <a:lstStyle/>
        <a:p>
          <a:r>
            <a:rPr lang="zh-TW" altLang="en-US" sz="6500" dirty="0"/>
            <a:t>加班</a:t>
          </a:r>
          <a:endParaRPr lang="en-US" altLang="zh-TW" sz="6500" dirty="0"/>
        </a:p>
        <a:p>
          <a:r>
            <a:rPr lang="en-US" altLang="zh-TW" sz="2400" dirty="0">
              <a:solidFill>
                <a:srgbClr val="C00000"/>
              </a:solidFill>
            </a:rPr>
            <a:t>(</a:t>
          </a:r>
          <a:r>
            <a:rPr lang="zh-TW" altLang="en-US" sz="2400" dirty="0">
              <a:solidFill>
                <a:srgbClr val="C00000"/>
              </a:solidFill>
            </a:rPr>
            <a:t>解釋函</a:t>
          </a:r>
          <a:r>
            <a:rPr lang="en-US" altLang="zh-TW" sz="2400" dirty="0">
              <a:solidFill>
                <a:srgbClr val="C00000"/>
              </a:solidFill>
            </a:rPr>
            <a:t>)</a:t>
          </a:r>
          <a:endParaRPr lang="zh-TW" altLang="en-US" sz="2400" dirty="0">
            <a:solidFill>
              <a:srgbClr val="C00000"/>
            </a:solidFill>
          </a:endParaRPr>
        </a:p>
      </dgm:t>
    </dgm:pt>
    <dgm:pt modelId="{F073D158-BE6D-486B-B340-9BB07A5D9501}" type="parTrans" cxnId="{D99590D0-BB6C-496A-AE5B-D62225C2ACBE}">
      <dgm:prSet/>
      <dgm:spPr/>
      <dgm:t>
        <a:bodyPr/>
        <a:lstStyle/>
        <a:p>
          <a:endParaRPr lang="zh-TW" altLang="en-US"/>
        </a:p>
      </dgm:t>
    </dgm:pt>
    <dgm:pt modelId="{16AC70AA-DEBF-49BD-A022-9A4555B68AC6}" type="sibTrans" cxnId="{D99590D0-BB6C-496A-AE5B-D62225C2ACBE}">
      <dgm:prSet/>
      <dgm:spPr/>
      <dgm:t>
        <a:bodyPr/>
        <a:lstStyle/>
        <a:p>
          <a:endParaRPr lang="zh-TW" altLang="en-US"/>
        </a:p>
      </dgm:t>
    </dgm:pt>
    <dgm:pt modelId="{FE74D5BD-B474-4565-8D89-4353DC3186F6}">
      <dgm:prSet phldrT="[文字]"/>
      <dgm:spPr/>
      <dgm:t>
        <a:bodyPr/>
        <a:lstStyle/>
        <a:p>
          <a:r>
            <a:rPr lang="en-US" altLang="zh-TW" dirty="0"/>
            <a:t>1.</a:t>
          </a:r>
          <a:r>
            <a:rPr lang="zh-TW" altLang="zh-TW" dirty="0"/>
            <a:t>『經工會或勞工同意』</a:t>
          </a:r>
          <a:r>
            <a:rPr lang="zh-TW" altLang="en-US" dirty="0"/>
            <a:t>釋</a:t>
          </a:r>
          <a:r>
            <a:rPr lang="zh-TW" altLang="zh-TW" dirty="0"/>
            <a:t>義</a:t>
          </a:r>
          <a:endParaRPr lang="zh-TW" altLang="en-US" dirty="0"/>
        </a:p>
      </dgm:t>
    </dgm:pt>
    <dgm:pt modelId="{46184828-635C-460B-9D4B-9717B566C4FF}" type="parTrans" cxnId="{DB254FB7-6CF6-4FFB-8A71-8DF4A79CF4EA}">
      <dgm:prSet/>
      <dgm:spPr/>
      <dgm:t>
        <a:bodyPr/>
        <a:lstStyle/>
        <a:p>
          <a:endParaRPr lang="zh-TW" altLang="en-US"/>
        </a:p>
      </dgm:t>
    </dgm:pt>
    <dgm:pt modelId="{2A6A46BA-2C08-4A10-8727-8A61353A1BE5}" type="sibTrans" cxnId="{DB254FB7-6CF6-4FFB-8A71-8DF4A79CF4EA}">
      <dgm:prSet/>
      <dgm:spPr/>
      <dgm:t>
        <a:bodyPr/>
        <a:lstStyle/>
        <a:p>
          <a:endParaRPr lang="zh-TW" altLang="en-US"/>
        </a:p>
      </dgm:t>
    </dgm:pt>
    <dgm:pt modelId="{E89F450A-8351-4489-A51D-A163FF7A68F0}">
      <dgm:prSet phldrT="[文字]"/>
      <dgm:spPr/>
      <dgm:t>
        <a:bodyPr/>
        <a:lstStyle/>
        <a:p>
          <a:r>
            <a:rPr lang="en-US" altLang="zh-TW" dirty="0"/>
            <a:t>2.</a:t>
          </a:r>
          <a:r>
            <a:rPr lang="zh-TW" altLang="en-US" dirty="0"/>
            <a:t> 勞工可否拒絕加班</a:t>
          </a:r>
        </a:p>
      </dgm:t>
    </dgm:pt>
    <dgm:pt modelId="{1B30855A-67D8-4E81-8548-5A6FD6705D2C}" type="parTrans" cxnId="{B40465DF-FFD7-45BC-9218-8E9AA17F169E}">
      <dgm:prSet/>
      <dgm:spPr/>
      <dgm:t>
        <a:bodyPr/>
        <a:lstStyle/>
        <a:p>
          <a:endParaRPr lang="zh-TW" altLang="en-US"/>
        </a:p>
      </dgm:t>
    </dgm:pt>
    <dgm:pt modelId="{F67B2F04-6DAA-4A24-B702-31C8DEDA431B}" type="sibTrans" cxnId="{B40465DF-FFD7-45BC-9218-8E9AA17F169E}">
      <dgm:prSet/>
      <dgm:spPr/>
      <dgm:t>
        <a:bodyPr/>
        <a:lstStyle/>
        <a:p>
          <a:endParaRPr lang="zh-TW" altLang="en-US"/>
        </a:p>
      </dgm:t>
    </dgm:pt>
    <dgm:pt modelId="{9211B20D-E8DF-4DF8-ACFF-4117F9DFFD2D}">
      <dgm:prSet/>
      <dgm:spPr/>
      <dgm:t>
        <a:bodyPr/>
        <a:lstStyle/>
        <a:p>
          <a:r>
            <a:rPr lang="en-US" altLang="zh-TW" dirty="0"/>
            <a:t>3.</a:t>
          </a:r>
          <a:r>
            <a:rPr lang="zh-TW" altLang="en-US" dirty="0"/>
            <a:t> 勞工自動加班要給加班費嗎 </a:t>
          </a:r>
        </a:p>
      </dgm:t>
    </dgm:pt>
    <dgm:pt modelId="{123EFA40-348B-44E8-8BA2-A3FD4B386C77}" type="parTrans" cxnId="{92F52D38-32F9-4C90-BFE4-F2D89650940B}">
      <dgm:prSet/>
      <dgm:spPr/>
      <dgm:t>
        <a:bodyPr/>
        <a:lstStyle/>
        <a:p>
          <a:endParaRPr lang="zh-TW" altLang="en-US"/>
        </a:p>
      </dgm:t>
    </dgm:pt>
    <dgm:pt modelId="{2D19795E-F5C2-434F-B2A9-9A04C5EDF208}" type="sibTrans" cxnId="{92F52D38-32F9-4C90-BFE4-F2D89650940B}">
      <dgm:prSet/>
      <dgm:spPr/>
      <dgm:t>
        <a:bodyPr/>
        <a:lstStyle/>
        <a:p>
          <a:endParaRPr lang="zh-TW" altLang="en-US"/>
        </a:p>
      </dgm:t>
    </dgm:pt>
    <dgm:pt modelId="{A84F5B24-609D-4353-8C34-E153B7E5A6DE}">
      <dgm:prSet/>
      <dgm:spPr/>
      <dgm:t>
        <a:bodyPr/>
        <a:lstStyle/>
        <a:p>
          <a:r>
            <a:rPr lang="en-US" altLang="zh-TW" dirty="0"/>
            <a:t>4.</a:t>
          </a:r>
          <a:r>
            <a:rPr lang="zh-TW" altLang="en-US" dirty="0"/>
            <a:t>值班</a:t>
          </a:r>
          <a:r>
            <a:rPr lang="en-US" altLang="zh-TW" dirty="0"/>
            <a:t>(</a:t>
          </a:r>
          <a:r>
            <a:rPr lang="zh-TW" altLang="en-US" dirty="0"/>
            <a:t>夜</a:t>
          </a:r>
          <a:r>
            <a:rPr lang="en-US" altLang="zh-TW" dirty="0"/>
            <a:t>)</a:t>
          </a:r>
          <a:r>
            <a:rPr lang="zh-TW" altLang="en-US" dirty="0"/>
            <a:t>規範</a:t>
          </a:r>
        </a:p>
      </dgm:t>
    </dgm:pt>
    <dgm:pt modelId="{4B7921A8-0A0D-40A7-A445-0F6455175E74}" type="parTrans" cxnId="{1AC8DAFE-2093-498F-935F-09B029A3088C}">
      <dgm:prSet/>
      <dgm:spPr/>
      <dgm:t>
        <a:bodyPr/>
        <a:lstStyle/>
        <a:p>
          <a:endParaRPr lang="zh-TW" altLang="en-US"/>
        </a:p>
      </dgm:t>
    </dgm:pt>
    <dgm:pt modelId="{324C504B-52E1-409B-ABB4-9C05D5C39922}" type="sibTrans" cxnId="{1AC8DAFE-2093-498F-935F-09B029A3088C}">
      <dgm:prSet/>
      <dgm:spPr/>
      <dgm:t>
        <a:bodyPr/>
        <a:lstStyle/>
        <a:p>
          <a:endParaRPr lang="zh-TW" altLang="en-US"/>
        </a:p>
      </dgm:t>
    </dgm:pt>
    <dgm:pt modelId="{AF58F694-A29E-4A97-9BE4-535B35E9DBF4}">
      <dgm:prSet/>
      <dgm:spPr/>
      <dgm:t>
        <a:bodyPr/>
        <a:lstStyle/>
        <a:p>
          <a:r>
            <a:rPr lang="en-US" altLang="zh-TW" dirty="0"/>
            <a:t>5.</a:t>
          </a:r>
          <a:r>
            <a:rPr lang="zh-TW" altLang="en-US" dirty="0"/>
            <a:t>教育訓練 </a:t>
          </a:r>
        </a:p>
      </dgm:t>
    </dgm:pt>
    <dgm:pt modelId="{6045A792-5D51-4752-9180-663B79A51F48}" type="parTrans" cxnId="{797BC818-B619-4AD1-B631-D069D8F7F36D}">
      <dgm:prSet/>
      <dgm:spPr/>
      <dgm:t>
        <a:bodyPr/>
        <a:lstStyle/>
        <a:p>
          <a:endParaRPr lang="zh-TW" altLang="en-US"/>
        </a:p>
      </dgm:t>
    </dgm:pt>
    <dgm:pt modelId="{69095EFC-2787-493D-83D5-F749C989E16F}" type="sibTrans" cxnId="{797BC818-B619-4AD1-B631-D069D8F7F36D}">
      <dgm:prSet/>
      <dgm:spPr/>
      <dgm:t>
        <a:bodyPr/>
        <a:lstStyle/>
        <a:p>
          <a:endParaRPr lang="zh-TW" altLang="en-US"/>
        </a:p>
      </dgm:t>
    </dgm:pt>
    <dgm:pt modelId="{AA14FE51-15A9-4341-A956-76F50A6BB23E}" type="pres">
      <dgm:prSet presAssocID="{136AEE05-A4E9-4A07-BF81-7C44ECE6D745}" presName="vert0" presStyleCnt="0">
        <dgm:presLayoutVars>
          <dgm:dir/>
          <dgm:animOne val="branch"/>
          <dgm:animLvl val="lvl"/>
        </dgm:presLayoutVars>
      </dgm:prSet>
      <dgm:spPr/>
      <dgm:t>
        <a:bodyPr/>
        <a:lstStyle/>
        <a:p>
          <a:endParaRPr lang="zh-TW" altLang="en-US"/>
        </a:p>
      </dgm:t>
    </dgm:pt>
    <dgm:pt modelId="{EDCEDFC6-6FD0-45EA-9C5B-7CB14455936C}" type="pres">
      <dgm:prSet presAssocID="{E5B4D52E-1F1A-492E-9EA9-F091412BBC3B}" presName="thickLine" presStyleLbl="alignNode1" presStyleIdx="0" presStyleCnt="1"/>
      <dgm:spPr/>
    </dgm:pt>
    <dgm:pt modelId="{20DBFAC3-8978-41B0-A779-A845B126BF1E}" type="pres">
      <dgm:prSet presAssocID="{E5B4D52E-1F1A-492E-9EA9-F091412BBC3B}" presName="horz1" presStyleCnt="0"/>
      <dgm:spPr/>
    </dgm:pt>
    <dgm:pt modelId="{B6B656EF-D62D-4DED-B684-D2A73ABAE18C}" type="pres">
      <dgm:prSet presAssocID="{E5B4D52E-1F1A-492E-9EA9-F091412BBC3B}" presName="tx1" presStyleLbl="revTx" presStyleIdx="0" presStyleCnt="6"/>
      <dgm:spPr/>
      <dgm:t>
        <a:bodyPr/>
        <a:lstStyle/>
        <a:p>
          <a:endParaRPr lang="zh-TW" altLang="en-US"/>
        </a:p>
      </dgm:t>
    </dgm:pt>
    <dgm:pt modelId="{6E740C9C-03B8-42CC-9E84-3DE26C281306}" type="pres">
      <dgm:prSet presAssocID="{E5B4D52E-1F1A-492E-9EA9-F091412BBC3B}" presName="vert1" presStyleCnt="0"/>
      <dgm:spPr/>
    </dgm:pt>
    <dgm:pt modelId="{F179FD5B-2EF0-4619-9CC1-2CEA362CE271}" type="pres">
      <dgm:prSet presAssocID="{FE74D5BD-B474-4565-8D89-4353DC3186F6}" presName="vertSpace2a" presStyleCnt="0"/>
      <dgm:spPr/>
    </dgm:pt>
    <dgm:pt modelId="{8D99E75B-4776-4A8E-96FE-938198F2D13B}" type="pres">
      <dgm:prSet presAssocID="{FE74D5BD-B474-4565-8D89-4353DC3186F6}" presName="horz2" presStyleCnt="0"/>
      <dgm:spPr/>
    </dgm:pt>
    <dgm:pt modelId="{8DB52A89-18C5-4248-81AF-D685693209C7}" type="pres">
      <dgm:prSet presAssocID="{FE74D5BD-B474-4565-8D89-4353DC3186F6}" presName="horzSpace2" presStyleCnt="0"/>
      <dgm:spPr/>
    </dgm:pt>
    <dgm:pt modelId="{6DBBAD89-0749-4A53-95D0-45E5837095B6}" type="pres">
      <dgm:prSet presAssocID="{FE74D5BD-B474-4565-8D89-4353DC3186F6}" presName="tx2" presStyleLbl="revTx" presStyleIdx="1" presStyleCnt="6"/>
      <dgm:spPr/>
      <dgm:t>
        <a:bodyPr/>
        <a:lstStyle/>
        <a:p>
          <a:endParaRPr lang="zh-TW" altLang="en-US"/>
        </a:p>
      </dgm:t>
    </dgm:pt>
    <dgm:pt modelId="{3AA7D7EF-798A-4FE2-AE16-7A7625A08BC7}" type="pres">
      <dgm:prSet presAssocID="{FE74D5BD-B474-4565-8D89-4353DC3186F6}" presName="vert2" presStyleCnt="0"/>
      <dgm:spPr/>
    </dgm:pt>
    <dgm:pt modelId="{A7E743A2-BED8-4731-8E12-DA9448B17552}" type="pres">
      <dgm:prSet presAssocID="{FE74D5BD-B474-4565-8D89-4353DC3186F6}" presName="thinLine2b" presStyleLbl="callout" presStyleIdx="0" presStyleCnt="5"/>
      <dgm:spPr/>
    </dgm:pt>
    <dgm:pt modelId="{FB1350E2-F155-4823-9E46-09E75D3B4B29}" type="pres">
      <dgm:prSet presAssocID="{FE74D5BD-B474-4565-8D89-4353DC3186F6}" presName="vertSpace2b" presStyleCnt="0"/>
      <dgm:spPr/>
    </dgm:pt>
    <dgm:pt modelId="{FB38D42B-771D-4D0F-8408-4F97A7F78879}" type="pres">
      <dgm:prSet presAssocID="{E89F450A-8351-4489-A51D-A163FF7A68F0}" presName="horz2" presStyleCnt="0"/>
      <dgm:spPr/>
    </dgm:pt>
    <dgm:pt modelId="{4A8981BB-0CA0-4776-A444-D40276ED879B}" type="pres">
      <dgm:prSet presAssocID="{E89F450A-8351-4489-A51D-A163FF7A68F0}" presName="horzSpace2" presStyleCnt="0"/>
      <dgm:spPr/>
    </dgm:pt>
    <dgm:pt modelId="{F4EEFB3B-4B72-4D33-8C98-AA2C36B0E2F7}" type="pres">
      <dgm:prSet presAssocID="{E89F450A-8351-4489-A51D-A163FF7A68F0}" presName="tx2" presStyleLbl="revTx" presStyleIdx="2" presStyleCnt="6"/>
      <dgm:spPr/>
      <dgm:t>
        <a:bodyPr/>
        <a:lstStyle/>
        <a:p>
          <a:endParaRPr lang="zh-TW" altLang="en-US"/>
        </a:p>
      </dgm:t>
    </dgm:pt>
    <dgm:pt modelId="{468ED9E8-FB1B-444F-95C3-857C40A8659D}" type="pres">
      <dgm:prSet presAssocID="{E89F450A-8351-4489-A51D-A163FF7A68F0}" presName="vert2" presStyleCnt="0"/>
      <dgm:spPr/>
    </dgm:pt>
    <dgm:pt modelId="{0483E8A7-B274-46D8-B100-E2998F5FFD20}" type="pres">
      <dgm:prSet presAssocID="{E89F450A-8351-4489-A51D-A163FF7A68F0}" presName="thinLine2b" presStyleLbl="callout" presStyleIdx="1" presStyleCnt="5"/>
      <dgm:spPr/>
    </dgm:pt>
    <dgm:pt modelId="{54C67E92-0C49-40BA-AE70-2207BEE4E413}" type="pres">
      <dgm:prSet presAssocID="{E89F450A-8351-4489-A51D-A163FF7A68F0}" presName="vertSpace2b" presStyleCnt="0"/>
      <dgm:spPr/>
    </dgm:pt>
    <dgm:pt modelId="{098ABDB9-B7B6-434F-9679-14850D55E99B}" type="pres">
      <dgm:prSet presAssocID="{9211B20D-E8DF-4DF8-ACFF-4117F9DFFD2D}" presName="horz2" presStyleCnt="0"/>
      <dgm:spPr/>
    </dgm:pt>
    <dgm:pt modelId="{2B824BA3-1BE5-4E70-A6E5-7A494BC8C699}" type="pres">
      <dgm:prSet presAssocID="{9211B20D-E8DF-4DF8-ACFF-4117F9DFFD2D}" presName="horzSpace2" presStyleCnt="0"/>
      <dgm:spPr/>
    </dgm:pt>
    <dgm:pt modelId="{B214AE31-8705-461D-B58F-9AEF30A7C85D}" type="pres">
      <dgm:prSet presAssocID="{9211B20D-E8DF-4DF8-ACFF-4117F9DFFD2D}" presName="tx2" presStyleLbl="revTx" presStyleIdx="3" presStyleCnt="6"/>
      <dgm:spPr/>
      <dgm:t>
        <a:bodyPr/>
        <a:lstStyle/>
        <a:p>
          <a:endParaRPr lang="zh-TW" altLang="en-US"/>
        </a:p>
      </dgm:t>
    </dgm:pt>
    <dgm:pt modelId="{BBB1AA5D-A544-43C9-A83B-1CE2565CD5D8}" type="pres">
      <dgm:prSet presAssocID="{9211B20D-E8DF-4DF8-ACFF-4117F9DFFD2D}" presName="vert2" presStyleCnt="0"/>
      <dgm:spPr/>
    </dgm:pt>
    <dgm:pt modelId="{C8442F97-8FFE-4BF7-A640-C4A4D7AE01A4}" type="pres">
      <dgm:prSet presAssocID="{9211B20D-E8DF-4DF8-ACFF-4117F9DFFD2D}" presName="thinLine2b" presStyleLbl="callout" presStyleIdx="2" presStyleCnt="5"/>
      <dgm:spPr/>
    </dgm:pt>
    <dgm:pt modelId="{103FEAE5-4C76-46DA-8245-E1CB9FF5E4A3}" type="pres">
      <dgm:prSet presAssocID="{9211B20D-E8DF-4DF8-ACFF-4117F9DFFD2D}" presName="vertSpace2b" presStyleCnt="0"/>
      <dgm:spPr/>
    </dgm:pt>
    <dgm:pt modelId="{2C54E5F0-02E4-43CE-B51F-2185FCB7388F}" type="pres">
      <dgm:prSet presAssocID="{A84F5B24-609D-4353-8C34-E153B7E5A6DE}" presName="horz2" presStyleCnt="0"/>
      <dgm:spPr/>
    </dgm:pt>
    <dgm:pt modelId="{364A0462-88BC-4D2A-B1AC-53E609ED722E}" type="pres">
      <dgm:prSet presAssocID="{A84F5B24-609D-4353-8C34-E153B7E5A6DE}" presName="horzSpace2" presStyleCnt="0"/>
      <dgm:spPr/>
    </dgm:pt>
    <dgm:pt modelId="{203C4F56-C549-4F62-B87A-6397913A8CB8}" type="pres">
      <dgm:prSet presAssocID="{A84F5B24-609D-4353-8C34-E153B7E5A6DE}" presName="tx2" presStyleLbl="revTx" presStyleIdx="4" presStyleCnt="6"/>
      <dgm:spPr/>
      <dgm:t>
        <a:bodyPr/>
        <a:lstStyle/>
        <a:p>
          <a:endParaRPr lang="zh-TW" altLang="en-US"/>
        </a:p>
      </dgm:t>
    </dgm:pt>
    <dgm:pt modelId="{487C0524-585E-4CC2-9A2C-E1BC4D7C0AB7}" type="pres">
      <dgm:prSet presAssocID="{A84F5B24-609D-4353-8C34-E153B7E5A6DE}" presName="vert2" presStyleCnt="0"/>
      <dgm:spPr/>
    </dgm:pt>
    <dgm:pt modelId="{FCB5F512-2EF8-42B5-82F0-3DCECC241463}" type="pres">
      <dgm:prSet presAssocID="{A84F5B24-609D-4353-8C34-E153B7E5A6DE}" presName="thinLine2b" presStyleLbl="callout" presStyleIdx="3" presStyleCnt="5"/>
      <dgm:spPr/>
    </dgm:pt>
    <dgm:pt modelId="{B5AF385C-1A86-440D-AE13-A92559C02ECA}" type="pres">
      <dgm:prSet presAssocID="{A84F5B24-609D-4353-8C34-E153B7E5A6DE}" presName="vertSpace2b" presStyleCnt="0"/>
      <dgm:spPr/>
    </dgm:pt>
    <dgm:pt modelId="{01F560ED-AFD0-426B-8778-E57839B9D075}" type="pres">
      <dgm:prSet presAssocID="{AF58F694-A29E-4A97-9BE4-535B35E9DBF4}" presName="horz2" presStyleCnt="0"/>
      <dgm:spPr/>
    </dgm:pt>
    <dgm:pt modelId="{32EF465F-6DBF-4AC2-B222-AB06ADEB56A7}" type="pres">
      <dgm:prSet presAssocID="{AF58F694-A29E-4A97-9BE4-535B35E9DBF4}" presName="horzSpace2" presStyleCnt="0"/>
      <dgm:spPr/>
    </dgm:pt>
    <dgm:pt modelId="{565A5176-EA74-4E5D-A0E3-C94FB9EB6D1A}" type="pres">
      <dgm:prSet presAssocID="{AF58F694-A29E-4A97-9BE4-535B35E9DBF4}" presName="tx2" presStyleLbl="revTx" presStyleIdx="5" presStyleCnt="6"/>
      <dgm:spPr/>
      <dgm:t>
        <a:bodyPr/>
        <a:lstStyle/>
        <a:p>
          <a:endParaRPr lang="zh-TW" altLang="en-US"/>
        </a:p>
      </dgm:t>
    </dgm:pt>
    <dgm:pt modelId="{AACA203A-5CD6-44A3-B7D3-8D2093E97841}" type="pres">
      <dgm:prSet presAssocID="{AF58F694-A29E-4A97-9BE4-535B35E9DBF4}" presName="vert2" presStyleCnt="0"/>
      <dgm:spPr/>
    </dgm:pt>
    <dgm:pt modelId="{43FCF584-A794-4807-B6BA-BE522802963F}" type="pres">
      <dgm:prSet presAssocID="{AF58F694-A29E-4A97-9BE4-535B35E9DBF4}" presName="thinLine2b" presStyleLbl="callout" presStyleIdx="4" presStyleCnt="5"/>
      <dgm:spPr/>
    </dgm:pt>
    <dgm:pt modelId="{811C6ED6-CFE5-48C8-9CE6-40B2E01935D0}" type="pres">
      <dgm:prSet presAssocID="{AF58F694-A29E-4A97-9BE4-535B35E9DBF4}" presName="vertSpace2b" presStyleCnt="0"/>
      <dgm:spPr/>
    </dgm:pt>
  </dgm:ptLst>
  <dgm:cxnLst>
    <dgm:cxn modelId="{BEE240B3-7ED0-4E3E-8EBE-4016B3D1EB8B}" type="presOf" srcId="{E89F450A-8351-4489-A51D-A163FF7A68F0}" destId="{F4EEFB3B-4B72-4D33-8C98-AA2C36B0E2F7}" srcOrd="0" destOrd="0" presId="urn:microsoft.com/office/officeart/2008/layout/LinedList"/>
    <dgm:cxn modelId="{D7D28810-9CF6-40EB-81BF-F82AC0D8A7AD}" type="presOf" srcId="{9211B20D-E8DF-4DF8-ACFF-4117F9DFFD2D}" destId="{B214AE31-8705-461D-B58F-9AEF30A7C85D}" srcOrd="0" destOrd="0" presId="urn:microsoft.com/office/officeart/2008/layout/LinedList"/>
    <dgm:cxn modelId="{89C570D8-BDE9-410A-A18C-86FDC0B6AFD1}" type="presOf" srcId="{E5B4D52E-1F1A-492E-9EA9-F091412BBC3B}" destId="{B6B656EF-D62D-4DED-B684-D2A73ABAE18C}" srcOrd="0" destOrd="0" presId="urn:microsoft.com/office/officeart/2008/layout/LinedList"/>
    <dgm:cxn modelId="{1AC8DAFE-2093-498F-935F-09B029A3088C}" srcId="{E5B4D52E-1F1A-492E-9EA9-F091412BBC3B}" destId="{A84F5B24-609D-4353-8C34-E153B7E5A6DE}" srcOrd="3" destOrd="0" parTransId="{4B7921A8-0A0D-40A7-A445-0F6455175E74}" sibTransId="{324C504B-52E1-409B-ABB4-9C05D5C39922}"/>
    <dgm:cxn modelId="{B8F7A45F-B6FE-4E4B-9DC1-E97AB9F1C861}" type="presOf" srcId="{A84F5B24-609D-4353-8C34-E153B7E5A6DE}" destId="{203C4F56-C549-4F62-B87A-6397913A8CB8}" srcOrd="0" destOrd="0" presId="urn:microsoft.com/office/officeart/2008/layout/LinedList"/>
    <dgm:cxn modelId="{1426ECBA-A62B-46AA-B2FB-7B614620A669}" type="presOf" srcId="{AF58F694-A29E-4A97-9BE4-535B35E9DBF4}" destId="{565A5176-EA74-4E5D-A0E3-C94FB9EB6D1A}" srcOrd="0" destOrd="0" presId="urn:microsoft.com/office/officeart/2008/layout/LinedList"/>
    <dgm:cxn modelId="{797BC818-B619-4AD1-B631-D069D8F7F36D}" srcId="{E5B4D52E-1F1A-492E-9EA9-F091412BBC3B}" destId="{AF58F694-A29E-4A97-9BE4-535B35E9DBF4}" srcOrd="4" destOrd="0" parTransId="{6045A792-5D51-4752-9180-663B79A51F48}" sibTransId="{69095EFC-2787-493D-83D5-F749C989E16F}"/>
    <dgm:cxn modelId="{B40465DF-FFD7-45BC-9218-8E9AA17F169E}" srcId="{E5B4D52E-1F1A-492E-9EA9-F091412BBC3B}" destId="{E89F450A-8351-4489-A51D-A163FF7A68F0}" srcOrd="1" destOrd="0" parTransId="{1B30855A-67D8-4E81-8548-5A6FD6705D2C}" sibTransId="{F67B2F04-6DAA-4A24-B702-31C8DEDA431B}"/>
    <dgm:cxn modelId="{92F52D38-32F9-4C90-BFE4-F2D89650940B}" srcId="{E5B4D52E-1F1A-492E-9EA9-F091412BBC3B}" destId="{9211B20D-E8DF-4DF8-ACFF-4117F9DFFD2D}" srcOrd="2" destOrd="0" parTransId="{123EFA40-348B-44E8-8BA2-A3FD4B386C77}" sibTransId="{2D19795E-F5C2-434F-B2A9-9A04C5EDF208}"/>
    <dgm:cxn modelId="{D99590D0-BB6C-496A-AE5B-D62225C2ACBE}" srcId="{136AEE05-A4E9-4A07-BF81-7C44ECE6D745}" destId="{E5B4D52E-1F1A-492E-9EA9-F091412BBC3B}" srcOrd="0" destOrd="0" parTransId="{F073D158-BE6D-486B-B340-9BB07A5D9501}" sibTransId="{16AC70AA-DEBF-49BD-A022-9A4555B68AC6}"/>
    <dgm:cxn modelId="{7AD73B12-3B4E-4AB8-89C7-771E0A4A95C8}" type="presOf" srcId="{136AEE05-A4E9-4A07-BF81-7C44ECE6D745}" destId="{AA14FE51-15A9-4341-A956-76F50A6BB23E}" srcOrd="0" destOrd="0" presId="urn:microsoft.com/office/officeart/2008/layout/LinedList"/>
    <dgm:cxn modelId="{DB254FB7-6CF6-4FFB-8A71-8DF4A79CF4EA}" srcId="{E5B4D52E-1F1A-492E-9EA9-F091412BBC3B}" destId="{FE74D5BD-B474-4565-8D89-4353DC3186F6}" srcOrd="0" destOrd="0" parTransId="{46184828-635C-460B-9D4B-9717B566C4FF}" sibTransId="{2A6A46BA-2C08-4A10-8727-8A61353A1BE5}"/>
    <dgm:cxn modelId="{7E34B3A9-4C25-438B-BAA2-248FA8E34BAE}" type="presOf" srcId="{FE74D5BD-B474-4565-8D89-4353DC3186F6}" destId="{6DBBAD89-0749-4A53-95D0-45E5837095B6}" srcOrd="0" destOrd="0" presId="urn:microsoft.com/office/officeart/2008/layout/LinedList"/>
    <dgm:cxn modelId="{E6BCD103-C552-486B-833E-64E2D0CF3F59}" type="presParOf" srcId="{AA14FE51-15A9-4341-A956-76F50A6BB23E}" destId="{EDCEDFC6-6FD0-45EA-9C5B-7CB14455936C}" srcOrd="0" destOrd="0" presId="urn:microsoft.com/office/officeart/2008/layout/LinedList"/>
    <dgm:cxn modelId="{1C571F2E-428C-4BC0-9926-51BABFE5D70D}" type="presParOf" srcId="{AA14FE51-15A9-4341-A956-76F50A6BB23E}" destId="{20DBFAC3-8978-41B0-A779-A845B126BF1E}" srcOrd="1" destOrd="0" presId="urn:microsoft.com/office/officeart/2008/layout/LinedList"/>
    <dgm:cxn modelId="{1A62DC12-11F7-4C96-82B7-0130A15CDC48}" type="presParOf" srcId="{20DBFAC3-8978-41B0-A779-A845B126BF1E}" destId="{B6B656EF-D62D-4DED-B684-D2A73ABAE18C}" srcOrd="0" destOrd="0" presId="urn:microsoft.com/office/officeart/2008/layout/LinedList"/>
    <dgm:cxn modelId="{7D50DD2F-A48D-421A-93FE-012F28DB7C65}" type="presParOf" srcId="{20DBFAC3-8978-41B0-A779-A845B126BF1E}" destId="{6E740C9C-03B8-42CC-9E84-3DE26C281306}" srcOrd="1" destOrd="0" presId="urn:microsoft.com/office/officeart/2008/layout/LinedList"/>
    <dgm:cxn modelId="{F200AE48-2172-4A91-AC20-951B385D6EAF}" type="presParOf" srcId="{6E740C9C-03B8-42CC-9E84-3DE26C281306}" destId="{F179FD5B-2EF0-4619-9CC1-2CEA362CE271}" srcOrd="0" destOrd="0" presId="urn:microsoft.com/office/officeart/2008/layout/LinedList"/>
    <dgm:cxn modelId="{7E16A23E-CA0A-486B-97BE-B8DCE112AE55}" type="presParOf" srcId="{6E740C9C-03B8-42CC-9E84-3DE26C281306}" destId="{8D99E75B-4776-4A8E-96FE-938198F2D13B}" srcOrd="1" destOrd="0" presId="urn:microsoft.com/office/officeart/2008/layout/LinedList"/>
    <dgm:cxn modelId="{4F24CC04-4530-49B7-A5D4-F0F6C8186317}" type="presParOf" srcId="{8D99E75B-4776-4A8E-96FE-938198F2D13B}" destId="{8DB52A89-18C5-4248-81AF-D685693209C7}" srcOrd="0" destOrd="0" presId="urn:microsoft.com/office/officeart/2008/layout/LinedList"/>
    <dgm:cxn modelId="{625CC139-4E73-4491-9DC2-55C5AEC448A0}" type="presParOf" srcId="{8D99E75B-4776-4A8E-96FE-938198F2D13B}" destId="{6DBBAD89-0749-4A53-95D0-45E5837095B6}" srcOrd="1" destOrd="0" presId="urn:microsoft.com/office/officeart/2008/layout/LinedList"/>
    <dgm:cxn modelId="{B5A87CB4-7469-4177-9E0E-C2D70961597B}" type="presParOf" srcId="{8D99E75B-4776-4A8E-96FE-938198F2D13B}" destId="{3AA7D7EF-798A-4FE2-AE16-7A7625A08BC7}" srcOrd="2" destOrd="0" presId="urn:microsoft.com/office/officeart/2008/layout/LinedList"/>
    <dgm:cxn modelId="{7D180FD6-B0AE-46B9-9AB1-D0FF3EAE560B}" type="presParOf" srcId="{6E740C9C-03B8-42CC-9E84-3DE26C281306}" destId="{A7E743A2-BED8-4731-8E12-DA9448B17552}" srcOrd="2" destOrd="0" presId="urn:microsoft.com/office/officeart/2008/layout/LinedList"/>
    <dgm:cxn modelId="{FB9CC259-C538-4DB4-94DA-A8217AE00867}" type="presParOf" srcId="{6E740C9C-03B8-42CC-9E84-3DE26C281306}" destId="{FB1350E2-F155-4823-9E46-09E75D3B4B29}" srcOrd="3" destOrd="0" presId="urn:microsoft.com/office/officeart/2008/layout/LinedList"/>
    <dgm:cxn modelId="{F020D66E-7D8E-4A78-A46A-9FC67D58D1F9}" type="presParOf" srcId="{6E740C9C-03B8-42CC-9E84-3DE26C281306}" destId="{FB38D42B-771D-4D0F-8408-4F97A7F78879}" srcOrd="4" destOrd="0" presId="urn:microsoft.com/office/officeart/2008/layout/LinedList"/>
    <dgm:cxn modelId="{39246123-C417-4075-A846-11D2A0DDB74D}" type="presParOf" srcId="{FB38D42B-771D-4D0F-8408-4F97A7F78879}" destId="{4A8981BB-0CA0-4776-A444-D40276ED879B}" srcOrd="0" destOrd="0" presId="urn:microsoft.com/office/officeart/2008/layout/LinedList"/>
    <dgm:cxn modelId="{0590B93C-1028-4492-9900-54A88A9A4898}" type="presParOf" srcId="{FB38D42B-771D-4D0F-8408-4F97A7F78879}" destId="{F4EEFB3B-4B72-4D33-8C98-AA2C36B0E2F7}" srcOrd="1" destOrd="0" presId="urn:microsoft.com/office/officeart/2008/layout/LinedList"/>
    <dgm:cxn modelId="{6E80DB80-1964-46D6-A242-5A09FF7C2801}" type="presParOf" srcId="{FB38D42B-771D-4D0F-8408-4F97A7F78879}" destId="{468ED9E8-FB1B-444F-95C3-857C40A8659D}" srcOrd="2" destOrd="0" presId="urn:microsoft.com/office/officeart/2008/layout/LinedList"/>
    <dgm:cxn modelId="{D80C800F-2093-47F4-9F34-28D79D32FADC}" type="presParOf" srcId="{6E740C9C-03B8-42CC-9E84-3DE26C281306}" destId="{0483E8A7-B274-46D8-B100-E2998F5FFD20}" srcOrd="5" destOrd="0" presId="urn:microsoft.com/office/officeart/2008/layout/LinedList"/>
    <dgm:cxn modelId="{3755D64B-FD61-4E54-A8DF-BD7F0A8EDEBD}" type="presParOf" srcId="{6E740C9C-03B8-42CC-9E84-3DE26C281306}" destId="{54C67E92-0C49-40BA-AE70-2207BEE4E413}" srcOrd="6" destOrd="0" presId="urn:microsoft.com/office/officeart/2008/layout/LinedList"/>
    <dgm:cxn modelId="{29FFD6D4-E96E-4704-877D-E497F76FE7F4}" type="presParOf" srcId="{6E740C9C-03B8-42CC-9E84-3DE26C281306}" destId="{098ABDB9-B7B6-434F-9679-14850D55E99B}" srcOrd="7" destOrd="0" presId="urn:microsoft.com/office/officeart/2008/layout/LinedList"/>
    <dgm:cxn modelId="{F37DFF2F-4DB3-45DC-AF12-553FB7FC182D}" type="presParOf" srcId="{098ABDB9-B7B6-434F-9679-14850D55E99B}" destId="{2B824BA3-1BE5-4E70-A6E5-7A494BC8C699}" srcOrd="0" destOrd="0" presId="urn:microsoft.com/office/officeart/2008/layout/LinedList"/>
    <dgm:cxn modelId="{B6BACD75-DCBF-43D0-808E-F1BB56C5E85A}" type="presParOf" srcId="{098ABDB9-B7B6-434F-9679-14850D55E99B}" destId="{B214AE31-8705-461D-B58F-9AEF30A7C85D}" srcOrd="1" destOrd="0" presId="urn:microsoft.com/office/officeart/2008/layout/LinedList"/>
    <dgm:cxn modelId="{38521B92-F67B-4AB5-BD14-0358A74CCCD5}" type="presParOf" srcId="{098ABDB9-B7B6-434F-9679-14850D55E99B}" destId="{BBB1AA5D-A544-43C9-A83B-1CE2565CD5D8}" srcOrd="2" destOrd="0" presId="urn:microsoft.com/office/officeart/2008/layout/LinedList"/>
    <dgm:cxn modelId="{971BDC45-2FD3-4278-BD98-AECEAF03B41B}" type="presParOf" srcId="{6E740C9C-03B8-42CC-9E84-3DE26C281306}" destId="{C8442F97-8FFE-4BF7-A640-C4A4D7AE01A4}" srcOrd="8" destOrd="0" presId="urn:microsoft.com/office/officeart/2008/layout/LinedList"/>
    <dgm:cxn modelId="{22429778-C78F-44B8-A315-580B086CB099}" type="presParOf" srcId="{6E740C9C-03B8-42CC-9E84-3DE26C281306}" destId="{103FEAE5-4C76-46DA-8245-E1CB9FF5E4A3}" srcOrd="9" destOrd="0" presId="urn:microsoft.com/office/officeart/2008/layout/LinedList"/>
    <dgm:cxn modelId="{4928C4BB-83D1-456F-A486-8B6F0B2691A4}" type="presParOf" srcId="{6E740C9C-03B8-42CC-9E84-3DE26C281306}" destId="{2C54E5F0-02E4-43CE-B51F-2185FCB7388F}" srcOrd="10" destOrd="0" presId="urn:microsoft.com/office/officeart/2008/layout/LinedList"/>
    <dgm:cxn modelId="{57C08FB9-BBE0-4234-A104-A8AFE917BE61}" type="presParOf" srcId="{2C54E5F0-02E4-43CE-B51F-2185FCB7388F}" destId="{364A0462-88BC-4D2A-B1AC-53E609ED722E}" srcOrd="0" destOrd="0" presId="urn:microsoft.com/office/officeart/2008/layout/LinedList"/>
    <dgm:cxn modelId="{49405D17-E358-4ACB-B9CF-85B5CAB5061A}" type="presParOf" srcId="{2C54E5F0-02E4-43CE-B51F-2185FCB7388F}" destId="{203C4F56-C549-4F62-B87A-6397913A8CB8}" srcOrd="1" destOrd="0" presId="urn:microsoft.com/office/officeart/2008/layout/LinedList"/>
    <dgm:cxn modelId="{E2A00653-1218-48F7-B0A5-01FE13EA61CF}" type="presParOf" srcId="{2C54E5F0-02E4-43CE-B51F-2185FCB7388F}" destId="{487C0524-585E-4CC2-9A2C-E1BC4D7C0AB7}" srcOrd="2" destOrd="0" presId="urn:microsoft.com/office/officeart/2008/layout/LinedList"/>
    <dgm:cxn modelId="{BF747A0F-9977-41A6-BD6C-FEE3766C753C}" type="presParOf" srcId="{6E740C9C-03B8-42CC-9E84-3DE26C281306}" destId="{FCB5F512-2EF8-42B5-82F0-3DCECC241463}" srcOrd="11" destOrd="0" presId="urn:microsoft.com/office/officeart/2008/layout/LinedList"/>
    <dgm:cxn modelId="{BB29598E-BBF6-4BA0-B89C-7AECEB000BDD}" type="presParOf" srcId="{6E740C9C-03B8-42CC-9E84-3DE26C281306}" destId="{B5AF385C-1A86-440D-AE13-A92559C02ECA}" srcOrd="12" destOrd="0" presId="urn:microsoft.com/office/officeart/2008/layout/LinedList"/>
    <dgm:cxn modelId="{B5DE67DD-B3CC-4742-8A99-9C748C4FE507}" type="presParOf" srcId="{6E740C9C-03B8-42CC-9E84-3DE26C281306}" destId="{01F560ED-AFD0-426B-8778-E57839B9D075}" srcOrd="13" destOrd="0" presId="urn:microsoft.com/office/officeart/2008/layout/LinedList"/>
    <dgm:cxn modelId="{38A65C2A-B893-4C94-9917-4618695DBBDB}" type="presParOf" srcId="{01F560ED-AFD0-426B-8778-E57839B9D075}" destId="{32EF465F-6DBF-4AC2-B222-AB06ADEB56A7}" srcOrd="0" destOrd="0" presId="urn:microsoft.com/office/officeart/2008/layout/LinedList"/>
    <dgm:cxn modelId="{AF749964-4365-4AE8-8121-86493B35227B}" type="presParOf" srcId="{01F560ED-AFD0-426B-8778-E57839B9D075}" destId="{565A5176-EA74-4E5D-A0E3-C94FB9EB6D1A}" srcOrd="1" destOrd="0" presId="urn:microsoft.com/office/officeart/2008/layout/LinedList"/>
    <dgm:cxn modelId="{34CF41E6-A2EA-4A1F-90C8-7F53A0FCBAE3}" type="presParOf" srcId="{01F560ED-AFD0-426B-8778-E57839B9D075}" destId="{AACA203A-5CD6-44A3-B7D3-8D2093E97841}" srcOrd="2" destOrd="0" presId="urn:microsoft.com/office/officeart/2008/layout/LinedList"/>
    <dgm:cxn modelId="{4A80C819-9F4A-43EC-9172-049916783B62}" type="presParOf" srcId="{6E740C9C-03B8-42CC-9E84-3DE26C281306}" destId="{43FCF584-A794-4807-B6BA-BE522802963F}" srcOrd="14" destOrd="0" presId="urn:microsoft.com/office/officeart/2008/layout/LinedList"/>
    <dgm:cxn modelId="{3C678FC1-B54F-45B9-93DC-83D82E464BC2}" type="presParOf" srcId="{6E740C9C-03B8-42CC-9E84-3DE26C281306}" destId="{811C6ED6-CFE5-48C8-9CE6-40B2E01935D0}"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6AEE05-A4E9-4A07-BF81-7C44ECE6D74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E5B4D52E-1F1A-492E-9EA9-F091412BBC3B}">
      <dgm:prSet phldrT="[文字]" custT="1"/>
      <dgm:spPr/>
      <dgm:t>
        <a:bodyPr/>
        <a:lstStyle/>
        <a:p>
          <a:r>
            <a:rPr lang="zh-TW" altLang="en-US" sz="6500" dirty="0"/>
            <a:t>例假</a:t>
          </a:r>
          <a:endParaRPr lang="en-US" altLang="zh-TW" sz="6500" dirty="0"/>
        </a:p>
        <a:p>
          <a:r>
            <a:rPr lang="en-US" altLang="zh-TW" sz="2400" dirty="0">
              <a:solidFill>
                <a:srgbClr val="C00000"/>
              </a:solidFill>
            </a:rPr>
            <a:t>(</a:t>
          </a:r>
          <a:r>
            <a:rPr lang="zh-TW" altLang="en-US" sz="2400" dirty="0">
              <a:solidFill>
                <a:srgbClr val="C00000"/>
              </a:solidFill>
            </a:rPr>
            <a:t>解釋函</a:t>
          </a:r>
          <a:r>
            <a:rPr lang="en-US" altLang="zh-TW" sz="2400" dirty="0">
              <a:solidFill>
                <a:srgbClr val="C00000"/>
              </a:solidFill>
            </a:rPr>
            <a:t>)</a:t>
          </a:r>
          <a:endParaRPr lang="zh-TW" altLang="en-US" sz="2400" dirty="0">
            <a:solidFill>
              <a:srgbClr val="C00000"/>
            </a:solidFill>
          </a:endParaRPr>
        </a:p>
      </dgm:t>
    </dgm:pt>
    <dgm:pt modelId="{F073D158-BE6D-486B-B340-9BB07A5D9501}" type="parTrans" cxnId="{D99590D0-BB6C-496A-AE5B-D62225C2ACBE}">
      <dgm:prSet/>
      <dgm:spPr/>
      <dgm:t>
        <a:bodyPr/>
        <a:lstStyle/>
        <a:p>
          <a:endParaRPr lang="zh-TW" altLang="en-US"/>
        </a:p>
      </dgm:t>
    </dgm:pt>
    <dgm:pt modelId="{16AC70AA-DEBF-49BD-A022-9A4555B68AC6}" type="sibTrans" cxnId="{D99590D0-BB6C-496A-AE5B-D62225C2ACBE}">
      <dgm:prSet/>
      <dgm:spPr/>
      <dgm:t>
        <a:bodyPr/>
        <a:lstStyle/>
        <a:p>
          <a:endParaRPr lang="zh-TW" altLang="en-US"/>
        </a:p>
      </dgm:t>
    </dgm:pt>
    <dgm:pt modelId="{FE74D5BD-B474-4565-8D89-4353DC3186F6}">
      <dgm:prSet phldrT="[文字]"/>
      <dgm:spPr/>
      <dgm:t>
        <a:bodyPr/>
        <a:lstStyle/>
        <a:p>
          <a:r>
            <a:rPr lang="en-US" altLang="zh-TW" dirty="0"/>
            <a:t>1.</a:t>
          </a:r>
          <a:r>
            <a:rPr lang="zh-TW" altLang="en-US" dirty="0"/>
            <a:t>例假出勤規範</a:t>
          </a:r>
        </a:p>
      </dgm:t>
    </dgm:pt>
    <dgm:pt modelId="{46184828-635C-460B-9D4B-9717B566C4FF}" type="parTrans" cxnId="{DB254FB7-6CF6-4FFB-8A71-8DF4A79CF4EA}">
      <dgm:prSet/>
      <dgm:spPr/>
      <dgm:t>
        <a:bodyPr/>
        <a:lstStyle/>
        <a:p>
          <a:endParaRPr lang="zh-TW" altLang="en-US"/>
        </a:p>
      </dgm:t>
    </dgm:pt>
    <dgm:pt modelId="{2A6A46BA-2C08-4A10-8727-8A61353A1BE5}" type="sibTrans" cxnId="{DB254FB7-6CF6-4FFB-8A71-8DF4A79CF4EA}">
      <dgm:prSet/>
      <dgm:spPr/>
      <dgm:t>
        <a:bodyPr/>
        <a:lstStyle/>
        <a:p>
          <a:endParaRPr lang="zh-TW" altLang="en-US"/>
        </a:p>
      </dgm:t>
    </dgm:pt>
    <dgm:pt modelId="{E89F450A-8351-4489-A51D-A163FF7A68F0}">
      <dgm:prSet phldrT="[文字]"/>
      <dgm:spPr/>
      <dgm:t>
        <a:bodyPr/>
        <a:lstStyle/>
        <a:p>
          <a:r>
            <a:rPr lang="en-US" altLang="zh-TW" dirty="0"/>
            <a:t>2.</a:t>
          </a:r>
          <a:r>
            <a:rPr lang="zh-TW" altLang="en-US" dirty="0"/>
            <a:t>例假日出勤教育訓練</a:t>
          </a:r>
          <a:r>
            <a:rPr lang="en-US" altLang="zh-TW" dirty="0"/>
            <a:t>,</a:t>
          </a:r>
          <a:r>
            <a:rPr lang="zh-TW" altLang="en-US" dirty="0"/>
            <a:t>加班費計算原則</a:t>
          </a:r>
        </a:p>
      </dgm:t>
    </dgm:pt>
    <dgm:pt modelId="{1B30855A-67D8-4E81-8548-5A6FD6705D2C}" type="parTrans" cxnId="{B40465DF-FFD7-45BC-9218-8E9AA17F169E}">
      <dgm:prSet/>
      <dgm:spPr/>
      <dgm:t>
        <a:bodyPr/>
        <a:lstStyle/>
        <a:p>
          <a:endParaRPr lang="zh-TW" altLang="en-US"/>
        </a:p>
      </dgm:t>
    </dgm:pt>
    <dgm:pt modelId="{F67B2F04-6DAA-4A24-B702-31C8DEDA431B}" type="sibTrans" cxnId="{B40465DF-FFD7-45BC-9218-8E9AA17F169E}">
      <dgm:prSet/>
      <dgm:spPr/>
      <dgm:t>
        <a:bodyPr/>
        <a:lstStyle/>
        <a:p>
          <a:endParaRPr lang="zh-TW" altLang="en-US"/>
        </a:p>
      </dgm:t>
    </dgm:pt>
    <dgm:pt modelId="{EFF0A0C9-D764-4B75-923B-EBDCBDAE91F4}">
      <dgm:prSet phldrT="[文字]"/>
      <dgm:spPr/>
      <dgm:t>
        <a:bodyPr/>
        <a:lstStyle/>
        <a:p>
          <a:r>
            <a:rPr lang="en-US" altLang="zh-TW" dirty="0"/>
            <a:t>5.</a:t>
          </a:r>
          <a:r>
            <a:rPr lang="zh-TW" altLang="en-US" dirty="0"/>
            <a:t>休假日遇到休息例假日的補休與加班費</a:t>
          </a:r>
        </a:p>
      </dgm:t>
    </dgm:pt>
    <dgm:pt modelId="{D3531CB5-30AC-4253-A9E6-FC0A002EC945}" type="parTrans" cxnId="{1038FEF2-6910-4201-919E-71FC2FC6F5E7}">
      <dgm:prSet/>
      <dgm:spPr/>
      <dgm:t>
        <a:bodyPr/>
        <a:lstStyle/>
        <a:p>
          <a:endParaRPr lang="zh-TW" altLang="en-US"/>
        </a:p>
      </dgm:t>
    </dgm:pt>
    <dgm:pt modelId="{0A44EF2A-5E05-419B-9F51-5DAF4AF84A08}" type="sibTrans" cxnId="{1038FEF2-6910-4201-919E-71FC2FC6F5E7}">
      <dgm:prSet/>
      <dgm:spPr/>
      <dgm:t>
        <a:bodyPr/>
        <a:lstStyle/>
        <a:p>
          <a:endParaRPr lang="zh-TW" altLang="en-US"/>
        </a:p>
      </dgm:t>
    </dgm:pt>
    <dgm:pt modelId="{9211B20D-E8DF-4DF8-ACFF-4117F9DFFD2D}">
      <dgm:prSet/>
      <dgm:spPr/>
      <dgm:t>
        <a:bodyPr/>
        <a:lstStyle/>
        <a:p>
          <a:r>
            <a:rPr lang="en-US" altLang="zh-TW" dirty="0"/>
            <a:t>3.</a:t>
          </a:r>
          <a:r>
            <a:rPr lang="zh-TW" altLang="en-US" dirty="0"/>
            <a:t>例假日同意出勤</a:t>
          </a:r>
          <a:r>
            <a:rPr lang="en-US" altLang="zh-TW" dirty="0"/>
            <a:t>, </a:t>
          </a:r>
          <a:r>
            <a:rPr lang="zh-TW" altLang="en-US" dirty="0"/>
            <a:t>卻未到勤</a:t>
          </a:r>
        </a:p>
      </dgm:t>
    </dgm:pt>
    <dgm:pt modelId="{123EFA40-348B-44E8-8BA2-A3FD4B386C77}" type="parTrans" cxnId="{92F52D38-32F9-4C90-BFE4-F2D89650940B}">
      <dgm:prSet/>
      <dgm:spPr/>
      <dgm:t>
        <a:bodyPr/>
        <a:lstStyle/>
        <a:p>
          <a:endParaRPr lang="zh-TW" altLang="en-US"/>
        </a:p>
      </dgm:t>
    </dgm:pt>
    <dgm:pt modelId="{2D19795E-F5C2-434F-B2A9-9A04C5EDF208}" type="sibTrans" cxnId="{92F52D38-32F9-4C90-BFE4-F2D89650940B}">
      <dgm:prSet/>
      <dgm:spPr/>
      <dgm:t>
        <a:bodyPr/>
        <a:lstStyle/>
        <a:p>
          <a:endParaRPr lang="zh-TW" altLang="en-US"/>
        </a:p>
      </dgm:t>
    </dgm:pt>
    <dgm:pt modelId="{A84F5B24-609D-4353-8C34-E153B7E5A6DE}">
      <dgm:prSet/>
      <dgm:spPr/>
      <dgm:t>
        <a:bodyPr/>
        <a:lstStyle/>
        <a:p>
          <a:r>
            <a:rPr lang="en-US" altLang="zh-TW" dirty="0"/>
            <a:t>4.</a:t>
          </a:r>
          <a:r>
            <a:rPr lang="zh-TW" altLang="en-US" dirty="0"/>
            <a:t>原住民歲時祭儀應給假一天</a:t>
          </a:r>
        </a:p>
      </dgm:t>
    </dgm:pt>
    <dgm:pt modelId="{4B7921A8-0A0D-40A7-A445-0F6455175E74}" type="parTrans" cxnId="{1AC8DAFE-2093-498F-935F-09B029A3088C}">
      <dgm:prSet/>
      <dgm:spPr/>
      <dgm:t>
        <a:bodyPr/>
        <a:lstStyle/>
        <a:p>
          <a:endParaRPr lang="zh-TW" altLang="en-US"/>
        </a:p>
      </dgm:t>
    </dgm:pt>
    <dgm:pt modelId="{324C504B-52E1-409B-ABB4-9C05D5C39922}" type="sibTrans" cxnId="{1AC8DAFE-2093-498F-935F-09B029A3088C}">
      <dgm:prSet/>
      <dgm:spPr/>
      <dgm:t>
        <a:bodyPr/>
        <a:lstStyle/>
        <a:p>
          <a:endParaRPr lang="zh-TW" altLang="en-US"/>
        </a:p>
      </dgm:t>
    </dgm:pt>
    <dgm:pt modelId="{AA14FE51-15A9-4341-A956-76F50A6BB23E}" type="pres">
      <dgm:prSet presAssocID="{136AEE05-A4E9-4A07-BF81-7C44ECE6D745}" presName="vert0" presStyleCnt="0">
        <dgm:presLayoutVars>
          <dgm:dir/>
          <dgm:animOne val="branch"/>
          <dgm:animLvl val="lvl"/>
        </dgm:presLayoutVars>
      </dgm:prSet>
      <dgm:spPr/>
      <dgm:t>
        <a:bodyPr/>
        <a:lstStyle/>
        <a:p>
          <a:endParaRPr lang="zh-TW" altLang="en-US"/>
        </a:p>
      </dgm:t>
    </dgm:pt>
    <dgm:pt modelId="{EDCEDFC6-6FD0-45EA-9C5B-7CB14455936C}" type="pres">
      <dgm:prSet presAssocID="{E5B4D52E-1F1A-492E-9EA9-F091412BBC3B}" presName="thickLine" presStyleLbl="alignNode1" presStyleIdx="0" presStyleCnt="1"/>
      <dgm:spPr/>
    </dgm:pt>
    <dgm:pt modelId="{20DBFAC3-8978-41B0-A779-A845B126BF1E}" type="pres">
      <dgm:prSet presAssocID="{E5B4D52E-1F1A-492E-9EA9-F091412BBC3B}" presName="horz1" presStyleCnt="0"/>
      <dgm:spPr/>
    </dgm:pt>
    <dgm:pt modelId="{B6B656EF-D62D-4DED-B684-D2A73ABAE18C}" type="pres">
      <dgm:prSet presAssocID="{E5B4D52E-1F1A-492E-9EA9-F091412BBC3B}" presName="tx1" presStyleLbl="revTx" presStyleIdx="0" presStyleCnt="6"/>
      <dgm:spPr/>
      <dgm:t>
        <a:bodyPr/>
        <a:lstStyle/>
        <a:p>
          <a:endParaRPr lang="zh-TW" altLang="en-US"/>
        </a:p>
      </dgm:t>
    </dgm:pt>
    <dgm:pt modelId="{6E740C9C-03B8-42CC-9E84-3DE26C281306}" type="pres">
      <dgm:prSet presAssocID="{E5B4D52E-1F1A-492E-9EA9-F091412BBC3B}" presName="vert1" presStyleCnt="0"/>
      <dgm:spPr/>
    </dgm:pt>
    <dgm:pt modelId="{F179FD5B-2EF0-4619-9CC1-2CEA362CE271}" type="pres">
      <dgm:prSet presAssocID="{FE74D5BD-B474-4565-8D89-4353DC3186F6}" presName="vertSpace2a" presStyleCnt="0"/>
      <dgm:spPr/>
    </dgm:pt>
    <dgm:pt modelId="{8D99E75B-4776-4A8E-96FE-938198F2D13B}" type="pres">
      <dgm:prSet presAssocID="{FE74D5BD-B474-4565-8D89-4353DC3186F6}" presName="horz2" presStyleCnt="0"/>
      <dgm:spPr/>
    </dgm:pt>
    <dgm:pt modelId="{8DB52A89-18C5-4248-81AF-D685693209C7}" type="pres">
      <dgm:prSet presAssocID="{FE74D5BD-B474-4565-8D89-4353DC3186F6}" presName="horzSpace2" presStyleCnt="0"/>
      <dgm:spPr/>
    </dgm:pt>
    <dgm:pt modelId="{6DBBAD89-0749-4A53-95D0-45E5837095B6}" type="pres">
      <dgm:prSet presAssocID="{FE74D5BD-B474-4565-8D89-4353DC3186F6}" presName="tx2" presStyleLbl="revTx" presStyleIdx="1" presStyleCnt="6"/>
      <dgm:spPr/>
      <dgm:t>
        <a:bodyPr/>
        <a:lstStyle/>
        <a:p>
          <a:endParaRPr lang="zh-TW" altLang="en-US"/>
        </a:p>
      </dgm:t>
    </dgm:pt>
    <dgm:pt modelId="{3AA7D7EF-798A-4FE2-AE16-7A7625A08BC7}" type="pres">
      <dgm:prSet presAssocID="{FE74D5BD-B474-4565-8D89-4353DC3186F6}" presName="vert2" presStyleCnt="0"/>
      <dgm:spPr/>
    </dgm:pt>
    <dgm:pt modelId="{A7E743A2-BED8-4731-8E12-DA9448B17552}" type="pres">
      <dgm:prSet presAssocID="{FE74D5BD-B474-4565-8D89-4353DC3186F6}" presName="thinLine2b" presStyleLbl="callout" presStyleIdx="0" presStyleCnt="5"/>
      <dgm:spPr/>
    </dgm:pt>
    <dgm:pt modelId="{FB1350E2-F155-4823-9E46-09E75D3B4B29}" type="pres">
      <dgm:prSet presAssocID="{FE74D5BD-B474-4565-8D89-4353DC3186F6}" presName="vertSpace2b" presStyleCnt="0"/>
      <dgm:spPr/>
    </dgm:pt>
    <dgm:pt modelId="{FB38D42B-771D-4D0F-8408-4F97A7F78879}" type="pres">
      <dgm:prSet presAssocID="{E89F450A-8351-4489-A51D-A163FF7A68F0}" presName="horz2" presStyleCnt="0"/>
      <dgm:spPr/>
    </dgm:pt>
    <dgm:pt modelId="{4A8981BB-0CA0-4776-A444-D40276ED879B}" type="pres">
      <dgm:prSet presAssocID="{E89F450A-8351-4489-A51D-A163FF7A68F0}" presName="horzSpace2" presStyleCnt="0"/>
      <dgm:spPr/>
    </dgm:pt>
    <dgm:pt modelId="{F4EEFB3B-4B72-4D33-8C98-AA2C36B0E2F7}" type="pres">
      <dgm:prSet presAssocID="{E89F450A-8351-4489-A51D-A163FF7A68F0}" presName="tx2" presStyleLbl="revTx" presStyleIdx="2" presStyleCnt="6"/>
      <dgm:spPr/>
      <dgm:t>
        <a:bodyPr/>
        <a:lstStyle/>
        <a:p>
          <a:endParaRPr lang="zh-TW" altLang="en-US"/>
        </a:p>
      </dgm:t>
    </dgm:pt>
    <dgm:pt modelId="{468ED9E8-FB1B-444F-95C3-857C40A8659D}" type="pres">
      <dgm:prSet presAssocID="{E89F450A-8351-4489-A51D-A163FF7A68F0}" presName="vert2" presStyleCnt="0"/>
      <dgm:spPr/>
    </dgm:pt>
    <dgm:pt modelId="{0483E8A7-B274-46D8-B100-E2998F5FFD20}" type="pres">
      <dgm:prSet presAssocID="{E89F450A-8351-4489-A51D-A163FF7A68F0}" presName="thinLine2b" presStyleLbl="callout" presStyleIdx="1" presStyleCnt="5"/>
      <dgm:spPr/>
    </dgm:pt>
    <dgm:pt modelId="{54C67E92-0C49-40BA-AE70-2207BEE4E413}" type="pres">
      <dgm:prSet presAssocID="{E89F450A-8351-4489-A51D-A163FF7A68F0}" presName="vertSpace2b" presStyleCnt="0"/>
      <dgm:spPr/>
    </dgm:pt>
    <dgm:pt modelId="{098ABDB9-B7B6-434F-9679-14850D55E99B}" type="pres">
      <dgm:prSet presAssocID="{9211B20D-E8DF-4DF8-ACFF-4117F9DFFD2D}" presName="horz2" presStyleCnt="0"/>
      <dgm:spPr/>
    </dgm:pt>
    <dgm:pt modelId="{2B824BA3-1BE5-4E70-A6E5-7A494BC8C699}" type="pres">
      <dgm:prSet presAssocID="{9211B20D-E8DF-4DF8-ACFF-4117F9DFFD2D}" presName="horzSpace2" presStyleCnt="0"/>
      <dgm:spPr/>
    </dgm:pt>
    <dgm:pt modelId="{B214AE31-8705-461D-B58F-9AEF30A7C85D}" type="pres">
      <dgm:prSet presAssocID="{9211B20D-E8DF-4DF8-ACFF-4117F9DFFD2D}" presName="tx2" presStyleLbl="revTx" presStyleIdx="3" presStyleCnt="6"/>
      <dgm:spPr/>
      <dgm:t>
        <a:bodyPr/>
        <a:lstStyle/>
        <a:p>
          <a:endParaRPr lang="zh-TW" altLang="en-US"/>
        </a:p>
      </dgm:t>
    </dgm:pt>
    <dgm:pt modelId="{BBB1AA5D-A544-43C9-A83B-1CE2565CD5D8}" type="pres">
      <dgm:prSet presAssocID="{9211B20D-E8DF-4DF8-ACFF-4117F9DFFD2D}" presName="vert2" presStyleCnt="0"/>
      <dgm:spPr/>
    </dgm:pt>
    <dgm:pt modelId="{C8442F97-8FFE-4BF7-A640-C4A4D7AE01A4}" type="pres">
      <dgm:prSet presAssocID="{9211B20D-E8DF-4DF8-ACFF-4117F9DFFD2D}" presName="thinLine2b" presStyleLbl="callout" presStyleIdx="2" presStyleCnt="5"/>
      <dgm:spPr/>
    </dgm:pt>
    <dgm:pt modelId="{103FEAE5-4C76-46DA-8245-E1CB9FF5E4A3}" type="pres">
      <dgm:prSet presAssocID="{9211B20D-E8DF-4DF8-ACFF-4117F9DFFD2D}" presName="vertSpace2b" presStyleCnt="0"/>
      <dgm:spPr/>
    </dgm:pt>
    <dgm:pt modelId="{2C54E5F0-02E4-43CE-B51F-2185FCB7388F}" type="pres">
      <dgm:prSet presAssocID="{A84F5B24-609D-4353-8C34-E153B7E5A6DE}" presName="horz2" presStyleCnt="0"/>
      <dgm:spPr/>
    </dgm:pt>
    <dgm:pt modelId="{364A0462-88BC-4D2A-B1AC-53E609ED722E}" type="pres">
      <dgm:prSet presAssocID="{A84F5B24-609D-4353-8C34-E153B7E5A6DE}" presName="horzSpace2" presStyleCnt="0"/>
      <dgm:spPr/>
    </dgm:pt>
    <dgm:pt modelId="{203C4F56-C549-4F62-B87A-6397913A8CB8}" type="pres">
      <dgm:prSet presAssocID="{A84F5B24-609D-4353-8C34-E153B7E5A6DE}" presName="tx2" presStyleLbl="revTx" presStyleIdx="4" presStyleCnt="6"/>
      <dgm:spPr/>
      <dgm:t>
        <a:bodyPr/>
        <a:lstStyle/>
        <a:p>
          <a:endParaRPr lang="zh-TW" altLang="en-US"/>
        </a:p>
      </dgm:t>
    </dgm:pt>
    <dgm:pt modelId="{487C0524-585E-4CC2-9A2C-E1BC4D7C0AB7}" type="pres">
      <dgm:prSet presAssocID="{A84F5B24-609D-4353-8C34-E153B7E5A6DE}" presName="vert2" presStyleCnt="0"/>
      <dgm:spPr/>
    </dgm:pt>
    <dgm:pt modelId="{FCB5F512-2EF8-42B5-82F0-3DCECC241463}" type="pres">
      <dgm:prSet presAssocID="{A84F5B24-609D-4353-8C34-E153B7E5A6DE}" presName="thinLine2b" presStyleLbl="callout" presStyleIdx="3" presStyleCnt="5"/>
      <dgm:spPr/>
    </dgm:pt>
    <dgm:pt modelId="{B5AF385C-1A86-440D-AE13-A92559C02ECA}" type="pres">
      <dgm:prSet presAssocID="{A84F5B24-609D-4353-8C34-E153B7E5A6DE}" presName="vertSpace2b" presStyleCnt="0"/>
      <dgm:spPr/>
    </dgm:pt>
    <dgm:pt modelId="{1ECF78F9-9539-491A-86D0-C324D95F48C0}" type="pres">
      <dgm:prSet presAssocID="{EFF0A0C9-D764-4B75-923B-EBDCBDAE91F4}" presName="horz2" presStyleCnt="0"/>
      <dgm:spPr/>
    </dgm:pt>
    <dgm:pt modelId="{65D6EBDF-0A59-4973-8874-CBB26C08135C}" type="pres">
      <dgm:prSet presAssocID="{EFF0A0C9-D764-4B75-923B-EBDCBDAE91F4}" presName="horzSpace2" presStyleCnt="0"/>
      <dgm:spPr/>
    </dgm:pt>
    <dgm:pt modelId="{53E30CCB-4575-4F3D-9B2A-7357C312568E}" type="pres">
      <dgm:prSet presAssocID="{EFF0A0C9-D764-4B75-923B-EBDCBDAE91F4}" presName="tx2" presStyleLbl="revTx" presStyleIdx="5" presStyleCnt="6"/>
      <dgm:spPr/>
      <dgm:t>
        <a:bodyPr/>
        <a:lstStyle/>
        <a:p>
          <a:endParaRPr lang="zh-TW" altLang="en-US"/>
        </a:p>
      </dgm:t>
    </dgm:pt>
    <dgm:pt modelId="{20A5E12B-1D12-4BE1-8CC9-DAAC7640C86C}" type="pres">
      <dgm:prSet presAssocID="{EFF0A0C9-D764-4B75-923B-EBDCBDAE91F4}" presName="vert2" presStyleCnt="0"/>
      <dgm:spPr/>
    </dgm:pt>
    <dgm:pt modelId="{5D87EEA4-F7A9-422E-8609-923F703EC87F}" type="pres">
      <dgm:prSet presAssocID="{EFF0A0C9-D764-4B75-923B-EBDCBDAE91F4}" presName="thinLine2b" presStyleLbl="callout" presStyleIdx="4" presStyleCnt="5"/>
      <dgm:spPr/>
    </dgm:pt>
    <dgm:pt modelId="{CAFBB667-15E8-4585-A346-9DA1366E61E2}" type="pres">
      <dgm:prSet presAssocID="{EFF0A0C9-D764-4B75-923B-EBDCBDAE91F4}" presName="vertSpace2b" presStyleCnt="0"/>
      <dgm:spPr/>
    </dgm:pt>
  </dgm:ptLst>
  <dgm:cxnLst>
    <dgm:cxn modelId="{5746FF26-B275-4D3C-916B-413D660DC5DB}" type="presOf" srcId="{EFF0A0C9-D764-4B75-923B-EBDCBDAE91F4}" destId="{53E30CCB-4575-4F3D-9B2A-7357C312568E}" srcOrd="0" destOrd="0" presId="urn:microsoft.com/office/officeart/2008/layout/LinedList"/>
    <dgm:cxn modelId="{0B810691-9512-4887-BE8C-A59DB9C8239A}" type="presOf" srcId="{136AEE05-A4E9-4A07-BF81-7C44ECE6D745}" destId="{AA14FE51-15A9-4341-A956-76F50A6BB23E}" srcOrd="0" destOrd="0" presId="urn:microsoft.com/office/officeart/2008/layout/LinedList"/>
    <dgm:cxn modelId="{843A2681-499C-4354-831D-49A2757233F2}" type="presOf" srcId="{A84F5B24-609D-4353-8C34-E153B7E5A6DE}" destId="{203C4F56-C549-4F62-B87A-6397913A8CB8}" srcOrd="0" destOrd="0" presId="urn:microsoft.com/office/officeart/2008/layout/LinedList"/>
    <dgm:cxn modelId="{1AC8DAFE-2093-498F-935F-09B029A3088C}" srcId="{E5B4D52E-1F1A-492E-9EA9-F091412BBC3B}" destId="{A84F5B24-609D-4353-8C34-E153B7E5A6DE}" srcOrd="3" destOrd="0" parTransId="{4B7921A8-0A0D-40A7-A445-0F6455175E74}" sibTransId="{324C504B-52E1-409B-ABB4-9C05D5C39922}"/>
    <dgm:cxn modelId="{B40465DF-FFD7-45BC-9218-8E9AA17F169E}" srcId="{E5B4D52E-1F1A-492E-9EA9-F091412BBC3B}" destId="{E89F450A-8351-4489-A51D-A163FF7A68F0}" srcOrd="1" destOrd="0" parTransId="{1B30855A-67D8-4E81-8548-5A6FD6705D2C}" sibTransId="{F67B2F04-6DAA-4A24-B702-31C8DEDA431B}"/>
    <dgm:cxn modelId="{416C97B0-EB48-424E-9585-746F106141D0}" type="presOf" srcId="{E89F450A-8351-4489-A51D-A163FF7A68F0}" destId="{F4EEFB3B-4B72-4D33-8C98-AA2C36B0E2F7}" srcOrd="0" destOrd="0" presId="urn:microsoft.com/office/officeart/2008/layout/LinedList"/>
    <dgm:cxn modelId="{1603C59C-65B5-43F5-AB28-5CFE0F748AE9}" type="presOf" srcId="{9211B20D-E8DF-4DF8-ACFF-4117F9DFFD2D}" destId="{B214AE31-8705-461D-B58F-9AEF30A7C85D}" srcOrd="0" destOrd="0" presId="urn:microsoft.com/office/officeart/2008/layout/LinedList"/>
    <dgm:cxn modelId="{92F52D38-32F9-4C90-BFE4-F2D89650940B}" srcId="{E5B4D52E-1F1A-492E-9EA9-F091412BBC3B}" destId="{9211B20D-E8DF-4DF8-ACFF-4117F9DFFD2D}" srcOrd="2" destOrd="0" parTransId="{123EFA40-348B-44E8-8BA2-A3FD4B386C77}" sibTransId="{2D19795E-F5C2-434F-B2A9-9A04C5EDF208}"/>
    <dgm:cxn modelId="{1038FEF2-6910-4201-919E-71FC2FC6F5E7}" srcId="{E5B4D52E-1F1A-492E-9EA9-F091412BBC3B}" destId="{EFF0A0C9-D764-4B75-923B-EBDCBDAE91F4}" srcOrd="4" destOrd="0" parTransId="{D3531CB5-30AC-4253-A9E6-FC0A002EC945}" sibTransId="{0A44EF2A-5E05-419B-9F51-5DAF4AF84A08}"/>
    <dgm:cxn modelId="{D99590D0-BB6C-496A-AE5B-D62225C2ACBE}" srcId="{136AEE05-A4E9-4A07-BF81-7C44ECE6D745}" destId="{E5B4D52E-1F1A-492E-9EA9-F091412BBC3B}" srcOrd="0" destOrd="0" parTransId="{F073D158-BE6D-486B-B340-9BB07A5D9501}" sibTransId="{16AC70AA-DEBF-49BD-A022-9A4555B68AC6}"/>
    <dgm:cxn modelId="{5A1C304B-B32A-42DB-B83B-BE3E4CED463B}" type="presOf" srcId="{E5B4D52E-1F1A-492E-9EA9-F091412BBC3B}" destId="{B6B656EF-D62D-4DED-B684-D2A73ABAE18C}" srcOrd="0" destOrd="0" presId="urn:microsoft.com/office/officeart/2008/layout/LinedList"/>
    <dgm:cxn modelId="{DB254FB7-6CF6-4FFB-8A71-8DF4A79CF4EA}" srcId="{E5B4D52E-1F1A-492E-9EA9-F091412BBC3B}" destId="{FE74D5BD-B474-4565-8D89-4353DC3186F6}" srcOrd="0" destOrd="0" parTransId="{46184828-635C-460B-9D4B-9717B566C4FF}" sibTransId="{2A6A46BA-2C08-4A10-8727-8A61353A1BE5}"/>
    <dgm:cxn modelId="{E2E411F2-E191-40FC-8DA8-0EF587E72263}" type="presOf" srcId="{FE74D5BD-B474-4565-8D89-4353DC3186F6}" destId="{6DBBAD89-0749-4A53-95D0-45E5837095B6}" srcOrd="0" destOrd="0" presId="urn:microsoft.com/office/officeart/2008/layout/LinedList"/>
    <dgm:cxn modelId="{E3D29F7F-BCF2-4F74-8453-57F264C2503D}" type="presParOf" srcId="{AA14FE51-15A9-4341-A956-76F50A6BB23E}" destId="{EDCEDFC6-6FD0-45EA-9C5B-7CB14455936C}" srcOrd="0" destOrd="0" presId="urn:microsoft.com/office/officeart/2008/layout/LinedList"/>
    <dgm:cxn modelId="{3869BF62-672E-4F68-BC19-76CB382D51AC}" type="presParOf" srcId="{AA14FE51-15A9-4341-A956-76F50A6BB23E}" destId="{20DBFAC3-8978-41B0-A779-A845B126BF1E}" srcOrd="1" destOrd="0" presId="urn:microsoft.com/office/officeart/2008/layout/LinedList"/>
    <dgm:cxn modelId="{6A3024A3-34BE-49FB-910E-6F547E2F71FD}" type="presParOf" srcId="{20DBFAC3-8978-41B0-A779-A845B126BF1E}" destId="{B6B656EF-D62D-4DED-B684-D2A73ABAE18C}" srcOrd="0" destOrd="0" presId="urn:microsoft.com/office/officeart/2008/layout/LinedList"/>
    <dgm:cxn modelId="{8C05550D-FB27-4F5A-9F41-D67BE413BB7E}" type="presParOf" srcId="{20DBFAC3-8978-41B0-A779-A845B126BF1E}" destId="{6E740C9C-03B8-42CC-9E84-3DE26C281306}" srcOrd="1" destOrd="0" presId="urn:microsoft.com/office/officeart/2008/layout/LinedList"/>
    <dgm:cxn modelId="{9B4B7F9A-CAF5-4181-80AA-0213C972FE1D}" type="presParOf" srcId="{6E740C9C-03B8-42CC-9E84-3DE26C281306}" destId="{F179FD5B-2EF0-4619-9CC1-2CEA362CE271}" srcOrd="0" destOrd="0" presId="urn:microsoft.com/office/officeart/2008/layout/LinedList"/>
    <dgm:cxn modelId="{7889E0E0-C9A6-4749-8388-9957EE7B3952}" type="presParOf" srcId="{6E740C9C-03B8-42CC-9E84-3DE26C281306}" destId="{8D99E75B-4776-4A8E-96FE-938198F2D13B}" srcOrd="1" destOrd="0" presId="urn:microsoft.com/office/officeart/2008/layout/LinedList"/>
    <dgm:cxn modelId="{526B3783-22FF-4938-B716-91B6F9D9B4BE}" type="presParOf" srcId="{8D99E75B-4776-4A8E-96FE-938198F2D13B}" destId="{8DB52A89-18C5-4248-81AF-D685693209C7}" srcOrd="0" destOrd="0" presId="urn:microsoft.com/office/officeart/2008/layout/LinedList"/>
    <dgm:cxn modelId="{E9BBA9EC-6F4A-4C02-A71E-E6914000E8CC}" type="presParOf" srcId="{8D99E75B-4776-4A8E-96FE-938198F2D13B}" destId="{6DBBAD89-0749-4A53-95D0-45E5837095B6}" srcOrd="1" destOrd="0" presId="urn:microsoft.com/office/officeart/2008/layout/LinedList"/>
    <dgm:cxn modelId="{5A57F205-A2DA-4ABF-8CBE-AE254CC36C8D}" type="presParOf" srcId="{8D99E75B-4776-4A8E-96FE-938198F2D13B}" destId="{3AA7D7EF-798A-4FE2-AE16-7A7625A08BC7}" srcOrd="2" destOrd="0" presId="urn:microsoft.com/office/officeart/2008/layout/LinedList"/>
    <dgm:cxn modelId="{68ECB807-0B64-495A-A1D6-1F85A90D849A}" type="presParOf" srcId="{6E740C9C-03B8-42CC-9E84-3DE26C281306}" destId="{A7E743A2-BED8-4731-8E12-DA9448B17552}" srcOrd="2" destOrd="0" presId="urn:microsoft.com/office/officeart/2008/layout/LinedList"/>
    <dgm:cxn modelId="{0DEA582A-3F83-491B-8CBC-6DF90472D504}" type="presParOf" srcId="{6E740C9C-03B8-42CC-9E84-3DE26C281306}" destId="{FB1350E2-F155-4823-9E46-09E75D3B4B29}" srcOrd="3" destOrd="0" presId="urn:microsoft.com/office/officeart/2008/layout/LinedList"/>
    <dgm:cxn modelId="{F99DBCF1-19A0-45D2-929E-7940E688C06B}" type="presParOf" srcId="{6E740C9C-03B8-42CC-9E84-3DE26C281306}" destId="{FB38D42B-771D-4D0F-8408-4F97A7F78879}" srcOrd="4" destOrd="0" presId="urn:microsoft.com/office/officeart/2008/layout/LinedList"/>
    <dgm:cxn modelId="{675F04C0-24FB-45DC-9253-A993D0FA87C1}" type="presParOf" srcId="{FB38D42B-771D-4D0F-8408-4F97A7F78879}" destId="{4A8981BB-0CA0-4776-A444-D40276ED879B}" srcOrd="0" destOrd="0" presId="urn:microsoft.com/office/officeart/2008/layout/LinedList"/>
    <dgm:cxn modelId="{7FF1060B-CDC8-4A70-844B-4FF4807ADA59}" type="presParOf" srcId="{FB38D42B-771D-4D0F-8408-4F97A7F78879}" destId="{F4EEFB3B-4B72-4D33-8C98-AA2C36B0E2F7}" srcOrd="1" destOrd="0" presId="urn:microsoft.com/office/officeart/2008/layout/LinedList"/>
    <dgm:cxn modelId="{A81ED102-5810-468B-802D-EE8B598D0B3A}" type="presParOf" srcId="{FB38D42B-771D-4D0F-8408-4F97A7F78879}" destId="{468ED9E8-FB1B-444F-95C3-857C40A8659D}" srcOrd="2" destOrd="0" presId="urn:microsoft.com/office/officeart/2008/layout/LinedList"/>
    <dgm:cxn modelId="{00BFFF03-4F0F-4C69-85D3-5FCF4B6B3B31}" type="presParOf" srcId="{6E740C9C-03B8-42CC-9E84-3DE26C281306}" destId="{0483E8A7-B274-46D8-B100-E2998F5FFD20}" srcOrd="5" destOrd="0" presId="urn:microsoft.com/office/officeart/2008/layout/LinedList"/>
    <dgm:cxn modelId="{02BFCE03-AEB2-4D0B-9FA4-7D5CD5348BD5}" type="presParOf" srcId="{6E740C9C-03B8-42CC-9E84-3DE26C281306}" destId="{54C67E92-0C49-40BA-AE70-2207BEE4E413}" srcOrd="6" destOrd="0" presId="urn:microsoft.com/office/officeart/2008/layout/LinedList"/>
    <dgm:cxn modelId="{04E67569-CAB9-453A-BABE-92ED5314E536}" type="presParOf" srcId="{6E740C9C-03B8-42CC-9E84-3DE26C281306}" destId="{098ABDB9-B7B6-434F-9679-14850D55E99B}" srcOrd="7" destOrd="0" presId="urn:microsoft.com/office/officeart/2008/layout/LinedList"/>
    <dgm:cxn modelId="{1B187667-72F1-48A0-8C01-6208F072B53D}" type="presParOf" srcId="{098ABDB9-B7B6-434F-9679-14850D55E99B}" destId="{2B824BA3-1BE5-4E70-A6E5-7A494BC8C699}" srcOrd="0" destOrd="0" presId="urn:microsoft.com/office/officeart/2008/layout/LinedList"/>
    <dgm:cxn modelId="{529E92C9-30CC-4EBD-9CE3-EBD3B8602C43}" type="presParOf" srcId="{098ABDB9-B7B6-434F-9679-14850D55E99B}" destId="{B214AE31-8705-461D-B58F-9AEF30A7C85D}" srcOrd="1" destOrd="0" presId="urn:microsoft.com/office/officeart/2008/layout/LinedList"/>
    <dgm:cxn modelId="{3A9D41BC-EA21-4DE5-BD61-98E739FB332F}" type="presParOf" srcId="{098ABDB9-B7B6-434F-9679-14850D55E99B}" destId="{BBB1AA5D-A544-43C9-A83B-1CE2565CD5D8}" srcOrd="2" destOrd="0" presId="urn:microsoft.com/office/officeart/2008/layout/LinedList"/>
    <dgm:cxn modelId="{DDA06617-0FDF-476D-9162-9CD04AC9F25F}" type="presParOf" srcId="{6E740C9C-03B8-42CC-9E84-3DE26C281306}" destId="{C8442F97-8FFE-4BF7-A640-C4A4D7AE01A4}" srcOrd="8" destOrd="0" presId="urn:microsoft.com/office/officeart/2008/layout/LinedList"/>
    <dgm:cxn modelId="{57AE3771-ABEC-462A-AA2B-BA457C7431A5}" type="presParOf" srcId="{6E740C9C-03B8-42CC-9E84-3DE26C281306}" destId="{103FEAE5-4C76-46DA-8245-E1CB9FF5E4A3}" srcOrd="9" destOrd="0" presId="urn:microsoft.com/office/officeart/2008/layout/LinedList"/>
    <dgm:cxn modelId="{DB2E7F13-5617-4CCD-A473-7DBCFCC5C36F}" type="presParOf" srcId="{6E740C9C-03B8-42CC-9E84-3DE26C281306}" destId="{2C54E5F0-02E4-43CE-B51F-2185FCB7388F}" srcOrd="10" destOrd="0" presId="urn:microsoft.com/office/officeart/2008/layout/LinedList"/>
    <dgm:cxn modelId="{889C103C-6AE1-4E50-BCFF-199763B99296}" type="presParOf" srcId="{2C54E5F0-02E4-43CE-B51F-2185FCB7388F}" destId="{364A0462-88BC-4D2A-B1AC-53E609ED722E}" srcOrd="0" destOrd="0" presId="urn:microsoft.com/office/officeart/2008/layout/LinedList"/>
    <dgm:cxn modelId="{E7954380-5E29-495C-994F-0CE40EB7265E}" type="presParOf" srcId="{2C54E5F0-02E4-43CE-B51F-2185FCB7388F}" destId="{203C4F56-C549-4F62-B87A-6397913A8CB8}" srcOrd="1" destOrd="0" presId="urn:microsoft.com/office/officeart/2008/layout/LinedList"/>
    <dgm:cxn modelId="{B5480FAC-9709-4A46-826C-0A7ED31C119C}" type="presParOf" srcId="{2C54E5F0-02E4-43CE-B51F-2185FCB7388F}" destId="{487C0524-585E-4CC2-9A2C-E1BC4D7C0AB7}" srcOrd="2" destOrd="0" presId="urn:microsoft.com/office/officeart/2008/layout/LinedList"/>
    <dgm:cxn modelId="{F9ED9442-1354-4AD6-9B8D-14A7FEA77FA9}" type="presParOf" srcId="{6E740C9C-03B8-42CC-9E84-3DE26C281306}" destId="{FCB5F512-2EF8-42B5-82F0-3DCECC241463}" srcOrd="11" destOrd="0" presId="urn:microsoft.com/office/officeart/2008/layout/LinedList"/>
    <dgm:cxn modelId="{BF2E00ED-E708-4E04-AA3E-801B87163544}" type="presParOf" srcId="{6E740C9C-03B8-42CC-9E84-3DE26C281306}" destId="{B5AF385C-1A86-440D-AE13-A92559C02ECA}" srcOrd="12" destOrd="0" presId="urn:microsoft.com/office/officeart/2008/layout/LinedList"/>
    <dgm:cxn modelId="{63076013-F7A2-4338-8B09-681004CDB489}" type="presParOf" srcId="{6E740C9C-03B8-42CC-9E84-3DE26C281306}" destId="{1ECF78F9-9539-491A-86D0-C324D95F48C0}" srcOrd="13" destOrd="0" presId="urn:microsoft.com/office/officeart/2008/layout/LinedList"/>
    <dgm:cxn modelId="{37008442-8F1C-428A-B686-08CBEE931F42}" type="presParOf" srcId="{1ECF78F9-9539-491A-86D0-C324D95F48C0}" destId="{65D6EBDF-0A59-4973-8874-CBB26C08135C}" srcOrd="0" destOrd="0" presId="urn:microsoft.com/office/officeart/2008/layout/LinedList"/>
    <dgm:cxn modelId="{9836FB1A-274A-4AE8-A677-B5E2CE894966}" type="presParOf" srcId="{1ECF78F9-9539-491A-86D0-C324D95F48C0}" destId="{53E30CCB-4575-4F3D-9B2A-7357C312568E}" srcOrd="1" destOrd="0" presId="urn:microsoft.com/office/officeart/2008/layout/LinedList"/>
    <dgm:cxn modelId="{64BCB756-8735-44A3-ACF1-CC8D8B4599E3}" type="presParOf" srcId="{1ECF78F9-9539-491A-86D0-C324D95F48C0}" destId="{20A5E12B-1D12-4BE1-8CC9-DAAC7640C86C}" srcOrd="2" destOrd="0" presId="urn:microsoft.com/office/officeart/2008/layout/LinedList"/>
    <dgm:cxn modelId="{666290C1-0C99-4C54-843A-B633F58EF446}" type="presParOf" srcId="{6E740C9C-03B8-42CC-9E84-3DE26C281306}" destId="{5D87EEA4-F7A9-422E-8609-923F703EC87F}" srcOrd="14" destOrd="0" presId="urn:microsoft.com/office/officeart/2008/layout/LinedList"/>
    <dgm:cxn modelId="{DA7FC3C5-08C4-4869-89B1-8D787C2BAD98}" type="presParOf" srcId="{6E740C9C-03B8-42CC-9E84-3DE26C281306}" destId="{CAFBB667-15E8-4585-A346-9DA1366E61E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573925-8285-4CB0-8DAE-EFE70C81CA26}" type="doc">
      <dgm:prSet loTypeId="urn:microsoft.com/office/officeart/2005/8/layout/matrix1" loCatId="matrix" qsTypeId="urn:microsoft.com/office/officeart/2005/8/quickstyle/simple3" qsCatId="simple" csTypeId="urn:microsoft.com/office/officeart/2005/8/colors/colorful4" csCatId="colorful" phldr="1"/>
      <dgm:spPr/>
      <dgm:t>
        <a:bodyPr/>
        <a:lstStyle/>
        <a:p>
          <a:endParaRPr lang="zh-TW" altLang="en-US"/>
        </a:p>
      </dgm:t>
    </dgm:pt>
    <dgm:pt modelId="{89092460-FE34-4268-A3B6-51547A4E5F21}">
      <dgm:prSet phldrT="[文字]">
        <dgm:style>
          <a:lnRef idx="3">
            <a:schemeClr val="lt1"/>
          </a:lnRef>
          <a:fillRef idx="1">
            <a:schemeClr val="accent1"/>
          </a:fillRef>
          <a:effectRef idx="1">
            <a:schemeClr val="accent1"/>
          </a:effectRef>
          <a:fontRef idx="minor">
            <a:schemeClr val="lt1"/>
          </a:fontRef>
        </dgm:style>
      </dgm:prSet>
      <dgm:spPr/>
      <dgm:t>
        <a:bodyPr/>
        <a:lstStyle/>
        <a:p>
          <a:r>
            <a:rPr lang="en-US" b="1" dirty="0" err="1">
              <a:solidFill>
                <a:schemeClr val="bg1"/>
              </a:solidFill>
              <a:latin typeface="+mj-ea"/>
              <a:ea typeface="+mj-ea"/>
              <a:hlinkClick xmlns:r="http://schemas.openxmlformats.org/officeDocument/2006/relationships" r:id="rId1">
                <a:extLst>
                  <a:ext uri="{A12FA001-AC4F-418D-AE19-62706E023703}">
                    <ahyp:hlinkClr xmlns="" xmlns:ahyp="http://schemas.microsoft.com/office/drawing/2018/hyperlinkcolor" val="tx"/>
                  </a:ext>
                </a:extLst>
              </a:hlinkClick>
            </a:rPr>
            <a:t>中高齡者及高齡者就業促進法</a:t>
          </a:r>
          <a:endParaRPr lang="zh-TW" altLang="en-US" b="1" dirty="0">
            <a:solidFill>
              <a:schemeClr val="bg1"/>
            </a:solidFill>
            <a:latin typeface="+mj-ea"/>
            <a:ea typeface="+mj-ea"/>
          </a:endParaRPr>
        </a:p>
      </dgm:t>
    </dgm:pt>
    <dgm:pt modelId="{664615FB-5E45-4970-AC74-9268AE33DA53}" type="parTrans" cxnId="{9E4AD718-B412-404A-9A82-6C2EB3CEE1D6}">
      <dgm:prSet/>
      <dgm:spPr/>
      <dgm:t>
        <a:bodyPr/>
        <a:lstStyle/>
        <a:p>
          <a:endParaRPr lang="zh-TW" altLang="en-US"/>
        </a:p>
      </dgm:t>
    </dgm:pt>
    <dgm:pt modelId="{6F234B0C-EDC0-4855-A164-E8588DB6000F}" type="sibTrans" cxnId="{9E4AD718-B412-404A-9A82-6C2EB3CEE1D6}">
      <dgm:prSet/>
      <dgm:spPr/>
      <dgm:t>
        <a:bodyPr/>
        <a:lstStyle/>
        <a:p>
          <a:endParaRPr lang="zh-TW" altLang="en-US"/>
        </a:p>
      </dgm:t>
    </dgm:pt>
    <dgm:pt modelId="{7E1145F5-03E9-42DC-A9C6-A3AE32C8D627}">
      <dgm:prSet phldrT="[文字]"/>
      <dgm:spPr/>
      <dgm:t>
        <a:bodyPr/>
        <a:lstStyle/>
        <a:p>
          <a:r>
            <a:rPr lang="en-US" b="1" u="sng" dirty="0" err="1">
              <a:solidFill>
                <a:schemeClr val="tx1"/>
              </a:solidFill>
              <a:latin typeface="+mj-ea"/>
              <a:ea typeface="+mj-ea"/>
              <a:hlinkClick xmlns:r="http://schemas.openxmlformats.org/officeDocument/2006/relationships" r:id="rId2">
                <a:extLst>
                  <a:ext uri="{A12FA001-AC4F-418D-AE19-62706E023703}">
                    <ahyp:hlinkClr xmlns="" xmlns:ahyp="http://schemas.microsoft.com/office/drawing/2018/hyperlinkcolor" val="tx"/>
                  </a:ext>
                </a:extLst>
              </a:hlinkClick>
            </a:rPr>
            <a:t>中高齡者及高齡者就業促進法施行細則</a:t>
          </a:r>
          <a:endParaRPr lang="zh-TW" altLang="en-US" b="1" u="sng" dirty="0">
            <a:solidFill>
              <a:schemeClr val="tx1"/>
            </a:solidFill>
            <a:latin typeface="+mj-ea"/>
            <a:ea typeface="+mj-ea"/>
          </a:endParaRPr>
        </a:p>
      </dgm:t>
    </dgm:pt>
    <dgm:pt modelId="{66811AD7-E524-4942-A423-B0D7E91D7E16}" type="parTrans" cxnId="{D9142030-3C92-47A8-AE25-46C7CF7F1A19}">
      <dgm:prSet/>
      <dgm:spPr/>
      <dgm:t>
        <a:bodyPr/>
        <a:lstStyle/>
        <a:p>
          <a:endParaRPr lang="zh-TW" altLang="en-US"/>
        </a:p>
      </dgm:t>
    </dgm:pt>
    <dgm:pt modelId="{81C407C0-AB57-4203-9586-0E2FE5307A96}" type="sibTrans" cxnId="{D9142030-3C92-47A8-AE25-46C7CF7F1A19}">
      <dgm:prSet/>
      <dgm:spPr/>
      <dgm:t>
        <a:bodyPr/>
        <a:lstStyle/>
        <a:p>
          <a:endParaRPr lang="zh-TW" altLang="en-US"/>
        </a:p>
      </dgm:t>
    </dgm:pt>
    <dgm:pt modelId="{934A739F-4B93-4B0C-BAD6-13AD007761EA}">
      <dgm:prSet phldrT="[文字]"/>
      <dgm:spPr/>
      <dgm:t>
        <a:bodyPr/>
        <a:lstStyle/>
        <a:p>
          <a:r>
            <a:rPr lang="en-US" b="1" dirty="0" err="1">
              <a:solidFill>
                <a:schemeClr val="tx1"/>
              </a:solidFill>
              <a:latin typeface="+mj-ea"/>
              <a:ea typeface="+mj-ea"/>
              <a:hlinkClick xmlns:r="http://schemas.openxmlformats.org/officeDocument/2006/relationships" r:id="rId3">
                <a:extLst>
                  <a:ext uri="{A12FA001-AC4F-418D-AE19-62706E023703}">
                    <ahyp:hlinkClr xmlns="" xmlns:ahyp="http://schemas.microsoft.com/office/drawing/2018/hyperlinkcolor" val="tx"/>
                  </a:ext>
                </a:extLst>
              </a:hlinkClick>
            </a:rPr>
            <a:t>失業中高齡者及高齡者就業促進辦法</a:t>
          </a:r>
          <a:endParaRPr lang="zh-TW" altLang="en-US" b="1" dirty="0">
            <a:solidFill>
              <a:schemeClr val="tx1"/>
            </a:solidFill>
            <a:latin typeface="+mj-ea"/>
            <a:ea typeface="+mj-ea"/>
          </a:endParaRPr>
        </a:p>
      </dgm:t>
    </dgm:pt>
    <dgm:pt modelId="{B5982BA4-F996-47BF-9293-7472140328C7}" type="parTrans" cxnId="{7B96128F-C0BE-4380-B125-8956468B1235}">
      <dgm:prSet/>
      <dgm:spPr/>
      <dgm:t>
        <a:bodyPr/>
        <a:lstStyle/>
        <a:p>
          <a:endParaRPr lang="zh-TW" altLang="en-US"/>
        </a:p>
      </dgm:t>
    </dgm:pt>
    <dgm:pt modelId="{312800E3-32CB-4089-898C-0441A9705D4C}" type="sibTrans" cxnId="{7B96128F-C0BE-4380-B125-8956468B1235}">
      <dgm:prSet/>
      <dgm:spPr/>
      <dgm:t>
        <a:bodyPr/>
        <a:lstStyle/>
        <a:p>
          <a:endParaRPr lang="zh-TW" altLang="en-US"/>
        </a:p>
      </dgm:t>
    </dgm:pt>
    <dgm:pt modelId="{51351B11-C054-4018-BBFA-595A138C15AC}">
      <dgm:prSet phldrT="[文字]"/>
      <dgm:spPr/>
      <dgm:t>
        <a:bodyPr/>
        <a:lstStyle/>
        <a:p>
          <a:r>
            <a:rPr lang="en-US" altLang="zh-TW" b="1" dirty="0" err="1">
              <a:solidFill>
                <a:schemeClr val="tx1"/>
              </a:solidFill>
              <a:latin typeface="+mj-ea"/>
              <a:ea typeface="+mj-ea"/>
              <a:hlinkClick xmlns:r="http://schemas.openxmlformats.org/officeDocument/2006/relationships" r:id="rId4">
                <a:extLst>
                  <a:ext uri="{A12FA001-AC4F-418D-AE19-62706E023703}">
                    <ahyp:hlinkClr xmlns="" xmlns:ahyp="http://schemas.microsoft.com/office/drawing/2018/hyperlinkcolor" val="tx"/>
                  </a:ext>
                </a:extLst>
              </a:hlinkClick>
            </a:rPr>
            <a:t>地方政府成立銀髮人才服務據點補助辦法</a:t>
          </a:r>
          <a:r>
            <a:rPr lang="en-US" altLang="zh-TW" b="1" dirty="0">
              <a:solidFill>
                <a:schemeClr val="tx1"/>
              </a:solidFill>
              <a:latin typeface="+mj-ea"/>
              <a:ea typeface="+mj-ea"/>
            </a:rPr>
            <a:t> </a:t>
          </a:r>
          <a:endParaRPr lang="zh-TW" altLang="en-US" b="1" dirty="0">
            <a:solidFill>
              <a:schemeClr val="tx1"/>
            </a:solidFill>
            <a:latin typeface="+mj-ea"/>
            <a:ea typeface="+mj-ea"/>
          </a:endParaRPr>
        </a:p>
      </dgm:t>
    </dgm:pt>
    <dgm:pt modelId="{9C052EF6-36AC-43B6-AD49-06D76EB4AE59}" type="parTrans" cxnId="{5AFBD5BA-DF53-482F-A15D-6584D6AD1DBB}">
      <dgm:prSet/>
      <dgm:spPr/>
      <dgm:t>
        <a:bodyPr/>
        <a:lstStyle/>
        <a:p>
          <a:endParaRPr lang="zh-TW" altLang="en-US"/>
        </a:p>
      </dgm:t>
    </dgm:pt>
    <dgm:pt modelId="{876D850C-0E75-4B3A-8CA0-D1C8253F0EC6}" type="sibTrans" cxnId="{5AFBD5BA-DF53-482F-A15D-6584D6AD1DBB}">
      <dgm:prSet/>
      <dgm:spPr/>
      <dgm:t>
        <a:bodyPr/>
        <a:lstStyle/>
        <a:p>
          <a:endParaRPr lang="zh-TW" altLang="en-US"/>
        </a:p>
      </dgm:t>
    </dgm:pt>
    <dgm:pt modelId="{6209C585-AA4A-442F-AC5E-990004013DD2}">
      <dgm:prSet phldrT="[文字]"/>
      <dgm:spPr/>
      <dgm:t>
        <a:bodyPr/>
        <a:lstStyle/>
        <a:p>
          <a:r>
            <a:rPr lang="en-US" b="1" dirty="0" err="1">
              <a:solidFill>
                <a:schemeClr val="tx1"/>
              </a:solidFill>
              <a:latin typeface="+mj-ea"/>
              <a:ea typeface="+mj-ea"/>
              <a:hlinkClick xmlns:r="http://schemas.openxmlformats.org/officeDocument/2006/relationships" r:id="rId5">
                <a:extLst>
                  <a:ext uri="{A12FA001-AC4F-418D-AE19-62706E023703}">
                    <ahyp:hlinkClr xmlns="" xmlns:ahyp="http://schemas.microsoft.com/office/drawing/2018/hyperlinkcolor" val="tx"/>
                  </a:ext>
                </a:extLst>
              </a:hlinkClick>
            </a:rPr>
            <a:t>在職中高齡者及高齡者穩定就業辦法</a:t>
          </a:r>
          <a:r>
            <a:rPr lang="en-US" b="1" dirty="0">
              <a:solidFill>
                <a:schemeClr val="tx1"/>
              </a:solidFill>
              <a:latin typeface="+mj-ea"/>
              <a:ea typeface="+mj-ea"/>
            </a:rPr>
            <a:t> </a:t>
          </a:r>
          <a:endParaRPr lang="zh-TW" altLang="en-US" b="1" dirty="0">
            <a:solidFill>
              <a:schemeClr val="tx1"/>
            </a:solidFill>
            <a:latin typeface="+mj-ea"/>
            <a:ea typeface="+mj-ea"/>
          </a:endParaRPr>
        </a:p>
      </dgm:t>
    </dgm:pt>
    <dgm:pt modelId="{1152C7CD-C875-4C0E-9C53-F77E803C3768}" type="parTrans" cxnId="{0D02CEC8-8297-4AD8-85F6-AA732FECBF34}">
      <dgm:prSet/>
      <dgm:spPr/>
      <dgm:t>
        <a:bodyPr/>
        <a:lstStyle/>
        <a:p>
          <a:endParaRPr lang="zh-TW" altLang="en-US"/>
        </a:p>
      </dgm:t>
    </dgm:pt>
    <dgm:pt modelId="{BD88E9DF-A2AF-4B39-A9BE-901306AE2F47}" type="sibTrans" cxnId="{0D02CEC8-8297-4AD8-85F6-AA732FECBF34}">
      <dgm:prSet/>
      <dgm:spPr/>
      <dgm:t>
        <a:bodyPr/>
        <a:lstStyle/>
        <a:p>
          <a:endParaRPr lang="zh-TW" altLang="en-US"/>
        </a:p>
      </dgm:t>
    </dgm:pt>
    <dgm:pt modelId="{4CEBFFDD-9119-4E9C-8E7C-20A587FFC1B5}" type="pres">
      <dgm:prSet presAssocID="{A9573925-8285-4CB0-8DAE-EFE70C81CA26}" presName="diagram" presStyleCnt="0">
        <dgm:presLayoutVars>
          <dgm:chMax val="1"/>
          <dgm:dir/>
          <dgm:animLvl val="ctr"/>
          <dgm:resizeHandles val="exact"/>
        </dgm:presLayoutVars>
      </dgm:prSet>
      <dgm:spPr/>
      <dgm:t>
        <a:bodyPr/>
        <a:lstStyle/>
        <a:p>
          <a:endParaRPr lang="zh-TW" altLang="en-US"/>
        </a:p>
      </dgm:t>
    </dgm:pt>
    <dgm:pt modelId="{DEC113D9-1596-4DBA-85F0-E2146D9CEFDC}" type="pres">
      <dgm:prSet presAssocID="{A9573925-8285-4CB0-8DAE-EFE70C81CA26}" presName="matrix" presStyleCnt="0"/>
      <dgm:spPr/>
    </dgm:pt>
    <dgm:pt modelId="{79EE20B6-00FC-4E48-A727-B4E425E88F1B}" type="pres">
      <dgm:prSet presAssocID="{A9573925-8285-4CB0-8DAE-EFE70C81CA26}" presName="tile1" presStyleLbl="node1" presStyleIdx="0" presStyleCnt="4" custLinFactNeighborX="-2109"/>
      <dgm:spPr/>
      <dgm:t>
        <a:bodyPr/>
        <a:lstStyle/>
        <a:p>
          <a:endParaRPr lang="zh-TW" altLang="en-US"/>
        </a:p>
      </dgm:t>
    </dgm:pt>
    <dgm:pt modelId="{25CBF341-8390-440E-9CE2-3753DD8FDC2D}" type="pres">
      <dgm:prSet presAssocID="{A9573925-8285-4CB0-8DAE-EFE70C81CA26}" presName="tile1text" presStyleLbl="node1" presStyleIdx="0" presStyleCnt="4">
        <dgm:presLayoutVars>
          <dgm:chMax val="0"/>
          <dgm:chPref val="0"/>
          <dgm:bulletEnabled val="1"/>
        </dgm:presLayoutVars>
      </dgm:prSet>
      <dgm:spPr/>
      <dgm:t>
        <a:bodyPr/>
        <a:lstStyle/>
        <a:p>
          <a:endParaRPr lang="zh-TW" altLang="en-US"/>
        </a:p>
      </dgm:t>
    </dgm:pt>
    <dgm:pt modelId="{C549EFF6-C903-4853-ACDB-5B965E392F13}" type="pres">
      <dgm:prSet presAssocID="{A9573925-8285-4CB0-8DAE-EFE70C81CA26}" presName="tile2" presStyleLbl="node1" presStyleIdx="1" presStyleCnt="4"/>
      <dgm:spPr/>
      <dgm:t>
        <a:bodyPr/>
        <a:lstStyle/>
        <a:p>
          <a:endParaRPr lang="zh-TW" altLang="en-US"/>
        </a:p>
      </dgm:t>
    </dgm:pt>
    <dgm:pt modelId="{953743B5-AE88-4FCA-B1B6-455B0F29254C}" type="pres">
      <dgm:prSet presAssocID="{A9573925-8285-4CB0-8DAE-EFE70C81CA26}" presName="tile2text" presStyleLbl="node1" presStyleIdx="1" presStyleCnt="4">
        <dgm:presLayoutVars>
          <dgm:chMax val="0"/>
          <dgm:chPref val="0"/>
          <dgm:bulletEnabled val="1"/>
        </dgm:presLayoutVars>
      </dgm:prSet>
      <dgm:spPr/>
      <dgm:t>
        <a:bodyPr/>
        <a:lstStyle/>
        <a:p>
          <a:endParaRPr lang="zh-TW" altLang="en-US"/>
        </a:p>
      </dgm:t>
    </dgm:pt>
    <dgm:pt modelId="{88CE3362-DE00-4098-A374-807766DAFC0D}" type="pres">
      <dgm:prSet presAssocID="{A9573925-8285-4CB0-8DAE-EFE70C81CA26}" presName="tile3" presStyleLbl="node1" presStyleIdx="2" presStyleCnt="4"/>
      <dgm:spPr/>
      <dgm:t>
        <a:bodyPr/>
        <a:lstStyle/>
        <a:p>
          <a:endParaRPr lang="zh-TW" altLang="en-US"/>
        </a:p>
      </dgm:t>
    </dgm:pt>
    <dgm:pt modelId="{4FE2A5AE-FF7F-489B-A45F-58DE01F55687}" type="pres">
      <dgm:prSet presAssocID="{A9573925-8285-4CB0-8DAE-EFE70C81CA26}" presName="tile3text" presStyleLbl="node1" presStyleIdx="2" presStyleCnt="4">
        <dgm:presLayoutVars>
          <dgm:chMax val="0"/>
          <dgm:chPref val="0"/>
          <dgm:bulletEnabled val="1"/>
        </dgm:presLayoutVars>
      </dgm:prSet>
      <dgm:spPr/>
      <dgm:t>
        <a:bodyPr/>
        <a:lstStyle/>
        <a:p>
          <a:endParaRPr lang="zh-TW" altLang="en-US"/>
        </a:p>
      </dgm:t>
    </dgm:pt>
    <dgm:pt modelId="{789DAEA5-737D-4B4D-9ED9-FAD60B052154}" type="pres">
      <dgm:prSet presAssocID="{A9573925-8285-4CB0-8DAE-EFE70C81CA26}" presName="tile4" presStyleLbl="node1" presStyleIdx="3" presStyleCnt="4"/>
      <dgm:spPr/>
      <dgm:t>
        <a:bodyPr/>
        <a:lstStyle/>
        <a:p>
          <a:endParaRPr lang="zh-TW" altLang="en-US"/>
        </a:p>
      </dgm:t>
    </dgm:pt>
    <dgm:pt modelId="{F7EF3C6D-C860-46F6-95DE-488A74ADD122}" type="pres">
      <dgm:prSet presAssocID="{A9573925-8285-4CB0-8DAE-EFE70C81CA26}" presName="tile4text" presStyleLbl="node1" presStyleIdx="3" presStyleCnt="4">
        <dgm:presLayoutVars>
          <dgm:chMax val="0"/>
          <dgm:chPref val="0"/>
          <dgm:bulletEnabled val="1"/>
        </dgm:presLayoutVars>
      </dgm:prSet>
      <dgm:spPr/>
      <dgm:t>
        <a:bodyPr/>
        <a:lstStyle/>
        <a:p>
          <a:endParaRPr lang="zh-TW" altLang="en-US"/>
        </a:p>
      </dgm:t>
    </dgm:pt>
    <dgm:pt modelId="{66775CFA-45D8-46AD-AE80-33F343C06FD0}" type="pres">
      <dgm:prSet presAssocID="{A9573925-8285-4CB0-8DAE-EFE70C81CA26}" presName="centerTile" presStyleLbl="fgShp" presStyleIdx="0" presStyleCnt="1" custScaleX="208989" custScaleY="116719">
        <dgm:presLayoutVars>
          <dgm:chMax val="0"/>
          <dgm:chPref val="0"/>
        </dgm:presLayoutVars>
      </dgm:prSet>
      <dgm:spPr/>
      <dgm:t>
        <a:bodyPr/>
        <a:lstStyle/>
        <a:p>
          <a:endParaRPr lang="zh-TW" altLang="en-US"/>
        </a:p>
      </dgm:t>
    </dgm:pt>
  </dgm:ptLst>
  <dgm:cxnLst>
    <dgm:cxn modelId="{64AC50F9-0E38-4E7D-9ED9-41FD46720B01}" type="presOf" srcId="{7E1145F5-03E9-42DC-A9C6-A3AE32C8D627}" destId="{25CBF341-8390-440E-9CE2-3753DD8FDC2D}" srcOrd="1" destOrd="0" presId="urn:microsoft.com/office/officeart/2005/8/layout/matrix1"/>
    <dgm:cxn modelId="{D9142030-3C92-47A8-AE25-46C7CF7F1A19}" srcId="{89092460-FE34-4268-A3B6-51547A4E5F21}" destId="{7E1145F5-03E9-42DC-A9C6-A3AE32C8D627}" srcOrd="0" destOrd="0" parTransId="{66811AD7-E524-4942-A423-B0D7E91D7E16}" sibTransId="{81C407C0-AB57-4203-9586-0E2FE5307A96}"/>
    <dgm:cxn modelId="{0D02CEC8-8297-4AD8-85F6-AA732FECBF34}" srcId="{89092460-FE34-4268-A3B6-51547A4E5F21}" destId="{6209C585-AA4A-442F-AC5E-990004013DD2}" srcOrd="3" destOrd="0" parTransId="{1152C7CD-C875-4C0E-9C53-F77E803C3768}" sibTransId="{BD88E9DF-A2AF-4B39-A9BE-901306AE2F47}"/>
    <dgm:cxn modelId="{A8C2F74C-E121-42CC-BCD1-7649F796EFAB}" type="presOf" srcId="{89092460-FE34-4268-A3B6-51547A4E5F21}" destId="{66775CFA-45D8-46AD-AE80-33F343C06FD0}" srcOrd="0" destOrd="0" presId="urn:microsoft.com/office/officeart/2005/8/layout/matrix1"/>
    <dgm:cxn modelId="{5AFBD5BA-DF53-482F-A15D-6584D6AD1DBB}" srcId="{89092460-FE34-4268-A3B6-51547A4E5F21}" destId="{51351B11-C054-4018-BBFA-595A138C15AC}" srcOrd="2" destOrd="0" parTransId="{9C052EF6-36AC-43B6-AD49-06D76EB4AE59}" sibTransId="{876D850C-0E75-4B3A-8CA0-D1C8253F0EC6}"/>
    <dgm:cxn modelId="{770E6A26-F6A1-4849-BEAE-DDE4AF59A947}" type="presOf" srcId="{51351B11-C054-4018-BBFA-595A138C15AC}" destId="{4FE2A5AE-FF7F-489B-A45F-58DE01F55687}" srcOrd="1" destOrd="0" presId="urn:microsoft.com/office/officeart/2005/8/layout/matrix1"/>
    <dgm:cxn modelId="{7B69669D-CF8B-4062-9A29-9AE0B63C6C62}" type="presOf" srcId="{7E1145F5-03E9-42DC-A9C6-A3AE32C8D627}" destId="{79EE20B6-00FC-4E48-A727-B4E425E88F1B}" srcOrd="0" destOrd="0" presId="urn:microsoft.com/office/officeart/2005/8/layout/matrix1"/>
    <dgm:cxn modelId="{A1C84E5C-CD4B-4436-AE60-2A1899703D91}" type="presOf" srcId="{934A739F-4B93-4B0C-BAD6-13AD007761EA}" destId="{C549EFF6-C903-4853-ACDB-5B965E392F13}" srcOrd="0" destOrd="0" presId="urn:microsoft.com/office/officeart/2005/8/layout/matrix1"/>
    <dgm:cxn modelId="{087D6D1A-5017-4FEF-89CF-BC2AC2A8B428}" type="presOf" srcId="{6209C585-AA4A-442F-AC5E-990004013DD2}" destId="{789DAEA5-737D-4B4D-9ED9-FAD60B052154}" srcOrd="0" destOrd="0" presId="urn:microsoft.com/office/officeart/2005/8/layout/matrix1"/>
    <dgm:cxn modelId="{63D25FA0-22C2-40E9-A982-9271E62E8912}" type="presOf" srcId="{6209C585-AA4A-442F-AC5E-990004013DD2}" destId="{F7EF3C6D-C860-46F6-95DE-488A74ADD122}" srcOrd="1" destOrd="0" presId="urn:microsoft.com/office/officeart/2005/8/layout/matrix1"/>
    <dgm:cxn modelId="{840DBBF6-CAD9-4A17-B1ED-20532B3CC031}" type="presOf" srcId="{51351B11-C054-4018-BBFA-595A138C15AC}" destId="{88CE3362-DE00-4098-A374-807766DAFC0D}" srcOrd="0" destOrd="0" presId="urn:microsoft.com/office/officeart/2005/8/layout/matrix1"/>
    <dgm:cxn modelId="{9E4AD718-B412-404A-9A82-6C2EB3CEE1D6}" srcId="{A9573925-8285-4CB0-8DAE-EFE70C81CA26}" destId="{89092460-FE34-4268-A3B6-51547A4E5F21}" srcOrd="0" destOrd="0" parTransId="{664615FB-5E45-4970-AC74-9268AE33DA53}" sibTransId="{6F234B0C-EDC0-4855-A164-E8588DB6000F}"/>
    <dgm:cxn modelId="{4E872601-CDD5-44CD-936C-241862C04EE7}" type="presOf" srcId="{A9573925-8285-4CB0-8DAE-EFE70C81CA26}" destId="{4CEBFFDD-9119-4E9C-8E7C-20A587FFC1B5}" srcOrd="0" destOrd="0" presId="urn:microsoft.com/office/officeart/2005/8/layout/matrix1"/>
    <dgm:cxn modelId="{2268B3F9-04B0-4181-846A-F3BDB7A98FB0}" type="presOf" srcId="{934A739F-4B93-4B0C-BAD6-13AD007761EA}" destId="{953743B5-AE88-4FCA-B1B6-455B0F29254C}" srcOrd="1" destOrd="0" presId="urn:microsoft.com/office/officeart/2005/8/layout/matrix1"/>
    <dgm:cxn modelId="{7B96128F-C0BE-4380-B125-8956468B1235}" srcId="{89092460-FE34-4268-A3B6-51547A4E5F21}" destId="{934A739F-4B93-4B0C-BAD6-13AD007761EA}" srcOrd="1" destOrd="0" parTransId="{B5982BA4-F996-47BF-9293-7472140328C7}" sibTransId="{312800E3-32CB-4089-898C-0441A9705D4C}"/>
    <dgm:cxn modelId="{A29C3F94-E47C-455B-8862-F2F423FA4071}" type="presParOf" srcId="{4CEBFFDD-9119-4E9C-8E7C-20A587FFC1B5}" destId="{DEC113D9-1596-4DBA-85F0-E2146D9CEFDC}" srcOrd="0" destOrd="0" presId="urn:microsoft.com/office/officeart/2005/8/layout/matrix1"/>
    <dgm:cxn modelId="{C9CD19ED-ED9B-4F4B-B7FB-43E09A4CBD65}" type="presParOf" srcId="{DEC113D9-1596-4DBA-85F0-E2146D9CEFDC}" destId="{79EE20B6-00FC-4E48-A727-B4E425E88F1B}" srcOrd="0" destOrd="0" presId="urn:microsoft.com/office/officeart/2005/8/layout/matrix1"/>
    <dgm:cxn modelId="{8B883E27-4E4D-48BF-B1BB-F126CA0BEFA5}" type="presParOf" srcId="{DEC113D9-1596-4DBA-85F0-E2146D9CEFDC}" destId="{25CBF341-8390-440E-9CE2-3753DD8FDC2D}" srcOrd="1" destOrd="0" presId="urn:microsoft.com/office/officeart/2005/8/layout/matrix1"/>
    <dgm:cxn modelId="{A5029940-196F-499F-90F7-C7298713428A}" type="presParOf" srcId="{DEC113D9-1596-4DBA-85F0-E2146D9CEFDC}" destId="{C549EFF6-C903-4853-ACDB-5B965E392F13}" srcOrd="2" destOrd="0" presId="urn:microsoft.com/office/officeart/2005/8/layout/matrix1"/>
    <dgm:cxn modelId="{3182AF7B-FB9A-4EF1-826E-2F0A32B76E80}" type="presParOf" srcId="{DEC113D9-1596-4DBA-85F0-E2146D9CEFDC}" destId="{953743B5-AE88-4FCA-B1B6-455B0F29254C}" srcOrd="3" destOrd="0" presId="urn:microsoft.com/office/officeart/2005/8/layout/matrix1"/>
    <dgm:cxn modelId="{87822F73-48F8-43FC-BBB4-B7B36AD089BD}" type="presParOf" srcId="{DEC113D9-1596-4DBA-85F0-E2146D9CEFDC}" destId="{88CE3362-DE00-4098-A374-807766DAFC0D}" srcOrd="4" destOrd="0" presId="urn:microsoft.com/office/officeart/2005/8/layout/matrix1"/>
    <dgm:cxn modelId="{6FE9E7DC-6F95-4C98-8203-365198D6CCC0}" type="presParOf" srcId="{DEC113D9-1596-4DBA-85F0-E2146D9CEFDC}" destId="{4FE2A5AE-FF7F-489B-A45F-58DE01F55687}" srcOrd="5" destOrd="0" presId="urn:microsoft.com/office/officeart/2005/8/layout/matrix1"/>
    <dgm:cxn modelId="{5AAC7FAD-64F8-4F1C-A6D2-9C91467E3D6D}" type="presParOf" srcId="{DEC113D9-1596-4DBA-85F0-E2146D9CEFDC}" destId="{789DAEA5-737D-4B4D-9ED9-FAD60B052154}" srcOrd="6" destOrd="0" presId="urn:microsoft.com/office/officeart/2005/8/layout/matrix1"/>
    <dgm:cxn modelId="{942656CB-7B59-4266-AAD4-4CEFB86F6271}" type="presParOf" srcId="{DEC113D9-1596-4DBA-85F0-E2146D9CEFDC}" destId="{F7EF3C6D-C860-46F6-95DE-488A74ADD122}" srcOrd="7" destOrd="0" presId="urn:microsoft.com/office/officeart/2005/8/layout/matrix1"/>
    <dgm:cxn modelId="{06CA2F1F-1534-48EA-8B02-CAAFED57CC55}" type="presParOf" srcId="{4CEBFFDD-9119-4E9C-8E7C-20A587FFC1B5}" destId="{66775CFA-45D8-46AD-AE80-33F343C06FD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11D2EA-CB7F-4939-A9E9-BAC876CAD8B6}"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zh-TW" altLang="en-US"/>
        </a:p>
      </dgm:t>
    </dgm:pt>
    <dgm:pt modelId="{D805A378-C4E0-4A0F-86F3-2DD3C04530E3}">
      <dgm:prSet phldrT="[文字]"/>
      <dgm:spPr/>
      <dgm:t>
        <a:bodyPr/>
        <a:lstStyle/>
        <a:p>
          <a:r>
            <a:rPr lang="zh-TW" altLang="en-US" b="0" cap="none" spc="0" dirty="0">
              <a:ln w="0"/>
              <a:solidFill>
                <a:schemeClr val="accent1"/>
              </a:solidFill>
              <a:effectLst>
                <a:outerShdw blurRad="38100" dist="25400" dir="5400000" algn="ctr" rotWithShape="0">
                  <a:srgbClr val="6E747A">
                    <a:alpha val="43000"/>
                  </a:srgbClr>
                </a:outerShdw>
              </a:effectLst>
            </a:rPr>
            <a:t>中高齡及高齡就業促進法</a:t>
          </a:r>
          <a:endParaRPr lang="zh-TW" altLang="en-US" dirty="0"/>
        </a:p>
      </dgm:t>
    </dgm:pt>
    <dgm:pt modelId="{F593DBCE-FAD2-489B-A8FA-0D1F9B916E60}" type="parTrans" cxnId="{DBF0B731-76B0-474A-8759-7C29E0C31A92}">
      <dgm:prSet/>
      <dgm:spPr/>
      <dgm:t>
        <a:bodyPr/>
        <a:lstStyle/>
        <a:p>
          <a:endParaRPr lang="zh-TW" altLang="en-US"/>
        </a:p>
      </dgm:t>
    </dgm:pt>
    <dgm:pt modelId="{170ACAEA-D378-422E-BE52-929F62205E75}" type="sibTrans" cxnId="{DBF0B731-76B0-474A-8759-7C29E0C31A92}">
      <dgm:prSet/>
      <dgm:spPr/>
      <dgm:t>
        <a:bodyPr/>
        <a:lstStyle/>
        <a:p>
          <a:endParaRPr lang="zh-TW" altLang="en-US"/>
        </a:p>
      </dgm:t>
    </dgm:pt>
    <dgm:pt modelId="{F10048B7-CE1D-401A-98D1-743ADE67ABBF}">
      <dgm:prSet phldrT="[文字]" custT="1"/>
      <dgm:spPr/>
      <dgm:t>
        <a:bodyPr/>
        <a:lstStyle/>
        <a:p>
          <a:pPr algn="l"/>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總則</a:t>
          </a:r>
        </a:p>
      </dgm:t>
    </dgm:pt>
    <dgm:pt modelId="{12D0C1FC-1F34-4143-B9CA-E2399C15ED3B}" type="parTrans" cxnId="{710457C1-1E56-448F-97D7-E1CBC2048233}">
      <dgm:prSet/>
      <dgm:spPr/>
      <dgm:t>
        <a:bodyPr/>
        <a:lstStyle/>
        <a:p>
          <a:endParaRPr lang="zh-TW" altLang="en-US"/>
        </a:p>
      </dgm:t>
    </dgm:pt>
    <dgm:pt modelId="{42BB50D4-EB7F-42DD-B9FC-5BA06C2FC1D8}" type="sibTrans" cxnId="{710457C1-1E56-448F-97D7-E1CBC2048233}">
      <dgm:prSet/>
      <dgm:spPr/>
      <dgm:t>
        <a:bodyPr/>
        <a:lstStyle/>
        <a:p>
          <a:endParaRPr lang="zh-TW" altLang="en-US"/>
        </a:p>
      </dgm:t>
    </dgm:pt>
    <dgm:pt modelId="{2E918071-6E87-4F13-BA0D-6B37F0FBF102}">
      <dgm:prSet phldrT="[文字]" custT="1"/>
      <dgm:spPr/>
      <dgm:t>
        <a:bodyPr/>
        <a:lstStyle/>
        <a:p>
          <a:pPr algn="l"/>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禁止年齡歧視</a:t>
          </a:r>
        </a:p>
      </dgm:t>
    </dgm:pt>
    <dgm:pt modelId="{21308F5C-5257-4BAF-B5A8-19C68DA0AF8E}" type="parTrans" cxnId="{1A1D71B9-CB46-49B5-8313-8406264E20DC}">
      <dgm:prSet/>
      <dgm:spPr/>
      <dgm:t>
        <a:bodyPr/>
        <a:lstStyle/>
        <a:p>
          <a:endParaRPr lang="zh-TW" altLang="en-US"/>
        </a:p>
      </dgm:t>
    </dgm:pt>
    <dgm:pt modelId="{6E2469D4-08A9-4166-84FF-5BC9379F1981}" type="sibTrans" cxnId="{1A1D71B9-CB46-49B5-8313-8406264E20DC}">
      <dgm:prSet/>
      <dgm:spPr/>
      <dgm:t>
        <a:bodyPr/>
        <a:lstStyle/>
        <a:p>
          <a:endParaRPr lang="zh-TW" altLang="en-US"/>
        </a:p>
      </dgm:t>
    </dgm:pt>
    <dgm:pt modelId="{FB198A0E-6D5F-40F3-A13B-D86194D68914}">
      <dgm:prSet phldrT="[文字]" custT="1"/>
      <dgm:spPr/>
      <dgm:t>
        <a:bodyPr/>
        <a:lstStyle/>
        <a:p>
          <a:pPr algn="l"/>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穩定就業措施</a:t>
          </a:r>
        </a:p>
      </dgm:t>
    </dgm:pt>
    <dgm:pt modelId="{18671BA5-72F0-42D1-BE36-B7D64D219987}" type="parTrans" cxnId="{26058306-8025-403C-A0C0-47EA5E44083B}">
      <dgm:prSet/>
      <dgm:spPr/>
      <dgm:t>
        <a:bodyPr/>
        <a:lstStyle/>
        <a:p>
          <a:endParaRPr lang="zh-TW" altLang="en-US"/>
        </a:p>
      </dgm:t>
    </dgm:pt>
    <dgm:pt modelId="{FEB562D3-7314-4809-AA1F-7532E44B0666}" type="sibTrans" cxnId="{26058306-8025-403C-A0C0-47EA5E44083B}">
      <dgm:prSet/>
      <dgm:spPr/>
      <dgm:t>
        <a:bodyPr/>
        <a:lstStyle/>
        <a:p>
          <a:endParaRPr lang="zh-TW" altLang="en-US"/>
        </a:p>
      </dgm:t>
    </dgm:pt>
    <dgm:pt modelId="{C3E9A84F-E3A9-449A-89A5-9DC931828426}">
      <dgm:prSet custT="1"/>
      <dgm:spPr/>
      <dgm:t>
        <a:bodyPr/>
        <a:lstStyle/>
        <a:p>
          <a:pPr algn="l"/>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 促進失業就業</a:t>
          </a:r>
        </a:p>
      </dgm:t>
    </dgm:pt>
    <dgm:pt modelId="{3B1661EE-2C82-42C9-B346-BAEC08BB558C}" type="parTrans" cxnId="{03D828A9-E56D-4CA3-BBE8-17C331EDC69A}">
      <dgm:prSet/>
      <dgm:spPr/>
      <dgm:t>
        <a:bodyPr/>
        <a:lstStyle/>
        <a:p>
          <a:endParaRPr lang="zh-TW" altLang="en-US"/>
        </a:p>
      </dgm:t>
    </dgm:pt>
    <dgm:pt modelId="{0FB9AE8C-30F2-43D2-8541-2932F132ABBF}" type="sibTrans" cxnId="{03D828A9-E56D-4CA3-BBE8-17C331EDC69A}">
      <dgm:prSet/>
      <dgm:spPr/>
      <dgm:t>
        <a:bodyPr/>
        <a:lstStyle/>
        <a:p>
          <a:endParaRPr lang="zh-TW" altLang="en-US"/>
        </a:p>
      </dgm:t>
    </dgm:pt>
    <dgm:pt modelId="{11FC5370-6626-44E2-BF89-B401652C52E4}">
      <dgm:prSet custT="1"/>
      <dgm:spPr/>
      <dgm:t>
        <a:bodyPr/>
        <a:lstStyle/>
        <a:p>
          <a:pPr algn="l"/>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支持退休後再就業</a:t>
          </a:r>
        </a:p>
      </dgm:t>
    </dgm:pt>
    <dgm:pt modelId="{D0C73CD2-52D0-4151-8E08-554E315B38E7}" type="parTrans" cxnId="{87A91C9D-97A9-4BD2-8DDD-3DAF9A25C9C5}">
      <dgm:prSet/>
      <dgm:spPr/>
      <dgm:t>
        <a:bodyPr/>
        <a:lstStyle/>
        <a:p>
          <a:endParaRPr lang="zh-TW" altLang="en-US"/>
        </a:p>
      </dgm:t>
    </dgm:pt>
    <dgm:pt modelId="{AA4C2BE9-6CB1-4E76-B657-1669D583FDDB}" type="sibTrans" cxnId="{87A91C9D-97A9-4BD2-8DDD-3DAF9A25C9C5}">
      <dgm:prSet/>
      <dgm:spPr/>
      <dgm:t>
        <a:bodyPr/>
        <a:lstStyle/>
        <a:p>
          <a:endParaRPr lang="zh-TW" altLang="en-US"/>
        </a:p>
      </dgm:t>
    </dgm:pt>
    <dgm:pt modelId="{401A2975-69C4-43F4-8690-F696EC0E6443}">
      <dgm:prSet custT="1"/>
      <dgm:spPr/>
      <dgm:t>
        <a:bodyPr/>
        <a:lstStyle/>
        <a:p>
          <a:pPr algn="l"/>
          <a:r>
            <a:rPr lang="en-US" altLang="zh-TW" sz="2400" dirty="0">
              <a:latin typeface="微軟正黑體" panose="020B0604030504040204" pitchFamily="34" charset="-120"/>
              <a:ea typeface="微軟正黑體" panose="020B0604030504040204" pitchFamily="34" charset="-120"/>
            </a:rPr>
            <a:t>6.</a:t>
          </a:r>
          <a:r>
            <a:rPr lang="zh-TW" altLang="en-US" sz="2400" dirty="0">
              <a:latin typeface="微軟正黑體" panose="020B0604030504040204" pitchFamily="34" charset="-120"/>
              <a:ea typeface="微軟正黑體" panose="020B0604030504040204" pitchFamily="34" charset="-120"/>
            </a:rPr>
            <a:t> 推動銀髮人才服務</a:t>
          </a:r>
        </a:p>
      </dgm:t>
    </dgm:pt>
    <dgm:pt modelId="{6963D5FF-8471-4B92-BBD2-C151E365409F}" type="parTrans" cxnId="{D932E705-10D2-47C1-B479-B796BEC98889}">
      <dgm:prSet/>
      <dgm:spPr/>
      <dgm:t>
        <a:bodyPr/>
        <a:lstStyle/>
        <a:p>
          <a:endParaRPr lang="zh-TW" altLang="en-US"/>
        </a:p>
      </dgm:t>
    </dgm:pt>
    <dgm:pt modelId="{C38AF4AF-8C27-4D92-9D17-16C5AF7CEE59}" type="sibTrans" cxnId="{D932E705-10D2-47C1-B479-B796BEC98889}">
      <dgm:prSet/>
      <dgm:spPr/>
      <dgm:t>
        <a:bodyPr/>
        <a:lstStyle/>
        <a:p>
          <a:endParaRPr lang="zh-TW" altLang="en-US"/>
        </a:p>
      </dgm:t>
    </dgm:pt>
    <dgm:pt modelId="{896B0896-E730-433F-BC6E-12071510F10A}">
      <dgm:prSet custT="1"/>
      <dgm:spPr/>
      <dgm:t>
        <a:bodyPr/>
        <a:lstStyle/>
        <a:p>
          <a:pPr algn="l"/>
          <a:r>
            <a:rPr lang="en-US" altLang="zh-TW" sz="2400" dirty="0">
              <a:latin typeface="微軟正黑體" panose="020B0604030504040204" pitchFamily="34" charset="-120"/>
              <a:ea typeface="微軟正黑體" panose="020B0604030504040204" pitchFamily="34" charset="-120"/>
            </a:rPr>
            <a:t>7.</a:t>
          </a:r>
          <a:r>
            <a:rPr lang="zh-TW" altLang="en-US" sz="2400" dirty="0">
              <a:latin typeface="微軟正黑體" panose="020B0604030504040204" pitchFamily="34" charset="-120"/>
              <a:ea typeface="微軟正黑體" panose="020B0604030504040204" pitchFamily="34" charset="-120"/>
            </a:rPr>
            <a:t>開發就業機會</a:t>
          </a:r>
        </a:p>
      </dgm:t>
    </dgm:pt>
    <dgm:pt modelId="{D5C700AD-B33A-4414-900F-D2B8D6669290}" type="parTrans" cxnId="{60E146B7-EB9E-4E00-A71C-10B2E47B2BA5}">
      <dgm:prSet/>
      <dgm:spPr/>
      <dgm:t>
        <a:bodyPr/>
        <a:lstStyle/>
        <a:p>
          <a:endParaRPr lang="zh-TW" altLang="en-US"/>
        </a:p>
      </dgm:t>
    </dgm:pt>
    <dgm:pt modelId="{890F9793-4A61-4E85-AB28-650A321FC265}" type="sibTrans" cxnId="{60E146B7-EB9E-4E00-A71C-10B2E47B2BA5}">
      <dgm:prSet/>
      <dgm:spPr/>
      <dgm:t>
        <a:bodyPr/>
        <a:lstStyle/>
        <a:p>
          <a:endParaRPr lang="zh-TW" altLang="en-US"/>
        </a:p>
      </dgm:t>
    </dgm:pt>
    <dgm:pt modelId="{675D8E4C-F8D4-493D-8B6E-2C27E7EF2DBF}">
      <dgm:prSet custT="1"/>
      <dgm:spPr/>
      <dgm:t>
        <a:bodyPr/>
        <a:lstStyle/>
        <a:p>
          <a:pPr algn="l"/>
          <a:r>
            <a:rPr lang="en-US" altLang="zh-TW" sz="2400" dirty="0">
              <a:latin typeface="+mj-ea"/>
              <a:ea typeface="+mj-ea"/>
            </a:rPr>
            <a:t>8.</a:t>
          </a:r>
          <a:r>
            <a:rPr lang="zh-TW" altLang="en-US" sz="2400" dirty="0">
              <a:latin typeface="+mj-ea"/>
              <a:ea typeface="+mj-ea"/>
            </a:rPr>
            <a:t> 附則  </a:t>
          </a:r>
          <a:r>
            <a:rPr lang="en-US" altLang="zh-TW" sz="2400" dirty="0">
              <a:latin typeface="+mj-ea"/>
              <a:ea typeface="+mj-ea"/>
            </a:rPr>
            <a:t>&amp;</a:t>
          </a:r>
          <a:r>
            <a:rPr lang="zh-TW" altLang="en-US" sz="2400" dirty="0">
              <a:latin typeface="+mj-ea"/>
              <a:ea typeface="+mj-ea"/>
            </a:rPr>
            <a:t>  </a:t>
          </a:r>
          <a:r>
            <a:rPr lang="en-US" altLang="zh-TW" sz="2400" dirty="0">
              <a:latin typeface="+mj-ea"/>
              <a:ea typeface="+mj-ea"/>
            </a:rPr>
            <a:t>9.</a:t>
          </a:r>
          <a:r>
            <a:rPr lang="zh-TW" altLang="en-US" sz="2400" dirty="0">
              <a:latin typeface="+mj-ea"/>
              <a:ea typeface="+mj-ea"/>
            </a:rPr>
            <a:t> 罰則</a:t>
          </a:r>
        </a:p>
      </dgm:t>
    </dgm:pt>
    <dgm:pt modelId="{5560EF07-2162-4012-8A37-F1BC78613D75}" type="parTrans" cxnId="{BEB8E821-1D99-4B17-AC43-96B149A95229}">
      <dgm:prSet/>
      <dgm:spPr/>
      <dgm:t>
        <a:bodyPr/>
        <a:lstStyle/>
        <a:p>
          <a:endParaRPr lang="zh-TW" altLang="en-US"/>
        </a:p>
      </dgm:t>
    </dgm:pt>
    <dgm:pt modelId="{70D8DB59-677F-4DDE-996E-8D2F8D90A660}" type="sibTrans" cxnId="{BEB8E821-1D99-4B17-AC43-96B149A95229}">
      <dgm:prSet/>
      <dgm:spPr/>
      <dgm:t>
        <a:bodyPr/>
        <a:lstStyle/>
        <a:p>
          <a:endParaRPr lang="zh-TW" altLang="en-US"/>
        </a:p>
      </dgm:t>
    </dgm:pt>
    <dgm:pt modelId="{ADAC22B3-DB6F-43FC-9DF9-C6791D4DA23E}" type="pres">
      <dgm:prSet presAssocID="{D411D2EA-CB7F-4939-A9E9-BAC876CAD8B6}" presName="Name0" presStyleCnt="0">
        <dgm:presLayoutVars>
          <dgm:chPref val="1"/>
          <dgm:dir/>
          <dgm:animOne val="branch"/>
          <dgm:animLvl val="lvl"/>
          <dgm:resizeHandles val="exact"/>
        </dgm:presLayoutVars>
      </dgm:prSet>
      <dgm:spPr/>
      <dgm:t>
        <a:bodyPr/>
        <a:lstStyle/>
        <a:p>
          <a:endParaRPr lang="zh-TW" altLang="en-US"/>
        </a:p>
      </dgm:t>
    </dgm:pt>
    <dgm:pt modelId="{520E91AC-B0B3-4F79-8E72-74083574EB6A}" type="pres">
      <dgm:prSet presAssocID="{D805A378-C4E0-4A0F-86F3-2DD3C04530E3}" presName="root1" presStyleCnt="0"/>
      <dgm:spPr/>
    </dgm:pt>
    <dgm:pt modelId="{CC97C172-BD1E-4106-B0C6-E3D8B97F6E88}" type="pres">
      <dgm:prSet presAssocID="{D805A378-C4E0-4A0F-86F3-2DD3C04530E3}" presName="LevelOneTextNode" presStyleLbl="node0" presStyleIdx="0" presStyleCnt="1" custLinFactNeighborX="-5263">
        <dgm:presLayoutVars>
          <dgm:chPref val="3"/>
        </dgm:presLayoutVars>
      </dgm:prSet>
      <dgm:spPr/>
      <dgm:t>
        <a:bodyPr/>
        <a:lstStyle/>
        <a:p>
          <a:endParaRPr lang="zh-TW" altLang="en-US"/>
        </a:p>
      </dgm:t>
    </dgm:pt>
    <dgm:pt modelId="{E8104A07-D42B-4EFF-AD98-226E2400A59B}" type="pres">
      <dgm:prSet presAssocID="{D805A378-C4E0-4A0F-86F3-2DD3C04530E3}" presName="level2hierChild" presStyleCnt="0"/>
      <dgm:spPr/>
    </dgm:pt>
    <dgm:pt modelId="{00D2DF64-3928-4776-9D44-00ED65931120}" type="pres">
      <dgm:prSet presAssocID="{12D0C1FC-1F34-4143-B9CA-E2399C15ED3B}" presName="conn2-1" presStyleLbl="parChTrans1D2" presStyleIdx="0" presStyleCnt="8"/>
      <dgm:spPr/>
      <dgm:t>
        <a:bodyPr/>
        <a:lstStyle/>
        <a:p>
          <a:endParaRPr lang="zh-TW" altLang="en-US"/>
        </a:p>
      </dgm:t>
    </dgm:pt>
    <dgm:pt modelId="{D9EDB416-8D65-4720-8909-5CC1FC7D4ABC}" type="pres">
      <dgm:prSet presAssocID="{12D0C1FC-1F34-4143-B9CA-E2399C15ED3B}" presName="connTx" presStyleLbl="parChTrans1D2" presStyleIdx="0" presStyleCnt="8"/>
      <dgm:spPr/>
      <dgm:t>
        <a:bodyPr/>
        <a:lstStyle/>
        <a:p>
          <a:endParaRPr lang="zh-TW" altLang="en-US"/>
        </a:p>
      </dgm:t>
    </dgm:pt>
    <dgm:pt modelId="{F029F688-C082-4FEC-B528-4391A8F70061}" type="pres">
      <dgm:prSet presAssocID="{F10048B7-CE1D-401A-98D1-743ADE67ABBF}" presName="root2" presStyleCnt="0"/>
      <dgm:spPr/>
    </dgm:pt>
    <dgm:pt modelId="{2524A6F9-B878-4BEE-A42F-9B7DF072CF44}" type="pres">
      <dgm:prSet presAssocID="{F10048B7-CE1D-401A-98D1-743ADE67ABBF}" presName="LevelTwoTextNode" presStyleLbl="node2" presStyleIdx="0" presStyleCnt="8" custScaleX="243805">
        <dgm:presLayoutVars>
          <dgm:chPref val="3"/>
        </dgm:presLayoutVars>
      </dgm:prSet>
      <dgm:spPr/>
      <dgm:t>
        <a:bodyPr/>
        <a:lstStyle/>
        <a:p>
          <a:endParaRPr lang="zh-TW" altLang="en-US"/>
        </a:p>
      </dgm:t>
    </dgm:pt>
    <dgm:pt modelId="{1A7EE0AB-695D-4C04-B754-D1BDBE3A2CFF}" type="pres">
      <dgm:prSet presAssocID="{F10048B7-CE1D-401A-98D1-743ADE67ABBF}" presName="level3hierChild" presStyleCnt="0"/>
      <dgm:spPr/>
    </dgm:pt>
    <dgm:pt modelId="{993225CE-DE3C-4603-B80D-06A36453ECE0}" type="pres">
      <dgm:prSet presAssocID="{21308F5C-5257-4BAF-B5A8-19C68DA0AF8E}" presName="conn2-1" presStyleLbl="parChTrans1D2" presStyleIdx="1" presStyleCnt="8"/>
      <dgm:spPr/>
      <dgm:t>
        <a:bodyPr/>
        <a:lstStyle/>
        <a:p>
          <a:endParaRPr lang="zh-TW" altLang="en-US"/>
        </a:p>
      </dgm:t>
    </dgm:pt>
    <dgm:pt modelId="{2C94C9B2-6092-4402-BCE1-90D3B1229D99}" type="pres">
      <dgm:prSet presAssocID="{21308F5C-5257-4BAF-B5A8-19C68DA0AF8E}" presName="connTx" presStyleLbl="parChTrans1D2" presStyleIdx="1" presStyleCnt="8"/>
      <dgm:spPr/>
      <dgm:t>
        <a:bodyPr/>
        <a:lstStyle/>
        <a:p>
          <a:endParaRPr lang="zh-TW" altLang="en-US"/>
        </a:p>
      </dgm:t>
    </dgm:pt>
    <dgm:pt modelId="{C1BF810F-A30C-4922-BC4C-C9616127FB80}" type="pres">
      <dgm:prSet presAssocID="{2E918071-6E87-4F13-BA0D-6B37F0FBF102}" presName="root2" presStyleCnt="0"/>
      <dgm:spPr/>
    </dgm:pt>
    <dgm:pt modelId="{E63C8D08-5A69-44C1-8CFB-464EAC02ACDD}" type="pres">
      <dgm:prSet presAssocID="{2E918071-6E87-4F13-BA0D-6B37F0FBF102}" presName="LevelTwoTextNode" presStyleLbl="node2" presStyleIdx="1" presStyleCnt="8" custScaleX="243805">
        <dgm:presLayoutVars>
          <dgm:chPref val="3"/>
        </dgm:presLayoutVars>
      </dgm:prSet>
      <dgm:spPr/>
      <dgm:t>
        <a:bodyPr/>
        <a:lstStyle/>
        <a:p>
          <a:endParaRPr lang="zh-TW" altLang="en-US"/>
        </a:p>
      </dgm:t>
    </dgm:pt>
    <dgm:pt modelId="{36FE439E-9250-4610-99B3-E7E3CF08F1CE}" type="pres">
      <dgm:prSet presAssocID="{2E918071-6E87-4F13-BA0D-6B37F0FBF102}" presName="level3hierChild" presStyleCnt="0"/>
      <dgm:spPr/>
    </dgm:pt>
    <dgm:pt modelId="{3E1B475F-E00D-40B1-B2DF-07C099A69644}" type="pres">
      <dgm:prSet presAssocID="{18671BA5-72F0-42D1-BE36-B7D64D219987}" presName="conn2-1" presStyleLbl="parChTrans1D2" presStyleIdx="2" presStyleCnt="8"/>
      <dgm:spPr/>
      <dgm:t>
        <a:bodyPr/>
        <a:lstStyle/>
        <a:p>
          <a:endParaRPr lang="zh-TW" altLang="en-US"/>
        </a:p>
      </dgm:t>
    </dgm:pt>
    <dgm:pt modelId="{531EAA8A-9FE4-43D5-86A2-E2013743CAB7}" type="pres">
      <dgm:prSet presAssocID="{18671BA5-72F0-42D1-BE36-B7D64D219987}" presName="connTx" presStyleLbl="parChTrans1D2" presStyleIdx="2" presStyleCnt="8"/>
      <dgm:spPr/>
      <dgm:t>
        <a:bodyPr/>
        <a:lstStyle/>
        <a:p>
          <a:endParaRPr lang="zh-TW" altLang="en-US"/>
        </a:p>
      </dgm:t>
    </dgm:pt>
    <dgm:pt modelId="{A605E821-3F98-4B88-A103-37C4B924DBB4}" type="pres">
      <dgm:prSet presAssocID="{FB198A0E-6D5F-40F3-A13B-D86194D68914}" presName="root2" presStyleCnt="0"/>
      <dgm:spPr/>
    </dgm:pt>
    <dgm:pt modelId="{4F11943E-0CB0-4B57-BAFC-BB87DE9F7C35}" type="pres">
      <dgm:prSet presAssocID="{FB198A0E-6D5F-40F3-A13B-D86194D68914}" presName="LevelTwoTextNode" presStyleLbl="node2" presStyleIdx="2" presStyleCnt="8" custScaleX="243805" custLinFactNeighborX="1307" custLinFactNeighborY="-1429">
        <dgm:presLayoutVars>
          <dgm:chPref val="3"/>
        </dgm:presLayoutVars>
      </dgm:prSet>
      <dgm:spPr/>
      <dgm:t>
        <a:bodyPr/>
        <a:lstStyle/>
        <a:p>
          <a:endParaRPr lang="zh-TW" altLang="en-US"/>
        </a:p>
      </dgm:t>
    </dgm:pt>
    <dgm:pt modelId="{A9E5F099-664E-4909-8BD9-868437C41238}" type="pres">
      <dgm:prSet presAssocID="{FB198A0E-6D5F-40F3-A13B-D86194D68914}" presName="level3hierChild" presStyleCnt="0"/>
      <dgm:spPr/>
    </dgm:pt>
    <dgm:pt modelId="{444F8268-5AEF-481E-94AC-9B86C5EA300E}" type="pres">
      <dgm:prSet presAssocID="{3B1661EE-2C82-42C9-B346-BAEC08BB558C}" presName="conn2-1" presStyleLbl="parChTrans1D2" presStyleIdx="3" presStyleCnt="8"/>
      <dgm:spPr/>
      <dgm:t>
        <a:bodyPr/>
        <a:lstStyle/>
        <a:p>
          <a:endParaRPr lang="zh-TW" altLang="en-US"/>
        </a:p>
      </dgm:t>
    </dgm:pt>
    <dgm:pt modelId="{B6B4AB18-92C1-4B63-A4D8-4197620DE22D}" type="pres">
      <dgm:prSet presAssocID="{3B1661EE-2C82-42C9-B346-BAEC08BB558C}" presName="connTx" presStyleLbl="parChTrans1D2" presStyleIdx="3" presStyleCnt="8"/>
      <dgm:spPr/>
      <dgm:t>
        <a:bodyPr/>
        <a:lstStyle/>
        <a:p>
          <a:endParaRPr lang="zh-TW" altLang="en-US"/>
        </a:p>
      </dgm:t>
    </dgm:pt>
    <dgm:pt modelId="{F33C21FE-2A60-48AD-AAF0-A2CD4FAC08A6}" type="pres">
      <dgm:prSet presAssocID="{C3E9A84F-E3A9-449A-89A5-9DC931828426}" presName="root2" presStyleCnt="0"/>
      <dgm:spPr/>
    </dgm:pt>
    <dgm:pt modelId="{4F3363CE-A630-40CB-9782-6B498665941B}" type="pres">
      <dgm:prSet presAssocID="{C3E9A84F-E3A9-449A-89A5-9DC931828426}" presName="LevelTwoTextNode" presStyleLbl="node2" presStyleIdx="3" presStyleCnt="8" custScaleX="243805" custLinFactNeighborX="1743">
        <dgm:presLayoutVars>
          <dgm:chPref val="3"/>
        </dgm:presLayoutVars>
      </dgm:prSet>
      <dgm:spPr/>
      <dgm:t>
        <a:bodyPr/>
        <a:lstStyle/>
        <a:p>
          <a:endParaRPr lang="zh-TW" altLang="en-US"/>
        </a:p>
      </dgm:t>
    </dgm:pt>
    <dgm:pt modelId="{4BFAEB05-C712-4D16-AAAA-792206580AB4}" type="pres">
      <dgm:prSet presAssocID="{C3E9A84F-E3A9-449A-89A5-9DC931828426}" presName="level3hierChild" presStyleCnt="0"/>
      <dgm:spPr/>
    </dgm:pt>
    <dgm:pt modelId="{54E2B204-2BCE-43C3-AA18-FE1A8FAA0F64}" type="pres">
      <dgm:prSet presAssocID="{D0C73CD2-52D0-4151-8E08-554E315B38E7}" presName="conn2-1" presStyleLbl="parChTrans1D2" presStyleIdx="4" presStyleCnt="8"/>
      <dgm:spPr/>
      <dgm:t>
        <a:bodyPr/>
        <a:lstStyle/>
        <a:p>
          <a:endParaRPr lang="zh-TW" altLang="en-US"/>
        </a:p>
      </dgm:t>
    </dgm:pt>
    <dgm:pt modelId="{58E837F1-7D59-4933-BF10-C167C90F123B}" type="pres">
      <dgm:prSet presAssocID="{D0C73CD2-52D0-4151-8E08-554E315B38E7}" presName="connTx" presStyleLbl="parChTrans1D2" presStyleIdx="4" presStyleCnt="8"/>
      <dgm:spPr/>
      <dgm:t>
        <a:bodyPr/>
        <a:lstStyle/>
        <a:p>
          <a:endParaRPr lang="zh-TW" altLang="en-US"/>
        </a:p>
      </dgm:t>
    </dgm:pt>
    <dgm:pt modelId="{56936BAF-E258-46E1-A5BD-0394339A5FFE}" type="pres">
      <dgm:prSet presAssocID="{11FC5370-6626-44E2-BF89-B401652C52E4}" presName="root2" presStyleCnt="0"/>
      <dgm:spPr/>
    </dgm:pt>
    <dgm:pt modelId="{88547F12-8504-4E74-BB9F-A46C8306C597}" type="pres">
      <dgm:prSet presAssocID="{11FC5370-6626-44E2-BF89-B401652C52E4}" presName="LevelTwoTextNode" presStyleLbl="node2" presStyleIdx="4" presStyleCnt="8" custScaleX="243805">
        <dgm:presLayoutVars>
          <dgm:chPref val="3"/>
        </dgm:presLayoutVars>
      </dgm:prSet>
      <dgm:spPr/>
      <dgm:t>
        <a:bodyPr/>
        <a:lstStyle/>
        <a:p>
          <a:endParaRPr lang="zh-TW" altLang="en-US"/>
        </a:p>
      </dgm:t>
    </dgm:pt>
    <dgm:pt modelId="{99134365-98D8-4091-B9C9-7C80CF38EEA8}" type="pres">
      <dgm:prSet presAssocID="{11FC5370-6626-44E2-BF89-B401652C52E4}" presName="level3hierChild" presStyleCnt="0"/>
      <dgm:spPr/>
    </dgm:pt>
    <dgm:pt modelId="{01B2F93F-ADC4-4FC2-A55A-21712C4F75AD}" type="pres">
      <dgm:prSet presAssocID="{6963D5FF-8471-4B92-BBD2-C151E365409F}" presName="conn2-1" presStyleLbl="parChTrans1D2" presStyleIdx="5" presStyleCnt="8"/>
      <dgm:spPr/>
      <dgm:t>
        <a:bodyPr/>
        <a:lstStyle/>
        <a:p>
          <a:endParaRPr lang="zh-TW" altLang="en-US"/>
        </a:p>
      </dgm:t>
    </dgm:pt>
    <dgm:pt modelId="{0B783DA8-C014-450F-A643-68326001522E}" type="pres">
      <dgm:prSet presAssocID="{6963D5FF-8471-4B92-BBD2-C151E365409F}" presName="connTx" presStyleLbl="parChTrans1D2" presStyleIdx="5" presStyleCnt="8"/>
      <dgm:spPr/>
      <dgm:t>
        <a:bodyPr/>
        <a:lstStyle/>
        <a:p>
          <a:endParaRPr lang="zh-TW" altLang="en-US"/>
        </a:p>
      </dgm:t>
    </dgm:pt>
    <dgm:pt modelId="{F61FAD6C-C27D-4451-9540-BAC44C783627}" type="pres">
      <dgm:prSet presAssocID="{401A2975-69C4-43F4-8690-F696EC0E6443}" presName="root2" presStyleCnt="0"/>
      <dgm:spPr/>
    </dgm:pt>
    <dgm:pt modelId="{0F338D7E-31A8-431C-BEFF-09CA50BA00B2}" type="pres">
      <dgm:prSet presAssocID="{401A2975-69C4-43F4-8690-F696EC0E6443}" presName="LevelTwoTextNode" presStyleLbl="node2" presStyleIdx="5" presStyleCnt="8" custScaleX="243805">
        <dgm:presLayoutVars>
          <dgm:chPref val="3"/>
        </dgm:presLayoutVars>
      </dgm:prSet>
      <dgm:spPr/>
      <dgm:t>
        <a:bodyPr/>
        <a:lstStyle/>
        <a:p>
          <a:endParaRPr lang="zh-TW" altLang="en-US"/>
        </a:p>
      </dgm:t>
    </dgm:pt>
    <dgm:pt modelId="{A7F58EA9-F4F9-442E-8B98-3141474CC1F1}" type="pres">
      <dgm:prSet presAssocID="{401A2975-69C4-43F4-8690-F696EC0E6443}" presName="level3hierChild" presStyleCnt="0"/>
      <dgm:spPr/>
    </dgm:pt>
    <dgm:pt modelId="{5819E896-F7BF-42D5-8AC8-581D0EFEC374}" type="pres">
      <dgm:prSet presAssocID="{D5C700AD-B33A-4414-900F-D2B8D6669290}" presName="conn2-1" presStyleLbl="parChTrans1D2" presStyleIdx="6" presStyleCnt="8"/>
      <dgm:spPr/>
      <dgm:t>
        <a:bodyPr/>
        <a:lstStyle/>
        <a:p>
          <a:endParaRPr lang="zh-TW" altLang="en-US"/>
        </a:p>
      </dgm:t>
    </dgm:pt>
    <dgm:pt modelId="{3FF85D78-5BA2-41EB-9EEC-35A9316DB6C5}" type="pres">
      <dgm:prSet presAssocID="{D5C700AD-B33A-4414-900F-D2B8D6669290}" presName="connTx" presStyleLbl="parChTrans1D2" presStyleIdx="6" presStyleCnt="8"/>
      <dgm:spPr/>
      <dgm:t>
        <a:bodyPr/>
        <a:lstStyle/>
        <a:p>
          <a:endParaRPr lang="zh-TW" altLang="en-US"/>
        </a:p>
      </dgm:t>
    </dgm:pt>
    <dgm:pt modelId="{BCD0790B-40D6-4527-AF15-0AF1077D95D2}" type="pres">
      <dgm:prSet presAssocID="{896B0896-E730-433F-BC6E-12071510F10A}" presName="root2" presStyleCnt="0"/>
      <dgm:spPr/>
    </dgm:pt>
    <dgm:pt modelId="{B1A2CFD3-4FDE-4869-8456-A0FD8BDB6BB8}" type="pres">
      <dgm:prSet presAssocID="{896B0896-E730-433F-BC6E-12071510F10A}" presName="LevelTwoTextNode" presStyleLbl="node2" presStyleIdx="6" presStyleCnt="8" custScaleX="243805">
        <dgm:presLayoutVars>
          <dgm:chPref val="3"/>
        </dgm:presLayoutVars>
      </dgm:prSet>
      <dgm:spPr/>
      <dgm:t>
        <a:bodyPr/>
        <a:lstStyle/>
        <a:p>
          <a:endParaRPr lang="zh-TW" altLang="en-US"/>
        </a:p>
      </dgm:t>
    </dgm:pt>
    <dgm:pt modelId="{2B22D364-4A2C-448E-B3F0-B5540E245174}" type="pres">
      <dgm:prSet presAssocID="{896B0896-E730-433F-BC6E-12071510F10A}" presName="level3hierChild" presStyleCnt="0"/>
      <dgm:spPr/>
    </dgm:pt>
    <dgm:pt modelId="{F072745E-5E29-4D9D-B772-1D385D084557}" type="pres">
      <dgm:prSet presAssocID="{5560EF07-2162-4012-8A37-F1BC78613D75}" presName="conn2-1" presStyleLbl="parChTrans1D2" presStyleIdx="7" presStyleCnt="8"/>
      <dgm:spPr/>
      <dgm:t>
        <a:bodyPr/>
        <a:lstStyle/>
        <a:p>
          <a:endParaRPr lang="zh-TW" altLang="en-US"/>
        </a:p>
      </dgm:t>
    </dgm:pt>
    <dgm:pt modelId="{14EC9422-8956-4454-A535-A165782B2D20}" type="pres">
      <dgm:prSet presAssocID="{5560EF07-2162-4012-8A37-F1BC78613D75}" presName="connTx" presStyleLbl="parChTrans1D2" presStyleIdx="7" presStyleCnt="8"/>
      <dgm:spPr/>
      <dgm:t>
        <a:bodyPr/>
        <a:lstStyle/>
        <a:p>
          <a:endParaRPr lang="zh-TW" altLang="en-US"/>
        </a:p>
      </dgm:t>
    </dgm:pt>
    <dgm:pt modelId="{7143FEE5-D383-4564-9755-13377B1452D9}" type="pres">
      <dgm:prSet presAssocID="{675D8E4C-F8D4-493D-8B6E-2C27E7EF2DBF}" presName="root2" presStyleCnt="0"/>
      <dgm:spPr/>
    </dgm:pt>
    <dgm:pt modelId="{85124624-C284-4F37-B646-222C6771DEB9}" type="pres">
      <dgm:prSet presAssocID="{675D8E4C-F8D4-493D-8B6E-2C27E7EF2DBF}" presName="LevelTwoTextNode" presStyleLbl="node2" presStyleIdx="7" presStyleCnt="8" custScaleX="243805">
        <dgm:presLayoutVars>
          <dgm:chPref val="3"/>
        </dgm:presLayoutVars>
      </dgm:prSet>
      <dgm:spPr/>
      <dgm:t>
        <a:bodyPr/>
        <a:lstStyle/>
        <a:p>
          <a:endParaRPr lang="zh-TW" altLang="en-US"/>
        </a:p>
      </dgm:t>
    </dgm:pt>
    <dgm:pt modelId="{85B0BE98-451D-458A-95CB-2EE1E3AF523F}" type="pres">
      <dgm:prSet presAssocID="{675D8E4C-F8D4-493D-8B6E-2C27E7EF2DBF}" presName="level3hierChild" presStyleCnt="0"/>
      <dgm:spPr/>
    </dgm:pt>
  </dgm:ptLst>
  <dgm:cxnLst>
    <dgm:cxn modelId="{60E146B7-EB9E-4E00-A71C-10B2E47B2BA5}" srcId="{D805A378-C4E0-4A0F-86F3-2DD3C04530E3}" destId="{896B0896-E730-433F-BC6E-12071510F10A}" srcOrd="6" destOrd="0" parTransId="{D5C700AD-B33A-4414-900F-D2B8D6669290}" sibTransId="{890F9793-4A61-4E85-AB28-650A321FC265}"/>
    <dgm:cxn modelId="{87A91C9D-97A9-4BD2-8DDD-3DAF9A25C9C5}" srcId="{D805A378-C4E0-4A0F-86F3-2DD3C04530E3}" destId="{11FC5370-6626-44E2-BF89-B401652C52E4}" srcOrd="4" destOrd="0" parTransId="{D0C73CD2-52D0-4151-8E08-554E315B38E7}" sibTransId="{AA4C2BE9-6CB1-4E76-B657-1669D583FDDB}"/>
    <dgm:cxn modelId="{15110158-410C-4C25-9869-6465A39461E3}" type="presOf" srcId="{D5C700AD-B33A-4414-900F-D2B8D6669290}" destId="{3FF85D78-5BA2-41EB-9EEC-35A9316DB6C5}" srcOrd="1" destOrd="0" presId="urn:microsoft.com/office/officeart/2008/layout/HorizontalMultiLevelHierarchy"/>
    <dgm:cxn modelId="{BF059048-E5C8-4E4A-890F-5184BF65D7F1}" type="presOf" srcId="{3B1661EE-2C82-42C9-B346-BAEC08BB558C}" destId="{444F8268-5AEF-481E-94AC-9B86C5EA300E}" srcOrd="0" destOrd="0" presId="urn:microsoft.com/office/officeart/2008/layout/HorizontalMultiLevelHierarchy"/>
    <dgm:cxn modelId="{EC785ED3-C25D-4AFC-9E55-10AE9EA1645C}" type="presOf" srcId="{5560EF07-2162-4012-8A37-F1BC78613D75}" destId="{F072745E-5E29-4D9D-B772-1D385D084557}" srcOrd="0" destOrd="0" presId="urn:microsoft.com/office/officeart/2008/layout/HorizontalMultiLevelHierarchy"/>
    <dgm:cxn modelId="{D932E705-10D2-47C1-B479-B796BEC98889}" srcId="{D805A378-C4E0-4A0F-86F3-2DD3C04530E3}" destId="{401A2975-69C4-43F4-8690-F696EC0E6443}" srcOrd="5" destOrd="0" parTransId="{6963D5FF-8471-4B92-BBD2-C151E365409F}" sibTransId="{C38AF4AF-8C27-4D92-9D17-16C5AF7CEE59}"/>
    <dgm:cxn modelId="{CD1653BB-C781-4586-A21E-068265694FC8}" type="presOf" srcId="{6963D5FF-8471-4B92-BBD2-C151E365409F}" destId="{0B783DA8-C014-450F-A643-68326001522E}" srcOrd="1" destOrd="0" presId="urn:microsoft.com/office/officeart/2008/layout/HorizontalMultiLevelHierarchy"/>
    <dgm:cxn modelId="{E73CA603-BEF6-4677-8B5B-F5A015A9AB89}" type="presOf" srcId="{21308F5C-5257-4BAF-B5A8-19C68DA0AF8E}" destId="{993225CE-DE3C-4603-B80D-06A36453ECE0}" srcOrd="0" destOrd="0" presId="urn:microsoft.com/office/officeart/2008/layout/HorizontalMultiLevelHierarchy"/>
    <dgm:cxn modelId="{710457C1-1E56-448F-97D7-E1CBC2048233}" srcId="{D805A378-C4E0-4A0F-86F3-2DD3C04530E3}" destId="{F10048B7-CE1D-401A-98D1-743ADE67ABBF}" srcOrd="0" destOrd="0" parTransId="{12D0C1FC-1F34-4143-B9CA-E2399C15ED3B}" sibTransId="{42BB50D4-EB7F-42DD-B9FC-5BA06C2FC1D8}"/>
    <dgm:cxn modelId="{C945C98E-9FF8-4FF6-8768-4C973DA02A7E}" type="presOf" srcId="{18671BA5-72F0-42D1-BE36-B7D64D219987}" destId="{3E1B475F-E00D-40B1-B2DF-07C099A69644}" srcOrd="0" destOrd="0" presId="urn:microsoft.com/office/officeart/2008/layout/HorizontalMultiLevelHierarchy"/>
    <dgm:cxn modelId="{AF9EF177-4008-4DF9-BB11-421535691756}" type="presOf" srcId="{12D0C1FC-1F34-4143-B9CA-E2399C15ED3B}" destId="{D9EDB416-8D65-4720-8909-5CC1FC7D4ABC}" srcOrd="1" destOrd="0" presId="urn:microsoft.com/office/officeart/2008/layout/HorizontalMultiLevelHierarchy"/>
    <dgm:cxn modelId="{5F74D745-6BE0-470C-9DD8-7BD1B1E6D7D4}" type="presOf" srcId="{F10048B7-CE1D-401A-98D1-743ADE67ABBF}" destId="{2524A6F9-B878-4BEE-A42F-9B7DF072CF44}" srcOrd="0" destOrd="0" presId="urn:microsoft.com/office/officeart/2008/layout/HorizontalMultiLevelHierarchy"/>
    <dgm:cxn modelId="{03D828A9-E56D-4CA3-BBE8-17C331EDC69A}" srcId="{D805A378-C4E0-4A0F-86F3-2DD3C04530E3}" destId="{C3E9A84F-E3A9-449A-89A5-9DC931828426}" srcOrd="3" destOrd="0" parTransId="{3B1661EE-2C82-42C9-B346-BAEC08BB558C}" sibTransId="{0FB9AE8C-30F2-43D2-8541-2932F132ABBF}"/>
    <dgm:cxn modelId="{5B255625-5E0B-4A48-BC11-81B4ABF29741}" type="presOf" srcId="{D0C73CD2-52D0-4151-8E08-554E315B38E7}" destId="{58E837F1-7D59-4933-BF10-C167C90F123B}" srcOrd="1" destOrd="0" presId="urn:microsoft.com/office/officeart/2008/layout/HorizontalMultiLevelHierarchy"/>
    <dgm:cxn modelId="{0425FABC-CBD8-40DB-BDB7-0B2D3DC8A469}" type="presOf" srcId="{5560EF07-2162-4012-8A37-F1BC78613D75}" destId="{14EC9422-8956-4454-A535-A165782B2D20}" srcOrd="1" destOrd="0" presId="urn:microsoft.com/office/officeart/2008/layout/HorizontalMultiLevelHierarchy"/>
    <dgm:cxn modelId="{E0156390-20F8-4D62-974E-DAFFC592ADCD}" type="presOf" srcId="{C3E9A84F-E3A9-449A-89A5-9DC931828426}" destId="{4F3363CE-A630-40CB-9782-6B498665941B}" srcOrd="0" destOrd="0" presId="urn:microsoft.com/office/officeart/2008/layout/HorizontalMultiLevelHierarchy"/>
    <dgm:cxn modelId="{26058306-8025-403C-A0C0-47EA5E44083B}" srcId="{D805A378-C4E0-4A0F-86F3-2DD3C04530E3}" destId="{FB198A0E-6D5F-40F3-A13B-D86194D68914}" srcOrd="2" destOrd="0" parTransId="{18671BA5-72F0-42D1-BE36-B7D64D219987}" sibTransId="{FEB562D3-7314-4809-AA1F-7532E44B0666}"/>
    <dgm:cxn modelId="{A4DE07A1-4CC5-4FB0-8B7D-2D357FD58A11}" type="presOf" srcId="{D411D2EA-CB7F-4939-A9E9-BAC876CAD8B6}" destId="{ADAC22B3-DB6F-43FC-9DF9-C6791D4DA23E}" srcOrd="0" destOrd="0" presId="urn:microsoft.com/office/officeart/2008/layout/HorizontalMultiLevelHierarchy"/>
    <dgm:cxn modelId="{81525E54-128F-47A2-931B-DCC47D49D12C}" type="presOf" srcId="{21308F5C-5257-4BAF-B5A8-19C68DA0AF8E}" destId="{2C94C9B2-6092-4402-BCE1-90D3B1229D99}" srcOrd="1" destOrd="0" presId="urn:microsoft.com/office/officeart/2008/layout/HorizontalMultiLevelHierarchy"/>
    <dgm:cxn modelId="{B99BF2EB-02A7-4C2D-AC7A-54FDB4219580}" type="presOf" srcId="{3B1661EE-2C82-42C9-B346-BAEC08BB558C}" destId="{B6B4AB18-92C1-4B63-A4D8-4197620DE22D}" srcOrd="1" destOrd="0" presId="urn:microsoft.com/office/officeart/2008/layout/HorizontalMultiLevelHierarchy"/>
    <dgm:cxn modelId="{69E40687-7E47-44B9-9628-39BC6E5D76A6}" type="presOf" srcId="{401A2975-69C4-43F4-8690-F696EC0E6443}" destId="{0F338D7E-31A8-431C-BEFF-09CA50BA00B2}" srcOrd="0" destOrd="0" presId="urn:microsoft.com/office/officeart/2008/layout/HorizontalMultiLevelHierarchy"/>
    <dgm:cxn modelId="{867E6830-1F66-49FE-A413-32634CD6B5D1}" type="presOf" srcId="{896B0896-E730-433F-BC6E-12071510F10A}" destId="{B1A2CFD3-4FDE-4869-8456-A0FD8BDB6BB8}" srcOrd="0" destOrd="0" presId="urn:microsoft.com/office/officeart/2008/layout/HorizontalMultiLevelHierarchy"/>
    <dgm:cxn modelId="{5FEF5B4D-09B3-438B-84B3-CF8FE60D173E}" type="presOf" srcId="{675D8E4C-F8D4-493D-8B6E-2C27E7EF2DBF}" destId="{85124624-C284-4F37-B646-222C6771DEB9}" srcOrd="0" destOrd="0" presId="urn:microsoft.com/office/officeart/2008/layout/HorizontalMultiLevelHierarchy"/>
    <dgm:cxn modelId="{D6E57E62-9E64-444D-AE63-B144EB489A15}" type="presOf" srcId="{12D0C1FC-1F34-4143-B9CA-E2399C15ED3B}" destId="{00D2DF64-3928-4776-9D44-00ED65931120}" srcOrd="0" destOrd="0" presId="urn:microsoft.com/office/officeart/2008/layout/HorizontalMultiLevelHierarchy"/>
    <dgm:cxn modelId="{A0818E9B-2D89-41D2-8715-E2C26EA7EE6C}" type="presOf" srcId="{D5C700AD-B33A-4414-900F-D2B8D6669290}" destId="{5819E896-F7BF-42D5-8AC8-581D0EFEC374}" srcOrd="0" destOrd="0" presId="urn:microsoft.com/office/officeart/2008/layout/HorizontalMultiLevelHierarchy"/>
    <dgm:cxn modelId="{8A57BF4F-E133-4823-9F28-EA0D2F2E3A04}" type="presOf" srcId="{D0C73CD2-52D0-4151-8E08-554E315B38E7}" destId="{54E2B204-2BCE-43C3-AA18-FE1A8FAA0F64}" srcOrd="0" destOrd="0" presId="urn:microsoft.com/office/officeart/2008/layout/HorizontalMultiLevelHierarchy"/>
    <dgm:cxn modelId="{B0E8692C-696B-4C4B-B011-5B23880665B0}" type="presOf" srcId="{18671BA5-72F0-42D1-BE36-B7D64D219987}" destId="{531EAA8A-9FE4-43D5-86A2-E2013743CAB7}" srcOrd="1" destOrd="0" presId="urn:microsoft.com/office/officeart/2008/layout/HorizontalMultiLevelHierarchy"/>
    <dgm:cxn modelId="{1A1D71B9-CB46-49B5-8313-8406264E20DC}" srcId="{D805A378-C4E0-4A0F-86F3-2DD3C04530E3}" destId="{2E918071-6E87-4F13-BA0D-6B37F0FBF102}" srcOrd="1" destOrd="0" parTransId="{21308F5C-5257-4BAF-B5A8-19C68DA0AF8E}" sibTransId="{6E2469D4-08A9-4166-84FF-5BC9379F1981}"/>
    <dgm:cxn modelId="{CCCA0BA4-1464-4AF8-A2F4-42D94348BEB5}" type="presOf" srcId="{D805A378-C4E0-4A0F-86F3-2DD3C04530E3}" destId="{CC97C172-BD1E-4106-B0C6-E3D8B97F6E88}" srcOrd="0" destOrd="0" presId="urn:microsoft.com/office/officeart/2008/layout/HorizontalMultiLevelHierarchy"/>
    <dgm:cxn modelId="{EECD647D-5064-49E1-BA57-CDC0362EC735}" type="presOf" srcId="{2E918071-6E87-4F13-BA0D-6B37F0FBF102}" destId="{E63C8D08-5A69-44C1-8CFB-464EAC02ACDD}" srcOrd="0" destOrd="0" presId="urn:microsoft.com/office/officeart/2008/layout/HorizontalMultiLevelHierarchy"/>
    <dgm:cxn modelId="{382A5AE7-70AD-48CA-BE23-45F75A79E48B}" type="presOf" srcId="{11FC5370-6626-44E2-BF89-B401652C52E4}" destId="{88547F12-8504-4E74-BB9F-A46C8306C597}" srcOrd="0" destOrd="0" presId="urn:microsoft.com/office/officeart/2008/layout/HorizontalMultiLevelHierarchy"/>
    <dgm:cxn modelId="{BEB8E821-1D99-4B17-AC43-96B149A95229}" srcId="{D805A378-C4E0-4A0F-86F3-2DD3C04530E3}" destId="{675D8E4C-F8D4-493D-8B6E-2C27E7EF2DBF}" srcOrd="7" destOrd="0" parTransId="{5560EF07-2162-4012-8A37-F1BC78613D75}" sibTransId="{70D8DB59-677F-4DDE-996E-8D2F8D90A660}"/>
    <dgm:cxn modelId="{6E0821CB-FCB6-4DAC-AFF2-5D422A80127E}" type="presOf" srcId="{6963D5FF-8471-4B92-BBD2-C151E365409F}" destId="{01B2F93F-ADC4-4FC2-A55A-21712C4F75AD}" srcOrd="0" destOrd="0" presId="urn:microsoft.com/office/officeart/2008/layout/HorizontalMultiLevelHierarchy"/>
    <dgm:cxn modelId="{118DCA7D-17D7-4FA9-9B88-CA341F81E6F9}" type="presOf" srcId="{FB198A0E-6D5F-40F3-A13B-D86194D68914}" destId="{4F11943E-0CB0-4B57-BAFC-BB87DE9F7C35}" srcOrd="0" destOrd="0" presId="urn:microsoft.com/office/officeart/2008/layout/HorizontalMultiLevelHierarchy"/>
    <dgm:cxn modelId="{DBF0B731-76B0-474A-8759-7C29E0C31A92}" srcId="{D411D2EA-CB7F-4939-A9E9-BAC876CAD8B6}" destId="{D805A378-C4E0-4A0F-86F3-2DD3C04530E3}" srcOrd="0" destOrd="0" parTransId="{F593DBCE-FAD2-489B-A8FA-0D1F9B916E60}" sibTransId="{170ACAEA-D378-422E-BE52-929F62205E75}"/>
    <dgm:cxn modelId="{450DDE4F-5806-4016-A1BD-D515D250EAC4}" type="presParOf" srcId="{ADAC22B3-DB6F-43FC-9DF9-C6791D4DA23E}" destId="{520E91AC-B0B3-4F79-8E72-74083574EB6A}" srcOrd="0" destOrd="0" presId="urn:microsoft.com/office/officeart/2008/layout/HorizontalMultiLevelHierarchy"/>
    <dgm:cxn modelId="{FC05F51D-6A49-4A66-8CB1-C9814315568C}" type="presParOf" srcId="{520E91AC-B0B3-4F79-8E72-74083574EB6A}" destId="{CC97C172-BD1E-4106-B0C6-E3D8B97F6E88}" srcOrd="0" destOrd="0" presId="urn:microsoft.com/office/officeart/2008/layout/HorizontalMultiLevelHierarchy"/>
    <dgm:cxn modelId="{F81C0536-CD42-4A29-8449-472B89158D4F}" type="presParOf" srcId="{520E91AC-B0B3-4F79-8E72-74083574EB6A}" destId="{E8104A07-D42B-4EFF-AD98-226E2400A59B}" srcOrd="1" destOrd="0" presId="urn:microsoft.com/office/officeart/2008/layout/HorizontalMultiLevelHierarchy"/>
    <dgm:cxn modelId="{F3832D9C-B286-474F-B793-BEA21F92CC64}" type="presParOf" srcId="{E8104A07-D42B-4EFF-AD98-226E2400A59B}" destId="{00D2DF64-3928-4776-9D44-00ED65931120}" srcOrd="0" destOrd="0" presId="urn:microsoft.com/office/officeart/2008/layout/HorizontalMultiLevelHierarchy"/>
    <dgm:cxn modelId="{6C62F965-A73B-45B9-9E02-46EDB2DB23DA}" type="presParOf" srcId="{00D2DF64-3928-4776-9D44-00ED65931120}" destId="{D9EDB416-8D65-4720-8909-5CC1FC7D4ABC}" srcOrd="0" destOrd="0" presId="urn:microsoft.com/office/officeart/2008/layout/HorizontalMultiLevelHierarchy"/>
    <dgm:cxn modelId="{011A4992-C371-4750-8023-4B4240283D50}" type="presParOf" srcId="{E8104A07-D42B-4EFF-AD98-226E2400A59B}" destId="{F029F688-C082-4FEC-B528-4391A8F70061}" srcOrd="1" destOrd="0" presId="urn:microsoft.com/office/officeart/2008/layout/HorizontalMultiLevelHierarchy"/>
    <dgm:cxn modelId="{E6B80DFC-41F7-4FA0-B502-27C46CF3AF73}" type="presParOf" srcId="{F029F688-C082-4FEC-B528-4391A8F70061}" destId="{2524A6F9-B878-4BEE-A42F-9B7DF072CF44}" srcOrd="0" destOrd="0" presId="urn:microsoft.com/office/officeart/2008/layout/HorizontalMultiLevelHierarchy"/>
    <dgm:cxn modelId="{26DEAEE9-9AE2-4733-9ACF-08D3BE5865B8}" type="presParOf" srcId="{F029F688-C082-4FEC-B528-4391A8F70061}" destId="{1A7EE0AB-695D-4C04-B754-D1BDBE3A2CFF}" srcOrd="1" destOrd="0" presId="urn:microsoft.com/office/officeart/2008/layout/HorizontalMultiLevelHierarchy"/>
    <dgm:cxn modelId="{BF74CF9F-179F-496C-B63B-79DED05FCE52}" type="presParOf" srcId="{E8104A07-D42B-4EFF-AD98-226E2400A59B}" destId="{993225CE-DE3C-4603-B80D-06A36453ECE0}" srcOrd="2" destOrd="0" presId="urn:microsoft.com/office/officeart/2008/layout/HorizontalMultiLevelHierarchy"/>
    <dgm:cxn modelId="{7453D1C3-48C2-4098-8ED9-A072C571C924}" type="presParOf" srcId="{993225CE-DE3C-4603-B80D-06A36453ECE0}" destId="{2C94C9B2-6092-4402-BCE1-90D3B1229D99}" srcOrd="0" destOrd="0" presId="urn:microsoft.com/office/officeart/2008/layout/HorizontalMultiLevelHierarchy"/>
    <dgm:cxn modelId="{F45A4E61-957C-4599-BDF7-D31E862D8C25}" type="presParOf" srcId="{E8104A07-D42B-4EFF-AD98-226E2400A59B}" destId="{C1BF810F-A30C-4922-BC4C-C9616127FB80}" srcOrd="3" destOrd="0" presId="urn:microsoft.com/office/officeart/2008/layout/HorizontalMultiLevelHierarchy"/>
    <dgm:cxn modelId="{3A147BCA-16E4-4A0D-892E-69F5EEB9C9B3}" type="presParOf" srcId="{C1BF810F-A30C-4922-BC4C-C9616127FB80}" destId="{E63C8D08-5A69-44C1-8CFB-464EAC02ACDD}" srcOrd="0" destOrd="0" presId="urn:microsoft.com/office/officeart/2008/layout/HorizontalMultiLevelHierarchy"/>
    <dgm:cxn modelId="{F5FBC981-34EC-4A57-A69F-7039E6E32EDF}" type="presParOf" srcId="{C1BF810F-A30C-4922-BC4C-C9616127FB80}" destId="{36FE439E-9250-4610-99B3-E7E3CF08F1CE}" srcOrd="1" destOrd="0" presId="urn:microsoft.com/office/officeart/2008/layout/HorizontalMultiLevelHierarchy"/>
    <dgm:cxn modelId="{25B90D82-3C72-4605-812A-137A2F8FC4C2}" type="presParOf" srcId="{E8104A07-D42B-4EFF-AD98-226E2400A59B}" destId="{3E1B475F-E00D-40B1-B2DF-07C099A69644}" srcOrd="4" destOrd="0" presId="urn:microsoft.com/office/officeart/2008/layout/HorizontalMultiLevelHierarchy"/>
    <dgm:cxn modelId="{1A8FF1D2-7940-44B8-B207-139815339B7A}" type="presParOf" srcId="{3E1B475F-E00D-40B1-B2DF-07C099A69644}" destId="{531EAA8A-9FE4-43D5-86A2-E2013743CAB7}" srcOrd="0" destOrd="0" presId="urn:microsoft.com/office/officeart/2008/layout/HorizontalMultiLevelHierarchy"/>
    <dgm:cxn modelId="{3162C5AB-2EFB-4CBC-ACEB-7AF260E399BB}" type="presParOf" srcId="{E8104A07-D42B-4EFF-AD98-226E2400A59B}" destId="{A605E821-3F98-4B88-A103-37C4B924DBB4}" srcOrd="5" destOrd="0" presId="urn:microsoft.com/office/officeart/2008/layout/HorizontalMultiLevelHierarchy"/>
    <dgm:cxn modelId="{9141788C-FB56-4689-A566-8EB2D20DF8F3}" type="presParOf" srcId="{A605E821-3F98-4B88-A103-37C4B924DBB4}" destId="{4F11943E-0CB0-4B57-BAFC-BB87DE9F7C35}" srcOrd="0" destOrd="0" presId="urn:microsoft.com/office/officeart/2008/layout/HorizontalMultiLevelHierarchy"/>
    <dgm:cxn modelId="{6981F829-D289-45C4-99EF-EEFFB07EE52E}" type="presParOf" srcId="{A605E821-3F98-4B88-A103-37C4B924DBB4}" destId="{A9E5F099-664E-4909-8BD9-868437C41238}" srcOrd="1" destOrd="0" presId="urn:microsoft.com/office/officeart/2008/layout/HorizontalMultiLevelHierarchy"/>
    <dgm:cxn modelId="{3CF2C480-693B-4BDE-9D68-4160AF89B1E2}" type="presParOf" srcId="{E8104A07-D42B-4EFF-AD98-226E2400A59B}" destId="{444F8268-5AEF-481E-94AC-9B86C5EA300E}" srcOrd="6" destOrd="0" presId="urn:microsoft.com/office/officeart/2008/layout/HorizontalMultiLevelHierarchy"/>
    <dgm:cxn modelId="{AAFD14F8-1089-46B8-B55D-BAF3A9E6E455}" type="presParOf" srcId="{444F8268-5AEF-481E-94AC-9B86C5EA300E}" destId="{B6B4AB18-92C1-4B63-A4D8-4197620DE22D}" srcOrd="0" destOrd="0" presId="urn:microsoft.com/office/officeart/2008/layout/HorizontalMultiLevelHierarchy"/>
    <dgm:cxn modelId="{27F5830D-DC77-49E8-941E-6D2EEAAEA592}" type="presParOf" srcId="{E8104A07-D42B-4EFF-AD98-226E2400A59B}" destId="{F33C21FE-2A60-48AD-AAF0-A2CD4FAC08A6}" srcOrd="7" destOrd="0" presId="urn:microsoft.com/office/officeart/2008/layout/HorizontalMultiLevelHierarchy"/>
    <dgm:cxn modelId="{C84E071C-F75B-4096-9F2A-1C13F4146AFB}" type="presParOf" srcId="{F33C21FE-2A60-48AD-AAF0-A2CD4FAC08A6}" destId="{4F3363CE-A630-40CB-9782-6B498665941B}" srcOrd="0" destOrd="0" presId="urn:microsoft.com/office/officeart/2008/layout/HorizontalMultiLevelHierarchy"/>
    <dgm:cxn modelId="{17589361-EA0E-454F-8157-87C5FBF53DA2}" type="presParOf" srcId="{F33C21FE-2A60-48AD-AAF0-A2CD4FAC08A6}" destId="{4BFAEB05-C712-4D16-AAAA-792206580AB4}" srcOrd="1" destOrd="0" presId="urn:microsoft.com/office/officeart/2008/layout/HorizontalMultiLevelHierarchy"/>
    <dgm:cxn modelId="{8A43528A-CE4D-4B5B-8E9C-73520D83B4D9}" type="presParOf" srcId="{E8104A07-D42B-4EFF-AD98-226E2400A59B}" destId="{54E2B204-2BCE-43C3-AA18-FE1A8FAA0F64}" srcOrd="8" destOrd="0" presId="urn:microsoft.com/office/officeart/2008/layout/HorizontalMultiLevelHierarchy"/>
    <dgm:cxn modelId="{DF328610-322D-493D-9F9C-1F751A5FA440}" type="presParOf" srcId="{54E2B204-2BCE-43C3-AA18-FE1A8FAA0F64}" destId="{58E837F1-7D59-4933-BF10-C167C90F123B}" srcOrd="0" destOrd="0" presId="urn:microsoft.com/office/officeart/2008/layout/HorizontalMultiLevelHierarchy"/>
    <dgm:cxn modelId="{4446F72B-280B-428C-9B54-AEA23C69E3CD}" type="presParOf" srcId="{E8104A07-D42B-4EFF-AD98-226E2400A59B}" destId="{56936BAF-E258-46E1-A5BD-0394339A5FFE}" srcOrd="9" destOrd="0" presId="urn:microsoft.com/office/officeart/2008/layout/HorizontalMultiLevelHierarchy"/>
    <dgm:cxn modelId="{DF556FBD-2E95-4D54-B501-2BAFF0A9BB02}" type="presParOf" srcId="{56936BAF-E258-46E1-A5BD-0394339A5FFE}" destId="{88547F12-8504-4E74-BB9F-A46C8306C597}" srcOrd="0" destOrd="0" presId="urn:microsoft.com/office/officeart/2008/layout/HorizontalMultiLevelHierarchy"/>
    <dgm:cxn modelId="{C4296E18-3E15-4147-897C-5EE3A79AA4DC}" type="presParOf" srcId="{56936BAF-E258-46E1-A5BD-0394339A5FFE}" destId="{99134365-98D8-4091-B9C9-7C80CF38EEA8}" srcOrd="1" destOrd="0" presId="urn:microsoft.com/office/officeart/2008/layout/HorizontalMultiLevelHierarchy"/>
    <dgm:cxn modelId="{89D8D957-229B-437F-9648-40EB08BA3759}" type="presParOf" srcId="{E8104A07-D42B-4EFF-AD98-226E2400A59B}" destId="{01B2F93F-ADC4-4FC2-A55A-21712C4F75AD}" srcOrd="10" destOrd="0" presId="urn:microsoft.com/office/officeart/2008/layout/HorizontalMultiLevelHierarchy"/>
    <dgm:cxn modelId="{D8762C91-9020-4A0C-9CB6-03F00DBAEBD8}" type="presParOf" srcId="{01B2F93F-ADC4-4FC2-A55A-21712C4F75AD}" destId="{0B783DA8-C014-450F-A643-68326001522E}" srcOrd="0" destOrd="0" presId="urn:microsoft.com/office/officeart/2008/layout/HorizontalMultiLevelHierarchy"/>
    <dgm:cxn modelId="{D739E872-6ED9-4F94-8308-7AF2ECF2123D}" type="presParOf" srcId="{E8104A07-D42B-4EFF-AD98-226E2400A59B}" destId="{F61FAD6C-C27D-4451-9540-BAC44C783627}" srcOrd="11" destOrd="0" presId="urn:microsoft.com/office/officeart/2008/layout/HorizontalMultiLevelHierarchy"/>
    <dgm:cxn modelId="{D7E152C3-7477-4720-9B62-D452D9CE0B37}" type="presParOf" srcId="{F61FAD6C-C27D-4451-9540-BAC44C783627}" destId="{0F338D7E-31A8-431C-BEFF-09CA50BA00B2}" srcOrd="0" destOrd="0" presId="urn:microsoft.com/office/officeart/2008/layout/HorizontalMultiLevelHierarchy"/>
    <dgm:cxn modelId="{BA17D2EC-E314-4F1B-A5BB-F4BC6204BA74}" type="presParOf" srcId="{F61FAD6C-C27D-4451-9540-BAC44C783627}" destId="{A7F58EA9-F4F9-442E-8B98-3141474CC1F1}" srcOrd="1" destOrd="0" presId="urn:microsoft.com/office/officeart/2008/layout/HorizontalMultiLevelHierarchy"/>
    <dgm:cxn modelId="{607B779E-CE5F-44AF-BCB4-C7A3C6C69584}" type="presParOf" srcId="{E8104A07-D42B-4EFF-AD98-226E2400A59B}" destId="{5819E896-F7BF-42D5-8AC8-581D0EFEC374}" srcOrd="12" destOrd="0" presId="urn:microsoft.com/office/officeart/2008/layout/HorizontalMultiLevelHierarchy"/>
    <dgm:cxn modelId="{7A1A9E86-1147-4113-918A-08FE8B0F7C00}" type="presParOf" srcId="{5819E896-F7BF-42D5-8AC8-581D0EFEC374}" destId="{3FF85D78-5BA2-41EB-9EEC-35A9316DB6C5}" srcOrd="0" destOrd="0" presId="urn:microsoft.com/office/officeart/2008/layout/HorizontalMultiLevelHierarchy"/>
    <dgm:cxn modelId="{8992E950-615F-4D8E-94D0-F8F2BCBF8489}" type="presParOf" srcId="{E8104A07-D42B-4EFF-AD98-226E2400A59B}" destId="{BCD0790B-40D6-4527-AF15-0AF1077D95D2}" srcOrd="13" destOrd="0" presId="urn:microsoft.com/office/officeart/2008/layout/HorizontalMultiLevelHierarchy"/>
    <dgm:cxn modelId="{B13AC9A1-1827-4604-90F6-1840D3BB87E3}" type="presParOf" srcId="{BCD0790B-40D6-4527-AF15-0AF1077D95D2}" destId="{B1A2CFD3-4FDE-4869-8456-A0FD8BDB6BB8}" srcOrd="0" destOrd="0" presId="urn:microsoft.com/office/officeart/2008/layout/HorizontalMultiLevelHierarchy"/>
    <dgm:cxn modelId="{9B97E3FB-65D0-4B20-AD62-156A2FCD0414}" type="presParOf" srcId="{BCD0790B-40D6-4527-AF15-0AF1077D95D2}" destId="{2B22D364-4A2C-448E-B3F0-B5540E245174}" srcOrd="1" destOrd="0" presId="urn:microsoft.com/office/officeart/2008/layout/HorizontalMultiLevelHierarchy"/>
    <dgm:cxn modelId="{7469C4CA-432E-4CEC-BC38-75CD82D1F2B1}" type="presParOf" srcId="{E8104A07-D42B-4EFF-AD98-226E2400A59B}" destId="{F072745E-5E29-4D9D-B772-1D385D084557}" srcOrd="14" destOrd="0" presId="urn:microsoft.com/office/officeart/2008/layout/HorizontalMultiLevelHierarchy"/>
    <dgm:cxn modelId="{8F65DE4C-6DA1-4659-B14E-60A2A1703B19}" type="presParOf" srcId="{F072745E-5E29-4D9D-B772-1D385D084557}" destId="{14EC9422-8956-4454-A535-A165782B2D20}" srcOrd="0" destOrd="0" presId="urn:microsoft.com/office/officeart/2008/layout/HorizontalMultiLevelHierarchy"/>
    <dgm:cxn modelId="{576BC5BD-9B9C-4F10-9B41-1BEC0857306A}" type="presParOf" srcId="{E8104A07-D42B-4EFF-AD98-226E2400A59B}" destId="{7143FEE5-D383-4564-9755-13377B1452D9}" srcOrd="15" destOrd="0" presId="urn:microsoft.com/office/officeart/2008/layout/HorizontalMultiLevelHierarchy"/>
    <dgm:cxn modelId="{063B6F60-3D38-4172-8409-DA6FCB6ED48A}" type="presParOf" srcId="{7143FEE5-D383-4564-9755-13377B1452D9}" destId="{85124624-C284-4F37-B646-222C6771DEB9}" srcOrd="0" destOrd="0" presId="urn:microsoft.com/office/officeart/2008/layout/HorizontalMultiLevelHierarchy"/>
    <dgm:cxn modelId="{2FA5AF7A-C1FA-410B-9E93-B40D7E4CD7D9}" type="presParOf" srcId="{7143FEE5-D383-4564-9755-13377B1452D9}" destId="{85B0BE98-451D-458A-95CB-2EE1E3AF523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1F3EF-DE4B-423F-943F-E59F1CF5D656}" type="datetimeFigureOut">
              <a:rPr lang="zh-TW" altLang="en-US" smtClean="0"/>
              <a:t>2021/10/15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121DF-C3D5-4732-A96C-7F1025B1DDB9}" type="slidenum">
              <a:rPr lang="zh-TW" altLang="en-US" smtClean="0"/>
              <a:t>‹#›</a:t>
            </a:fld>
            <a:endParaRPr lang="zh-TW" altLang="en-US"/>
          </a:p>
        </p:txBody>
      </p:sp>
    </p:spTree>
    <p:extLst>
      <p:ext uri="{BB962C8B-B14F-4D97-AF65-F5344CB8AC3E}">
        <p14:creationId xmlns:p14="http://schemas.microsoft.com/office/powerpoint/2010/main" val="1472846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AEEA9A8-F961-4E2D-8079-79A16B9BAE82}" type="slidenum">
              <a:rPr lang="zh-TW" altLang="en-US" smtClean="0"/>
              <a:t>2</a:t>
            </a:fld>
            <a:endParaRPr lang="zh-TW" altLang="en-US"/>
          </a:p>
        </p:txBody>
      </p:sp>
    </p:spTree>
    <p:extLst>
      <p:ext uri="{BB962C8B-B14F-4D97-AF65-F5344CB8AC3E}">
        <p14:creationId xmlns:p14="http://schemas.microsoft.com/office/powerpoint/2010/main" val="353140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8AE6EE5-F75E-4711-B082-6AD8EA2E0A46}" type="slidenum">
              <a:rPr lang="zh-TW" altLang="en-US" smtClean="0"/>
              <a:t>3</a:t>
            </a:fld>
            <a:endParaRPr lang="zh-TW" altLang="en-US"/>
          </a:p>
        </p:txBody>
      </p:sp>
    </p:spTree>
    <p:extLst>
      <p:ext uri="{BB962C8B-B14F-4D97-AF65-F5344CB8AC3E}">
        <p14:creationId xmlns:p14="http://schemas.microsoft.com/office/powerpoint/2010/main" val="300808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B3AAF4D-C27F-41D2-B829-406703A51DDD}" type="slidenum">
              <a:rPr lang="zh-TW" altLang="en-US" smtClean="0"/>
              <a:t>12</a:t>
            </a:fld>
            <a:endParaRPr lang="zh-TW" altLang="en-US"/>
          </a:p>
        </p:txBody>
      </p:sp>
    </p:spTree>
    <p:extLst>
      <p:ext uri="{BB962C8B-B14F-4D97-AF65-F5344CB8AC3E}">
        <p14:creationId xmlns:p14="http://schemas.microsoft.com/office/powerpoint/2010/main" val="13668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A3121DF-C3D5-4732-A96C-7F1025B1DDB9}" type="slidenum">
              <a:rPr lang="zh-TW" altLang="en-US" smtClean="0"/>
              <a:t>25</a:t>
            </a:fld>
            <a:endParaRPr lang="zh-TW" altLang="en-US"/>
          </a:p>
        </p:txBody>
      </p:sp>
    </p:spTree>
    <p:extLst>
      <p:ext uri="{BB962C8B-B14F-4D97-AF65-F5344CB8AC3E}">
        <p14:creationId xmlns:p14="http://schemas.microsoft.com/office/powerpoint/2010/main" val="365026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A3121DF-C3D5-4732-A96C-7F1025B1DDB9}" type="slidenum">
              <a:rPr lang="zh-TW" altLang="en-US" smtClean="0"/>
              <a:t>54</a:t>
            </a:fld>
            <a:endParaRPr lang="zh-TW" altLang="en-US"/>
          </a:p>
        </p:txBody>
      </p:sp>
    </p:spTree>
    <p:extLst>
      <p:ext uri="{BB962C8B-B14F-4D97-AF65-F5344CB8AC3E}">
        <p14:creationId xmlns:p14="http://schemas.microsoft.com/office/powerpoint/2010/main" val="377961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222222"/>
                </a:solidFill>
                <a:effectLst/>
                <a:latin typeface="Helvetica" panose="020B0604020202020204" pitchFamily="34" charset="0"/>
              </a:rPr>
              <a:t>薪資的規定於勞工請假規則第</a:t>
            </a:r>
            <a:r>
              <a:rPr lang="en-US" altLang="zh-TW" b="0" i="0" dirty="0">
                <a:solidFill>
                  <a:srgbClr val="222222"/>
                </a:solidFill>
                <a:effectLst/>
                <a:latin typeface="Helvetica" panose="020B0604020202020204" pitchFamily="34" charset="0"/>
              </a:rPr>
              <a:t>4</a:t>
            </a:r>
            <a:r>
              <a:rPr lang="zh-TW" altLang="en-US" b="0" i="0" dirty="0">
                <a:solidFill>
                  <a:srgbClr val="222222"/>
                </a:solidFill>
                <a:effectLst/>
                <a:latin typeface="Helvetica" panose="020B0604020202020204" pitchFamily="34" charset="0"/>
              </a:rPr>
              <a:t>條「普通傷病假一年內未超過三十日部分，工資折半發給。」另依照目前行政院勞工委員會民國 </a:t>
            </a:r>
            <a:r>
              <a:rPr lang="en-US" altLang="zh-TW" b="0" i="0" dirty="0">
                <a:solidFill>
                  <a:srgbClr val="222222"/>
                </a:solidFill>
                <a:effectLst/>
                <a:latin typeface="Helvetica" panose="020B0604020202020204" pitchFamily="34" charset="0"/>
              </a:rPr>
              <a:t>99 </a:t>
            </a:r>
            <a:r>
              <a:rPr lang="zh-TW" altLang="en-US" b="0" i="0" dirty="0">
                <a:solidFill>
                  <a:srgbClr val="222222"/>
                </a:solidFill>
                <a:effectLst/>
                <a:latin typeface="Helvetica" panose="020B0604020202020204" pitchFamily="34" charset="0"/>
              </a:rPr>
              <a:t>年 </a:t>
            </a:r>
            <a:r>
              <a:rPr lang="en-US" altLang="zh-TW" b="0" i="0" dirty="0">
                <a:solidFill>
                  <a:srgbClr val="222222"/>
                </a:solidFill>
                <a:effectLst/>
                <a:latin typeface="Helvetica" panose="020B0604020202020204" pitchFamily="34" charset="0"/>
              </a:rPr>
              <a:t>08</a:t>
            </a:r>
            <a:r>
              <a:rPr lang="zh-TW" altLang="en-US" b="0" i="0" dirty="0">
                <a:solidFill>
                  <a:srgbClr val="222222"/>
                </a:solidFill>
                <a:effectLst/>
                <a:latin typeface="Helvetica" panose="020B0604020202020204" pitchFamily="34" charset="0"/>
              </a:rPr>
              <a:t>月 </a:t>
            </a:r>
            <a:r>
              <a:rPr lang="en-US" altLang="zh-TW" b="0" i="0" dirty="0">
                <a:solidFill>
                  <a:srgbClr val="222222"/>
                </a:solidFill>
                <a:effectLst/>
                <a:latin typeface="Helvetica" panose="020B0604020202020204" pitchFamily="34" charset="0"/>
              </a:rPr>
              <a:t>17</a:t>
            </a:r>
            <a:r>
              <a:rPr lang="zh-TW" altLang="en-US" b="0" i="0" dirty="0">
                <a:solidFill>
                  <a:srgbClr val="222222"/>
                </a:solidFill>
                <a:effectLst/>
                <a:latin typeface="Helvetica" panose="020B0604020202020204" pitchFamily="34" charset="0"/>
              </a:rPr>
              <a:t>日勞動 </a:t>
            </a:r>
            <a:r>
              <a:rPr lang="en-US" altLang="zh-TW" b="0" i="0" dirty="0">
                <a:solidFill>
                  <a:srgbClr val="222222"/>
                </a:solidFill>
                <a:effectLst/>
                <a:latin typeface="Helvetica" panose="020B0604020202020204" pitchFamily="34" charset="0"/>
              </a:rPr>
              <a:t>2</a:t>
            </a:r>
            <a:r>
              <a:rPr lang="zh-TW" altLang="en-US" b="0" i="0" dirty="0">
                <a:solidFill>
                  <a:srgbClr val="222222"/>
                </a:solidFill>
                <a:effectLst/>
                <a:latin typeface="Helvetica" panose="020B0604020202020204" pitchFamily="34" charset="0"/>
              </a:rPr>
              <a:t>字第 </a:t>
            </a:r>
            <a:r>
              <a:rPr lang="en-US" altLang="zh-TW" b="0" i="0" dirty="0">
                <a:solidFill>
                  <a:srgbClr val="222222"/>
                </a:solidFill>
                <a:effectLst/>
                <a:latin typeface="Helvetica" panose="020B0604020202020204" pitchFamily="34" charset="0"/>
              </a:rPr>
              <a:t>0990131309 </a:t>
            </a:r>
            <a:r>
              <a:rPr lang="zh-TW" altLang="en-US" b="0" i="0" dirty="0">
                <a:solidFill>
                  <a:srgbClr val="222222"/>
                </a:solidFill>
                <a:effectLst/>
                <a:latin typeface="Helvetica" panose="020B0604020202020204" pitchFamily="34" charset="0"/>
              </a:rPr>
              <a:t>號函釋「指勞工依勞工請假規則第 </a:t>
            </a:r>
            <a:r>
              <a:rPr lang="en-US" altLang="zh-TW" b="0" i="0" dirty="0">
                <a:solidFill>
                  <a:srgbClr val="222222"/>
                </a:solidFill>
                <a:effectLst/>
                <a:latin typeface="Helvetica" panose="020B0604020202020204" pitchFamily="34" charset="0"/>
              </a:rPr>
              <a:t>4 </a:t>
            </a:r>
            <a:r>
              <a:rPr lang="zh-TW" altLang="en-US" b="0" i="0" dirty="0">
                <a:solidFill>
                  <a:srgbClr val="222222"/>
                </a:solidFill>
                <a:effectLst/>
                <a:latin typeface="Helvetica" panose="020B0604020202020204" pitchFamily="34" charset="0"/>
              </a:rPr>
              <a:t>條請普通傷病假超過三十日以上期間，係以工作天計算」因此套用在本件的案例中，</a:t>
            </a:r>
            <a:r>
              <a:rPr lang="en-US" altLang="zh-TW" b="0" i="0" dirty="0">
                <a:solidFill>
                  <a:srgbClr val="222222"/>
                </a:solidFill>
                <a:effectLst/>
                <a:latin typeface="Helvetica" panose="020B0604020202020204" pitchFamily="34" charset="0"/>
              </a:rPr>
              <a:t>110</a:t>
            </a:r>
            <a:r>
              <a:rPr lang="zh-TW" altLang="en-US" b="0" i="0" dirty="0">
                <a:solidFill>
                  <a:srgbClr val="222222"/>
                </a:solidFill>
                <a:effectLst/>
                <a:latin typeface="Helvetica" panose="020B0604020202020204" pitchFamily="34" charset="0"/>
              </a:rPr>
              <a:t>年</a:t>
            </a:r>
            <a:r>
              <a:rPr lang="en-US" altLang="zh-TW" b="0" i="0" dirty="0">
                <a:solidFill>
                  <a:srgbClr val="222222"/>
                </a:solidFill>
                <a:effectLst/>
                <a:latin typeface="Helvetica" panose="020B0604020202020204" pitchFamily="34" charset="0"/>
              </a:rPr>
              <a:t>4</a:t>
            </a:r>
            <a:r>
              <a:rPr lang="zh-TW" altLang="en-US" b="0" i="0" dirty="0">
                <a:solidFill>
                  <a:srgbClr val="222222"/>
                </a:solidFill>
                <a:effectLst/>
                <a:latin typeface="Helvetica" panose="020B0604020202020204" pitchFamily="34" charset="0"/>
              </a:rPr>
              <a:t>月份需給付為工作日</a:t>
            </a:r>
            <a:r>
              <a:rPr lang="en-US" altLang="zh-TW" b="0" i="0" dirty="0">
                <a:solidFill>
                  <a:srgbClr val="222222"/>
                </a:solidFill>
                <a:effectLst/>
                <a:latin typeface="Helvetica" panose="020B0604020202020204" pitchFamily="34" charset="0"/>
              </a:rPr>
              <a:t>20</a:t>
            </a:r>
            <a:r>
              <a:rPr lang="zh-TW" altLang="en-US" b="0" i="0" dirty="0">
                <a:solidFill>
                  <a:srgbClr val="222222"/>
                </a:solidFill>
                <a:effectLst/>
                <a:latin typeface="Helvetica" panose="020B0604020202020204" pitchFamily="34" charset="0"/>
              </a:rPr>
              <a:t>天之折半薪資及</a:t>
            </a:r>
            <a:r>
              <a:rPr lang="en-US" altLang="zh-TW" b="0" i="0" dirty="0">
                <a:solidFill>
                  <a:srgbClr val="222222"/>
                </a:solidFill>
                <a:effectLst/>
                <a:latin typeface="Helvetica" panose="020B0604020202020204" pitchFamily="34" charset="0"/>
              </a:rPr>
              <a:t>10</a:t>
            </a:r>
            <a:r>
              <a:rPr lang="zh-TW" altLang="en-US" b="0" i="0" dirty="0">
                <a:solidFill>
                  <a:srgbClr val="222222"/>
                </a:solidFill>
                <a:effectLst/>
                <a:latin typeface="Helvetica" panose="020B0604020202020204" pitchFamily="34" charset="0"/>
              </a:rPr>
              <a:t>日國定假日、休息日、例假日之全部薪資</a:t>
            </a:r>
            <a:endParaRPr lang="zh-TW" altLang="en-US" dirty="0"/>
          </a:p>
        </p:txBody>
      </p:sp>
      <p:sp>
        <p:nvSpPr>
          <p:cNvPr id="4" name="投影片編號版面配置區 3"/>
          <p:cNvSpPr>
            <a:spLocks noGrp="1"/>
          </p:cNvSpPr>
          <p:nvPr>
            <p:ph type="sldNum" sz="quarter" idx="5"/>
          </p:nvPr>
        </p:nvSpPr>
        <p:spPr/>
        <p:txBody>
          <a:bodyPr/>
          <a:lstStyle/>
          <a:p>
            <a:fld id="{1A3121DF-C3D5-4732-A96C-7F1025B1DDB9}" type="slidenum">
              <a:rPr lang="zh-TW" altLang="en-US" smtClean="0"/>
              <a:t>60</a:t>
            </a:fld>
            <a:endParaRPr lang="zh-TW" altLang="en-US"/>
          </a:p>
        </p:txBody>
      </p:sp>
    </p:spTree>
    <p:extLst>
      <p:ext uri="{BB962C8B-B14F-4D97-AF65-F5344CB8AC3E}">
        <p14:creationId xmlns:p14="http://schemas.microsoft.com/office/powerpoint/2010/main" val="101984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五日陪產假，受僱者應於配偶分娩之當日及其 前後合計十五日期間內，擇其中之五日請假</a:t>
            </a:r>
          </a:p>
        </p:txBody>
      </p:sp>
      <p:sp>
        <p:nvSpPr>
          <p:cNvPr id="4" name="投影片編號版面配置區 3"/>
          <p:cNvSpPr>
            <a:spLocks noGrp="1"/>
          </p:cNvSpPr>
          <p:nvPr>
            <p:ph type="sldNum" sz="quarter" idx="10"/>
          </p:nvPr>
        </p:nvSpPr>
        <p:spPr/>
        <p:txBody>
          <a:bodyPr/>
          <a:lstStyle/>
          <a:p>
            <a:fld id="{1A3121DF-C3D5-4732-A96C-7F1025B1DDB9}" type="slidenum">
              <a:rPr lang="zh-TW" altLang="en-US" smtClean="0"/>
              <a:t>61</a:t>
            </a:fld>
            <a:endParaRPr lang="zh-TW" altLang="en-US"/>
          </a:p>
        </p:txBody>
      </p:sp>
    </p:spTree>
    <p:extLst>
      <p:ext uri="{BB962C8B-B14F-4D97-AF65-F5344CB8AC3E}">
        <p14:creationId xmlns:p14="http://schemas.microsoft.com/office/powerpoint/2010/main" val="23791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留職停薪期間應合併計算，最長以最幼子女受撫育二年為限。 受僱者於育嬰留職停薪期間，得繼續參加原有之社會保險，原由雇主負擔 之保險費，免予繳納；原由受僱者負擔之保險費，得遞延三年繳納</a:t>
            </a:r>
          </a:p>
        </p:txBody>
      </p:sp>
      <p:sp>
        <p:nvSpPr>
          <p:cNvPr id="4" name="投影片編號版面配置區 3"/>
          <p:cNvSpPr>
            <a:spLocks noGrp="1"/>
          </p:cNvSpPr>
          <p:nvPr>
            <p:ph type="sldNum" sz="quarter" idx="10"/>
          </p:nvPr>
        </p:nvSpPr>
        <p:spPr/>
        <p:txBody>
          <a:bodyPr/>
          <a:lstStyle/>
          <a:p>
            <a:fld id="{1A3121DF-C3D5-4732-A96C-7F1025B1DDB9}" type="slidenum">
              <a:rPr lang="zh-TW" altLang="en-US" smtClean="0"/>
              <a:t>66</a:t>
            </a:fld>
            <a:endParaRPr lang="zh-TW" altLang="en-US"/>
          </a:p>
        </p:txBody>
      </p:sp>
    </p:spTree>
    <p:extLst>
      <p:ext uri="{BB962C8B-B14F-4D97-AF65-F5344CB8AC3E}">
        <p14:creationId xmlns:p14="http://schemas.microsoft.com/office/powerpoint/2010/main" val="383989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lvl1pPr>
              <a:defRPr sz="4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828800" y="3886200"/>
            <a:ext cx="8534400" cy="1752600"/>
          </a:xfrm>
        </p:spPr>
        <p:txBody>
          <a:bodyPr/>
          <a:lstStyle>
            <a:lvl1pPr marL="0" indent="0" algn="ctr">
              <a:buNone/>
              <a:defRPr>
                <a:latin typeface="微軟正黑體" panose="020B0604030504040204" pitchFamily="34" charset="-120"/>
                <a:ea typeface="微軟正黑體" panose="020B0604030504040204" pitchFamily="34" charset="-12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endParaRPr lang="zh-TW" altLang="en-US" dirty="0"/>
          </a:p>
        </p:txBody>
      </p:sp>
      <p:sp>
        <p:nvSpPr>
          <p:cNvPr id="4"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11590016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40363860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01100" y="347664"/>
            <a:ext cx="2743200" cy="651033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71500" y="347664"/>
            <a:ext cx="8026400" cy="651033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297058275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333500" y="347663"/>
            <a:ext cx="7943851"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71500" y="1643064"/>
            <a:ext cx="5384800" cy="52149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59500" y="1643064"/>
            <a:ext cx="5384800" cy="52149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11069672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333500" y="347663"/>
            <a:ext cx="7943851"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71500" y="1643064"/>
            <a:ext cx="5384800" cy="52149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6159500" y="1643064"/>
            <a:ext cx="5384800" cy="25304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159500" y="4325938"/>
            <a:ext cx="5384800" cy="25320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7318055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09600" y="1600201"/>
            <a:ext cx="10972800" cy="4525963"/>
          </a:xfrm>
        </p:spPr>
        <p:txBody>
          <a:bodyPr/>
          <a:lstStyle/>
          <a:p>
            <a:pPr lvl="0"/>
            <a:r>
              <a:rPr lang="zh-TW" altLang="en-US" noProof="0">
                <a:sym typeface="Verdana" pitchFamily="34" charset="0"/>
              </a:rPr>
              <a:t>按一下圖示以新增表格</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新細明體" pitchFamily="18" charset="-120"/>
                <a:sym typeface="Arial" charset="0"/>
              </a:defRPr>
            </a:lvl1pPr>
          </a:lstStyle>
          <a:p>
            <a:fld id="{846B72DF-79A0-43AF-8D61-C4F16C57C36F}" type="datetimeFigureOut">
              <a:rPr lang="zh-TW" altLang="en-US" smtClean="0"/>
              <a:t>2021/10/15</a:t>
            </a:fld>
            <a:endParaRPr lang="zh-TW" altLang="en-US"/>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新細明體" pitchFamily="18" charset="-120"/>
                <a:sym typeface="Arial" charset="0"/>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363014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609600" y="277814"/>
            <a:ext cx="10972800" cy="1139825"/>
          </a:xfrm>
        </p:spPr>
        <p:txBody>
          <a:bodyPr/>
          <a:lstStyle/>
          <a:p>
            <a:r>
              <a:rPr lang="zh-TW" altLang="en-US"/>
              <a:t>按一下以編輯母片標題樣式</a:t>
            </a:r>
          </a:p>
        </p:txBody>
      </p:sp>
      <p:sp>
        <p:nvSpPr>
          <p:cNvPr id="3" name="SmartArt 版面配置區 2"/>
          <p:cNvSpPr>
            <a:spLocks noGrp="1"/>
          </p:cNvSpPr>
          <p:nvPr>
            <p:ph type="dgm" idx="1"/>
          </p:nvPr>
        </p:nvSpPr>
        <p:spPr>
          <a:xfrm>
            <a:off x="609600" y="1600201"/>
            <a:ext cx="10972800" cy="4530725"/>
          </a:xfrm>
        </p:spPr>
        <p:txBody>
          <a:bodyPr/>
          <a:lstStyle/>
          <a:p>
            <a:pPr lvl="0"/>
            <a:r>
              <a:rPr lang="zh-TW" altLang="en-US" noProof="0">
                <a:sym typeface="Verdana" pitchFamily="34" charset="0"/>
              </a:rPr>
              <a:t>按一下圖示以新增 </a:t>
            </a:r>
            <a:r>
              <a:rPr lang="en-US" altLang="zh-TW" noProof="0">
                <a:sym typeface="Verdana" pitchFamily="34" charset="0"/>
              </a:rPr>
              <a:t>SmartArt </a:t>
            </a:r>
            <a:r>
              <a:rPr lang="zh-TW" altLang="en-US" noProof="0">
                <a:sym typeface="Verdana" pitchFamily="34" charset="0"/>
              </a:rPr>
              <a:t>圖形</a:t>
            </a:r>
          </a:p>
        </p:txBody>
      </p:sp>
      <p:sp>
        <p:nvSpPr>
          <p:cNvPr id="4" name="Rectangle 4"/>
          <p:cNvSpPr>
            <a:spLocks noGrp="1" noChangeArrowheads="1"/>
          </p:cNvSpPr>
          <p:nvPr>
            <p:ph type="dt" sz="half" idx="10"/>
          </p:nvPr>
        </p:nvSpPr>
        <p:spPr>
          <a:xfrm>
            <a:off x="609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smtClean="0">
                <a:latin typeface="Arial" charset="0"/>
                <a:ea typeface="新細明體" pitchFamily="18" charset="-120"/>
                <a:sym typeface="Arial" charset="0"/>
              </a:defRPr>
            </a:lvl1pPr>
          </a:lstStyle>
          <a:p>
            <a:fld id="{846B72DF-79A0-43AF-8D61-C4F16C57C36F}" type="datetimeFigureOut">
              <a:rPr lang="zh-TW" altLang="en-US" smtClean="0"/>
              <a:t>2021/10/15</a:t>
            </a:fld>
            <a:endParaRPr lang="zh-TW" altLang="en-US"/>
          </a:p>
        </p:txBody>
      </p:sp>
      <p:sp>
        <p:nvSpPr>
          <p:cNvPr id="5" name="Rectangle 5"/>
          <p:cNvSpPr>
            <a:spLocks noGrp="1" noChangeArrowheads="1"/>
          </p:cNvSpPr>
          <p:nvPr>
            <p:ph type="ftr" sz="quarter" idx="11"/>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a:defRPr smtClean="0">
                <a:latin typeface="Arial" charset="0"/>
                <a:ea typeface="新細明體" pitchFamily="18" charset="-120"/>
                <a:sym typeface="Arial" charset="0"/>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15026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5414" y="404664"/>
            <a:ext cx="10273141" cy="792088"/>
          </a:xfrm>
        </p:spPr>
        <p:txBody>
          <a:bodyPr/>
          <a:lstStyle>
            <a:lvl1pPr>
              <a:defRPr sz="40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527381" y="1484785"/>
            <a:ext cx="10972800" cy="5214937"/>
          </a:xfrm>
        </p:spPr>
        <p:txBody>
          <a:bodyPr/>
          <a:lstStyle>
            <a:lvl1pPr>
              <a:lnSpc>
                <a:spcPct val="150000"/>
              </a:lnSpc>
              <a:defRPr>
                <a:latin typeface="微軟正黑體" panose="020B0604030504040204" pitchFamily="34" charset="-120"/>
                <a:ea typeface="微軟正黑體" panose="020B0604030504040204" pitchFamily="34" charset="-120"/>
              </a:defRPr>
            </a:lvl1pPr>
            <a:lvl2pPr>
              <a:lnSpc>
                <a:spcPct val="150000"/>
              </a:lnSpc>
              <a:defRPr>
                <a:latin typeface="微軟正黑體" panose="020B0604030504040204" pitchFamily="34" charset="-120"/>
                <a:ea typeface="微軟正黑體" panose="020B0604030504040204" pitchFamily="34" charset="-120"/>
              </a:defRPr>
            </a:lvl2pPr>
            <a:lvl3pPr>
              <a:lnSpc>
                <a:spcPct val="150000"/>
              </a:lnSpc>
              <a:defRPr>
                <a:latin typeface="微軟正黑體" panose="020B0604030504040204" pitchFamily="34" charset="-120"/>
                <a:ea typeface="微軟正黑體" panose="020B0604030504040204" pitchFamily="34" charset="-120"/>
              </a:defRPr>
            </a:lvl3pPr>
            <a:lvl4pPr>
              <a:lnSpc>
                <a:spcPct val="150000"/>
              </a:lnSpc>
              <a:defRPr>
                <a:latin typeface="微軟正黑體" panose="020B0604030504040204" pitchFamily="34" charset="-120"/>
                <a:ea typeface="微軟正黑體" panose="020B0604030504040204" pitchFamily="34" charset="-120"/>
              </a:defRPr>
            </a:lvl4pPr>
            <a:lvl5pPr>
              <a:lnSpc>
                <a:spcPct val="150000"/>
              </a:lnSpc>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32645836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8219046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103445" y="260648"/>
            <a:ext cx="8928992" cy="1080120"/>
          </a:xfrm>
        </p:spPr>
        <p:txBody>
          <a:bodyPr/>
          <a:lstStyle>
            <a:lvl1pPr>
              <a:defRPr sz="40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sz="half" idx="1"/>
          </p:nvPr>
        </p:nvSpPr>
        <p:spPr>
          <a:xfrm>
            <a:off x="571500" y="1643064"/>
            <a:ext cx="5384800" cy="5214937"/>
          </a:xfrm>
        </p:spPr>
        <p:txBody>
          <a:bodyPr/>
          <a:lstStyle>
            <a:lvl1pP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內容版面配置區 3"/>
          <p:cNvSpPr>
            <a:spLocks noGrp="1"/>
          </p:cNvSpPr>
          <p:nvPr>
            <p:ph sz="half" idx="2"/>
          </p:nvPr>
        </p:nvSpPr>
        <p:spPr>
          <a:xfrm>
            <a:off x="6159500" y="1643064"/>
            <a:ext cx="5384800" cy="5214937"/>
          </a:xfrm>
        </p:spPr>
        <p:txBody>
          <a:bodyPr/>
          <a:lstStyle>
            <a:lvl1pP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4413099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sz="40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18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18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7"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20919038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333500" y="347663"/>
            <a:ext cx="9275001" cy="1295400"/>
          </a:xfrm>
        </p:spPr>
        <p:txBody>
          <a:bodyPr/>
          <a:lstStyle>
            <a:lvl1pPr>
              <a:defRPr sz="40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39888425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36075028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20373624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sym typeface="Verdana" pitchFamily="34" charset="0"/>
              </a:rPr>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40625912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01" y="3714750"/>
            <a:ext cx="36195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239251"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noGrp="1" noChangeArrowheads="1"/>
          </p:cNvSpPr>
          <p:nvPr>
            <p:ph type="body" idx="1"/>
          </p:nvPr>
        </p:nvSpPr>
        <p:spPr bwMode="auto">
          <a:xfrm>
            <a:off x="571500" y="1643064"/>
            <a:ext cx="10972800" cy="521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zh-TW" altLang="en-US">
                <a:sym typeface="Verdana" panose="020B0604030504040204" pitchFamily="34" charset="0"/>
              </a:rPr>
              <a:t>按一下以編輯母片文字樣式</a:t>
            </a:r>
          </a:p>
          <a:p>
            <a:pPr lvl="1"/>
            <a:r>
              <a:rPr lang="zh-TW" altLang="en-US">
                <a:sym typeface="Verdana" panose="020B0604030504040204" pitchFamily="34" charset="0"/>
              </a:rPr>
              <a:t>第二層</a:t>
            </a:r>
          </a:p>
          <a:p>
            <a:pPr lvl="2"/>
            <a:r>
              <a:rPr lang="zh-TW" altLang="en-US">
                <a:sym typeface="Verdana" panose="020B0604030504040204" pitchFamily="34" charset="0"/>
              </a:rPr>
              <a:t>第三層</a:t>
            </a:r>
          </a:p>
          <a:p>
            <a:pPr lvl="3"/>
            <a:r>
              <a:rPr lang="zh-TW" altLang="en-US">
                <a:sym typeface="Verdana" panose="020B0604030504040204" pitchFamily="34" charset="0"/>
              </a:rPr>
              <a:t>第四層</a:t>
            </a:r>
          </a:p>
          <a:p>
            <a:pPr lvl="4"/>
            <a:r>
              <a:rPr lang="zh-TW" altLang="en-US">
                <a:sym typeface="Verdana" panose="020B0604030504040204" pitchFamily="34" charset="0"/>
              </a:rPr>
              <a:t>第五層</a:t>
            </a:r>
            <a:endParaRPr lang="en-US" altLang="zh-TW">
              <a:sym typeface="Arial" panose="020B0604020202020204" pitchFamily="34" charset="0"/>
            </a:endParaRPr>
          </a:p>
        </p:txBody>
      </p:sp>
      <p:sp>
        <p:nvSpPr>
          <p:cNvPr id="2053" name="Rectangle 4"/>
          <p:cNvSpPr>
            <a:spLocks noGrp="1" noChangeArrowheads="1"/>
          </p:cNvSpPr>
          <p:nvPr>
            <p:ph type="title"/>
          </p:nvPr>
        </p:nvSpPr>
        <p:spPr bwMode="auto">
          <a:xfrm>
            <a:off x="1333500" y="347663"/>
            <a:ext cx="7943851"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zh-TW" altLang="en-US">
                <a:sym typeface="Lucida Grande" charset="0"/>
              </a:rPr>
              <a:t>按一下以編輯母片標題樣式</a:t>
            </a:r>
            <a:endParaRPr lang="en-US" altLang="zh-TW">
              <a:sym typeface="Lucida Grande" charset="0"/>
            </a:endParaRPr>
          </a:p>
        </p:txBody>
      </p:sp>
      <p:sp>
        <p:nvSpPr>
          <p:cNvPr id="3077" name="Text Box 5"/>
          <p:cNvSpPr txBox="1">
            <a:spLocks noGrp="1" noChangeArrowheads="1"/>
          </p:cNvSpPr>
          <p:nvPr>
            <p:ph type="sldNum" sz="quarter" idx="4"/>
          </p:nvPr>
        </p:nvSpPr>
        <p:spPr bwMode="auto">
          <a:xfrm>
            <a:off x="1746251" y="6229350"/>
            <a:ext cx="36618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000">
                <a:solidFill>
                  <a:srgbClr val="000000"/>
                </a:solidFill>
                <a:latin typeface="Verdana" panose="020B0604030504040204" pitchFamily="34" charset="0"/>
                <a:ea typeface="新細明體" panose="02020500000000000000" pitchFamily="18" charset="-120"/>
                <a:sym typeface="Verdana" panose="020B0604030504040204" pitchFamily="34" charset="0"/>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2485819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ransition/>
  <p:txStyles>
    <p:titleStyle>
      <a:lvl1pPr marL="39688" indent="-39688" algn="l" rtl="0" eaLnBrk="1" fontAlgn="base" hangingPunct="1">
        <a:spcBef>
          <a:spcPct val="0"/>
        </a:spcBef>
        <a:spcAft>
          <a:spcPct val="0"/>
        </a:spcAft>
        <a:defRPr sz="2800" b="1">
          <a:solidFill>
            <a:srgbClr val="000000"/>
          </a:solidFill>
          <a:latin typeface="+mj-lt"/>
          <a:ea typeface="+mj-ea"/>
          <a:cs typeface="+mj-cs"/>
          <a:sym typeface="Lucida Grande" charset="0"/>
        </a:defRPr>
      </a:lvl1pPr>
      <a:lvl2pPr marL="39688" indent="-39688" algn="l" rtl="0" eaLnBrk="1" fontAlgn="base" hangingPunct="1">
        <a:spcBef>
          <a:spcPct val="0"/>
        </a:spcBef>
        <a:spcAft>
          <a:spcPct val="0"/>
        </a:spcAft>
        <a:defRPr sz="2800" b="1">
          <a:solidFill>
            <a:srgbClr val="000000"/>
          </a:solidFill>
          <a:latin typeface="Lucida Grande" charset="0"/>
          <a:sym typeface="Lucida Grande" charset="0"/>
        </a:defRPr>
      </a:lvl2pPr>
      <a:lvl3pPr marL="39688" indent="-39688" algn="l" rtl="0" eaLnBrk="1" fontAlgn="base" hangingPunct="1">
        <a:spcBef>
          <a:spcPct val="0"/>
        </a:spcBef>
        <a:spcAft>
          <a:spcPct val="0"/>
        </a:spcAft>
        <a:defRPr sz="2800" b="1">
          <a:solidFill>
            <a:srgbClr val="000000"/>
          </a:solidFill>
          <a:latin typeface="Lucida Grande" charset="0"/>
          <a:sym typeface="Lucida Grande" charset="0"/>
        </a:defRPr>
      </a:lvl3pPr>
      <a:lvl4pPr marL="39688" indent="-39688" algn="l" rtl="0" eaLnBrk="1" fontAlgn="base" hangingPunct="1">
        <a:spcBef>
          <a:spcPct val="0"/>
        </a:spcBef>
        <a:spcAft>
          <a:spcPct val="0"/>
        </a:spcAft>
        <a:defRPr sz="2800" b="1">
          <a:solidFill>
            <a:srgbClr val="000000"/>
          </a:solidFill>
          <a:latin typeface="Lucida Grande" charset="0"/>
          <a:sym typeface="Lucida Grande" charset="0"/>
        </a:defRPr>
      </a:lvl4pPr>
      <a:lvl5pPr marL="39688" indent="-39688" algn="l" rtl="0" eaLnBrk="1" fontAlgn="base" hangingPunct="1">
        <a:spcBef>
          <a:spcPct val="0"/>
        </a:spcBef>
        <a:spcAft>
          <a:spcPct val="0"/>
        </a:spcAft>
        <a:defRPr sz="2800" b="1">
          <a:solidFill>
            <a:srgbClr val="000000"/>
          </a:solidFill>
          <a:latin typeface="Lucida Grande" charset="0"/>
          <a:sym typeface="Lucida Grande" charset="0"/>
        </a:defRPr>
      </a:lvl5pPr>
      <a:lvl6pPr marL="496888" algn="l" rtl="0" eaLnBrk="1" fontAlgn="base" hangingPunct="1">
        <a:spcBef>
          <a:spcPct val="0"/>
        </a:spcBef>
        <a:spcAft>
          <a:spcPct val="0"/>
        </a:spcAft>
        <a:defRPr sz="2800" b="1">
          <a:solidFill>
            <a:srgbClr val="000000"/>
          </a:solidFill>
          <a:latin typeface="Lucida Grande" charset="0"/>
          <a:sym typeface="Lucida Grande" charset="0"/>
        </a:defRPr>
      </a:lvl6pPr>
      <a:lvl7pPr marL="954088" algn="l" rtl="0" eaLnBrk="1" fontAlgn="base" hangingPunct="1">
        <a:spcBef>
          <a:spcPct val="0"/>
        </a:spcBef>
        <a:spcAft>
          <a:spcPct val="0"/>
        </a:spcAft>
        <a:defRPr sz="2800" b="1">
          <a:solidFill>
            <a:srgbClr val="000000"/>
          </a:solidFill>
          <a:latin typeface="Lucida Grande" charset="0"/>
          <a:sym typeface="Lucida Grande" charset="0"/>
        </a:defRPr>
      </a:lvl7pPr>
      <a:lvl8pPr marL="1411288" algn="l" rtl="0" eaLnBrk="1" fontAlgn="base" hangingPunct="1">
        <a:spcBef>
          <a:spcPct val="0"/>
        </a:spcBef>
        <a:spcAft>
          <a:spcPct val="0"/>
        </a:spcAft>
        <a:defRPr sz="2800" b="1">
          <a:solidFill>
            <a:srgbClr val="000000"/>
          </a:solidFill>
          <a:latin typeface="Lucida Grande" charset="0"/>
          <a:sym typeface="Lucida Grande" charset="0"/>
        </a:defRPr>
      </a:lvl8pPr>
      <a:lvl9pPr marL="1868488" algn="l" rtl="0" eaLnBrk="1" fontAlgn="base" hangingPunct="1">
        <a:spcBef>
          <a:spcPct val="0"/>
        </a:spcBef>
        <a:spcAft>
          <a:spcPct val="0"/>
        </a:spcAft>
        <a:defRPr sz="2800" b="1">
          <a:solidFill>
            <a:srgbClr val="000000"/>
          </a:solidFill>
          <a:latin typeface="Lucida Grande" charset="0"/>
          <a:sym typeface="Lucida Grande" charset="0"/>
        </a:defRPr>
      </a:lvl9pPr>
    </p:titleStyle>
    <p:bodyStyle>
      <a:lvl1pPr marL="382588" indent="-342900" algn="l" rtl="0" eaLnBrk="1" fontAlgn="base" hangingPunct="1">
        <a:spcBef>
          <a:spcPts val="700"/>
        </a:spcBef>
        <a:spcAft>
          <a:spcPct val="0"/>
        </a:spcAft>
        <a:buClr>
          <a:srgbClr val="365B93"/>
        </a:buClr>
        <a:buSzPct val="100000"/>
        <a:buFont typeface="Arial" panose="020B0604020202020204" pitchFamily="34" charset="0"/>
        <a:buChar char="•"/>
        <a:defRPr sz="2800" b="1">
          <a:solidFill>
            <a:srgbClr val="26515F"/>
          </a:solidFill>
          <a:latin typeface="+mn-lt"/>
          <a:ea typeface="+mn-ea"/>
          <a:cs typeface="+mn-cs"/>
          <a:sym typeface="Verdana" panose="020B0604030504040204" pitchFamily="34" charset="0"/>
        </a:defRPr>
      </a:lvl1pPr>
      <a:lvl2pPr marL="731838" indent="-285750" algn="l" rtl="0" eaLnBrk="1" fontAlgn="base" hangingPunct="1">
        <a:spcBef>
          <a:spcPts val="600"/>
        </a:spcBef>
        <a:spcAft>
          <a:spcPct val="0"/>
        </a:spcAft>
        <a:buClr>
          <a:srgbClr val="438ACB"/>
        </a:buClr>
        <a:buSzPct val="100000"/>
        <a:buFont typeface="Arial" panose="020B0604020202020204" pitchFamily="34" charset="0"/>
        <a:buChar char="•"/>
        <a:defRPr sz="2800" b="1">
          <a:solidFill>
            <a:srgbClr val="26515F"/>
          </a:solidFill>
          <a:latin typeface="Arial" charset="0"/>
          <a:sym typeface="Arial" panose="020B0604020202020204" pitchFamily="34" charset="0"/>
        </a:defRPr>
      </a:lvl2pPr>
      <a:lvl3pPr marL="1131888" indent="-228600" algn="l" rtl="0" eaLnBrk="1" fontAlgn="base" hangingPunct="1">
        <a:spcBef>
          <a:spcPts val="600"/>
        </a:spcBef>
        <a:spcAft>
          <a:spcPct val="0"/>
        </a:spcAft>
        <a:buClr>
          <a:srgbClr val="4D4D4D"/>
        </a:buClr>
        <a:buSzPct val="100000"/>
        <a:buFont typeface="Arial" panose="020B0604020202020204" pitchFamily="34" charset="0"/>
        <a:buChar char="•"/>
        <a:defRPr sz="2400" b="1">
          <a:solidFill>
            <a:srgbClr val="26515F"/>
          </a:solidFill>
          <a:latin typeface="Arial" charset="0"/>
          <a:sym typeface="Arial" panose="020B0604020202020204" pitchFamily="34" charset="0"/>
        </a:defRPr>
      </a:lvl3pPr>
      <a:lvl4pPr marL="1589088" indent="-228600" algn="l" rtl="0" eaLnBrk="1" fontAlgn="base" hangingPunct="1">
        <a:spcBef>
          <a:spcPts val="500"/>
        </a:spcBef>
        <a:spcAft>
          <a:spcPct val="0"/>
        </a:spcAft>
        <a:buClr>
          <a:srgbClr val="26515F"/>
        </a:buClr>
        <a:buSzPct val="100000"/>
        <a:buFont typeface="Arial" panose="020B0604020202020204" pitchFamily="34" charset="0"/>
        <a:buChar char="•"/>
        <a:defRPr sz="2000" b="1">
          <a:solidFill>
            <a:srgbClr val="26515F"/>
          </a:solidFill>
          <a:latin typeface="Arial" charset="0"/>
          <a:sym typeface="Arial" panose="020B0604020202020204" pitchFamily="34" charset="0"/>
        </a:defRPr>
      </a:lvl4pPr>
      <a:lvl5pPr marL="2046288" indent="-228600" algn="l" rtl="0" eaLnBrk="1" fontAlgn="base" hangingPunct="1">
        <a:spcBef>
          <a:spcPts val="500"/>
        </a:spcBef>
        <a:spcAft>
          <a:spcPct val="0"/>
        </a:spcAft>
        <a:buClr>
          <a:srgbClr val="26515F"/>
        </a:buClr>
        <a:buSzPct val="100000"/>
        <a:buFont typeface="Arial" panose="020B0604020202020204" pitchFamily="34" charset="0"/>
        <a:buChar char="•"/>
        <a:defRPr sz="2000" b="1">
          <a:solidFill>
            <a:srgbClr val="26515F"/>
          </a:solidFill>
          <a:latin typeface="Arial" charset="0"/>
          <a:sym typeface="Arial" panose="020B0604020202020204" pitchFamily="34" charset="0"/>
        </a:defRPr>
      </a:lvl5pPr>
      <a:lvl6pPr marL="25034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6pPr>
      <a:lvl7pPr marL="29606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7pPr>
      <a:lvl8pPr marL="34178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8pPr>
      <a:lvl9pPr marL="38750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aws.mol.gov.tw/FLAW/FLAWDOC01.aspx?id=FL014930&amp;flno=48" TargetMode="External"/><Relationship Id="rId2" Type="http://schemas.openxmlformats.org/officeDocument/2006/relationships/hyperlink" Target="https://laws.mol.gov.tw/FLAW/FLAWDOC01.aspx?id=FL014930&amp;flno=47" TargetMode="External"/><Relationship Id="rId1" Type="http://schemas.openxmlformats.org/officeDocument/2006/relationships/slideLayout" Target="../slideLayouts/slideLayout2.xml"/><Relationship Id="rId4" Type="http://schemas.openxmlformats.org/officeDocument/2006/relationships/hyperlink" Target="https://laws.mol.gov.tw/FLAW/FLAWDOC01.aspx?id=FL014930&amp;flno=4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google.com.tw/url?sa=i&amp;rct=j&amp;q=&amp;esrc=s&amp;source=images&amp;cd=&amp;cad=rja&amp;uact=8&amp;ved=0ahUKEwjW8fL78cjSAhWKbbwKHZepBxAQjRwIBw&amp;url=http://www.planwallpaper.com/thank-you&amp;psig=AFQjCNENZfHGa23tN69m7lGbSqb1tCds2g&amp;ust=1489130610662188"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34352" y="2067673"/>
            <a:ext cx="10363200" cy="1470025"/>
          </a:xfrm>
        </p:spPr>
        <p:txBody>
          <a:bodyPr>
            <a:normAutofit/>
          </a:bodyPr>
          <a:lstStyle/>
          <a:p>
            <a:r>
              <a:rPr lang="zh-TW" altLang="zh-TW" sz="6000" b="1" dirty="0"/>
              <a:t>勞基法實務與探討</a:t>
            </a:r>
            <a:r>
              <a:rPr lang="en-US" altLang="zh-TW" sz="6000" b="1" dirty="0"/>
              <a:t>-</a:t>
            </a:r>
            <a:r>
              <a:rPr lang="zh-TW" altLang="zh-TW" sz="6000" b="1" dirty="0"/>
              <a:t>工時篇</a:t>
            </a:r>
            <a:endParaRPr lang="zh-TW" altLang="en-US" sz="6000" dirty="0"/>
          </a:p>
        </p:txBody>
      </p:sp>
      <p:sp>
        <p:nvSpPr>
          <p:cNvPr id="3" name="副標題 2"/>
          <p:cNvSpPr>
            <a:spLocks noGrp="1"/>
          </p:cNvSpPr>
          <p:nvPr>
            <p:ph type="subTitle" idx="1"/>
          </p:nvPr>
        </p:nvSpPr>
        <p:spPr>
          <a:xfrm>
            <a:off x="1434352" y="3859306"/>
            <a:ext cx="8534400" cy="1035423"/>
          </a:xfrm>
        </p:spPr>
        <p:txBody>
          <a:bodyPr>
            <a:normAutofit/>
          </a:bodyPr>
          <a:lstStyle/>
          <a:p>
            <a:pPr algn="ctr"/>
            <a:r>
              <a:rPr lang="zh-TW" altLang="en-US" sz="3200" dirty="0"/>
              <a:t>講師 </a:t>
            </a:r>
            <a:r>
              <a:rPr lang="en-US" altLang="zh-TW" sz="3200" dirty="0"/>
              <a:t>:</a:t>
            </a:r>
            <a:r>
              <a:rPr lang="zh-TW" altLang="en-US" sz="3200" dirty="0"/>
              <a:t>  陳惠玟 </a:t>
            </a:r>
            <a:r>
              <a:rPr lang="en-US" altLang="zh-TW" sz="3200" dirty="0"/>
              <a:t>Lisa </a:t>
            </a:r>
            <a:r>
              <a:rPr lang="en-US" altLang="zh-TW" sz="3200" dirty="0" err="1"/>
              <a:t>chen</a:t>
            </a:r>
            <a:endParaRPr lang="zh-TW" altLang="en-US" sz="3200" dirty="0"/>
          </a:p>
        </p:txBody>
      </p:sp>
    </p:spTree>
    <p:extLst>
      <p:ext uri="{BB962C8B-B14F-4D97-AF65-F5344CB8AC3E}">
        <p14:creationId xmlns:p14="http://schemas.microsoft.com/office/powerpoint/2010/main" val="306015415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381" y="422593"/>
            <a:ext cx="10273141" cy="792088"/>
          </a:xfrm>
        </p:spPr>
        <p:txBody>
          <a:bodyPr/>
          <a:lstStyle/>
          <a:p>
            <a:r>
              <a:rPr lang="en-US" altLang="zh-TW" dirty="0"/>
              <a:t>4</a:t>
            </a:r>
            <a:r>
              <a:rPr lang="zh-TW" altLang="en-US" dirty="0"/>
              <a:t>變形工時的實施要件</a:t>
            </a:r>
          </a:p>
        </p:txBody>
      </p:sp>
      <p:sp>
        <p:nvSpPr>
          <p:cNvPr id="3" name="內容版面配置區 2"/>
          <p:cNvSpPr>
            <a:spLocks noGrp="1"/>
          </p:cNvSpPr>
          <p:nvPr>
            <p:ph idx="1"/>
          </p:nvPr>
        </p:nvSpPr>
        <p:spPr/>
        <p:txBody>
          <a:bodyPr/>
          <a:lstStyle/>
          <a:p>
            <a:pPr marL="782638" indent="-742950">
              <a:buFont typeface="+mj-lt"/>
              <a:buAutoNum type="arabicPeriod"/>
            </a:pPr>
            <a:r>
              <a:rPr lang="zh-TW" altLang="en-US" sz="3600" dirty="0"/>
              <a:t>行業為勞動部公告適用行業</a:t>
            </a:r>
            <a:endParaRPr lang="en-US" altLang="zh-TW" sz="3600" dirty="0"/>
          </a:p>
          <a:p>
            <a:pPr marL="782638" indent="-742950">
              <a:buFont typeface="+mj-lt"/>
              <a:buAutoNum type="arabicPeriod"/>
            </a:pPr>
            <a:r>
              <a:rPr lang="zh-TW" altLang="en-US" sz="3600" dirty="0"/>
              <a:t>雇主須與工會</a:t>
            </a:r>
            <a:r>
              <a:rPr lang="en-US" altLang="zh-TW" sz="3600" dirty="0"/>
              <a:t>/</a:t>
            </a:r>
            <a:r>
              <a:rPr lang="zh-TW" altLang="en-US" sz="3600" dirty="0"/>
              <a:t>勞資會議或過半勞工協商同意</a:t>
            </a:r>
            <a:endParaRPr lang="en-US" altLang="zh-TW" sz="3600" dirty="0"/>
          </a:p>
          <a:p>
            <a:pPr marL="782638" indent="-742950">
              <a:buFont typeface="+mj-lt"/>
              <a:buAutoNum type="arabicPeriod"/>
            </a:pPr>
            <a:r>
              <a:rPr lang="zh-TW" altLang="en-US" sz="3600" dirty="0"/>
              <a:t>必須事先安排工作輪班表</a:t>
            </a:r>
          </a:p>
        </p:txBody>
      </p:sp>
      <p:sp>
        <p:nvSpPr>
          <p:cNvPr id="4" name="五角星形 3"/>
          <p:cNvSpPr/>
          <p:nvPr/>
        </p:nvSpPr>
        <p:spPr bwMode="auto">
          <a:xfrm>
            <a:off x="6010095" y="490193"/>
            <a:ext cx="405873" cy="469727"/>
          </a:xfrm>
          <a:prstGeom prst="star5">
            <a:avLst/>
          </a:prstGeom>
          <a:solidFill>
            <a:srgbClr val="FF0000"/>
          </a:solidFill>
          <a:ln w="9525" cap="flat" cmpd="sng" algn="ctr">
            <a:solidFill>
              <a:srgbClr val="4D4D4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
        <p:nvSpPr>
          <p:cNvPr id="5" name="五角星形 4"/>
          <p:cNvSpPr/>
          <p:nvPr/>
        </p:nvSpPr>
        <p:spPr bwMode="auto">
          <a:xfrm>
            <a:off x="6506332" y="490193"/>
            <a:ext cx="516638" cy="498008"/>
          </a:xfrm>
          <a:prstGeom prst="star5">
            <a:avLst/>
          </a:prstGeom>
          <a:solidFill>
            <a:srgbClr val="FF0000"/>
          </a:solidFill>
          <a:ln w="9525" cap="flat" cmpd="sng" algn="ctr">
            <a:solidFill>
              <a:srgbClr val="4D4D4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
        <p:nvSpPr>
          <p:cNvPr id="6" name="五角星形 5"/>
          <p:cNvSpPr/>
          <p:nvPr/>
        </p:nvSpPr>
        <p:spPr bwMode="auto">
          <a:xfrm>
            <a:off x="7113334" y="556181"/>
            <a:ext cx="524997" cy="403739"/>
          </a:xfrm>
          <a:prstGeom prst="star5">
            <a:avLst/>
          </a:prstGeom>
          <a:solidFill>
            <a:srgbClr val="FF0000"/>
          </a:solidFill>
          <a:ln w="9525" cap="flat" cmpd="sng" algn="ctr">
            <a:solidFill>
              <a:srgbClr val="4D4D4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
        <p:nvSpPr>
          <p:cNvPr id="7" name="五角星形 6"/>
          <p:cNvSpPr/>
          <p:nvPr/>
        </p:nvSpPr>
        <p:spPr bwMode="auto">
          <a:xfrm>
            <a:off x="7755174" y="548325"/>
            <a:ext cx="366380" cy="411595"/>
          </a:xfrm>
          <a:prstGeom prst="star5">
            <a:avLst/>
          </a:prstGeom>
          <a:solidFill>
            <a:srgbClr val="FF0000"/>
          </a:solidFill>
          <a:ln w="9525" cap="flat" cmpd="sng" algn="ctr">
            <a:solidFill>
              <a:srgbClr val="4D4D4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
        <p:nvSpPr>
          <p:cNvPr id="8" name="五角星形 7"/>
          <p:cNvSpPr/>
          <p:nvPr/>
        </p:nvSpPr>
        <p:spPr bwMode="auto">
          <a:xfrm>
            <a:off x="8238397" y="549810"/>
            <a:ext cx="366380" cy="411595"/>
          </a:xfrm>
          <a:prstGeom prst="star5">
            <a:avLst/>
          </a:prstGeom>
          <a:solidFill>
            <a:srgbClr val="FF0000"/>
          </a:solidFill>
          <a:ln w="9525" cap="flat" cmpd="sng" algn="ctr">
            <a:solidFill>
              <a:srgbClr val="4D4D4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Tree>
    <p:extLst>
      <p:ext uri="{BB962C8B-B14F-4D97-AF65-F5344CB8AC3E}">
        <p14:creationId xmlns:p14="http://schemas.microsoft.com/office/powerpoint/2010/main" val="12672224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4128" y="585216"/>
            <a:ext cx="9720072" cy="746279"/>
          </a:xfrm>
        </p:spPr>
        <p:txBody>
          <a:bodyPr/>
          <a:lstStyle/>
          <a:p>
            <a:r>
              <a:rPr lang="zh-TW" altLang="en-US" dirty="0"/>
              <a:t>四周變形</a:t>
            </a:r>
            <a:r>
              <a:rPr lang="en-US" altLang="zh-TW" dirty="0"/>
              <a:t>:</a:t>
            </a:r>
            <a:r>
              <a:rPr lang="zh-TW" altLang="en-US" dirty="0"/>
              <a:t> 工時調整</a:t>
            </a:r>
          </a:p>
        </p:txBody>
      </p:sp>
      <p:graphicFrame>
        <p:nvGraphicFramePr>
          <p:cNvPr id="4" name="內容版面配置區 3"/>
          <p:cNvGraphicFramePr>
            <a:graphicFrameLocks noGrp="1"/>
          </p:cNvGraphicFramePr>
          <p:nvPr>
            <p:ph idx="1"/>
          </p:nvPr>
        </p:nvGraphicFramePr>
        <p:xfrm>
          <a:off x="1489349" y="1507956"/>
          <a:ext cx="10010273" cy="2403645"/>
        </p:xfrm>
        <a:graphic>
          <a:graphicData uri="http://schemas.openxmlformats.org/drawingml/2006/table">
            <a:tbl>
              <a:tblPr>
                <a:tableStyleId>{5940675A-B579-460E-94D1-54222C63F5DA}</a:tableStyleId>
              </a:tblPr>
              <a:tblGrid>
                <a:gridCol w="1813789">
                  <a:extLst>
                    <a:ext uri="{9D8B030D-6E8A-4147-A177-3AD203B41FA5}">
                      <a16:colId xmlns="" xmlns:a16="http://schemas.microsoft.com/office/drawing/2014/main" val="20000"/>
                    </a:ext>
                  </a:extLst>
                </a:gridCol>
                <a:gridCol w="1156166">
                  <a:extLst>
                    <a:ext uri="{9D8B030D-6E8A-4147-A177-3AD203B41FA5}">
                      <a16:colId xmlns="" xmlns:a16="http://schemas.microsoft.com/office/drawing/2014/main" val="20001"/>
                    </a:ext>
                  </a:extLst>
                </a:gridCol>
                <a:gridCol w="1190606">
                  <a:extLst>
                    <a:ext uri="{9D8B030D-6E8A-4147-A177-3AD203B41FA5}">
                      <a16:colId xmlns="" xmlns:a16="http://schemas.microsoft.com/office/drawing/2014/main" val="20002"/>
                    </a:ext>
                  </a:extLst>
                </a:gridCol>
                <a:gridCol w="1146327">
                  <a:extLst>
                    <a:ext uri="{9D8B030D-6E8A-4147-A177-3AD203B41FA5}">
                      <a16:colId xmlns="" xmlns:a16="http://schemas.microsoft.com/office/drawing/2014/main" val="20003"/>
                    </a:ext>
                  </a:extLst>
                </a:gridCol>
                <a:gridCol w="1164367">
                  <a:extLst>
                    <a:ext uri="{9D8B030D-6E8A-4147-A177-3AD203B41FA5}">
                      <a16:colId xmlns="" xmlns:a16="http://schemas.microsoft.com/office/drawing/2014/main" val="20004"/>
                    </a:ext>
                  </a:extLst>
                </a:gridCol>
                <a:gridCol w="1198805">
                  <a:extLst>
                    <a:ext uri="{9D8B030D-6E8A-4147-A177-3AD203B41FA5}">
                      <a16:colId xmlns="" xmlns:a16="http://schemas.microsoft.com/office/drawing/2014/main" val="20005"/>
                    </a:ext>
                  </a:extLst>
                </a:gridCol>
                <a:gridCol w="1180767">
                  <a:extLst>
                    <a:ext uri="{9D8B030D-6E8A-4147-A177-3AD203B41FA5}">
                      <a16:colId xmlns="" xmlns:a16="http://schemas.microsoft.com/office/drawing/2014/main" val="20006"/>
                    </a:ext>
                  </a:extLst>
                </a:gridCol>
                <a:gridCol w="1159446">
                  <a:extLst>
                    <a:ext uri="{9D8B030D-6E8A-4147-A177-3AD203B41FA5}">
                      <a16:colId xmlns="" xmlns:a16="http://schemas.microsoft.com/office/drawing/2014/main" val="20007"/>
                    </a:ext>
                  </a:extLst>
                </a:gridCol>
              </a:tblGrid>
              <a:tr h="480729">
                <a:tc>
                  <a:txBody>
                    <a:bodyPr/>
                    <a:lstStyle/>
                    <a:p>
                      <a:pPr algn="ctr">
                        <a:spcAft>
                          <a:spcPts val="0"/>
                        </a:spcAft>
                      </a:pP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a:effectLst/>
                        </a:rPr>
                        <a:t>一</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5255" marR="122555" algn="ctr">
                        <a:lnSpc>
                          <a:spcPts val="1365"/>
                        </a:lnSpc>
                        <a:spcAft>
                          <a:spcPts val="0"/>
                        </a:spcAft>
                      </a:pPr>
                      <a:r>
                        <a:rPr lang="zh-TW" sz="2000" kern="0">
                          <a:effectLst/>
                        </a:rPr>
                        <a:t>二</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7000" marR="114300" algn="ctr">
                        <a:lnSpc>
                          <a:spcPts val="1365"/>
                        </a:lnSpc>
                        <a:spcAft>
                          <a:spcPts val="0"/>
                        </a:spcAft>
                      </a:pPr>
                      <a:r>
                        <a:rPr lang="zh-TW" sz="2000" kern="0">
                          <a:effectLst/>
                        </a:rPr>
                        <a:t>三</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0175" marR="117475" algn="ctr">
                        <a:lnSpc>
                          <a:spcPts val="1365"/>
                        </a:lnSpc>
                        <a:spcAft>
                          <a:spcPts val="0"/>
                        </a:spcAft>
                      </a:pPr>
                      <a:r>
                        <a:rPr lang="zh-TW" sz="2000" kern="0">
                          <a:effectLst/>
                        </a:rPr>
                        <a:t>四</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7160" marR="124460" algn="ctr">
                        <a:lnSpc>
                          <a:spcPts val="1365"/>
                        </a:lnSpc>
                        <a:spcAft>
                          <a:spcPts val="0"/>
                        </a:spcAft>
                      </a:pPr>
                      <a:r>
                        <a:rPr lang="zh-TW" sz="2000" kern="0">
                          <a:effectLst/>
                        </a:rPr>
                        <a:t>五</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a:effectLst/>
                        </a:rPr>
                        <a:t>六</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a:effectLst/>
                        </a:rPr>
                        <a:t>日</a:t>
                      </a:r>
                      <a:endParaRPr lang="zh-TW" sz="2000" kern="10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0"/>
                  </a:ext>
                </a:extLst>
              </a:tr>
              <a:tr h="480729">
                <a:tc>
                  <a:txBody>
                    <a:bodyPr/>
                    <a:lstStyle/>
                    <a:p>
                      <a:pPr marL="139065" algn="ctr">
                        <a:lnSpc>
                          <a:spcPts val="1365"/>
                        </a:lnSpc>
                        <a:spcAft>
                          <a:spcPts val="0"/>
                        </a:spcAft>
                      </a:pPr>
                      <a:r>
                        <a:rPr lang="zh-TW" sz="2000" kern="0">
                          <a:effectLst/>
                        </a:rPr>
                        <a:t>第一週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l">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l">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l">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l">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1"/>
                  </a:ext>
                </a:extLst>
              </a:tr>
              <a:tr h="480729">
                <a:tc>
                  <a:txBody>
                    <a:bodyPr/>
                    <a:lstStyle/>
                    <a:p>
                      <a:pPr marL="139065" algn="ctr">
                        <a:lnSpc>
                          <a:spcPts val="1365"/>
                        </a:lnSpc>
                        <a:spcAft>
                          <a:spcPts val="0"/>
                        </a:spcAft>
                      </a:pPr>
                      <a:r>
                        <a:rPr lang="zh-TW" sz="2000" kern="0">
                          <a:effectLst/>
                        </a:rPr>
                        <a:t>第二週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l">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l">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l">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l">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2"/>
                  </a:ext>
                </a:extLst>
              </a:tr>
              <a:tr h="480729">
                <a:tc>
                  <a:txBody>
                    <a:bodyPr/>
                    <a:lstStyle/>
                    <a:p>
                      <a:pPr marL="139065" algn="ctr">
                        <a:lnSpc>
                          <a:spcPts val="1365"/>
                        </a:lnSpc>
                        <a:spcAft>
                          <a:spcPts val="0"/>
                        </a:spcAft>
                      </a:pPr>
                      <a:r>
                        <a:rPr lang="zh-TW" sz="2000" kern="0">
                          <a:effectLst/>
                        </a:rPr>
                        <a:t>第三週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l">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l">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l">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l">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lvl="0" indent="0" algn="ctr" defTabSz="914400" rtl="0" eaLnBrk="1" fontAlgn="auto" latinLnBrk="0" hangingPunct="1">
                        <a:lnSpc>
                          <a:spcPts val="1365"/>
                        </a:lnSpc>
                        <a:spcBef>
                          <a:spcPts val="0"/>
                        </a:spcBef>
                        <a:spcAft>
                          <a:spcPts val="0"/>
                        </a:spcAft>
                        <a:buClrTx/>
                        <a:buSzTx/>
                        <a:buFontTx/>
                        <a:buNone/>
                        <a:tabLst/>
                        <a:defRPr/>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3"/>
                  </a:ext>
                </a:extLst>
              </a:tr>
              <a:tr h="480729">
                <a:tc>
                  <a:txBody>
                    <a:bodyPr/>
                    <a:lstStyle/>
                    <a:p>
                      <a:pPr marL="139065" algn="ctr">
                        <a:lnSpc>
                          <a:spcPts val="1365"/>
                        </a:lnSpc>
                        <a:spcAft>
                          <a:spcPts val="0"/>
                        </a:spcAft>
                      </a:pPr>
                      <a:r>
                        <a:rPr lang="zh-TW" sz="2000" kern="0">
                          <a:effectLst/>
                        </a:rPr>
                        <a:t>第四週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l">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l">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l">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l">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a:solidFill>
                            <a:srgbClr val="FF0000"/>
                          </a:solidFill>
                          <a:effectLst/>
                        </a:rPr>
                        <a:t>休</a:t>
                      </a:r>
                      <a:endParaRPr lang="zh-TW" sz="2000" kern="10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4"/>
                  </a:ext>
                </a:extLst>
              </a:tr>
            </a:tbl>
          </a:graphicData>
        </a:graphic>
      </p:graphicFrame>
      <p:graphicFrame>
        <p:nvGraphicFramePr>
          <p:cNvPr id="5" name="內容版面配置區 3"/>
          <p:cNvGraphicFramePr>
            <a:graphicFrameLocks/>
          </p:cNvGraphicFramePr>
          <p:nvPr/>
        </p:nvGraphicFramePr>
        <p:xfrm>
          <a:off x="1489349" y="4275219"/>
          <a:ext cx="10010273" cy="2349102"/>
        </p:xfrm>
        <a:graphic>
          <a:graphicData uri="http://schemas.openxmlformats.org/drawingml/2006/table">
            <a:tbl>
              <a:tblPr>
                <a:tableStyleId>{5940675A-B579-460E-94D1-54222C63F5DA}</a:tableStyleId>
              </a:tblPr>
              <a:tblGrid>
                <a:gridCol w="1813789">
                  <a:extLst>
                    <a:ext uri="{9D8B030D-6E8A-4147-A177-3AD203B41FA5}">
                      <a16:colId xmlns="" xmlns:a16="http://schemas.microsoft.com/office/drawing/2014/main" val="20000"/>
                    </a:ext>
                  </a:extLst>
                </a:gridCol>
                <a:gridCol w="1156166">
                  <a:extLst>
                    <a:ext uri="{9D8B030D-6E8A-4147-A177-3AD203B41FA5}">
                      <a16:colId xmlns="" xmlns:a16="http://schemas.microsoft.com/office/drawing/2014/main" val="20001"/>
                    </a:ext>
                  </a:extLst>
                </a:gridCol>
                <a:gridCol w="1190606">
                  <a:extLst>
                    <a:ext uri="{9D8B030D-6E8A-4147-A177-3AD203B41FA5}">
                      <a16:colId xmlns="" xmlns:a16="http://schemas.microsoft.com/office/drawing/2014/main" val="20002"/>
                    </a:ext>
                  </a:extLst>
                </a:gridCol>
                <a:gridCol w="1146327">
                  <a:extLst>
                    <a:ext uri="{9D8B030D-6E8A-4147-A177-3AD203B41FA5}">
                      <a16:colId xmlns="" xmlns:a16="http://schemas.microsoft.com/office/drawing/2014/main" val="20003"/>
                    </a:ext>
                  </a:extLst>
                </a:gridCol>
                <a:gridCol w="1164367">
                  <a:extLst>
                    <a:ext uri="{9D8B030D-6E8A-4147-A177-3AD203B41FA5}">
                      <a16:colId xmlns="" xmlns:a16="http://schemas.microsoft.com/office/drawing/2014/main" val="20004"/>
                    </a:ext>
                  </a:extLst>
                </a:gridCol>
                <a:gridCol w="1198805">
                  <a:extLst>
                    <a:ext uri="{9D8B030D-6E8A-4147-A177-3AD203B41FA5}">
                      <a16:colId xmlns="" xmlns:a16="http://schemas.microsoft.com/office/drawing/2014/main" val="20005"/>
                    </a:ext>
                  </a:extLst>
                </a:gridCol>
                <a:gridCol w="1180767">
                  <a:extLst>
                    <a:ext uri="{9D8B030D-6E8A-4147-A177-3AD203B41FA5}">
                      <a16:colId xmlns="" xmlns:a16="http://schemas.microsoft.com/office/drawing/2014/main" val="20006"/>
                    </a:ext>
                  </a:extLst>
                </a:gridCol>
                <a:gridCol w="1159446">
                  <a:extLst>
                    <a:ext uri="{9D8B030D-6E8A-4147-A177-3AD203B41FA5}">
                      <a16:colId xmlns="" xmlns:a16="http://schemas.microsoft.com/office/drawing/2014/main" val="20007"/>
                    </a:ext>
                  </a:extLst>
                </a:gridCol>
              </a:tblGrid>
              <a:tr h="480729">
                <a:tc>
                  <a:txBody>
                    <a:bodyPr/>
                    <a:lstStyle/>
                    <a:p>
                      <a:pPr algn="ctr">
                        <a:spcAft>
                          <a:spcPts val="0"/>
                        </a:spcAft>
                      </a:pP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a:effectLst/>
                        </a:rPr>
                        <a:t>一</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5255" marR="122555" algn="ctr">
                        <a:lnSpc>
                          <a:spcPts val="1365"/>
                        </a:lnSpc>
                        <a:spcAft>
                          <a:spcPts val="0"/>
                        </a:spcAft>
                      </a:pPr>
                      <a:r>
                        <a:rPr lang="zh-TW" sz="2000" kern="0">
                          <a:effectLst/>
                        </a:rPr>
                        <a:t>二</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7000" marR="114300" algn="ctr">
                        <a:lnSpc>
                          <a:spcPts val="1365"/>
                        </a:lnSpc>
                        <a:spcAft>
                          <a:spcPts val="0"/>
                        </a:spcAft>
                      </a:pPr>
                      <a:r>
                        <a:rPr lang="zh-TW" sz="2000" kern="0">
                          <a:effectLst/>
                        </a:rPr>
                        <a:t>三</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0175" marR="117475" algn="ctr">
                        <a:lnSpc>
                          <a:spcPts val="1365"/>
                        </a:lnSpc>
                        <a:spcAft>
                          <a:spcPts val="0"/>
                        </a:spcAft>
                      </a:pPr>
                      <a:r>
                        <a:rPr lang="zh-TW" sz="2000" kern="0">
                          <a:effectLst/>
                        </a:rPr>
                        <a:t>四</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7160" marR="124460" algn="ctr">
                        <a:lnSpc>
                          <a:spcPts val="1365"/>
                        </a:lnSpc>
                        <a:spcAft>
                          <a:spcPts val="0"/>
                        </a:spcAft>
                      </a:pPr>
                      <a:r>
                        <a:rPr lang="zh-TW" sz="2000" kern="0">
                          <a:effectLst/>
                        </a:rPr>
                        <a:t>五</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a:effectLst/>
                        </a:rPr>
                        <a:t>六</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a:effectLst/>
                        </a:rPr>
                        <a:t>日</a:t>
                      </a:r>
                      <a:endParaRPr lang="zh-TW" sz="2000" kern="10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0"/>
                  </a:ext>
                </a:extLst>
              </a:tr>
              <a:tr h="480729">
                <a:tc>
                  <a:txBody>
                    <a:bodyPr/>
                    <a:lstStyle/>
                    <a:p>
                      <a:pPr marL="139065" algn="ctr">
                        <a:lnSpc>
                          <a:spcPts val="1365"/>
                        </a:lnSpc>
                        <a:spcAft>
                          <a:spcPts val="0"/>
                        </a:spcAft>
                      </a:pPr>
                      <a:r>
                        <a:rPr lang="zh-TW" sz="2000" kern="0">
                          <a:effectLst/>
                        </a:rPr>
                        <a:t>第一週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1"/>
                  </a:ext>
                </a:extLst>
              </a:tr>
              <a:tr h="426186">
                <a:tc>
                  <a:txBody>
                    <a:bodyPr/>
                    <a:lstStyle/>
                    <a:p>
                      <a:pPr marL="139065" algn="ctr">
                        <a:lnSpc>
                          <a:spcPts val="1365"/>
                        </a:lnSpc>
                        <a:spcAft>
                          <a:spcPts val="0"/>
                        </a:spcAft>
                      </a:pPr>
                      <a:r>
                        <a:rPr lang="zh-TW" sz="2000" kern="0">
                          <a:effectLst/>
                        </a:rPr>
                        <a:t>第二週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2"/>
                  </a:ext>
                </a:extLst>
              </a:tr>
              <a:tr h="480729">
                <a:tc>
                  <a:txBody>
                    <a:bodyPr/>
                    <a:lstStyle/>
                    <a:p>
                      <a:pPr marL="139065" algn="ctr">
                        <a:lnSpc>
                          <a:spcPts val="1365"/>
                        </a:lnSpc>
                        <a:spcAft>
                          <a:spcPts val="0"/>
                        </a:spcAft>
                      </a:pPr>
                      <a:r>
                        <a:rPr lang="zh-TW" sz="2000" kern="0">
                          <a:effectLst/>
                        </a:rPr>
                        <a:t>第三週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lvl="0" indent="0" algn="ctr" defTabSz="914400" rtl="0" eaLnBrk="1" fontAlgn="auto" latinLnBrk="0" hangingPunct="1">
                        <a:lnSpc>
                          <a:spcPts val="1365"/>
                        </a:lnSpc>
                        <a:spcBef>
                          <a:spcPts val="0"/>
                        </a:spcBef>
                        <a:spcAft>
                          <a:spcPts val="0"/>
                        </a:spcAft>
                        <a:buClrTx/>
                        <a:buSzTx/>
                        <a:buFontTx/>
                        <a:buNone/>
                        <a:tabLst/>
                        <a:defRPr/>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3"/>
                  </a:ext>
                </a:extLst>
              </a:tr>
              <a:tr h="480729">
                <a:tc>
                  <a:txBody>
                    <a:bodyPr/>
                    <a:lstStyle/>
                    <a:p>
                      <a:pPr marL="139065" algn="ctr">
                        <a:lnSpc>
                          <a:spcPts val="1365"/>
                        </a:lnSpc>
                        <a:spcAft>
                          <a:spcPts val="0"/>
                        </a:spcAft>
                      </a:pPr>
                      <a:r>
                        <a:rPr lang="zh-TW" sz="2000" kern="0">
                          <a:effectLst/>
                        </a:rPr>
                        <a:t>第四週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altLang="zh-TW" sz="2000" kern="100" dirty="0">
                          <a:effectLst/>
                          <a:latin typeface="Times New Roman" panose="02020603050405020304" pitchFamily="18" charset="0"/>
                          <a:ea typeface="新細明體" panose="02020500000000000000" pitchFamily="18" charset="-120"/>
                        </a:rPr>
                        <a:t>10</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4"/>
                  </a:ext>
                </a:extLst>
              </a:tr>
            </a:tbl>
          </a:graphicData>
        </a:graphic>
      </p:graphicFrame>
      <p:sp>
        <p:nvSpPr>
          <p:cNvPr id="7" name="橢圓 6"/>
          <p:cNvSpPr/>
          <p:nvPr/>
        </p:nvSpPr>
        <p:spPr>
          <a:xfrm>
            <a:off x="3873636" y="2499891"/>
            <a:ext cx="449179" cy="417095"/>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tx1"/>
                </a:solidFill>
              </a:rPr>
              <a:t>2</a:t>
            </a:r>
            <a:endParaRPr lang="zh-TW" altLang="en-US" sz="2000" b="1" dirty="0">
              <a:solidFill>
                <a:schemeClr val="tx1"/>
              </a:solidFill>
            </a:endParaRPr>
          </a:p>
        </p:txBody>
      </p:sp>
      <p:sp>
        <p:nvSpPr>
          <p:cNvPr id="8" name="橢圓 7"/>
          <p:cNvSpPr/>
          <p:nvPr/>
        </p:nvSpPr>
        <p:spPr>
          <a:xfrm>
            <a:off x="4903308" y="2501230"/>
            <a:ext cx="449179" cy="417095"/>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tx1"/>
                </a:solidFill>
              </a:rPr>
              <a:t>2</a:t>
            </a:r>
            <a:endParaRPr lang="zh-TW" altLang="en-US" sz="2000" b="1" dirty="0">
              <a:solidFill>
                <a:schemeClr val="tx1"/>
              </a:solidFill>
            </a:endParaRPr>
          </a:p>
        </p:txBody>
      </p:sp>
      <p:sp>
        <p:nvSpPr>
          <p:cNvPr id="9" name="橢圓 8"/>
          <p:cNvSpPr/>
          <p:nvPr/>
        </p:nvSpPr>
        <p:spPr>
          <a:xfrm>
            <a:off x="6243949" y="2499892"/>
            <a:ext cx="449179" cy="417095"/>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tx1"/>
                </a:solidFill>
              </a:rPr>
              <a:t>2</a:t>
            </a:r>
            <a:endParaRPr lang="zh-TW" altLang="en-US" sz="2000" b="1" dirty="0">
              <a:solidFill>
                <a:schemeClr val="tx1"/>
              </a:solidFill>
            </a:endParaRPr>
          </a:p>
        </p:txBody>
      </p:sp>
      <p:sp>
        <p:nvSpPr>
          <p:cNvPr id="10" name="橢圓 9"/>
          <p:cNvSpPr/>
          <p:nvPr/>
        </p:nvSpPr>
        <p:spPr>
          <a:xfrm>
            <a:off x="7404936" y="2499892"/>
            <a:ext cx="449179" cy="417095"/>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tx1"/>
                </a:solidFill>
              </a:rPr>
              <a:t>2</a:t>
            </a:r>
            <a:endParaRPr lang="zh-TW" altLang="en-US" sz="2000" b="1" dirty="0">
              <a:solidFill>
                <a:schemeClr val="tx1"/>
              </a:solidFill>
            </a:endParaRPr>
          </a:p>
        </p:txBody>
      </p:sp>
      <p:sp>
        <p:nvSpPr>
          <p:cNvPr id="11" name="橢圓 10"/>
          <p:cNvSpPr/>
          <p:nvPr/>
        </p:nvSpPr>
        <p:spPr>
          <a:xfrm>
            <a:off x="8241031" y="2499892"/>
            <a:ext cx="786625" cy="4712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739" y="1873578"/>
            <a:ext cx="1097552" cy="1097552"/>
          </a:xfrm>
          <a:prstGeom prst="rect">
            <a:avLst/>
          </a:prstGeom>
        </p:spPr>
      </p:pic>
      <p:sp>
        <p:nvSpPr>
          <p:cNvPr id="16" name="文字方塊 15"/>
          <p:cNvSpPr txBox="1"/>
          <p:nvPr/>
        </p:nvSpPr>
        <p:spPr>
          <a:xfrm>
            <a:off x="143920" y="3113103"/>
            <a:ext cx="1199130" cy="400110"/>
          </a:xfrm>
          <a:prstGeom prst="rect">
            <a:avLst/>
          </a:prstGeom>
          <a:noFill/>
        </p:spPr>
        <p:txBody>
          <a:bodyPr wrap="square" rtlCol="0">
            <a:spAutoFit/>
          </a:bodyPr>
          <a:lstStyle/>
          <a:p>
            <a:r>
              <a:rPr lang="zh-TW" altLang="en-US" sz="2000" b="1" dirty="0"/>
              <a:t>正常工時</a:t>
            </a:r>
          </a:p>
        </p:txBody>
      </p:sp>
      <p:sp>
        <p:nvSpPr>
          <p:cNvPr id="17" name="向下箭號 16"/>
          <p:cNvSpPr/>
          <p:nvPr/>
        </p:nvSpPr>
        <p:spPr>
          <a:xfrm>
            <a:off x="438588" y="3911601"/>
            <a:ext cx="705853" cy="564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34" y="4555957"/>
            <a:ext cx="1204161" cy="1204161"/>
          </a:xfrm>
          <a:prstGeom prst="rect">
            <a:avLst/>
          </a:prstGeom>
        </p:spPr>
      </p:pic>
      <p:sp>
        <p:nvSpPr>
          <p:cNvPr id="19" name="文字方塊 18"/>
          <p:cNvSpPr txBox="1"/>
          <p:nvPr/>
        </p:nvSpPr>
        <p:spPr>
          <a:xfrm>
            <a:off x="112734" y="5840328"/>
            <a:ext cx="1199130" cy="400110"/>
          </a:xfrm>
          <a:prstGeom prst="rect">
            <a:avLst/>
          </a:prstGeom>
          <a:noFill/>
        </p:spPr>
        <p:txBody>
          <a:bodyPr wrap="square" rtlCol="0">
            <a:spAutoFit/>
          </a:bodyPr>
          <a:lstStyle/>
          <a:p>
            <a:r>
              <a:rPr lang="zh-TW" altLang="en-US" sz="2000" b="1" dirty="0"/>
              <a:t>變形工時</a:t>
            </a:r>
          </a:p>
        </p:txBody>
      </p:sp>
      <p:sp>
        <p:nvSpPr>
          <p:cNvPr id="3" name="矩形 2"/>
          <p:cNvSpPr/>
          <p:nvPr/>
        </p:nvSpPr>
        <p:spPr>
          <a:xfrm>
            <a:off x="7854115" y="4089400"/>
            <a:ext cx="1442285" cy="26416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78988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7603" y="705852"/>
            <a:ext cx="9720072" cy="737295"/>
          </a:xfrm>
        </p:spPr>
        <p:txBody>
          <a:bodyPr/>
          <a:lstStyle/>
          <a:p>
            <a:r>
              <a:rPr lang="zh-TW" altLang="en-US" dirty="0"/>
              <a:t>四周變形</a:t>
            </a:r>
            <a:r>
              <a:rPr lang="en-US" altLang="zh-TW" dirty="0"/>
              <a:t>:</a:t>
            </a:r>
            <a:r>
              <a:rPr lang="zh-TW" altLang="en-US" dirty="0"/>
              <a:t> 例假</a:t>
            </a:r>
            <a:r>
              <a:rPr lang="en-US" altLang="zh-TW" dirty="0"/>
              <a:t>&amp;</a:t>
            </a:r>
            <a:r>
              <a:rPr lang="zh-TW" altLang="en-US" dirty="0"/>
              <a:t>休息日調整</a:t>
            </a:r>
          </a:p>
        </p:txBody>
      </p:sp>
      <p:graphicFrame>
        <p:nvGraphicFramePr>
          <p:cNvPr id="4" name="內容版面配置區 3"/>
          <p:cNvGraphicFramePr>
            <a:graphicFrameLocks/>
          </p:cNvGraphicFramePr>
          <p:nvPr/>
        </p:nvGraphicFramePr>
        <p:xfrm>
          <a:off x="1615118" y="1507956"/>
          <a:ext cx="10010273" cy="2403645"/>
        </p:xfrm>
        <a:graphic>
          <a:graphicData uri="http://schemas.openxmlformats.org/drawingml/2006/table">
            <a:tbl>
              <a:tblPr>
                <a:tableStyleId>{5940675A-B579-460E-94D1-54222C63F5DA}</a:tableStyleId>
              </a:tblPr>
              <a:tblGrid>
                <a:gridCol w="1813789">
                  <a:extLst>
                    <a:ext uri="{9D8B030D-6E8A-4147-A177-3AD203B41FA5}">
                      <a16:colId xmlns="" xmlns:a16="http://schemas.microsoft.com/office/drawing/2014/main" val="20000"/>
                    </a:ext>
                  </a:extLst>
                </a:gridCol>
                <a:gridCol w="1156166">
                  <a:extLst>
                    <a:ext uri="{9D8B030D-6E8A-4147-A177-3AD203B41FA5}">
                      <a16:colId xmlns="" xmlns:a16="http://schemas.microsoft.com/office/drawing/2014/main" val="20001"/>
                    </a:ext>
                  </a:extLst>
                </a:gridCol>
                <a:gridCol w="1190606">
                  <a:extLst>
                    <a:ext uri="{9D8B030D-6E8A-4147-A177-3AD203B41FA5}">
                      <a16:colId xmlns="" xmlns:a16="http://schemas.microsoft.com/office/drawing/2014/main" val="20002"/>
                    </a:ext>
                  </a:extLst>
                </a:gridCol>
                <a:gridCol w="1146327">
                  <a:extLst>
                    <a:ext uri="{9D8B030D-6E8A-4147-A177-3AD203B41FA5}">
                      <a16:colId xmlns="" xmlns:a16="http://schemas.microsoft.com/office/drawing/2014/main" val="20003"/>
                    </a:ext>
                  </a:extLst>
                </a:gridCol>
                <a:gridCol w="1164367">
                  <a:extLst>
                    <a:ext uri="{9D8B030D-6E8A-4147-A177-3AD203B41FA5}">
                      <a16:colId xmlns="" xmlns:a16="http://schemas.microsoft.com/office/drawing/2014/main" val="20004"/>
                    </a:ext>
                  </a:extLst>
                </a:gridCol>
                <a:gridCol w="1198805">
                  <a:extLst>
                    <a:ext uri="{9D8B030D-6E8A-4147-A177-3AD203B41FA5}">
                      <a16:colId xmlns="" xmlns:a16="http://schemas.microsoft.com/office/drawing/2014/main" val="20005"/>
                    </a:ext>
                  </a:extLst>
                </a:gridCol>
                <a:gridCol w="1180767">
                  <a:extLst>
                    <a:ext uri="{9D8B030D-6E8A-4147-A177-3AD203B41FA5}">
                      <a16:colId xmlns="" xmlns:a16="http://schemas.microsoft.com/office/drawing/2014/main" val="20006"/>
                    </a:ext>
                  </a:extLst>
                </a:gridCol>
                <a:gridCol w="1159446">
                  <a:extLst>
                    <a:ext uri="{9D8B030D-6E8A-4147-A177-3AD203B41FA5}">
                      <a16:colId xmlns="" xmlns:a16="http://schemas.microsoft.com/office/drawing/2014/main" val="20007"/>
                    </a:ext>
                  </a:extLst>
                </a:gridCol>
              </a:tblGrid>
              <a:tr h="480729">
                <a:tc>
                  <a:txBody>
                    <a:bodyPr/>
                    <a:lstStyle/>
                    <a:p>
                      <a:pPr algn="ctr">
                        <a:spcAft>
                          <a:spcPts val="0"/>
                        </a:spcAft>
                      </a:pP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a:effectLst/>
                        </a:rPr>
                        <a:t>一</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5255" marR="122555" algn="ctr">
                        <a:lnSpc>
                          <a:spcPts val="1365"/>
                        </a:lnSpc>
                        <a:spcAft>
                          <a:spcPts val="0"/>
                        </a:spcAft>
                      </a:pPr>
                      <a:r>
                        <a:rPr lang="zh-TW" sz="2000" kern="0">
                          <a:effectLst/>
                        </a:rPr>
                        <a:t>二</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7000" marR="114300" algn="ctr">
                        <a:lnSpc>
                          <a:spcPts val="1365"/>
                        </a:lnSpc>
                        <a:spcAft>
                          <a:spcPts val="0"/>
                        </a:spcAft>
                      </a:pPr>
                      <a:r>
                        <a:rPr lang="zh-TW" sz="2000" kern="0">
                          <a:effectLst/>
                        </a:rPr>
                        <a:t>三</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0175" marR="117475" algn="ctr">
                        <a:lnSpc>
                          <a:spcPts val="1365"/>
                        </a:lnSpc>
                        <a:spcAft>
                          <a:spcPts val="0"/>
                        </a:spcAft>
                      </a:pPr>
                      <a:r>
                        <a:rPr lang="zh-TW" sz="2000" kern="0">
                          <a:effectLst/>
                        </a:rPr>
                        <a:t>四</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7160" marR="124460" algn="ctr">
                        <a:lnSpc>
                          <a:spcPts val="1365"/>
                        </a:lnSpc>
                        <a:spcAft>
                          <a:spcPts val="0"/>
                        </a:spcAft>
                      </a:pPr>
                      <a:r>
                        <a:rPr lang="zh-TW" sz="2000" kern="0">
                          <a:effectLst/>
                        </a:rPr>
                        <a:t>五</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a:effectLst/>
                        </a:rPr>
                        <a:t>六</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a:effectLst/>
                        </a:rPr>
                        <a:t>日</a:t>
                      </a:r>
                      <a:endParaRPr lang="zh-TW" sz="2000" kern="10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0"/>
                  </a:ext>
                </a:extLst>
              </a:tr>
              <a:tr h="480729">
                <a:tc>
                  <a:txBody>
                    <a:bodyPr/>
                    <a:lstStyle/>
                    <a:p>
                      <a:pPr marL="139065" algn="ctr">
                        <a:lnSpc>
                          <a:spcPts val="1365"/>
                        </a:lnSpc>
                        <a:spcAft>
                          <a:spcPts val="0"/>
                        </a:spcAft>
                      </a:pPr>
                      <a:r>
                        <a:rPr lang="zh-TW" sz="2000" kern="0">
                          <a:effectLst/>
                        </a:rPr>
                        <a:t>第一週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1"/>
                  </a:ext>
                </a:extLst>
              </a:tr>
              <a:tr h="480729">
                <a:tc>
                  <a:txBody>
                    <a:bodyPr/>
                    <a:lstStyle/>
                    <a:p>
                      <a:pPr marL="139065" algn="ctr">
                        <a:lnSpc>
                          <a:spcPts val="1365"/>
                        </a:lnSpc>
                        <a:spcAft>
                          <a:spcPts val="0"/>
                        </a:spcAft>
                      </a:pPr>
                      <a:r>
                        <a:rPr lang="zh-TW" sz="2000" kern="0">
                          <a:effectLst/>
                        </a:rPr>
                        <a:t>第二週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2"/>
                  </a:ext>
                </a:extLst>
              </a:tr>
              <a:tr h="480729">
                <a:tc>
                  <a:txBody>
                    <a:bodyPr/>
                    <a:lstStyle/>
                    <a:p>
                      <a:pPr marL="139065" algn="ctr">
                        <a:lnSpc>
                          <a:spcPts val="1365"/>
                        </a:lnSpc>
                        <a:spcAft>
                          <a:spcPts val="0"/>
                        </a:spcAft>
                      </a:pPr>
                      <a:r>
                        <a:rPr lang="zh-TW" sz="2000" kern="0">
                          <a:effectLst/>
                        </a:rPr>
                        <a:t>第三週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lvl="0" indent="0" algn="ctr" defTabSz="914400" rtl="0" eaLnBrk="1" fontAlgn="auto" latinLnBrk="0" hangingPunct="1">
                        <a:lnSpc>
                          <a:spcPts val="1365"/>
                        </a:lnSpc>
                        <a:spcBef>
                          <a:spcPts val="0"/>
                        </a:spcBef>
                        <a:spcAft>
                          <a:spcPts val="0"/>
                        </a:spcAft>
                        <a:buClrTx/>
                        <a:buSzTx/>
                        <a:buFontTx/>
                        <a:buNone/>
                        <a:tabLst/>
                        <a:defRPr/>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3"/>
                  </a:ext>
                </a:extLst>
              </a:tr>
              <a:tr h="480729">
                <a:tc>
                  <a:txBody>
                    <a:bodyPr/>
                    <a:lstStyle/>
                    <a:p>
                      <a:pPr marL="139065" algn="ctr">
                        <a:lnSpc>
                          <a:spcPts val="1365"/>
                        </a:lnSpc>
                        <a:spcAft>
                          <a:spcPts val="0"/>
                        </a:spcAft>
                      </a:pPr>
                      <a:r>
                        <a:rPr lang="zh-TW" sz="2000" kern="0" dirty="0">
                          <a:effectLst/>
                        </a:rPr>
                        <a:t>第四週</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4"/>
                  </a:ext>
                </a:extLst>
              </a:tr>
            </a:tbl>
          </a:graphicData>
        </a:graphic>
      </p:graphicFrame>
      <p:graphicFrame>
        <p:nvGraphicFramePr>
          <p:cNvPr id="5" name="內容版面配置區 3"/>
          <p:cNvGraphicFramePr>
            <a:graphicFrameLocks/>
          </p:cNvGraphicFramePr>
          <p:nvPr/>
        </p:nvGraphicFramePr>
        <p:xfrm>
          <a:off x="1559746" y="4193674"/>
          <a:ext cx="10010273" cy="2403645"/>
        </p:xfrm>
        <a:graphic>
          <a:graphicData uri="http://schemas.openxmlformats.org/drawingml/2006/table">
            <a:tbl>
              <a:tblPr>
                <a:tableStyleId>{5940675A-B579-460E-94D1-54222C63F5DA}</a:tableStyleId>
              </a:tblPr>
              <a:tblGrid>
                <a:gridCol w="1813789">
                  <a:extLst>
                    <a:ext uri="{9D8B030D-6E8A-4147-A177-3AD203B41FA5}">
                      <a16:colId xmlns="" xmlns:a16="http://schemas.microsoft.com/office/drawing/2014/main" val="20000"/>
                    </a:ext>
                  </a:extLst>
                </a:gridCol>
                <a:gridCol w="1156166">
                  <a:extLst>
                    <a:ext uri="{9D8B030D-6E8A-4147-A177-3AD203B41FA5}">
                      <a16:colId xmlns="" xmlns:a16="http://schemas.microsoft.com/office/drawing/2014/main" val="20001"/>
                    </a:ext>
                  </a:extLst>
                </a:gridCol>
                <a:gridCol w="1190606">
                  <a:extLst>
                    <a:ext uri="{9D8B030D-6E8A-4147-A177-3AD203B41FA5}">
                      <a16:colId xmlns="" xmlns:a16="http://schemas.microsoft.com/office/drawing/2014/main" val="20002"/>
                    </a:ext>
                  </a:extLst>
                </a:gridCol>
                <a:gridCol w="1146327">
                  <a:extLst>
                    <a:ext uri="{9D8B030D-6E8A-4147-A177-3AD203B41FA5}">
                      <a16:colId xmlns="" xmlns:a16="http://schemas.microsoft.com/office/drawing/2014/main" val="20003"/>
                    </a:ext>
                  </a:extLst>
                </a:gridCol>
                <a:gridCol w="1164367">
                  <a:extLst>
                    <a:ext uri="{9D8B030D-6E8A-4147-A177-3AD203B41FA5}">
                      <a16:colId xmlns="" xmlns:a16="http://schemas.microsoft.com/office/drawing/2014/main" val="20004"/>
                    </a:ext>
                  </a:extLst>
                </a:gridCol>
                <a:gridCol w="1198805">
                  <a:extLst>
                    <a:ext uri="{9D8B030D-6E8A-4147-A177-3AD203B41FA5}">
                      <a16:colId xmlns="" xmlns:a16="http://schemas.microsoft.com/office/drawing/2014/main" val="20005"/>
                    </a:ext>
                  </a:extLst>
                </a:gridCol>
                <a:gridCol w="1180767">
                  <a:extLst>
                    <a:ext uri="{9D8B030D-6E8A-4147-A177-3AD203B41FA5}">
                      <a16:colId xmlns="" xmlns:a16="http://schemas.microsoft.com/office/drawing/2014/main" val="20006"/>
                    </a:ext>
                  </a:extLst>
                </a:gridCol>
                <a:gridCol w="1159446">
                  <a:extLst>
                    <a:ext uri="{9D8B030D-6E8A-4147-A177-3AD203B41FA5}">
                      <a16:colId xmlns="" xmlns:a16="http://schemas.microsoft.com/office/drawing/2014/main" val="20007"/>
                    </a:ext>
                  </a:extLst>
                </a:gridCol>
              </a:tblGrid>
              <a:tr h="480729">
                <a:tc>
                  <a:txBody>
                    <a:bodyPr/>
                    <a:lstStyle/>
                    <a:p>
                      <a:pPr algn="ctr">
                        <a:spcAft>
                          <a:spcPts val="0"/>
                        </a:spcAft>
                      </a:pP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a:effectLst/>
                        </a:rPr>
                        <a:t>一</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5255" marR="122555" algn="ctr">
                        <a:lnSpc>
                          <a:spcPts val="1365"/>
                        </a:lnSpc>
                        <a:spcAft>
                          <a:spcPts val="0"/>
                        </a:spcAft>
                      </a:pPr>
                      <a:r>
                        <a:rPr lang="zh-TW" sz="2000" kern="0">
                          <a:effectLst/>
                        </a:rPr>
                        <a:t>二</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7000" marR="114300" algn="ctr">
                        <a:lnSpc>
                          <a:spcPts val="1365"/>
                        </a:lnSpc>
                        <a:spcAft>
                          <a:spcPts val="0"/>
                        </a:spcAft>
                      </a:pPr>
                      <a:r>
                        <a:rPr lang="zh-TW" sz="2000" kern="0">
                          <a:effectLst/>
                        </a:rPr>
                        <a:t>三</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0175" marR="117475" algn="ctr">
                        <a:lnSpc>
                          <a:spcPts val="1365"/>
                        </a:lnSpc>
                        <a:spcAft>
                          <a:spcPts val="0"/>
                        </a:spcAft>
                      </a:pPr>
                      <a:r>
                        <a:rPr lang="zh-TW" sz="2000" kern="0">
                          <a:effectLst/>
                        </a:rPr>
                        <a:t>四</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7160" marR="124460" algn="ctr">
                        <a:lnSpc>
                          <a:spcPts val="1365"/>
                        </a:lnSpc>
                        <a:spcAft>
                          <a:spcPts val="0"/>
                        </a:spcAft>
                      </a:pPr>
                      <a:r>
                        <a:rPr lang="zh-TW" sz="2000" kern="0">
                          <a:effectLst/>
                        </a:rPr>
                        <a:t>五</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a:effectLst/>
                        </a:rPr>
                        <a:t>六</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a:effectLst/>
                        </a:rPr>
                        <a:t>日</a:t>
                      </a:r>
                      <a:endParaRPr lang="zh-TW" sz="2000" kern="10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0"/>
                  </a:ext>
                </a:extLst>
              </a:tr>
              <a:tr h="480729">
                <a:tc>
                  <a:txBody>
                    <a:bodyPr/>
                    <a:lstStyle/>
                    <a:p>
                      <a:pPr marL="139065" algn="ctr">
                        <a:lnSpc>
                          <a:spcPts val="1365"/>
                        </a:lnSpc>
                        <a:spcAft>
                          <a:spcPts val="0"/>
                        </a:spcAft>
                      </a:pPr>
                      <a:r>
                        <a:rPr lang="zh-TW" sz="2000" kern="0">
                          <a:effectLst/>
                        </a:rPr>
                        <a:t>第一週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en-US" altLang="zh-TW" sz="2000" kern="100" dirty="0">
                          <a:solidFill>
                            <a:srgbClr val="FF0000"/>
                          </a:solidFill>
                          <a:effectLst/>
                          <a:latin typeface="Times New Roman" panose="02020603050405020304" pitchFamily="18" charset="0"/>
                          <a:ea typeface="新細明體" panose="02020500000000000000" pitchFamily="18" charset="-120"/>
                        </a:rPr>
                        <a:t>8</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en-US" altLang="zh-TW" sz="2000" kern="0" dirty="0">
                          <a:solidFill>
                            <a:srgbClr val="FF0000"/>
                          </a:solidFill>
                          <a:effectLst/>
                        </a:rPr>
                        <a:t>8</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1"/>
                  </a:ext>
                </a:extLst>
              </a:tr>
              <a:tr h="480729">
                <a:tc>
                  <a:txBody>
                    <a:bodyPr/>
                    <a:lstStyle/>
                    <a:p>
                      <a:pPr marL="139065" algn="ctr">
                        <a:lnSpc>
                          <a:spcPts val="1365"/>
                        </a:lnSpc>
                        <a:spcAft>
                          <a:spcPts val="0"/>
                        </a:spcAft>
                      </a:pPr>
                      <a:r>
                        <a:rPr lang="zh-TW" sz="2000" kern="0">
                          <a:effectLst/>
                        </a:rPr>
                        <a:t>第二週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en-US" altLang="zh-TW" sz="2000" kern="100" dirty="0">
                          <a:solidFill>
                            <a:srgbClr val="FF0000"/>
                          </a:solidFill>
                          <a:effectLst/>
                          <a:latin typeface="Times New Roman" panose="02020603050405020304" pitchFamily="18" charset="0"/>
                          <a:ea typeface="新細明體" panose="02020500000000000000" pitchFamily="18" charset="-120"/>
                        </a:rPr>
                        <a:t>8</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en-US" altLang="zh-TW" sz="2000" kern="0" dirty="0">
                          <a:solidFill>
                            <a:srgbClr val="FF0000"/>
                          </a:solidFill>
                          <a:effectLst/>
                          <a:latin typeface="+mn-lt"/>
                          <a:ea typeface="+mn-ea"/>
                        </a:rPr>
                        <a:t>8</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2"/>
                  </a:ext>
                </a:extLst>
              </a:tr>
              <a:tr h="480729">
                <a:tc>
                  <a:txBody>
                    <a:bodyPr/>
                    <a:lstStyle/>
                    <a:p>
                      <a:pPr marL="139065" algn="ctr">
                        <a:lnSpc>
                          <a:spcPts val="1365"/>
                        </a:lnSpc>
                        <a:spcAft>
                          <a:spcPts val="0"/>
                        </a:spcAft>
                      </a:pPr>
                      <a:r>
                        <a:rPr lang="zh-TW" sz="2000" kern="0">
                          <a:effectLst/>
                        </a:rPr>
                        <a:t>第三週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lvl="0" indent="0" algn="ctr" defTabSz="914400" rtl="0" eaLnBrk="1" fontAlgn="auto" latinLnBrk="0" hangingPunct="1">
                        <a:lnSpc>
                          <a:spcPts val="1365"/>
                        </a:lnSpc>
                        <a:spcBef>
                          <a:spcPts val="0"/>
                        </a:spcBef>
                        <a:spcAft>
                          <a:spcPts val="0"/>
                        </a:spcAft>
                        <a:buClrTx/>
                        <a:buSzTx/>
                        <a:buFontTx/>
                        <a:buNone/>
                        <a:tabLst/>
                        <a:defRPr/>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en-US" altLang="zh-TW" sz="2000" kern="100" dirty="0">
                          <a:solidFill>
                            <a:srgbClr val="FF0000"/>
                          </a:solidFill>
                          <a:effectLst/>
                          <a:latin typeface="Times New Roman" panose="02020603050405020304" pitchFamily="18" charset="0"/>
                          <a:ea typeface="新細明體" panose="02020500000000000000" pitchFamily="18" charset="-120"/>
                        </a:rPr>
                        <a:t>8</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lvl="0" indent="0" algn="ctr" defTabSz="914400" rtl="0" eaLnBrk="1" fontAlgn="auto" latinLnBrk="0" hangingPunct="1">
                        <a:lnSpc>
                          <a:spcPts val="1365"/>
                        </a:lnSpc>
                        <a:spcBef>
                          <a:spcPts val="0"/>
                        </a:spcBef>
                        <a:spcAft>
                          <a:spcPts val="0"/>
                        </a:spcAft>
                        <a:buClrTx/>
                        <a:buSzTx/>
                        <a:buFontTx/>
                        <a:buNone/>
                        <a:tabLst/>
                        <a:defRPr/>
                      </a:pPr>
                      <a:r>
                        <a:rPr lang="en-US" altLang="zh-TW" sz="2000" kern="0" dirty="0">
                          <a:solidFill>
                            <a:srgbClr val="FF0000"/>
                          </a:solidFill>
                          <a:effectLst/>
                          <a:latin typeface="+mn-lt"/>
                          <a:ea typeface="+mn-ea"/>
                        </a:rPr>
                        <a:t>8</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3"/>
                  </a:ext>
                </a:extLst>
              </a:tr>
              <a:tr h="480729">
                <a:tc>
                  <a:txBody>
                    <a:bodyPr/>
                    <a:lstStyle/>
                    <a:p>
                      <a:pPr marL="139065" algn="ctr">
                        <a:lnSpc>
                          <a:spcPts val="1365"/>
                        </a:lnSpc>
                        <a:spcAft>
                          <a:spcPts val="0"/>
                        </a:spcAft>
                      </a:pPr>
                      <a:r>
                        <a:rPr lang="zh-TW" sz="2000" kern="0">
                          <a:effectLst/>
                        </a:rPr>
                        <a:t>第四週</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en-US" altLang="zh-TW" sz="2000" kern="100" dirty="0">
                          <a:solidFill>
                            <a:srgbClr val="FF0000"/>
                          </a:solidFill>
                          <a:effectLst/>
                          <a:latin typeface="Times New Roman" panose="02020603050405020304" pitchFamily="18" charset="0"/>
                          <a:ea typeface="新細明體" panose="02020500000000000000" pitchFamily="18" charset="-120"/>
                        </a:rPr>
                        <a:t>8</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en-US" altLang="zh-TW" sz="2000" kern="0" dirty="0">
                          <a:solidFill>
                            <a:srgbClr val="FF0000"/>
                          </a:solidFill>
                          <a:effectLst/>
                          <a:latin typeface="+mn-lt"/>
                          <a:ea typeface="+mn-ea"/>
                        </a:rPr>
                        <a:t>8</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4"/>
                  </a:ext>
                </a:extLst>
              </a:tr>
            </a:tbl>
          </a:graphicData>
        </a:graphic>
      </p:graphicFrame>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39" y="1873578"/>
            <a:ext cx="1097552" cy="1097552"/>
          </a:xfrm>
          <a:prstGeom prst="rect">
            <a:avLst/>
          </a:prstGeom>
        </p:spPr>
      </p:pic>
      <p:sp>
        <p:nvSpPr>
          <p:cNvPr id="7" name="文字方塊 6"/>
          <p:cNvSpPr txBox="1"/>
          <p:nvPr/>
        </p:nvSpPr>
        <p:spPr>
          <a:xfrm>
            <a:off x="143920" y="3113103"/>
            <a:ext cx="1199130" cy="400110"/>
          </a:xfrm>
          <a:prstGeom prst="rect">
            <a:avLst/>
          </a:prstGeom>
          <a:noFill/>
        </p:spPr>
        <p:txBody>
          <a:bodyPr wrap="square" rtlCol="0">
            <a:spAutoFit/>
          </a:bodyPr>
          <a:lstStyle/>
          <a:p>
            <a:r>
              <a:rPr lang="zh-TW" altLang="en-US" sz="2000" b="1" dirty="0"/>
              <a:t>正常工時</a:t>
            </a:r>
          </a:p>
        </p:txBody>
      </p:sp>
      <p:sp>
        <p:nvSpPr>
          <p:cNvPr id="8" name="向下箭號 7"/>
          <p:cNvSpPr/>
          <p:nvPr/>
        </p:nvSpPr>
        <p:spPr>
          <a:xfrm>
            <a:off x="438588" y="3911601"/>
            <a:ext cx="705853" cy="564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34" y="4555957"/>
            <a:ext cx="1204161" cy="1204161"/>
          </a:xfrm>
          <a:prstGeom prst="rect">
            <a:avLst/>
          </a:prstGeom>
        </p:spPr>
      </p:pic>
      <p:sp>
        <p:nvSpPr>
          <p:cNvPr id="10" name="文字方塊 9"/>
          <p:cNvSpPr txBox="1"/>
          <p:nvPr/>
        </p:nvSpPr>
        <p:spPr>
          <a:xfrm>
            <a:off x="191949" y="5840328"/>
            <a:ext cx="1199130" cy="400110"/>
          </a:xfrm>
          <a:prstGeom prst="rect">
            <a:avLst/>
          </a:prstGeom>
          <a:noFill/>
        </p:spPr>
        <p:txBody>
          <a:bodyPr wrap="square" rtlCol="0">
            <a:spAutoFit/>
          </a:bodyPr>
          <a:lstStyle/>
          <a:p>
            <a:r>
              <a:rPr lang="zh-TW" altLang="en-US" sz="2000" b="1" dirty="0"/>
              <a:t>變形工時</a:t>
            </a:r>
          </a:p>
        </p:txBody>
      </p:sp>
    </p:spTree>
    <p:extLst>
      <p:ext uri="{BB962C8B-B14F-4D97-AF65-F5344CB8AC3E}">
        <p14:creationId xmlns:p14="http://schemas.microsoft.com/office/powerpoint/2010/main" val="12692782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1296698-2A8C-4CDA-94F3-8368B33EF680}"/>
              </a:ext>
            </a:extLst>
          </p:cNvPr>
          <p:cNvSpPr>
            <a:spLocks noGrp="1"/>
          </p:cNvSpPr>
          <p:nvPr>
            <p:ph type="title"/>
          </p:nvPr>
        </p:nvSpPr>
        <p:spPr/>
        <p:txBody>
          <a:bodyPr/>
          <a:lstStyle/>
          <a:p>
            <a:r>
              <a:rPr lang="zh-TW" altLang="en-US" dirty="0"/>
              <a:t>因變形工時產生的</a:t>
            </a:r>
            <a:r>
              <a:rPr lang="en-US" altLang="zh-TW" dirty="0">
                <a:latin typeface="Microsoft JhengHei UI" panose="020B0604030504040204" pitchFamily="34" charset="-120"/>
                <a:ea typeface="Microsoft JhengHei UI" panose="020B0604030504040204" pitchFamily="34" charset="-120"/>
              </a:rPr>
              <a:t>【</a:t>
            </a:r>
            <a:r>
              <a:rPr lang="zh-TW" altLang="en-US" dirty="0">
                <a:latin typeface="Microsoft JhengHei UI" panose="020B0604030504040204" pitchFamily="34" charset="-120"/>
                <a:ea typeface="Microsoft JhengHei UI" panose="020B0604030504040204" pitchFamily="34" charset="-120"/>
              </a:rPr>
              <a:t>免出勤日</a:t>
            </a:r>
            <a:r>
              <a:rPr lang="en-US" altLang="zh-TW" dirty="0">
                <a:latin typeface="Microsoft JhengHei UI" panose="020B0604030504040204" pitchFamily="34" charset="-120"/>
                <a:ea typeface="Microsoft JhengHei UI" panose="020B0604030504040204" pitchFamily="34" charset="-120"/>
              </a:rPr>
              <a:t>-</a:t>
            </a:r>
            <a:r>
              <a:rPr lang="zh-TW" altLang="en-US" dirty="0">
                <a:latin typeface="Microsoft JhengHei UI" panose="020B0604030504040204" pitchFamily="34" charset="-120"/>
                <a:ea typeface="Microsoft JhengHei UI" panose="020B0604030504040204" pitchFamily="34" charset="-120"/>
              </a:rPr>
              <a:t>空班</a:t>
            </a:r>
            <a:r>
              <a:rPr lang="en-US" altLang="zh-TW" dirty="0">
                <a:latin typeface="Microsoft JhengHei UI" panose="020B0604030504040204" pitchFamily="34" charset="-120"/>
                <a:ea typeface="Microsoft JhengHei UI" panose="020B0604030504040204" pitchFamily="34" charset="-120"/>
              </a:rPr>
              <a:t>】</a:t>
            </a:r>
            <a:endParaRPr lang="zh-TW" altLang="en-US" dirty="0"/>
          </a:p>
        </p:txBody>
      </p:sp>
      <p:sp>
        <p:nvSpPr>
          <p:cNvPr id="3" name="內容版面配置區 2">
            <a:extLst>
              <a:ext uri="{FF2B5EF4-FFF2-40B4-BE49-F238E27FC236}">
                <a16:creationId xmlns="" xmlns:a16="http://schemas.microsoft.com/office/drawing/2014/main" id="{E10B3DBF-3772-4093-867F-5E734C6B1E21}"/>
              </a:ext>
            </a:extLst>
          </p:cNvPr>
          <p:cNvSpPr>
            <a:spLocks noGrp="1"/>
          </p:cNvSpPr>
          <p:nvPr>
            <p:ph idx="1"/>
          </p:nvPr>
        </p:nvSpPr>
        <p:spPr>
          <a:xfrm>
            <a:off x="527381" y="1320891"/>
            <a:ext cx="11471962" cy="5312825"/>
          </a:xfrm>
        </p:spPr>
        <p:txBody>
          <a:bodyPr/>
          <a:lstStyle/>
          <a:p>
            <a:r>
              <a:rPr lang="zh-TW" altLang="en-US" dirty="0"/>
              <a:t>所謂的免出勤日，係指因挪移正常工時至其他工作日實施，造成工時達法定正常工時上  限致勞工毋須出勤的期日</a:t>
            </a:r>
            <a:endParaRPr lang="en-US" altLang="zh-TW" dirty="0"/>
          </a:p>
          <a:p>
            <a:r>
              <a:rPr lang="zh-TW" altLang="en-US" dirty="0"/>
              <a:t>免出勤日出勤加班費給付依據為勞基法第</a:t>
            </a:r>
            <a:r>
              <a:rPr lang="en-US" altLang="zh-TW" dirty="0"/>
              <a:t>24</a:t>
            </a:r>
            <a:r>
              <a:rPr lang="zh-TW" altLang="en-US" dirty="0"/>
              <a:t>條</a:t>
            </a:r>
            <a:r>
              <a:rPr lang="zh-TW" altLang="en-US" dirty="0" smtClean="0"/>
              <a:t>第</a:t>
            </a:r>
            <a:r>
              <a:rPr lang="en-US" altLang="zh-TW" dirty="0" smtClean="0"/>
              <a:t>2</a:t>
            </a:r>
            <a:r>
              <a:rPr lang="zh-TW" altLang="en-US" dirty="0" smtClean="0"/>
              <a:t>項</a:t>
            </a:r>
            <a:r>
              <a:rPr lang="zh-TW" altLang="en-US" dirty="0"/>
              <a:t>規定</a:t>
            </a:r>
            <a:endParaRPr lang="en-US" altLang="zh-TW" dirty="0"/>
          </a:p>
          <a:p>
            <a:pPr lvl="1"/>
            <a:r>
              <a:rPr lang="zh-TW" altLang="en-US" dirty="0"/>
              <a:t>免出勤日出勤工作時間在</a:t>
            </a:r>
            <a:r>
              <a:rPr lang="en-US" altLang="zh-TW" dirty="0"/>
              <a:t>2</a:t>
            </a:r>
            <a:r>
              <a:rPr lang="zh-TW" altLang="en-US" dirty="0"/>
              <a:t>小時以內者，其工資按平日每小時工資額加給</a:t>
            </a:r>
            <a:r>
              <a:rPr lang="en-US" altLang="zh-TW" dirty="0"/>
              <a:t>1</a:t>
            </a:r>
            <a:r>
              <a:rPr lang="zh-TW" altLang="en-US" dirty="0"/>
              <a:t>又</a:t>
            </a:r>
            <a:r>
              <a:rPr lang="en-US" altLang="zh-TW" dirty="0"/>
              <a:t>1/3</a:t>
            </a:r>
            <a:r>
              <a:rPr lang="zh-TW" altLang="en-US" dirty="0"/>
              <a:t>以上</a:t>
            </a:r>
            <a:endParaRPr lang="en-US" altLang="zh-TW" dirty="0"/>
          </a:p>
          <a:p>
            <a:pPr lvl="1"/>
            <a:r>
              <a:rPr lang="zh-TW" altLang="en-US" dirty="0"/>
              <a:t>工作時間 </a:t>
            </a:r>
            <a:r>
              <a:rPr lang="zh-TW" altLang="en-US" dirty="0" smtClean="0"/>
              <a:t>在</a:t>
            </a:r>
            <a:r>
              <a:rPr lang="zh-TW" altLang="en-US" dirty="0"/>
              <a:t>第</a:t>
            </a:r>
            <a:r>
              <a:rPr lang="en-US" altLang="zh-TW" dirty="0"/>
              <a:t>3</a:t>
            </a:r>
            <a:r>
              <a:rPr lang="zh-TW" altLang="en-US" dirty="0" smtClean="0"/>
              <a:t>小時</a:t>
            </a:r>
            <a:r>
              <a:rPr lang="zh-TW" altLang="en-US" dirty="0"/>
              <a:t>至</a:t>
            </a:r>
            <a:r>
              <a:rPr lang="en-US" altLang="zh-TW" dirty="0"/>
              <a:t>8</a:t>
            </a:r>
            <a:r>
              <a:rPr lang="zh-TW" altLang="en-US" dirty="0"/>
              <a:t>小時者，按平日每小時工資額加給</a:t>
            </a:r>
            <a:r>
              <a:rPr lang="en-US" altLang="zh-TW" dirty="0"/>
              <a:t>1</a:t>
            </a:r>
            <a:r>
              <a:rPr lang="zh-TW" altLang="en-US" dirty="0"/>
              <a:t>又</a:t>
            </a:r>
            <a:r>
              <a:rPr lang="en-US" altLang="zh-TW" dirty="0"/>
              <a:t>2/3</a:t>
            </a:r>
            <a:r>
              <a:rPr lang="zh-TW" altLang="en-US" dirty="0"/>
              <a:t>以上；工作時間</a:t>
            </a:r>
            <a:r>
              <a:rPr lang="zh-TW" altLang="en-US" dirty="0" smtClean="0"/>
              <a:t>在</a:t>
            </a:r>
            <a:r>
              <a:rPr lang="zh-TW" altLang="en-US" dirty="0"/>
              <a:t>第</a:t>
            </a:r>
            <a:r>
              <a:rPr lang="en-US" altLang="zh-TW" dirty="0"/>
              <a:t>9</a:t>
            </a:r>
            <a:r>
              <a:rPr lang="zh-TW" altLang="en-US" dirty="0" smtClean="0"/>
              <a:t>小時</a:t>
            </a:r>
            <a:r>
              <a:rPr lang="zh-TW" altLang="en-US" dirty="0"/>
              <a:t>至</a:t>
            </a:r>
            <a:r>
              <a:rPr lang="en-US" altLang="zh-TW" dirty="0"/>
              <a:t>12</a:t>
            </a:r>
            <a:r>
              <a:rPr lang="zh-TW" altLang="en-US" dirty="0"/>
              <a:t>小時者， 按平日每小時工資額</a:t>
            </a:r>
            <a:r>
              <a:rPr lang="zh-TW" altLang="en-US" dirty="0" smtClean="0"/>
              <a:t>加給</a:t>
            </a:r>
            <a:r>
              <a:rPr lang="en-US" altLang="zh-TW" dirty="0"/>
              <a:t>2</a:t>
            </a:r>
            <a:r>
              <a:rPr lang="zh-TW" altLang="en-US" dirty="0" smtClean="0"/>
              <a:t>又</a:t>
            </a:r>
            <a:r>
              <a:rPr lang="en-US" altLang="zh-TW" dirty="0"/>
              <a:t>2/3</a:t>
            </a:r>
            <a:r>
              <a:rPr lang="zh-TW" altLang="en-US" dirty="0"/>
              <a:t>以上</a:t>
            </a:r>
          </a:p>
        </p:txBody>
      </p:sp>
    </p:spTree>
    <p:extLst>
      <p:ext uri="{BB962C8B-B14F-4D97-AF65-F5344CB8AC3E}">
        <p14:creationId xmlns:p14="http://schemas.microsoft.com/office/powerpoint/2010/main" val="41119653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休息時間</a:t>
            </a:r>
            <a:r>
              <a:rPr lang="en-US" altLang="zh-TW" dirty="0"/>
              <a:t>~</a:t>
            </a:r>
            <a:r>
              <a:rPr lang="zh-TW" altLang="en-US" dirty="0"/>
              <a:t> 第</a:t>
            </a:r>
            <a:r>
              <a:rPr lang="en-US" altLang="zh-TW" dirty="0"/>
              <a:t>35</a:t>
            </a:r>
            <a:r>
              <a:rPr lang="zh-TW" altLang="en-US" dirty="0"/>
              <a:t>條</a:t>
            </a:r>
          </a:p>
        </p:txBody>
      </p:sp>
      <p:sp>
        <p:nvSpPr>
          <p:cNvPr id="3" name="內容版面配置區 2"/>
          <p:cNvSpPr>
            <a:spLocks noGrp="1"/>
          </p:cNvSpPr>
          <p:nvPr>
            <p:ph idx="1"/>
          </p:nvPr>
        </p:nvSpPr>
        <p:spPr/>
        <p:txBody>
          <a:bodyPr/>
          <a:lstStyle/>
          <a:p>
            <a:r>
              <a:rPr lang="zh-TW" altLang="zh-TW" dirty="0"/>
              <a:t>勞工繼續工作四小時，至少應有三十分鐘之休息。但實行輪班制或其工作有連續性或緊急性者，雇主得在工作時間內，另行調配其休息時間。</a:t>
            </a:r>
          </a:p>
          <a:p>
            <a:endParaRPr lang="zh-TW" altLang="en-US" dirty="0"/>
          </a:p>
        </p:txBody>
      </p:sp>
    </p:spTree>
    <p:extLst>
      <p:ext uri="{BB962C8B-B14F-4D97-AF65-F5344CB8AC3E}">
        <p14:creationId xmlns:p14="http://schemas.microsoft.com/office/powerpoint/2010/main" val="28711687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553E7DA-EE6C-4899-A27B-6E58BAE7C150}"/>
              </a:ext>
            </a:extLst>
          </p:cNvPr>
          <p:cNvSpPr>
            <a:spLocks noGrp="1"/>
          </p:cNvSpPr>
          <p:nvPr>
            <p:ph type="title"/>
          </p:nvPr>
        </p:nvSpPr>
        <p:spPr/>
        <p:txBody>
          <a:bodyPr/>
          <a:lstStyle/>
          <a:p>
            <a:r>
              <a:rPr lang="zh-TW" altLang="en-US" dirty="0"/>
              <a:t>工作輪班者</a:t>
            </a:r>
            <a:r>
              <a:rPr lang="en-US" altLang="zh-TW" dirty="0"/>
              <a:t>~</a:t>
            </a:r>
            <a:r>
              <a:rPr lang="zh-TW" altLang="en-US" dirty="0"/>
              <a:t> 第</a:t>
            </a:r>
            <a:r>
              <a:rPr lang="en-US" altLang="zh-TW" dirty="0"/>
              <a:t>34</a:t>
            </a:r>
            <a:r>
              <a:rPr lang="zh-TW" altLang="en-US" dirty="0"/>
              <a:t>條</a:t>
            </a:r>
          </a:p>
        </p:txBody>
      </p:sp>
      <p:sp>
        <p:nvSpPr>
          <p:cNvPr id="3" name="內容版面配置區 2">
            <a:extLst>
              <a:ext uri="{FF2B5EF4-FFF2-40B4-BE49-F238E27FC236}">
                <a16:creationId xmlns="" xmlns:a16="http://schemas.microsoft.com/office/drawing/2014/main" id="{54FF0FD8-B7E4-484E-81C3-6D5FA385D156}"/>
              </a:ext>
            </a:extLst>
          </p:cNvPr>
          <p:cNvSpPr>
            <a:spLocks noGrp="1"/>
          </p:cNvSpPr>
          <p:nvPr>
            <p:ph idx="1"/>
          </p:nvPr>
        </p:nvSpPr>
        <p:spPr>
          <a:xfrm>
            <a:off x="609600" y="1113344"/>
            <a:ext cx="10972800" cy="5214937"/>
          </a:xfrm>
        </p:spPr>
        <p:txBody>
          <a:bodyPr/>
          <a:lstStyle/>
          <a:p>
            <a:r>
              <a:rPr lang="zh-TW" altLang="en-US" dirty="0"/>
              <a:t>勞工工作採輪班制者，其工作班次，每週更換一次。但經勞工同意者不在此限。</a:t>
            </a:r>
          </a:p>
          <a:p>
            <a:r>
              <a:rPr lang="zh-TW" altLang="en-US" dirty="0"/>
              <a:t>依前項更換班次時，至少應有連續十一小時之休息時間。但因工作特性或特殊原因，經中央目的事業主管機關商請中央主管機關公告者，得變更休息時間不少於連續八小時。</a:t>
            </a:r>
          </a:p>
          <a:p>
            <a:r>
              <a:rPr lang="zh-TW" altLang="en-US" dirty="0"/>
              <a:t>雇主依前項但書規定變更休息時間者，應經工會同意，如事業單位無工會者，經勞資會議同意後，始得為之。雇主僱用勞工人數在三十人以上者，應報當地主管機關備查。</a:t>
            </a:r>
          </a:p>
          <a:p>
            <a:endParaRPr lang="zh-TW" altLang="en-US" dirty="0"/>
          </a:p>
        </p:txBody>
      </p:sp>
    </p:spTree>
    <p:extLst>
      <p:ext uri="{BB962C8B-B14F-4D97-AF65-F5344CB8AC3E}">
        <p14:creationId xmlns:p14="http://schemas.microsoft.com/office/powerpoint/2010/main" val="10407979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45085" y="494312"/>
            <a:ext cx="10273141" cy="792088"/>
          </a:xfrm>
        </p:spPr>
        <p:txBody>
          <a:bodyPr/>
          <a:lstStyle/>
          <a:p>
            <a:r>
              <a:rPr lang="zh-TW" altLang="zh-TW" dirty="0"/>
              <a:t>「勞工在事業場所外工作時間指導原則」</a:t>
            </a:r>
            <a:r>
              <a:rPr lang="en-US" altLang="zh-TW" dirty="0"/>
              <a:t/>
            </a:r>
            <a:br>
              <a:rPr lang="en-US" altLang="zh-TW" dirty="0"/>
            </a:br>
            <a:r>
              <a:rPr lang="zh-TW" altLang="en-US" dirty="0"/>
              <a:t>                                                  </a:t>
            </a:r>
            <a:r>
              <a:rPr lang="en-US" altLang="zh-TW" sz="2400" dirty="0"/>
              <a:t>(</a:t>
            </a:r>
            <a:r>
              <a:rPr lang="zh-TW" altLang="en-US" sz="2400" dirty="0"/>
              <a:t>民國</a:t>
            </a:r>
            <a:r>
              <a:rPr lang="en-US" altLang="zh-TW" sz="2400" dirty="0"/>
              <a:t>106</a:t>
            </a:r>
            <a:r>
              <a:rPr lang="zh-TW" altLang="en-US" sz="2400" dirty="0"/>
              <a:t>年</a:t>
            </a:r>
            <a:r>
              <a:rPr lang="en-US" altLang="zh-TW" sz="2400" dirty="0"/>
              <a:t>11</a:t>
            </a:r>
            <a:r>
              <a:rPr lang="zh-TW" altLang="en-US" sz="2400" dirty="0"/>
              <a:t>月修正公告</a:t>
            </a:r>
            <a:r>
              <a:rPr lang="en-US" altLang="zh-TW" sz="2400" dirty="0"/>
              <a:t>)</a:t>
            </a:r>
            <a:endParaRPr lang="zh-TW" altLang="en-US" sz="2400" dirty="0"/>
          </a:p>
        </p:txBody>
      </p:sp>
      <p:sp>
        <p:nvSpPr>
          <p:cNvPr id="4" name="內容版面配置區 3"/>
          <p:cNvSpPr>
            <a:spLocks noGrp="1"/>
          </p:cNvSpPr>
          <p:nvPr>
            <p:ph idx="1"/>
          </p:nvPr>
        </p:nvSpPr>
        <p:spPr>
          <a:xfrm>
            <a:off x="581169" y="1604681"/>
            <a:ext cx="10972800" cy="4796117"/>
          </a:xfrm>
        </p:spPr>
        <p:txBody>
          <a:bodyPr/>
          <a:lstStyle/>
          <a:p>
            <a:pPr marL="39688" indent="0">
              <a:buNone/>
            </a:pPr>
            <a:r>
              <a:rPr lang="zh-TW" altLang="en-US" sz="2400" u="sng" dirty="0">
                <a:solidFill>
                  <a:srgbClr val="C00000"/>
                </a:solidFill>
                <a:effectLst>
                  <a:outerShdw blurRad="38100" dist="38100" dir="2700000" algn="tl">
                    <a:srgbClr val="000000">
                      <a:alpha val="43137"/>
                    </a:srgbClr>
                  </a:outerShdw>
                </a:effectLst>
              </a:rPr>
              <a:t>適用對象 </a:t>
            </a:r>
            <a:r>
              <a:rPr lang="en-US" altLang="zh-TW" sz="2400" u="sng" dirty="0">
                <a:solidFill>
                  <a:srgbClr val="C00000"/>
                </a:solidFill>
                <a:effectLst>
                  <a:outerShdw blurRad="38100" dist="38100" dir="2700000" algn="tl">
                    <a:srgbClr val="000000">
                      <a:alpha val="43137"/>
                    </a:srgbClr>
                  </a:outerShdw>
                </a:effectLst>
              </a:rPr>
              <a:t>:</a:t>
            </a:r>
            <a:r>
              <a:rPr lang="zh-TW" altLang="en-US" sz="2400" dirty="0"/>
              <a:t>　</a:t>
            </a:r>
            <a:r>
              <a:rPr lang="zh-TW" altLang="zh-TW" sz="2400" dirty="0"/>
              <a:t>新聞媒體工作者、電傳勞動工作者、外勤業務員及汽車駕駛</a:t>
            </a:r>
            <a:r>
              <a:rPr lang="zh-TW" altLang="en-US" sz="2400" dirty="0"/>
              <a:t>，以及其他經常</a:t>
            </a:r>
            <a:r>
              <a:rPr lang="zh-TW" altLang="zh-TW" sz="2400" dirty="0"/>
              <a:t>在外</a:t>
            </a:r>
            <a:r>
              <a:rPr lang="zh-TW" altLang="en-US" sz="2400" dirty="0"/>
              <a:t>之</a:t>
            </a:r>
            <a:r>
              <a:rPr lang="zh-TW" altLang="zh-TW" sz="2400" dirty="0"/>
              <a:t>工作者</a:t>
            </a:r>
            <a:endParaRPr lang="en-US" altLang="zh-TW" sz="2400" dirty="0"/>
          </a:p>
          <a:p>
            <a:pPr marL="496888" indent="-457200">
              <a:lnSpc>
                <a:spcPct val="100000"/>
              </a:lnSpc>
              <a:buFont typeface="+mj-ea"/>
              <a:buAutoNum type="ea1ChtPeriod"/>
            </a:pPr>
            <a:r>
              <a:rPr lang="zh-TW" altLang="en-US" sz="2000" dirty="0">
                <a:solidFill>
                  <a:schemeClr val="tx2"/>
                </a:solidFill>
              </a:rPr>
              <a:t>有關正常工作開始及終止之時間、延長工作時間（加班）之認定、休息時間及輪班制之換班等有關事項，</a:t>
            </a:r>
            <a:r>
              <a:rPr lang="zh-TW" altLang="en-US" sz="2000" u="sng" dirty="0">
                <a:solidFill>
                  <a:srgbClr val="7030A0"/>
                </a:solidFill>
              </a:rPr>
              <a:t>勞資雙方應以書面勞動契約約定，並訂入工作規則</a:t>
            </a:r>
            <a:r>
              <a:rPr lang="zh-TW" altLang="en-US" sz="2000" dirty="0">
                <a:solidFill>
                  <a:schemeClr val="tx2"/>
                </a:solidFill>
              </a:rPr>
              <a:t>。</a:t>
            </a:r>
          </a:p>
          <a:p>
            <a:pPr marL="496888" indent="-457200">
              <a:lnSpc>
                <a:spcPct val="100000"/>
              </a:lnSpc>
              <a:buFont typeface="+mj-ea"/>
              <a:buAutoNum type="ea1ChtPeriod"/>
            </a:pPr>
            <a:r>
              <a:rPr lang="zh-TW" altLang="en-US" sz="2000" u="sng" dirty="0">
                <a:solidFill>
                  <a:srgbClr val="FF0000"/>
                </a:solidFill>
              </a:rPr>
              <a:t>工作時間</a:t>
            </a:r>
            <a:r>
              <a:rPr lang="zh-TW" altLang="en-US" sz="2000" dirty="0">
                <a:solidFill>
                  <a:schemeClr val="tx2"/>
                </a:solidFill>
              </a:rPr>
              <a:t>（正常工作時間、延長工作時間），指勞工在雇主指揮監督下提供勞務或受指示等待提供勞務之時間。但勞工因出差或其他原因於事業場所外從事工作致不易計算工作時間者，其一日之正常工作時間以約定之起迄時間為準；延長工作時間（加班），應以實際勞務提供之起迄時間計算。</a:t>
            </a:r>
          </a:p>
          <a:p>
            <a:pPr marL="496888" indent="-457200">
              <a:lnSpc>
                <a:spcPct val="100000"/>
              </a:lnSpc>
              <a:buFont typeface="+mj-ea"/>
              <a:buAutoNum type="ea1ChtPeriod"/>
            </a:pPr>
            <a:r>
              <a:rPr lang="zh-TW" altLang="en-US" sz="2000" u="sng" dirty="0">
                <a:solidFill>
                  <a:srgbClr val="FF0000"/>
                </a:solidFill>
              </a:rPr>
              <a:t>休息時間</a:t>
            </a:r>
            <a:r>
              <a:rPr lang="zh-TW" altLang="en-US" sz="2000" dirty="0">
                <a:solidFill>
                  <a:schemeClr val="tx2"/>
                </a:solidFill>
              </a:rPr>
              <a:t>，指勞工自雇主指揮、監督狀態下脫離，得自由利用之時間。勞工依約在事業場所外工作，雇主仍應依勞動基準法第三十五條規定給予勞工休息時間。除雇主要求勞工於休息時間繼續工作，或勞工舉證有依雇主要求在休息時間工作者外，該休息時間不視為工作時間。</a:t>
            </a:r>
          </a:p>
        </p:txBody>
      </p:sp>
    </p:spTree>
    <p:extLst>
      <p:ext uri="{BB962C8B-B14F-4D97-AF65-F5344CB8AC3E}">
        <p14:creationId xmlns:p14="http://schemas.microsoft.com/office/powerpoint/2010/main" val="11385250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1296" y="431558"/>
            <a:ext cx="10273141" cy="792088"/>
          </a:xfrm>
        </p:spPr>
        <p:txBody>
          <a:bodyPr/>
          <a:lstStyle/>
          <a:p>
            <a:r>
              <a:rPr lang="zh-TW" altLang="en-US" dirty="0"/>
              <a:t>在外工作者延長工時</a:t>
            </a:r>
          </a:p>
        </p:txBody>
      </p:sp>
      <p:sp>
        <p:nvSpPr>
          <p:cNvPr id="3" name="內容版面配置區 2"/>
          <p:cNvSpPr>
            <a:spLocks noGrp="1"/>
          </p:cNvSpPr>
          <p:nvPr>
            <p:ph idx="1"/>
          </p:nvPr>
        </p:nvSpPr>
        <p:spPr>
          <a:xfrm>
            <a:off x="493926" y="1211505"/>
            <a:ext cx="11226005" cy="5412319"/>
          </a:xfrm>
        </p:spPr>
        <p:txBody>
          <a:bodyPr/>
          <a:lstStyle/>
          <a:p>
            <a:pPr marL="554038" indent="-514350">
              <a:lnSpc>
                <a:spcPct val="100000"/>
              </a:lnSpc>
              <a:buFont typeface="Wingdings" panose="05000000000000000000" pitchFamily="2" charset="2"/>
              <a:buAutoNum type="circleNumWdWhitePlain"/>
            </a:pPr>
            <a:r>
              <a:rPr lang="zh-TW" altLang="en-US" u="sng" dirty="0">
                <a:solidFill>
                  <a:srgbClr val="7030A0"/>
                </a:solidFill>
              </a:rPr>
              <a:t>雇主要求延長工時 ：</a:t>
            </a:r>
            <a:endParaRPr lang="en-US" altLang="zh-TW" u="sng" dirty="0">
              <a:solidFill>
                <a:srgbClr val="7030A0"/>
              </a:solidFill>
            </a:endParaRPr>
          </a:p>
          <a:p>
            <a:pPr marL="388938" lvl="1" indent="0">
              <a:lnSpc>
                <a:spcPct val="100000"/>
              </a:lnSpc>
              <a:buNone/>
            </a:pPr>
            <a:r>
              <a:rPr lang="zh-TW" altLang="en-US" sz="2400" dirty="0"/>
              <a:t>在事業場所外從事工作之勞工，應於約定正常工作時間內履行勞務，雇主應逐日記載勞工之正常工作時間。但發生需使勞工延長工作時間之情形者，雇主應記載交付工作之起始時間。</a:t>
            </a:r>
          </a:p>
          <a:p>
            <a:pPr marL="554038" indent="-514350">
              <a:lnSpc>
                <a:spcPct val="100000"/>
              </a:lnSpc>
              <a:buFont typeface="Wingdings" panose="05000000000000000000" pitchFamily="2" charset="2"/>
              <a:buAutoNum type="circleNumWdWhitePlain"/>
            </a:pPr>
            <a:r>
              <a:rPr lang="zh-TW" altLang="en-US" u="sng" dirty="0">
                <a:solidFill>
                  <a:srgbClr val="7030A0"/>
                </a:solidFill>
              </a:rPr>
              <a:t>勞工認為有延長工時必要</a:t>
            </a:r>
            <a:endParaRPr lang="en-US" altLang="zh-TW" u="sng" dirty="0">
              <a:solidFill>
                <a:srgbClr val="7030A0"/>
              </a:solidFill>
            </a:endParaRPr>
          </a:p>
          <a:p>
            <a:pPr marL="554038" indent="-514350">
              <a:lnSpc>
                <a:spcPct val="100000"/>
              </a:lnSpc>
              <a:buFont typeface="Wingdings" panose="05000000000000000000" pitchFamily="2" charset="2"/>
              <a:buAutoNum type="circleNumWdWhitePlain"/>
            </a:pPr>
            <a:r>
              <a:rPr lang="zh-TW" altLang="en-US" dirty="0"/>
              <a:t>勞工執行交付工作於正常工作時間將結束時，如認為應繼續工作始能完成者，經雇主使勞工延長工作時間，勞工於完成工作後，以勞資雙方約定之方式回報雇主，並留存紀錄，雇主應記載勞工回報延長工作時間之終止時間</a:t>
            </a:r>
            <a:endParaRPr lang="en-US" altLang="zh-TW" u="sng" dirty="0">
              <a:solidFill>
                <a:srgbClr val="7030A0"/>
              </a:solidFill>
            </a:endParaRPr>
          </a:p>
          <a:p>
            <a:pPr marL="554038" indent="-514350">
              <a:lnSpc>
                <a:spcPct val="100000"/>
              </a:lnSpc>
              <a:buFont typeface="Wingdings" panose="05000000000000000000" pitchFamily="2" charset="2"/>
              <a:buAutoNum type="circleNumWdWhitePlain"/>
            </a:pPr>
            <a:r>
              <a:rPr lang="zh-TW" altLang="en-US" i="0" u="none" strike="noStrike" baseline="0" dirty="0">
                <a:solidFill>
                  <a:schemeClr val="tx2"/>
                </a:solidFill>
              </a:rPr>
              <a:t>勞工因工作性質特殊，在外工作有經常延長工作時間之必要，勞雇雙方</a:t>
            </a:r>
            <a:r>
              <a:rPr lang="zh-TW" altLang="en-US" i="0" u="sng" strike="noStrike" baseline="0" dirty="0">
                <a:solidFill>
                  <a:srgbClr val="FF0000"/>
                </a:solidFill>
              </a:rPr>
              <a:t>得事先約定一定時數內免回報及徵得雇主同意</a:t>
            </a:r>
            <a:r>
              <a:rPr lang="zh-TW" altLang="en-US" i="0" u="none" strike="noStrike" baseline="0" dirty="0">
                <a:solidFill>
                  <a:schemeClr val="tx2"/>
                </a:solidFill>
              </a:rPr>
              <a:t>，於工作完成後，雇主應記載勞工回報實際延長工作時間之時</a:t>
            </a:r>
            <a:endParaRPr lang="zh-TW" altLang="en-US" dirty="0">
              <a:solidFill>
                <a:schemeClr val="tx2"/>
              </a:solidFill>
            </a:endParaRPr>
          </a:p>
        </p:txBody>
      </p:sp>
    </p:spTree>
    <p:extLst>
      <p:ext uri="{BB962C8B-B14F-4D97-AF65-F5344CB8AC3E}">
        <p14:creationId xmlns:p14="http://schemas.microsoft.com/office/powerpoint/2010/main" val="2337819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在外工作者簽到方式</a:t>
            </a:r>
          </a:p>
        </p:txBody>
      </p:sp>
      <p:sp>
        <p:nvSpPr>
          <p:cNvPr id="3" name="內容版面配置區 2"/>
          <p:cNvSpPr>
            <a:spLocks noGrp="1"/>
          </p:cNvSpPr>
          <p:nvPr>
            <p:ph idx="1"/>
          </p:nvPr>
        </p:nvSpPr>
        <p:spPr>
          <a:xfrm>
            <a:off x="465584" y="1339819"/>
            <a:ext cx="10972800" cy="5214937"/>
          </a:xfrm>
        </p:spPr>
        <p:txBody>
          <a:bodyPr/>
          <a:lstStyle/>
          <a:p>
            <a:r>
              <a:rPr lang="zh-TW" altLang="en-US" dirty="0"/>
              <a:t>在外工作勞工之工作時間紀錄方式，非僅以事業單位之簽到簿或出勤卡為限，可輔以電腦資訊或電子通信設備協助記載，例如：行車紀錄器、</a:t>
            </a:r>
            <a:r>
              <a:rPr lang="en-US" altLang="zh-TW" dirty="0"/>
              <a:t>GPS</a:t>
            </a:r>
            <a:r>
              <a:rPr lang="zh-TW" altLang="en-US" dirty="0"/>
              <a:t>紀錄器、電話、手機打卡、網路回報、客戶簽單、通訊軟體或其他可供稽核出勤紀錄之工具，於接受勞動檢查時，並應提出書面紀錄。</a:t>
            </a:r>
          </a:p>
          <a:p>
            <a:r>
              <a:rPr lang="zh-TW" altLang="en-US" dirty="0"/>
              <a:t>勞工正常工作時間結束後，雇主以通訊軟體、電話或其他方式使勞工工作，勞工可自行記錄工作之起迄時間，並輔以對話、通訊紀錄或完成文件交付紀錄等送交雇主，雇主應即補登工作時間紀錄。</a:t>
            </a:r>
          </a:p>
        </p:txBody>
      </p:sp>
    </p:spTree>
    <p:extLst>
      <p:ext uri="{BB962C8B-B14F-4D97-AF65-F5344CB8AC3E}">
        <p14:creationId xmlns:p14="http://schemas.microsoft.com/office/powerpoint/2010/main" val="13347754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第八十四</a:t>
            </a:r>
            <a:r>
              <a:rPr lang="zh-TW" altLang="en-US" dirty="0"/>
              <a:t>之一</a:t>
            </a:r>
            <a:r>
              <a:rPr lang="zh-TW" altLang="zh-TW" dirty="0"/>
              <a:t>條（另行約定之工作者）</a:t>
            </a:r>
            <a:endParaRPr lang="zh-TW" altLang="en-US" dirty="0"/>
          </a:p>
        </p:txBody>
      </p:sp>
      <p:sp>
        <p:nvSpPr>
          <p:cNvPr id="3" name="內容版面配置區 2"/>
          <p:cNvSpPr>
            <a:spLocks noGrp="1"/>
          </p:cNvSpPr>
          <p:nvPr>
            <p:ph idx="1"/>
          </p:nvPr>
        </p:nvSpPr>
        <p:spPr/>
        <p:txBody>
          <a:bodyPr/>
          <a:lstStyle/>
          <a:p>
            <a:pPr>
              <a:lnSpc>
                <a:spcPct val="100000"/>
              </a:lnSpc>
            </a:pPr>
            <a:r>
              <a:rPr lang="zh-TW" altLang="zh-TW" dirty="0"/>
              <a:t>經中央主管機關核定公告之下列工作者，得由勞雇雙方另行約定，工作時間、例假、休假、女性夜間工作，並報請當地主管機關核備，不受第三十條、第三十二條、第三十六條、第三十七條、第四十九條規定之限制。</a:t>
            </a:r>
          </a:p>
          <a:p>
            <a:pPr>
              <a:lnSpc>
                <a:spcPct val="100000"/>
              </a:lnSpc>
            </a:pPr>
            <a:r>
              <a:rPr lang="zh-TW" altLang="zh-TW" dirty="0"/>
              <a:t>一、監督、管理人員或責任制專業人員。</a:t>
            </a:r>
          </a:p>
          <a:p>
            <a:pPr>
              <a:lnSpc>
                <a:spcPct val="100000"/>
              </a:lnSpc>
            </a:pPr>
            <a:r>
              <a:rPr lang="zh-TW" altLang="zh-TW" dirty="0"/>
              <a:t>二、監視性或間歇性之工作。</a:t>
            </a:r>
          </a:p>
          <a:p>
            <a:pPr>
              <a:lnSpc>
                <a:spcPct val="100000"/>
              </a:lnSpc>
            </a:pPr>
            <a:r>
              <a:rPr lang="zh-TW" altLang="zh-TW" dirty="0"/>
              <a:t>三、其他性質特殊之工作。</a:t>
            </a:r>
          </a:p>
          <a:p>
            <a:pPr>
              <a:lnSpc>
                <a:spcPct val="100000"/>
              </a:lnSpc>
            </a:pPr>
            <a:r>
              <a:rPr lang="zh-TW" altLang="zh-TW" dirty="0"/>
              <a:t>前項約定應以書面為之，並應參考本法所定之基準且不得損及勞工之健康及福祉。</a:t>
            </a:r>
          </a:p>
          <a:p>
            <a:pPr>
              <a:lnSpc>
                <a:spcPct val="100000"/>
              </a:lnSpc>
            </a:pPr>
            <a:endParaRPr lang="zh-TW" altLang="en-US" dirty="0"/>
          </a:p>
        </p:txBody>
      </p:sp>
    </p:spTree>
    <p:extLst>
      <p:ext uri="{BB962C8B-B14F-4D97-AF65-F5344CB8AC3E}">
        <p14:creationId xmlns:p14="http://schemas.microsoft.com/office/powerpoint/2010/main" val="42021467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a:xfrm>
            <a:off x="4223793" y="620688"/>
            <a:ext cx="4269627" cy="872324"/>
          </a:xfrm>
        </p:spPr>
        <p:txBody>
          <a:bodyPr>
            <a:normAutofit/>
          </a:bodyPr>
          <a:lstStyle/>
          <a:p>
            <a:r>
              <a:rPr lang="zh-TW" altLang="en-US" b="1" dirty="0">
                <a:solidFill>
                  <a:schemeClr val="tx1"/>
                </a:solidFill>
              </a:rPr>
              <a:t>陳惠玟  </a:t>
            </a:r>
            <a:r>
              <a:rPr lang="en-US" altLang="zh-TW" b="1" dirty="0">
                <a:solidFill>
                  <a:schemeClr val="tx1"/>
                </a:solidFill>
              </a:rPr>
              <a:t>Lisa Chen</a:t>
            </a:r>
            <a:endParaRPr lang="zh-TW" altLang="en-US" b="1" dirty="0">
              <a:solidFill>
                <a:schemeClr val="tx1"/>
              </a:solidFill>
            </a:endParaRPr>
          </a:p>
        </p:txBody>
      </p:sp>
      <p:sp>
        <p:nvSpPr>
          <p:cNvPr id="4099" name="內容版面配置區 2"/>
          <p:cNvSpPr>
            <a:spLocks noGrp="1"/>
          </p:cNvSpPr>
          <p:nvPr>
            <p:ph sz="half" idx="2"/>
          </p:nvPr>
        </p:nvSpPr>
        <p:spPr>
          <a:xfrm>
            <a:off x="1814300" y="2452885"/>
            <a:ext cx="4065677" cy="4017773"/>
          </a:xfrm>
          <a:ln w="28575">
            <a:solidFill>
              <a:srgbClr val="438ACB"/>
            </a:solidFill>
          </a:ln>
        </p:spPr>
        <p:txBody>
          <a:bodyPr>
            <a:noAutofit/>
          </a:bodyPr>
          <a:lstStyle/>
          <a:p>
            <a:pPr>
              <a:buFont typeface="Wingdings" panose="05000000000000000000" pitchFamily="2" charset="2"/>
              <a:buChar char="Ø"/>
              <a:defRPr/>
            </a:pPr>
            <a:r>
              <a:rPr lang="zh-TW" altLang="en-US" sz="2000" dirty="0">
                <a:latin typeface="+mj-ea"/>
                <a:ea typeface="+mj-ea"/>
              </a:rPr>
              <a:t>東海大學</a:t>
            </a:r>
            <a:r>
              <a:rPr lang="en-US" altLang="zh-TW" sz="2000" dirty="0">
                <a:latin typeface="+mj-ea"/>
                <a:ea typeface="+mj-ea"/>
              </a:rPr>
              <a:t>EMBA</a:t>
            </a:r>
            <a:r>
              <a:rPr lang="zh-TW" altLang="en-US" sz="2000" dirty="0">
                <a:latin typeface="+mj-ea"/>
                <a:ea typeface="+mj-ea"/>
              </a:rPr>
              <a:t>碩士</a:t>
            </a:r>
            <a:endParaRPr lang="en-US" altLang="zh-TW" sz="2000" dirty="0">
              <a:latin typeface="+mj-ea"/>
              <a:ea typeface="+mj-ea"/>
            </a:endParaRPr>
          </a:p>
          <a:p>
            <a:pPr>
              <a:buFont typeface="Wingdings" panose="05000000000000000000" pitchFamily="2" charset="2"/>
              <a:buChar char="Ø"/>
              <a:defRPr/>
            </a:pPr>
            <a:r>
              <a:rPr lang="zh-TW" altLang="en-US" sz="2000" dirty="0">
                <a:latin typeface="+mj-ea"/>
                <a:ea typeface="+mj-ea"/>
              </a:rPr>
              <a:t>文化大學勞工研究所碩士</a:t>
            </a:r>
            <a:endParaRPr lang="en-US" altLang="zh-TW" sz="2000" dirty="0">
              <a:latin typeface="+mj-ea"/>
              <a:ea typeface="+mj-ea"/>
            </a:endParaRPr>
          </a:p>
          <a:p>
            <a:pPr>
              <a:buFont typeface="Wingdings" panose="05000000000000000000" pitchFamily="2" charset="2"/>
              <a:buChar char="Ø"/>
              <a:defRPr/>
            </a:pPr>
            <a:r>
              <a:rPr lang="zh-TW" altLang="en-US" sz="2000" dirty="0">
                <a:latin typeface="+mj-ea"/>
                <a:ea typeface="+mj-ea"/>
              </a:rPr>
              <a:t>實踐家專社會工作科畢</a:t>
            </a:r>
          </a:p>
          <a:p>
            <a:pPr>
              <a:buFont typeface="Wingdings" panose="05000000000000000000" pitchFamily="2" charset="2"/>
              <a:buChar char="Ø"/>
              <a:defRPr/>
            </a:pPr>
            <a:r>
              <a:rPr lang="zh-TW" altLang="zh-TW" sz="2000" dirty="0">
                <a:latin typeface="+mj-ea"/>
                <a:ea typeface="+mj-ea"/>
              </a:rPr>
              <a:t>教育部大專院校講師證</a:t>
            </a:r>
            <a:endParaRPr lang="en-US" altLang="zh-TW" sz="2000" dirty="0">
              <a:latin typeface="+mj-ea"/>
              <a:ea typeface="+mj-ea"/>
            </a:endParaRPr>
          </a:p>
          <a:p>
            <a:pPr>
              <a:buFont typeface="Wingdings" panose="05000000000000000000" pitchFamily="2" charset="2"/>
              <a:buChar char="Ø"/>
              <a:defRPr/>
            </a:pPr>
            <a:r>
              <a:rPr lang="zh-TW" altLang="zh-TW" sz="2000" dirty="0">
                <a:latin typeface="+mj-ea"/>
                <a:ea typeface="+mj-ea"/>
              </a:rPr>
              <a:t>台灣就業服務士乙級</a:t>
            </a:r>
            <a:endParaRPr lang="en-US" altLang="zh-TW" sz="2000" dirty="0">
              <a:latin typeface="+mj-ea"/>
              <a:ea typeface="+mj-ea"/>
            </a:endParaRPr>
          </a:p>
          <a:p>
            <a:pPr>
              <a:buFont typeface="Wingdings" panose="05000000000000000000" pitchFamily="2" charset="2"/>
              <a:buChar char="Ø"/>
              <a:defRPr/>
            </a:pPr>
            <a:r>
              <a:rPr lang="zh-TW" altLang="zh-TW" sz="2000" dirty="0">
                <a:latin typeface="+mj-ea"/>
                <a:ea typeface="+mj-ea"/>
              </a:rPr>
              <a:t>中國心理諮商師二級</a:t>
            </a:r>
            <a:endParaRPr lang="en-US" altLang="zh-TW" sz="2000" dirty="0">
              <a:latin typeface="+mj-ea"/>
              <a:ea typeface="+mj-ea"/>
            </a:endParaRPr>
          </a:p>
          <a:p>
            <a:pPr>
              <a:buFont typeface="Wingdings" panose="05000000000000000000" pitchFamily="2" charset="2"/>
              <a:buChar char="Ø"/>
              <a:defRPr/>
            </a:pPr>
            <a:r>
              <a:rPr lang="zh-TW" altLang="en-US" sz="2000" dirty="0">
                <a:latin typeface="+mj-ea"/>
                <a:ea typeface="+mj-ea"/>
              </a:rPr>
              <a:t>美國</a:t>
            </a:r>
            <a:r>
              <a:rPr lang="en-US" altLang="zh-TW" sz="2000" dirty="0">
                <a:latin typeface="+mj-ea"/>
                <a:ea typeface="+mj-ea"/>
              </a:rPr>
              <a:t>ICF</a:t>
            </a:r>
            <a:r>
              <a:rPr lang="zh-TW" altLang="en-US" sz="2000" dirty="0">
                <a:latin typeface="+mj-ea"/>
                <a:ea typeface="+mj-ea"/>
              </a:rPr>
              <a:t>認證教練</a:t>
            </a:r>
            <a:endParaRPr lang="en-US" altLang="zh-TW" sz="2000" dirty="0">
              <a:latin typeface="+mj-ea"/>
              <a:ea typeface="+mj-ea"/>
            </a:endParaRPr>
          </a:p>
          <a:p>
            <a:pPr>
              <a:buFont typeface="Wingdings" panose="05000000000000000000" pitchFamily="2" charset="2"/>
              <a:buChar char="Ø"/>
              <a:defRPr/>
            </a:pPr>
            <a:r>
              <a:rPr lang="en-US" altLang="zh-TW" sz="2000" dirty="0">
                <a:latin typeface="+mj-ea"/>
                <a:ea typeface="+mj-ea"/>
              </a:rPr>
              <a:t>GCDF</a:t>
            </a:r>
            <a:r>
              <a:rPr lang="zh-TW" altLang="en-US" sz="2000" dirty="0">
                <a:latin typeface="+mj-ea"/>
                <a:ea typeface="+mj-ea"/>
              </a:rPr>
              <a:t>全球職涯發展師</a:t>
            </a:r>
            <a:endParaRPr lang="en-US" altLang="zh-TW" sz="2000" dirty="0">
              <a:latin typeface="+mj-ea"/>
              <a:ea typeface="+mj-ea"/>
            </a:endParaRPr>
          </a:p>
          <a:p>
            <a:pPr>
              <a:buFont typeface="Wingdings" panose="05000000000000000000" pitchFamily="2" charset="2"/>
              <a:buChar char="Ø"/>
              <a:defRPr/>
            </a:pPr>
            <a:r>
              <a:rPr lang="zh-TW" altLang="en-US" sz="2000" dirty="0">
                <a:latin typeface="+mj-ea"/>
                <a:ea typeface="+mj-ea"/>
              </a:rPr>
              <a:t>勞動力發展署澳洲職能套件</a:t>
            </a:r>
            <a:r>
              <a:rPr lang="en-US" altLang="zh-TW" sz="2000" dirty="0">
                <a:latin typeface="+mj-ea"/>
                <a:ea typeface="+mj-ea"/>
              </a:rPr>
              <a:t>-</a:t>
            </a:r>
            <a:r>
              <a:rPr lang="zh-TW" altLang="en-US" sz="2000" dirty="0">
                <a:latin typeface="+mj-ea"/>
                <a:ea typeface="+mj-ea"/>
              </a:rPr>
              <a:t>訓練規劃與評鑑四級</a:t>
            </a:r>
            <a:r>
              <a:rPr lang="en-US" altLang="zh-TW" sz="2800" dirty="0">
                <a:solidFill>
                  <a:schemeClr val="accent4">
                    <a:lumMod val="50000"/>
                  </a:schemeClr>
                </a:solidFill>
                <a:latin typeface="+mj-ea"/>
                <a:ea typeface="+mj-ea"/>
              </a:rPr>
              <a:t>	</a:t>
            </a:r>
            <a:endParaRPr lang="zh-TW" altLang="en-US" sz="2800" dirty="0">
              <a:solidFill>
                <a:schemeClr val="accent4">
                  <a:lumMod val="50000"/>
                </a:schemeClr>
              </a:solidFill>
              <a:latin typeface="+mj-ea"/>
              <a:ea typeface="+mj-ea"/>
            </a:endParaRPr>
          </a:p>
        </p:txBody>
      </p:sp>
      <p:sp>
        <p:nvSpPr>
          <p:cNvPr id="4100" name="內容版面配置區 3"/>
          <p:cNvSpPr>
            <a:spLocks noGrp="1"/>
          </p:cNvSpPr>
          <p:nvPr>
            <p:ph sz="quarter" idx="4"/>
          </p:nvPr>
        </p:nvSpPr>
        <p:spPr>
          <a:xfrm>
            <a:off x="6023972" y="1844824"/>
            <a:ext cx="4464517" cy="4625832"/>
          </a:xfrm>
          <a:ln w="28575">
            <a:solidFill>
              <a:srgbClr val="438ACB"/>
            </a:solidFill>
            <a:miter lim="800000"/>
            <a:headEnd/>
            <a:tailEnd/>
          </a:ln>
        </p:spPr>
        <p:txBody>
          <a:bodyPr>
            <a:normAutofit/>
          </a:bodyPr>
          <a:lstStyle/>
          <a:p>
            <a:pPr>
              <a:lnSpc>
                <a:spcPct val="110000"/>
              </a:lnSpc>
              <a:buFont typeface="Wingdings" panose="05000000000000000000" pitchFamily="2" charset="2"/>
              <a:buChar char="Ø"/>
            </a:pPr>
            <a:r>
              <a:rPr lang="zh-TW" altLang="en-US" sz="2200" dirty="0">
                <a:latin typeface="+mj-ea"/>
                <a:ea typeface="+mj-ea"/>
              </a:rPr>
              <a:t>智璞管理顧問有限公司總監</a:t>
            </a:r>
            <a:endParaRPr lang="en-US" altLang="zh-TW" sz="2200" dirty="0">
              <a:latin typeface="+mj-ea"/>
              <a:ea typeface="+mj-ea"/>
            </a:endParaRPr>
          </a:p>
          <a:p>
            <a:pPr>
              <a:lnSpc>
                <a:spcPct val="110000"/>
              </a:lnSpc>
              <a:buFont typeface="Wingdings" panose="05000000000000000000" pitchFamily="2" charset="2"/>
              <a:buChar char="Ø"/>
            </a:pPr>
            <a:r>
              <a:rPr lang="zh-TW" altLang="en-US" sz="2200" dirty="0">
                <a:latin typeface="+mj-ea"/>
                <a:ea typeface="+mj-ea"/>
              </a:rPr>
              <a:t>勞動力發展署</a:t>
            </a:r>
            <a:r>
              <a:rPr lang="en-US" altLang="zh-TW" sz="2200" dirty="0">
                <a:latin typeface="+mj-ea"/>
                <a:ea typeface="+mj-ea"/>
              </a:rPr>
              <a:t>TTQS</a:t>
            </a:r>
            <a:r>
              <a:rPr lang="zh-TW" altLang="en-US" sz="2200" dirty="0">
                <a:latin typeface="+mj-ea"/>
                <a:ea typeface="+mj-ea"/>
              </a:rPr>
              <a:t>輔導顧問</a:t>
            </a:r>
          </a:p>
          <a:p>
            <a:pPr>
              <a:lnSpc>
                <a:spcPct val="110000"/>
              </a:lnSpc>
              <a:buFont typeface="Wingdings" panose="05000000000000000000" pitchFamily="2" charset="2"/>
              <a:buChar char="Ø"/>
            </a:pPr>
            <a:r>
              <a:rPr lang="zh-TW" altLang="en-US" sz="2200" dirty="0">
                <a:latin typeface="+mj-ea"/>
                <a:ea typeface="+mj-ea"/>
              </a:rPr>
              <a:t>勞動力發展署</a:t>
            </a:r>
            <a:r>
              <a:rPr lang="en-US" altLang="zh-TW" sz="2200" dirty="0">
                <a:latin typeface="+mj-ea"/>
                <a:ea typeface="+mj-ea"/>
              </a:rPr>
              <a:t>3C </a:t>
            </a:r>
            <a:r>
              <a:rPr lang="zh-TW" altLang="en-US" sz="2200" dirty="0">
                <a:latin typeface="+mj-ea"/>
                <a:ea typeface="+mj-ea"/>
              </a:rPr>
              <a:t>核心職能講師</a:t>
            </a:r>
          </a:p>
          <a:p>
            <a:pPr>
              <a:lnSpc>
                <a:spcPct val="110000"/>
              </a:lnSpc>
              <a:buFont typeface="Wingdings" panose="05000000000000000000" pitchFamily="2" charset="2"/>
              <a:buChar char="Ø"/>
            </a:pPr>
            <a:r>
              <a:rPr lang="zh-TW" altLang="en-US" sz="2200" dirty="0">
                <a:latin typeface="+mj-ea"/>
                <a:ea typeface="+mj-ea"/>
              </a:rPr>
              <a:t>修平科技大學兼任講師</a:t>
            </a:r>
          </a:p>
          <a:p>
            <a:pPr>
              <a:lnSpc>
                <a:spcPct val="110000"/>
              </a:lnSpc>
              <a:buFont typeface="Wingdings" panose="05000000000000000000" pitchFamily="2" charset="2"/>
              <a:buChar char="Ø"/>
            </a:pPr>
            <a:r>
              <a:rPr lang="zh-TW" altLang="en-US" sz="2200" dirty="0">
                <a:latin typeface="+mj-ea"/>
                <a:ea typeface="+mj-ea"/>
              </a:rPr>
              <a:t>台灣櫻花股份有限公司人力資源部資深經理</a:t>
            </a:r>
          </a:p>
          <a:p>
            <a:pPr>
              <a:lnSpc>
                <a:spcPct val="110000"/>
              </a:lnSpc>
              <a:buFont typeface="Wingdings" panose="05000000000000000000" pitchFamily="2" charset="2"/>
              <a:buChar char="Ø"/>
            </a:pPr>
            <a:r>
              <a:rPr lang="zh-TW" altLang="en-US" sz="2200" dirty="0">
                <a:latin typeface="+mj-ea"/>
                <a:ea typeface="+mj-ea"/>
              </a:rPr>
              <a:t>史丹利七和手工具廠人資部經理</a:t>
            </a:r>
            <a:endParaRPr lang="en-US" altLang="zh-TW" sz="2200" dirty="0">
              <a:latin typeface="+mj-ea"/>
              <a:ea typeface="+mj-ea"/>
            </a:endParaRPr>
          </a:p>
          <a:p>
            <a:pPr>
              <a:lnSpc>
                <a:spcPct val="110000"/>
              </a:lnSpc>
              <a:buFont typeface="Wingdings" panose="05000000000000000000" pitchFamily="2" charset="2"/>
              <a:buChar char="Ø"/>
            </a:pPr>
            <a:r>
              <a:rPr lang="zh-TW" altLang="en-US" sz="2200" dirty="0">
                <a:latin typeface="+mj-ea"/>
                <a:ea typeface="+mj-ea"/>
              </a:rPr>
              <a:t>愛買吉安量販店行政經理</a:t>
            </a:r>
            <a:endParaRPr lang="en-US" altLang="zh-TW" sz="2200" dirty="0">
              <a:latin typeface="+mj-ea"/>
              <a:ea typeface="+mj-ea"/>
            </a:endParaRPr>
          </a:p>
          <a:p>
            <a:pPr>
              <a:lnSpc>
                <a:spcPct val="110000"/>
              </a:lnSpc>
              <a:buFont typeface="Wingdings" panose="05000000000000000000" pitchFamily="2" charset="2"/>
              <a:buChar char="Ø"/>
            </a:pPr>
            <a:r>
              <a:rPr lang="zh-TW" altLang="en-US" sz="2200" dirty="0">
                <a:latin typeface="+mj-ea"/>
                <a:ea typeface="+mj-ea"/>
              </a:rPr>
              <a:t>全國電子人事科長</a:t>
            </a:r>
          </a:p>
          <a:p>
            <a:pPr>
              <a:lnSpc>
                <a:spcPct val="110000"/>
              </a:lnSpc>
              <a:buFont typeface="Wingdings" panose="05000000000000000000" pitchFamily="2" charset="2"/>
              <a:buChar char="Ø"/>
            </a:pPr>
            <a:r>
              <a:rPr lang="zh-TW" altLang="en-US" sz="2200" dirty="0">
                <a:latin typeface="+mj-ea"/>
                <a:ea typeface="+mj-ea"/>
              </a:rPr>
              <a:t>中國廣播公司記者</a:t>
            </a:r>
          </a:p>
        </p:txBody>
      </p:sp>
      <p:sp>
        <p:nvSpPr>
          <p:cNvPr id="4" name="投影片編號版面配置區 3"/>
          <p:cNvSpPr>
            <a:spLocks noGrp="1"/>
          </p:cNvSpPr>
          <p:nvPr>
            <p:ph type="sldNum" sz="quarter" idx="12"/>
          </p:nvPr>
        </p:nvSpPr>
        <p:spPr>
          <a:xfrm>
            <a:off x="146304" y="6210300"/>
            <a:ext cx="457200" cy="457200"/>
          </a:xfrm>
          <a:prstGeom prst="ellipse">
            <a:avLst/>
          </a:prstGeom>
          <a:solidFill>
            <a:schemeClr val="accent1"/>
          </a:solidFill>
        </p:spPr>
        <p:txBody>
          <a:bodyPr wrap="none" lIns="0" tIns="0" rIns="0" bIns="0" anchor="ctr" anchorCtr="1">
            <a:noAutofit/>
          </a:bodyPr>
          <a:lstStyle>
            <a:defPPr>
              <a:defRPr lang="zh-TW"/>
            </a:defPPr>
            <a:lvl1pPr marL="0" algn="ctr" defTabSz="914400" rtl="0" eaLnBrk="1" latinLnBrk="0" hangingPunct="1">
              <a:defRPr kumimoji="0" sz="14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557AF1-F8EE-4EE1-A3C5-BFCAF85F5701}" type="slidenum">
              <a:rPr lang="zh-TW" altLang="en-US" smtClean="0"/>
              <a:pPr/>
              <a:t>2</a:t>
            </a:fld>
            <a:endParaRPr lang="zh-TW" altLang="en-US"/>
          </a:p>
        </p:txBody>
      </p:sp>
      <p:pic>
        <p:nvPicPr>
          <p:cNvPr id="2" name="圖片 1"/>
          <p:cNvPicPr>
            <a:picLocks noChangeAspect="1"/>
          </p:cNvPicPr>
          <p:nvPr/>
        </p:nvPicPr>
        <p:blipFill>
          <a:blip r:embed="rId3"/>
          <a:stretch>
            <a:fillRect/>
          </a:stretch>
        </p:blipFill>
        <p:spPr>
          <a:xfrm>
            <a:off x="2127505" y="215699"/>
            <a:ext cx="1692619" cy="2120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2534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135189" y="404813"/>
            <a:ext cx="7705725" cy="792162"/>
          </a:xfrm>
        </p:spPr>
        <p:txBody>
          <a:bodyPr/>
          <a:lstStyle/>
          <a:p>
            <a:pPr eaLnBrk="1" hangingPunct="1"/>
            <a:r>
              <a:rPr lang="zh-TW" altLang="en-US"/>
              <a:t>監督管理人員等用語之定義</a:t>
            </a:r>
          </a:p>
        </p:txBody>
      </p:sp>
      <p:sp>
        <p:nvSpPr>
          <p:cNvPr id="59395" name="Rectangle 3"/>
          <p:cNvSpPr>
            <a:spLocks noGrp="1" noChangeArrowheads="1"/>
          </p:cNvSpPr>
          <p:nvPr>
            <p:ph idx="1"/>
          </p:nvPr>
        </p:nvSpPr>
        <p:spPr>
          <a:xfrm>
            <a:off x="567071" y="1343155"/>
            <a:ext cx="11033050" cy="4530725"/>
          </a:xfrm>
        </p:spPr>
        <p:txBody>
          <a:bodyPr/>
          <a:lstStyle/>
          <a:p>
            <a:pPr eaLnBrk="1" hangingPunct="1"/>
            <a:r>
              <a:rPr lang="zh-TW" altLang="en-US" dirty="0"/>
              <a:t>勞基法施行細則第</a:t>
            </a:r>
            <a:r>
              <a:rPr lang="en-US" altLang="zh-TW" dirty="0"/>
              <a:t>50-1</a:t>
            </a:r>
            <a:r>
              <a:rPr lang="zh-TW" altLang="en-US" dirty="0"/>
              <a:t>條</a:t>
            </a:r>
          </a:p>
          <a:p>
            <a:pPr eaLnBrk="1" hangingPunct="1">
              <a:buFont typeface="Wingdings" panose="05000000000000000000" pitchFamily="2" charset="2"/>
              <a:buNone/>
            </a:pPr>
            <a:r>
              <a:rPr lang="zh-TW" altLang="en-US" dirty="0"/>
              <a:t>一、監督、管理人員：係指受雇主僱用，負責事業之經營及管理工作，並對一般勞工之受僱、解僱或勞動條件具有決定權力之主管級人員。</a:t>
            </a:r>
          </a:p>
          <a:p>
            <a:pPr eaLnBrk="1" hangingPunct="1">
              <a:buFont typeface="Wingdings" panose="05000000000000000000" pitchFamily="2" charset="2"/>
              <a:buNone/>
            </a:pPr>
            <a:r>
              <a:rPr lang="zh-TW" altLang="en-US" dirty="0"/>
              <a:t>二、責任制專業人員：係指以專門知識或技術完成一定任務並負責其成敗之工作者。</a:t>
            </a:r>
          </a:p>
          <a:p>
            <a:pPr eaLnBrk="1" hangingPunct="1">
              <a:buFont typeface="Wingdings" panose="05000000000000000000" pitchFamily="2" charset="2"/>
              <a:buNone/>
            </a:pPr>
            <a:r>
              <a:rPr lang="zh-TW" altLang="en-US" dirty="0"/>
              <a:t>三、監視性工作：指於一定場所以監視為主之工作。</a:t>
            </a:r>
          </a:p>
          <a:p>
            <a:pPr eaLnBrk="1" hangingPunct="1">
              <a:buFont typeface="Wingdings" panose="05000000000000000000" pitchFamily="2" charset="2"/>
              <a:buNone/>
            </a:pPr>
            <a:r>
              <a:rPr lang="zh-TW" altLang="en-US" dirty="0"/>
              <a:t>四、間歇性工作：指工作本身以間歇性之方式進行者 </a:t>
            </a:r>
          </a:p>
        </p:txBody>
      </p:sp>
      <p:sp>
        <p:nvSpPr>
          <p:cNvPr id="59396" name="投影片編號版面配置區 1"/>
          <p:cNvSpPr>
            <a:spLocks noGrp="1"/>
          </p:cNvSpPr>
          <p:nvPr>
            <p:ph type="sldNum" sz="quarter" idx="10"/>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300A916D-9CF4-4E6B-9C1A-E06019199698}" type="slidenum">
              <a:rPr kumimoji="0" lang="en-US" altLang="zh-TW" smtClean="0"/>
              <a:pPr/>
              <a:t>20</a:t>
            </a:fld>
            <a:endParaRPr kumimoji="0" lang="en-US" altLang="zh-TW"/>
          </a:p>
        </p:txBody>
      </p:sp>
    </p:spTree>
    <p:extLst>
      <p:ext uri="{BB962C8B-B14F-4D97-AF65-F5344CB8AC3E}">
        <p14:creationId xmlns:p14="http://schemas.microsoft.com/office/powerpoint/2010/main" val="286117026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工作時間包括 </a:t>
            </a:r>
            <a:r>
              <a:rPr lang="en-US" altLang="zh-TW" dirty="0"/>
              <a:t>:</a:t>
            </a:r>
            <a:r>
              <a:rPr lang="zh-TW" altLang="en-US" dirty="0"/>
              <a:t> 待命、開早會</a:t>
            </a:r>
          </a:p>
        </p:txBody>
      </p:sp>
      <p:sp>
        <p:nvSpPr>
          <p:cNvPr id="3" name="內容版面配置區 2"/>
          <p:cNvSpPr>
            <a:spLocks noGrp="1"/>
          </p:cNvSpPr>
          <p:nvPr>
            <p:ph idx="1"/>
          </p:nvPr>
        </p:nvSpPr>
        <p:spPr>
          <a:xfrm>
            <a:off x="688746" y="4147304"/>
            <a:ext cx="10972800" cy="2226602"/>
          </a:xfrm>
        </p:spPr>
        <p:style>
          <a:lnRef idx="2">
            <a:schemeClr val="accent2"/>
          </a:lnRef>
          <a:fillRef idx="1">
            <a:schemeClr val="lt1"/>
          </a:fillRef>
          <a:effectRef idx="0">
            <a:schemeClr val="accent2"/>
          </a:effectRef>
          <a:fontRef idx="minor">
            <a:schemeClr val="dk1"/>
          </a:fontRef>
        </p:style>
        <p:txBody>
          <a:bodyPr/>
          <a:lstStyle/>
          <a:p>
            <a:pPr marL="39688" indent="0">
              <a:buNone/>
            </a:pPr>
            <a:r>
              <a:rPr lang="en-US" altLang="zh-TW" sz="2000" dirty="0"/>
              <a:t>(</a:t>
            </a:r>
            <a:r>
              <a:rPr lang="zh-TW" altLang="en-US" sz="2000" dirty="0"/>
              <a:t>行政院勞工委員會七十六年十一月五日台勞動字第五六五八號函</a:t>
            </a:r>
            <a:r>
              <a:rPr lang="en-US" altLang="zh-TW" sz="2000" dirty="0"/>
              <a:t>)</a:t>
            </a:r>
            <a:endParaRPr lang="zh-TW" altLang="en-US" sz="2000" dirty="0"/>
          </a:p>
          <a:p>
            <a:r>
              <a:rPr lang="zh-TW" altLang="en-US" sz="2400" dirty="0"/>
              <a:t>事業單位開早會，如要求勞工參加，此項時間應列入工作時間計算；至於是否可因一月三次不參加而扣發全勤獎金，宜由勞資雙方自行協商，明定於團體協約或工作規則中，報請主管機關核備後公開揭示之</a:t>
            </a:r>
            <a:endParaRPr lang="zh-TW" altLang="en-US" dirty="0"/>
          </a:p>
        </p:txBody>
      </p:sp>
      <p:sp>
        <p:nvSpPr>
          <p:cNvPr id="4" name="內容版面配置區 2"/>
          <p:cNvSpPr txBox="1">
            <a:spLocks/>
          </p:cNvSpPr>
          <p:nvPr/>
        </p:nvSpPr>
        <p:spPr bwMode="auto">
          <a:xfrm>
            <a:off x="688746" y="1822684"/>
            <a:ext cx="10972800" cy="1942492"/>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50800" tIns="50800" rIns="91440" bIns="50800" numCol="1" anchor="t" anchorCtr="0" compatLnSpc="1">
            <a:prstTxWarp prst="textNoShape">
              <a:avLst/>
            </a:prstTxWarp>
          </a:bodyPr>
          <a:lstStyle>
            <a:lvl1pPr marL="382588" indent="-342900" algn="l" rtl="0" eaLnBrk="1" fontAlgn="base" hangingPunct="1">
              <a:lnSpc>
                <a:spcPct val="150000"/>
              </a:lnSpc>
              <a:spcBef>
                <a:spcPts val="700"/>
              </a:spcBef>
              <a:spcAft>
                <a:spcPct val="0"/>
              </a:spcAft>
              <a:buClr>
                <a:srgbClr val="365B93"/>
              </a:buClr>
              <a:buSzPct val="100000"/>
              <a:buFont typeface="Arial" panose="020B0604020202020204" pitchFamily="34" charset="0"/>
              <a:buChar char="•"/>
              <a:defRPr sz="2800" b="1">
                <a:solidFill>
                  <a:schemeClr val="dk1"/>
                </a:solidFill>
                <a:latin typeface="微軟正黑體" panose="020B0604030504040204" pitchFamily="34" charset="-120"/>
                <a:ea typeface="微軟正黑體" panose="020B0604030504040204" pitchFamily="34" charset="-120"/>
                <a:cs typeface="+mn-cs"/>
                <a:sym typeface="Verdana" panose="020B0604030504040204" pitchFamily="34" charset="0"/>
              </a:defRPr>
            </a:lvl1pPr>
            <a:lvl2pPr marL="731838" indent="-285750" algn="l" rtl="0" eaLnBrk="1" fontAlgn="base" hangingPunct="1">
              <a:lnSpc>
                <a:spcPct val="150000"/>
              </a:lnSpc>
              <a:spcBef>
                <a:spcPts val="600"/>
              </a:spcBef>
              <a:spcAft>
                <a:spcPct val="0"/>
              </a:spcAft>
              <a:buClr>
                <a:srgbClr val="438ACB"/>
              </a:buClr>
              <a:buSzPct val="100000"/>
              <a:buFont typeface="Arial" panose="020B0604020202020204" pitchFamily="34" charset="0"/>
              <a:buChar char="•"/>
              <a:defRPr sz="2800" b="1">
                <a:solidFill>
                  <a:schemeClr val="dk1"/>
                </a:solidFill>
                <a:latin typeface="微軟正黑體" panose="020B0604030504040204" pitchFamily="34" charset="-120"/>
                <a:ea typeface="微軟正黑體" panose="020B0604030504040204" pitchFamily="34" charset="-120"/>
                <a:cs typeface="+mn-cs"/>
                <a:sym typeface="Arial" panose="020B0604020202020204" pitchFamily="34" charset="0"/>
              </a:defRPr>
            </a:lvl2pPr>
            <a:lvl3pPr marL="1131888" indent="-228600" algn="l" rtl="0" eaLnBrk="1" fontAlgn="base" hangingPunct="1">
              <a:lnSpc>
                <a:spcPct val="150000"/>
              </a:lnSpc>
              <a:spcBef>
                <a:spcPts val="600"/>
              </a:spcBef>
              <a:spcAft>
                <a:spcPct val="0"/>
              </a:spcAft>
              <a:buClr>
                <a:srgbClr val="4D4D4D"/>
              </a:buClr>
              <a:buSzPct val="100000"/>
              <a:buFont typeface="Arial" panose="020B0604020202020204" pitchFamily="34" charset="0"/>
              <a:buChar char="•"/>
              <a:defRPr sz="2400" b="1">
                <a:solidFill>
                  <a:schemeClr val="dk1"/>
                </a:solidFill>
                <a:latin typeface="微軟正黑體" panose="020B0604030504040204" pitchFamily="34" charset="-120"/>
                <a:ea typeface="微軟正黑體" panose="020B0604030504040204" pitchFamily="34" charset="-120"/>
                <a:cs typeface="+mn-cs"/>
                <a:sym typeface="Arial" panose="020B0604020202020204" pitchFamily="34" charset="0"/>
              </a:defRPr>
            </a:lvl3pPr>
            <a:lvl4pPr marL="15890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chemeClr val="dk1"/>
                </a:solidFill>
                <a:latin typeface="微軟正黑體" panose="020B0604030504040204" pitchFamily="34" charset="-120"/>
                <a:ea typeface="微軟正黑體" panose="020B0604030504040204" pitchFamily="34" charset="-120"/>
                <a:cs typeface="+mn-cs"/>
                <a:sym typeface="Arial" panose="020B0604020202020204" pitchFamily="34" charset="0"/>
              </a:defRPr>
            </a:lvl4pPr>
            <a:lvl5pPr marL="20462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chemeClr val="dk1"/>
                </a:solidFill>
                <a:latin typeface="微軟正黑體" panose="020B0604030504040204" pitchFamily="34" charset="-120"/>
                <a:ea typeface="微軟正黑體" panose="020B0604030504040204" pitchFamily="34" charset="-120"/>
                <a:cs typeface="+mn-cs"/>
                <a:sym typeface="Arial" panose="020B0604020202020204" pitchFamily="34" charset="0"/>
              </a:defRPr>
            </a:lvl5pPr>
            <a:lvl6pPr marL="2503488" indent="-228600" algn="l" rtl="0" eaLnBrk="1" fontAlgn="base" hangingPunct="1">
              <a:spcBef>
                <a:spcPts val="500"/>
              </a:spcBef>
              <a:spcAft>
                <a:spcPct val="0"/>
              </a:spcAft>
              <a:buClr>
                <a:srgbClr val="26515F"/>
              </a:buClr>
              <a:buSzPct val="100000"/>
              <a:buFont typeface="Arial" charset="0"/>
              <a:buChar char="•"/>
              <a:defRPr sz="2000" b="1">
                <a:solidFill>
                  <a:schemeClr val="dk1"/>
                </a:solidFill>
                <a:latin typeface="+mn-lt"/>
                <a:ea typeface="+mn-ea"/>
                <a:cs typeface="+mn-cs"/>
                <a:sym typeface="Arial" charset="0"/>
              </a:defRPr>
            </a:lvl6pPr>
            <a:lvl7pPr marL="2960688" indent="-228600" algn="l" rtl="0" eaLnBrk="1" fontAlgn="base" hangingPunct="1">
              <a:spcBef>
                <a:spcPts val="500"/>
              </a:spcBef>
              <a:spcAft>
                <a:spcPct val="0"/>
              </a:spcAft>
              <a:buClr>
                <a:srgbClr val="26515F"/>
              </a:buClr>
              <a:buSzPct val="100000"/>
              <a:buFont typeface="Arial" charset="0"/>
              <a:buChar char="•"/>
              <a:defRPr sz="2000" b="1">
                <a:solidFill>
                  <a:schemeClr val="dk1"/>
                </a:solidFill>
                <a:latin typeface="+mn-lt"/>
                <a:ea typeface="+mn-ea"/>
                <a:cs typeface="+mn-cs"/>
                <a:sym typeface="Arial" charset="0"/>
              </a:defRPr>
            </a:lvl7pPr>
            <a:lvl8pPr marL="3417888" indent="-228600" algn="l" rtl="0" eaLnBrk="1" fontAlgn="base" hangingPunct="1">
              <a:spcBef>
                <a:spcPts val="500"/>
              </a:spcBef>
              <a:spcAft>
                <a:spcPct val="0"/>
              </a:spcAft>
              <a:buClr>
                <a:srgbClr val="26515F"/>
              </a:buClr>
              <a:buSzPct val="100000"/>
              <a:buFont typeface="Arial" charset="0"/>
              <a:buChar char="•"/>
              <a:defRPr sz="2000" b="1">
                <a:solidFill>
                  <a:schemeClr val="dk1"/>
                </a:solidFill>
                <a:latin typeface="+mn-lt"/>
                <a:ea typeface="+mn-ea"/>
                <a:cs typeface="+mn-cs"/>
                <a:sym typeface="Arial" charset="0"/>
              </a:defRPr>
            </a:lvl8pPr>
            <a:lvl9pPr marL="3875088" indent="-228600" algn="l" rtl="0" eaLnBrk="1" fontAlgn="base" hangingPunct="1">
              <a:spcBef>
                <a:spcPts val="500"/>
              </a:spcBef>
              <a:spcAft>
                <a:spcPct val="0"/>
              </a:spcAft>
              <a:buClr>
                <a:srgbClr val="26515F"/>
              </a:buClr>
              <a:buSzPct val="100000"/>
              <a:buFont typeface="Arial" charset="0"/>
              <a:buChar char="•"/>
              <a:defRPr sz="2000" b="1">
                <a:solidFill>
                  <a:schemeClr val="dk1"/>
                </a:solidFill>
                <a:latin typeface="+mn-lt"/>
                <a:ea typeface="+mn-ea"/>
                <a:cs typeface="+mn-cs"/>
                <a:sym typeface="Arial" charset="0"/>
              </a:defRPr>
            </a:lvl9pPr>
          </a:lstStyle>
          <a:p>
            <a:pPr marL="39688" indent="0">
              <a:buNone/>
            </a:pPr>
            <a:r>
              <a:rPr lang="en-US" altLang="zh-TW" sz="2000" kern="0" dirty="0"/>
              <a:t>(</a:t>
            </a:r>
            <a:r>
              <a:rPr lang="zh-TW" altLang="en-US" sz="2000" kern="0" dirty="0"/>
              <a:t>內政部七十四年五月四日台內勞字第三一○八三五號函</a:t>
            </a:r>
            <a:r>
              <a:rPr lang="en-US" altLang="zh-TW" sz="2000" kern="0" dirty="0"/>
              <a:t>)</a:t>
            </a:r>
            <a:endParaRPr lang="zh-TW" altLang="en-US" sz="2000" kern="0" dirty="0"/>
          </a:p>
          <a:p>
            <a:r>
              <a:rPr lang="zh-TW" altLang="en-US" sz="2400" kern="0" dirty="0"/>
              <a:t>職業汽車駕駛人工作時間，係以到達工作現場報到時間為開始，且其工作時間應包含待命時間在內</a:t>
            </a:r>
            <a:endParaRPr lang="zh-TW" altLang="en-US" kern="0" dirty="0"/>
          </a:p>
        </p:txBody>
      </p:sp>
    </p:spTree>
    <p:extLst>
      <p:ext uri="{BB962C8B-B14F-4D97-AF65-F5344CB8AC3E}">
        <p14:creationId xmlns:p14="http://schemas.microsoft.com/office/powerpoint/2010/main" val="40477585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527381" y="422593"/>
            <a:ext cx="10875725" cy="792088"/>
          </a:xfrm>
        </p:spPr>
        <p:txBody>
          <a:bodyPr/>
          <a:lstStyle/>
          <a:p>
            <a:r>
              <a:rPr lang="zh-TW" altLang="en-US" dirty="0"/>
              <a:t>雙方約定內含加班費建議</a:t>
            </a:r>
          </a:p>
        </p:txBody>
      </p:sp>
      <p:sp>
        <p:nvSpPr>
          <p:cNvPr id="8" name="內容版面配置區 7"/>
          <p:cNvSpPr>
            <a:spLocks noGrp="1"/>
          </p:cNvSpPr>
          <p:nvPr>
            <p:ph idx="1"/>
          </p:nvPr>
        </p:nvSpPr>
        <p:spPr/>
        <p:txBody>
          <a:bodyPr/>
          <a:lstStyle/>
          <a:p>
            <a:r>
              <a:rPr lang="zh-TW" altLang="en-US" dirty="0"/>
              <a:t>以</a:t>
            </a:r>
            <a:r>
              <a:rPr lang="zh-TW" altLang="en-US" u="sng" dirty="0">
                <a:solidFill>
                  <a:srgbClr val="C00000"/>
                </a:solidFill>
                <a:effectLst>
                  <a:outerShdw blurRad="38100" dist="38100" dir="2700000" algn="tl">
                    <a:srgbClr val="000000">
                      <a:alpha val="43137"/>
                    </a:srgbClr>
                  </a:outerShdw>
                </a:effectLst>
              </a:rPr>
              <a:t>書面契約</a:t>
            </a:r>
            <a:r>
              <a:rPr lang="zh-TW" altLang="en-US" dirty="0"/>
              <a:t>約定說明工時與工資計算方式</a:t>
            </a:r>
            <a:endParaRPr lang="en-US" altLang="zh-TW" dirty="0"/>
          </a:p>
          <a:p>
            <a:r>
              <a:rPr lang="zh-TW" altLang="en-US" dirty="0"/>
              <a:t>薪資項目採用</a:t>
            </a:r>
            <a:r>
              <a:rPr lang="en-US" altLang="zh-TW" dirty="0"/>
              <a:t>『</a:t>
            </a:r>
            <a:r>
              <a:rPr lang="zh-TW" altLang="en-US" dirty="0"/>
              <a:t>加班費</a:t>
            </a:r>
            <a:r>
              <a:rPr lang="en-US" altLang="zh-TW" dirty="0"/>
              <a:t>』</a:t>
            </a:r>
            <a:r>
              <a:rPr lang="zh-TW" altLang="en-US" dirty="0"/>
              <a:t>發給</a:t>
            </a:r>
            <a:endParaRPr lang="en-US" altLang="zh-TW" dirty="0"/>
          </a:p>
          <a:p>
            <a:pPr lvl="1"/>
            <a:r>
              <a:rPr lang="zh-TW" altLang="en-US" dirty="0"/>
              <a:t> 如採用其他薪資資科目，如</a:t>
            </a:r>
            <a:r>
              <a:rPr lang="en-US" altLang="zh-TW" dirty="0"/>
              <a:t>『</a:t>
            </a:r>
            <a:r>
              <a:rPr lang="zh-TW" altLang="en-US" dirty="0"/>
              <a:t>輪班津貼</a:t>
            </a:r>
            <a:r>
              <a:rPr lang="en-US" altLang="zh-TW" dirty="0"/>
              <a:t>』</a:t>
            </a:r>
            <a:r>
              <a:rPr lang="zh-TW" altLang="en-US" dirty="0"/>
              <a:t>或</a:t>
            </a:r>
            <a:r>
              <a:rPr lang="en-US" altLang="zh-TW" dirty="0"/>
              <a:t>『</a:t>
            </a:r>
            <a:r>
              <a:rPr lang="zh-TW" altLang="en-US" dirty="0"/>
              <a:t>工作津貼</a:t>
            </a:r>
            <a:r>
              <a:rPr lang="en-US" altLang="zh-TW" dirty="0"/>
              <a:t>』</a:t>
            </a:r>
            <a:r>
              <a:rPr lang="zh-TW" altLang="en-US" dirty="0"/>
              <a:t>，應在工作規則</a:t>
            </a:r>
            <a:r>
              <a:rPr lang="en-US" altLang="zh-TW" dirty="0"/>
              <a:t>&amp;</a:t>
            </a:r>
            <a:r>
              <a:rPr lang="zh-TW" altLang="en-US" dirty="0"/>
              <a:t>勞動契約中明確說明</a:t>
            </a:r>
            <a:endParaRPr lang="en-US" altLang="zh-TW" dirty="0"/>
          </a:p>
          <a:p>
            <a:r>
              <a:rPr lang="zh-TW" altLang="en-US" dirty="0"/>
              <a:t>扣除加班費後的薪資</a:t>
            </a:r>
            <a:r>
              <a:rPr lang="en-US" altLang="zh-TW" dirty="0"/>
              <a:t>，</a:t>
            </a:r>
            <a:r>
              <a:rPr lang="zh-TW" altLang="en-US" u="sng" dirty="0">
                <a:solidFill>
                  <a:srgbClr val="C00000"/>
                </a:solidFill>
                <a:effectLst>
                  <a:outerShdw blurRad="38100" dist="38100" dir="2700000" algn="tl">
                    <a:srgbClr val="000000">
                      <a:alpha val="43137"/>
                    </a:srgbClr>
                  </a:outerShdw>
                </a:effectLst>
              </a:rPr>
              <a:t>不得低於基本工資</a:t>
            </a:r>
          </a:p>
        </p:txBody>
      </p:sp>
    </p:spTree>
    <p:extLst>
      <p:ext uri="{BB962C8B-B14F-4D97-AF65-F5344CB8AC3E}">
        <p14:creationId xmlns:p14="http://schemas.microsoft.com/office/powerpoint/2010/main" val="37057550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ABF2F4B-C696-4F86-BB10-5D439E6DF0FE}"/>
              </a:ext>
            </a:extLst>
          </p:cNvPr>
          <p:cNvSpPr>
            <a:spLocks noGrp="1"/>
          </p:cNvSpPr>
          <p:nvPr>
            <p:ph type="title"/>
          </p:nvPr>
        </p:nvSpPr>
        <p:spPr/>
        <p:txBody>
          <a:bodyPr/>
          <a:lstStyle/>
          <a:p>
            <a:r>
              <a:rPr lang="zh-TW" altLang="en-US" dirty="0"/>
              <a:t>女性與童工的保護</a:t>
            </a:r>
          </a:p>
        </p:txBody>
      </p:sp>
      <p:sp>
        <p:nvSpPr>
          <p:cNvPr id="3" name="內容版面配置區 2">
            <a:extLst>
              <a:ext uri="{FF2B5EF4-FFF2-40B4-BE49-F238E27FC236}">
                <a16:creationId xmlns="" xmlns:a16="http://schemas.microsoft.com/office/drawing/2014/main" id="{E36F7AED-0292-4ED7-9602-A8B7FF477031}"/>
              </a:ext>
            </a:extLst>
          </p:cNvPr>
          <p:cNvSpPr>
            <a:spLocks noGrp="1"/>
          </p:cNvSpPr>
          <p:nvPr>
            <p:ph idx="1"/>
          </p:nvPr>
        </p:nvSpPr>
        <p:spPr/>
        <p:txBody>
          <a:bodyPr/>
          <a:lstStyle/>
          <a:p>
            <a:pPr>
              <a:lnSpc>
                <a:spcPts val="2400"/>
              </a:lnSpc>
            </a:pPr>
            <a:r>
              <a:rPr lang="en-US" altLang="zh-TW" sz="2000" u="sng" dirty="0">
                <a:solidFill>
                  <a:srgbClr val="0066CC"/>
                </a:solidFill>
                <a:cs typeface="新細明體" panose="02020500000000000000" pitchFamily="18" charset="-120"/>
                <a:hlinkClick r:id="rId2"/>
              </a:rPr>
              <a:t>第 47 條</a:t>
            </a:r>
            <a:endParaRPr lang="zh-TW" altLang="zh-TW" sz="2000" kern="100" dirty="0">
              <a:cs typeface="Times New Roman" panose="02020603050405020304" pitchFamily="18" charset="0"/>
            </a:endParaRPr>
          </a:p>
          <a:p>
            <a:pPr marL="39688" indent="0">
              <a:lnSpc>
                <a:spcPts val="240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cs typeface="細明體" panose="02020509000000000000" pitchFamily="49" charset="-120"/>
              </a:rPr>
              <a:t>童工每日之工作時間不得超過八小時，每週之工作時間不得超過四十小時，例假日不得工作。</a:t>
            </a:r>
            <a:endParaRPr lang="zh-TW" altLang="zh-TW" sz="2000" kern="100" dirty="0">
              <a:cs typeface="Times New Roman" panose="02020603050405020304" pitchFamily="18" charset="0"/>
            </a:endParaRPr>
          </a:p>
          <a:p>
            <a:pPr>
              <a:lnSpc>
                <a:spcPts val="2400"/>
              </a:lnSpc>
            </a:pPr>
            <a:r>
              <a:rPr lang="en-US" altLang="zh-TW" sz="2000" u="sng" dirty="0">
                <a:solidFill>
                  <a:srgbClr val="0066CC"/>
                </a:solidFill>
                <a:cs typeface="新細明體" panose="02020500000000000000" pitchFamily="18" charset="-120"/>
                <a:hlinkClick r:id="rId3"/>
              </a:rPr>
              <a:t>第 48 條</a:t>
            </a:r>
            <a:endParaRPr lang="zh-TW" altLang="zh-TW" sz="2000" kern="100" dirty="0">
              <a:cs typeface="Times New Roman" panose="02020603050405020304" pitchFamily="18" charset="0"/>
            </a:endParaRPr>
          </a:p>
          <a:p>
            <a:pPr marL="39688" indent="0">
              <a:lnSpc>
                <a:spcPts val="240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cs typeface="細明體" panose="02020509000000000000" pitchFamily="49" charset="-120"/>
              </a:rPr>
              <a:t>童工不得於午後八時至翌晨六時之時間內工作。</a:t>
            </a:r>
            <a:endParaRPr lang="zh-TW" altLang="zh-TW" sz="2000" kern="100" dirty="0">
              <a:cs typeface="Times New Roman" panose="02020603050405020304" pitchFamily="18" charset="0"/>
            </a:endParaRPr>
          </a:p>
          <a:p>
            <a:pPr>
              <a:lnSpc>
                <a:spcPts val="2400"/>
              </a:lnSpc>
            </a:pPr>
            <a:r>
              <a:rPr lang="en-US" altLang="zh-TW" sz="2000" u="sng" kern="0" dirty="0">
                <a:solidFill>
                  <a:srgbClr val="0066CC"/>
                </a:solidFill>
                <a:effectLst/>
                <a:cs typeface="新細明體" panose="02020500000000000000" pitchFamily="18" charset="-120"/>
                <a:hlinkClick r:id="rId4"/>
              </a:rPr>
              <a:t>第 49 條</a:t>
            </a:r>
            <a:endParaRPr lang="en-US" altLang="zh-TW" sz="2000" u="sng" kern="0" dirty="0">
              <a:solidFill>
                <a:srgbClr val="0066CC"/>
              </a:solidFill>
              <a:effectLst/>
              <a:cs typeface="新細明體" panose="02020500000000000000" pitchFamily="18" charset="-120"/>
            </a:endParaRPr>
          </a:p>
          <a:p>
            <a:pPr marL="39688" indent="0">
              <a:lnSpc>
                <a:spcPts val="240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cs typeface="細明體" panose="02020509000000000000" pitchFamily="49" charset="-120"/>
              </a:rPr>
              <a:t>雇主不得使女工於午後十時至翌晨六時之時間內工作。但雇主經工會同意，如事業單位無工會者，經勞資會議同意後，且符合下列各款規定者，不在此限：</a:t>
            </a:r>
            <a:endParaRPr lang="zh-TW" altLang="zh-TW" sz="2000" kern="100" dirty="0">
              <a:cs typeface="Times New Roman" panose="02020603050405020304" pitchFamily="18" charset="0"/>
            </a:endParaRPr>
          </a:p>
          <a:p>
            <a:pPr marL="39688" indent="0">
              <a:lnSpc>
                <a:spcPts val="240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cs typeface="細明體" panose="02020509000000000000" pitchFamily="49" charset="-120"/>
              </a:rPr>
              <a:t>一、提供必要之安全衛生設施。</a:t>
            </a:r>
            <a:endParaRPr lang="zh-TW" altLang="zh-TW" sz="2000" kern="100" dirty="0">
              <a:cs typeface="Times New Roman" panose="02020603050405020304" pitchFamily="18" charset="0"/>
            </a:endParaRPr>
          </a:p>
          <a:p>
            <a:pPr marL="39688" indent="0">
              <a:lnSpc>
                <a:spcPts val="240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cs typeface="細明體" panose="02020509000000000000" pitchFamily="49" charset="-120"/>
              </a:rPr>
              <a:t>二、無大眾運輸工具可資運用時，提供交通工具或安排女工宿舍。</a:t>
            </a:r>
            <a:endParaRPr lang="zh-TW" altLang="zh-TW" sz="2000" kern="100" dirty="0">
              <a:cs typeface="Times New Roman" panose="02020603050405020304" pitchFamily="18" charset="0"/>
            </a:endParaRPr>
          </a:p>
          <a:p>
            <a:pPr marL="39688" indent="0">
              <a:lnSpc>
                <a:spcPts val="240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cs typeface="細明體" panose="02020509000000000000" pitchFamily="49" charset="-120"/>
              </a:rPr>
              <a:t>前項第一款所稱必要之安全衛生設施，其標準由中央主管機關定之。但雇主與勞工約定之安全衛生設施優於本法者，從其約定。</a:t>
            </a:r>
            <a:endParaRPr lang="zh-TW" altLang="zh-TW" sz="2000" kern="100" dirty="0">
              <a:cs typeface="Times New Roman" panose="02020603050405020304" pitchFamily="18" charset="0"/>
            </a:endParaRPr>
          </a:p>
          <a:p>
            <a:pPr marL="39688" indent="0">
              <a:lnSpc>
                <a:spcPts val="240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cs typeface="細明體" panose="02020509000000000000" pitchFamily="49" charset="-120"/>
              </a:rPr>
              <a:t>女工因健康或其他正當理由，不能於午後十時至翌晨六時之時間內工作者，雇主不得強制其工作。</a:t>
            </a:r>
            <a:endParaRPr lang="en-US" altLang="zh-TW" sz="2000" dirty="0">
              <a:solidFill>
                <a:srgbClr val="000000"/>
              </a:solidFill>
              <a:cs typeface="細明體" panose="02020509000000000000" pitchFamily="49" charset="-120"/>
            </a:endParaRPr>
          </a:p>
          <a:p>
            <a:pPr marL="39688" indent="0">
              <a:lnSpc>
                <a:spcPts val="2060"/>
              </a:lnSpc>
              <a:buNone/>
            </a:pPr>
            <a:endParaRPr lang="en-US" altLang="zh-TW" sz="2000" u="sng" kern="0" dirty="0">
              <a:solidFill>
                <a:srgbClr val="0066CC"/>
              </a:solidFill>
              <a:effectLst/>
              <a:cs typeface="新細明體" panose="02020500000000000000" pitchFamily="18" charset="-120"/>
            </a:endParaRPr>
          </a:p>
          <a:p>
            <a:pPr marL="39688" indent="0">
              <a:lnSpc>
                <a:spcPts val="192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8704462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E19BB9E-B6AB-441A-BCA7-E203AAE884A2}"/>
              </a:ext>
            </a:extLst>
          </p:cNvPr>
          <p:cNvSpPr>
            <a:spLocks noGrp="1"/>
          </p:cNvSpPr>
          <p:nvPr>
            <p:ph type="title"/>
          </p:nvPr>
        </p:nvSpPr>
        <p:spPr/>
        <p:txBody>
          <a:bodyPr/>
          <a:lstStyle/>
          <a:p>
            <a:r>
              <a:rPr lang="zh-TW" altLang="en-US" dirty="0"/>
              <a:t>禁止女性在夜間工作， 違憲</a:t>
            </a:r>
            <a:r>
              <a:rPr lang="en-US" altLang="zh-TW" dirty="0"/>
              <a:t>-</a:t>
            </a:r>
            <a:r>
              <a:rPr lang="en-US" altLang="zh-TW" sz="2800" dirty="0"/>
              <a:t>2021</a:t>
            </a:r>
            <a:r>
              <a:rPr lang="zh-TW" altLang="en-US" sz="2800" dirty="0"/>
              <a:t>年</a:t>
            </a:r>
            <a:r>
              <a:rPr lang="en-US" altLang="zh-TW" sz="2800" dirty="0"/>
              <a:t>8</a:t>
            </a:r>
            <a:r>
              <a:rPr lang="zh-TW" altLang="en-US" sz="2800" dirty="0"/>
              <a:t>月</a:t>
            </a:r>
          </a:p>
        </p:txBody>
      </p:sp>
      <p:sp>
        <p:nvSpPr>
          <p:cNvPr id="3" name="內容版面配置區 2">
            <a:extLst>
              <a:ext uri="{FF2B5EF4-FFF2-40B4-BE49-F238E27FC236}">
                <a16:creationId xmlns="" xmlns:a16="http://schemas.microsoft.com/office/drawing/2014/main" id="{AE7B82B0-1739-4907-BCEE-E5CA8B536D0E}"/>
              </a:ext>
            </a:extLst>
          </p:cNvPr>
          <p:cNvSpPr>
            <a:spLocks noGrp="1"/>
          </p:cNvSpPr>
          <p:nvPr>
            <p:ph idx="1"/>
          </p:nvPr>
        </p:nvSpPr>
        <p:spPr>
          <a:xfrm>
            <a:off x="465584" y="1309687"/>
            <a:ext cx="10972800" cy="5214937"/>
          </a:xfrm>
        </p:spPr>
        <p:txBody>
          <a:bodyPr/>
          <a:lstStyle/>
          <a:p>
            <a:pPr algn="l" fontAlgn="base"/>
            <a:r>
              <a:rPr lang="zh-TW" altLang="en-US" sz="2000" b="0" i="0" dirty="0">
                <a:solidFill>
                  <a:srgbClr val="000000"/>
                </a:solidFill>
                <a:effectLst/>
                <a:latin typeface="custom-sans-serif"/>
              </a:rPr>
              <a:t>家福公司於民國</a:t>
            </a:r>
            <a:r>
              <a:rPr lang="en-US" altLang="zh-TW" sz="2000" b="0" i="0" dirty="0">
                <a:solidFill>
                  <a:srgbClr val="000000"/>
                </a:solidFill>
                <a:effectLst/>
                <a:latin typeface="custom-sans-serif"/>
              </a:rPr>
              <a:t>104</a:t>
            </a:r>
            <a:r>
              <a:rPr lang="zh-TW" altLang="en-US" sz="2000" b="0" i="0" dirty="0">
                <a:solidFill>
                  <a:srgbClr val="000000"/>
                </a:solidFill>
                <a:effectLst/>
                <a:latin typeface="custom-sans-serif"/>
              </a:rPr>
              <a:t>年至</a:t>
            </a:r>
            <a:r>
              <a:rPr lang="en-US" altLang="zh-TW" sz="2000" b="0" i="0" dirty="0">
                <a:solidFill>
                  <a:srgbClr val="000000"/>
                </a:solidFill>
                <a:effectLst/>
                <a:latin typeface="custom-sans-serif"/>
              </a:rPr>
              <a:t>108</a:t>
            </a:r>
            <a:r>
              <a:rPr lang="zh-TW" altLang="en-US" sz="2000" b="0" i="0" dirty="0">
                <a:solidFill>
                  <a:srgbClr val="000000"/>
                </a:solidFill>
                <a:effectLst/>
                <a:latin typeface="custom-sans-serif"/>
              </a:rPr>
              <a:t>年間被地方政府勞動檢查時，發現公司未經工會同意，讓女性勞工於夜間工作，違反勞基法第</a:t>
            </a:r>
            <a:r>
              <a:rPr lang="en-US" altLang="zh-TW" sz="2000" b="0" i="0" dirty="0">
                <a:solidFill>
                  <a:srgbClr val="000000"/>
                </a:solidFill>
                <a:effectLst/>
                <a:latin typeface="custom-sans-serif"/>
              </a:rPr>
              <a:t>49</a:t>
            </a:r>
            <a:r>
              <a:rPr lang="zh-TW" altLang="en-US" sz="2000" b="0" i="0" dirty="0">
                <a:solidFill>
                  <a:srgbClr val="000000"/>
                </a:solidFill>
                <a:effectLst/>
                <a:latin typeface="custom-sans-serif"/>
              </a:rPr>
              <a:t>條第</a:t>
            </a:r>
            <a:r>
              <a:rPr lang="en-US" altLang="zh-TW" sz="2000" b="0" i="0" dirty="0">
                <a:solidFill>
                  <a:srgbClr val="000000"/>
                </a:solidFill>
                <a:effectLst/>
                <a:latin typeface="custom-sans-serif"/>
              </a:rPr>
              <a:t>1</a:t>
            </a:r>
            <a:r>
              <a:rPr lang="zh-TW" altLang="en-US" sz="2000" b="0" i="0" dirty="0">
                <a:solidFill>
                  <a:srgbClr val="000000"/>
                </a:solidFill>
                <a:effectLst/>
                <a:latin typeface="custom-sans-serif"/>
              </a:rPr>
              <a:t>項規定，處新台幣</a:t>
            </a:r>
            <a:r>
              <a:rPr lang="en-US" altLang="zh-TW" sz="2000" b="0" i="0" dirty="0">
                <a:solidFill>
                  <a:srgbClr val="000000"/>
                </a:solidFill>
                <a:effectLst/>
                <a:latin typeface="custom-sans-serif"/>
              </a:rPr>
              <a:t>2</a:t>
            </a:r>
            <a:r>
              <a:rPr lang="zh-TW" altLang="en-US" sz="2000" b="0" i="0" dirty="0">
                <a:solidFill>
                  <a:srgbClr val="000000"/>
                </a:solidFill>
                <a:effectLst/>
                <a:latin typeface="custom-sans-serif"/>
              </a:rPr>
              <a:t>萬元至</a:t>
            </a:r>
            <a:r>
              <a:rPr lang="en-US" altLang="zh-TW" sz="2000" b="0" i="0" dirty="0">
                <a:solidFill>
                  <a:srgbClr val="000000"/>
                </a:solidFill>
                <a:effectLst/>
                <a:latin typeface="custom-sans-serif"/>
              </a:rPr>
              <a:t>80</a:t>
            </a:r>
            <a:r>
              <a:rPr lang="zh-TW" altLang="en-US" sz="2000" b="0" i="0" dirty="0">
                <a:solidFill>
                  <a:srgbClr val="000000"/>
                </a:solidFill>
                <a:effectLst/>
                <a:latin typeface="custom-sans-serif"/>
              </a:rPr>
              <a:t>萬元不等罰鍰。家福公司分別提起行政訴訟，均敗訴確定，聲請釋憲。</a:t>
            </a:r>
          </a:p>
          <a:p>
            <a:pPr algn="l" fontAlgn="base"/>
            <a:r>
              <a:rPr lang="zh-TW" altLang="en-US" sz="2000" b="0" i="0" dirty="0">
                <a:solidFill>
                  <a:srgbClr val="000000"/>
                </a:solidFill>
                <a:effectLst/>
                <a:latin typeface="custom-sans-serif"/>
              </a:rPr>
              <a:t>中華航空公司於</a:t>
            </a:r>
            <a:r>
              <a:rPr lang="en-US" altLang="zh-TW" sz="2000" b="0" i="0" dirty="0">
                <a:solidFill>
                  <a:srgbClr val="000000"/>
                </a:solidFill>
                <a:effectLst/>
                <a:latin typeface="custom-sans-serif"/>
              </a:rPr>
              <a:t>104</a:t>
            </a:r>
            <a:r>
              <a:rPr lang="zh-TW" altLang="en-US" sz="2000" b="0" i="0" dirty="0">
                <a:solidFill>
                  <a:srgbClr val="000000"/>
                </a:solidFill>
                <a:effectLst/>
                <a:latin typeface="custom-sans-serif"/>
              </a:rPr>
              <a:t>年及</a:t>
            </a:r>
            <a:r>
              <a:rPr lang="en-US" altLang="zh-TW" sz="2000" b="0" i="0" dirty="0">
                <a:solidFill>
                  <a:srgbClr val="000000"/>
                </a:solidFill>
                <a:effectLst/>
                <a:latin typeface="custom-sans-serif"/>
              </a:rPr>
              <a:t>105</a:t>
            </a:r>
            <a:r>
              <a:rPr lang="zh-TW" altLang="en-US" sz="2000" b="0" i="0" dirty="0">
                <a:solidFill>
                  <a:srgbClr val="000000"/>
                </a:solidFill>
                <a:effectLst/>
                <a:latin typeface="custom-sans-serif"/>
              </a:rPr>
              <a:t>年間也因違反勞基法第</a:t>
            </a:r>
            <a:r>
              <a:rPr lang="en-US" altLang="zh-TW" sz="2000" b="0" i="0" dirty="0">
                <a:solidFill>
                  <a:srgbClr val="000000"/>
                </a:solidFill>
                <a:effectLst/>
                <a:latin typeface="custom-sans-serif"/>
              </a:rPr>
              <a:t>49</a:t>
            </a:r>
            <a:r>
              <a:rPr lang="zh-TW" altLang="en-US" sz="2000" b="0" i="0" dirty="0">
                <a:solidFill>
                  <a:srgbClr val="000000"/>
                </a:solidFill>
                <a:effectLst/>
                <a:latin typeface="custom-sans-serif"/>
              </a:rPr>
              <a:t>條第</a:t>
            </a:r>
            <a:r>
              <a:rPr lang="en-US" altLang="zh-TW" sz="2000" b="0" i="0" dirty="0">
                <a:solidFill>
                  <a:srgbClr val="000000"/>
                </a:solidFill>
                <a:effectLst/>
                <a:latin typeface="custom-sans-serif"/>
              </a:rPr>
              <a:t>1</a:t>
            </a:r>
            <a:r>
              <a:rPr lang="zh-TW" altLang="en-US" sz="2000" b="0" i="0" dirty="0">
                <a:solidFill>
                  <a:srgbClr val="000000"/>
                </a:solidFill>
                <a:effectLst/>
                <a:latin typeface="custom-sans-serif"/>
              </a:rPr>
              <a:t>項規定，被桃園市政府開罰</a:t>
            </a:r>
            <a:r>
              <a:rPr lang="en-US" altLang="zh-TW" sz="2000" b="0" i="0" dirty="0">
                <a:solidFill>
                  <a:srgbClr val="000000"/>
                </a:solidFill>
                <a:effectLst/>
                <a:latin typeface="custom-sans-serif"/>
              </a:rPr>
              <a:t>5</a:t>
            </a:r>
            <a:r>
              <a:rPr lang="zh-TW" altLang="en-US" sz="2000" b="0" i="0" dirty="0">
                <a:solidFill>
                  <a:srgbClr val="000000"/>
                </a:solidFill>
                <a:effectLst/>
                <a:latin typeface="custom-sans-serif"/>
              </a:rPr>
              <a:t>萬元、</a:t>
            </a:r>
            <a:r>
              <a:rPr lang="en-US" altLang="zh-TW" sz="2000" b="0" i="0" dirty="0">
                <a:solidFill>
                  <a:srgbClr val="000000"/>
                </a:solidFill>
                <a:effectLst/>
                <a:latin typeface="custom-sans-serif"/>
              </a:rPr>
              <a:t>30</a:t>
            </a:r>
            <a:r>
              <a:rPr lang="zh-TW" altLang="en-US" sz="2000" b="0" i="0" dirty="0">
                <a:solidFill>
                  <a:srgbClr val="000000"/>
                </a:solidFill>
                <a:effectLst/>
                <a:latin typeface="custom-sans-serif"/>
              </a:rPr>
              <a:t>萬元。華航不服提起行政訴訟均敗訴確定，向大法官聲請釋憲。另有台北高等行政法院第五庭法官也因相關案件聲請釋憲。</a:t>
            </a:r>
          </a:p>
          <a:p>
            <a:r>
              <a:rPr lang="zh-TW" altLang="en-US" sz="2000" i="0" u="sng" dirty="0">
                <a:solidFill>
                  <a:srgbClr val="FF0000"/>
                </a:solidFill>
                <a:effectLst/>
                <a:latin typeface="custom-sans-serif"/>
              </a:rPr>
              <a:t>大法官作出釋字第</a:t>
            </a:r>
            <a:r>
              <a:rPr lang="en-US" altLang="zh-TW" sz="2000" i="0" u="sng" dirty="0">
                <a:solidFill>
                  <a:srgbClr val="FF0000"/>
                </a:solidFill>
                <a:effectLst/>
                <a:latin typeface="custom-sans-serif"/>
              </a:rPr>
              <a:t>807</a:t>
            </a:r>
            <a:r>
              <a:rPr lang="zh-TW" altLang="en-US" sz="2000" i="0" u="sng" dirty="0">
                <a:solidFill>
                  <a:srgbClr val="FF0000"/>
                </a:solidFill>
                <a:effectLst/>
                <a:latin typeface="custom-sans-serif"/>
              </a:rPr>
              <a:t>號解釋，勞動基準法第</a:t>
            </a:r>
            <a:r>
              <a:rPr lang="en-US" altLang="zh-TW" sz="2000" i="0" u="sng" dirty="0">
                <a:solidFill>
                  <a:srgbClr val="FF0000"/>
                </a:solidFill>
                <a:effectLst/>
                <a:latin typeface="custom-sans-serif"/>
              </a:rPr>
              <a:t>49</a:t>
            </a:r>
            <a:r>
              <a:rPr lang="zh-TW" altLang="en-US" sz="2000" i="0" u="sng" dirty="0">
                <a:solidFill>
                  <a:srgbClr val="FF0000"/>
                </a:solidFill>
                <a:effectLst/>
                <a:latin typeface="custom-sans-serif"/>
              </a:rPr>
              <a:t>條第</a:t>
            </a:r>
            <a:r>
              <a:rPr lang="en-US" altLang="zh-TW" sz="2000" i="0" u="sng" dirty="0">
                <a:solidFill>
                  <a:srgbClr val="FF0000"/>
                </a:solidFill>
                <a:effectLst/>
                <a:latin typeface="custom-sans-serif"/>
              </a:rPr>
              <a:t>1</a:t>
            </a:r>
            <a:r>
              <a:rPr lang="zh-TW" altLang="en-US" sz="2000" i="0" u="sng" dirty="0">
                <a:solidFill>
                  <a:srgbClr val="FF0000"/>
                </a:solidFill>
                <a:effectLst/>
                <a:latin typeface="custom-sans-serif"/>
              </a:rPr>
              <a:t>項規定，違反憲法第</a:t>
            </a:r>
            <a:r>
              <a:rPr lang="en-US" altLang="zh-TW" sz="2000" i="0" u="sng" dirty="0">
                <a:solidFill>
                  <a:srgbClr val="FF0000"/>
                </a:solidFill>
                <a:effectLst/>
                <a:latin typeface="custom-sans-serif"/>
              </a:rPr>
              <a:t>7</a:t>
            </a:r>
            <a:r>
              <a:rPr lang="zh-TW" altLang="en-US" sz="2000" i="0" u="sng" dirty="0">
                <a:solidFill>
                  <a:srgbClr val="FF0000"/>
                </a:solidFill>
                <a:effectLst/>
                <a:latin typeface="custom-sans-serif"/>
              </a:rPr>
              <a:t>條保障性別平等之意旨，應自解釋公布之日起失其效力</a:t>
            </a:r>
            <a:r>
              <a:rPr lang="zh-TW" altLang="en-US" sz="2000" i="0" u="sng" dirty="0">
                <a:solidFill>
                  <a:srgbClr val="000000"/>
                </a:solidFill>
                <a:effectLst/>
                <a:latin typeface="custom-sans-serif"/>
              </a:rPr>
              <a:t>。禁止雇主使女性勞工在夜間工作，剝奪女性自由選擇夜間工作的權利，而且增加女性就業的法律上障礙，導致女性應受保障的安全夜行權，變成限制女性自由選擇夜間工作的理由，因此手段與所欲達成的目的間，顯然欠缺實質關聯</a:t>
            </a:r>
            <a:r>
              <a:rPr lang="zh-TW" altLang="en-US" sz="2000" b="0" i="0" dirty="0">
                <a:solidFill>
                  <a:srgbClr val="000000"/>
                </a:solidFill>
                <a:effectLst/>
                <a:latin typeface="custom-sans-serif"/>
              </a:rPr>
              <a:t>。</a:t>
            </a:r>
            <a:endParaRPr lang="zh-TW" altLang="en-US" sz="2000" dirty="0"/>
          </a:p>
        </p:txBody>
      </p:sp>
    </p:spTree>
    <p:extLst>
      <p:ext uri="{BB962C8B-B14F-4D97-AF65-F5344CB8AC3E}">
        <p14:creationId xmlns:p14="http://schemas.microsoft.com/office/powerpoint/2010/main" val="21693038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altLang="zh-TW" dirty="0"/>
              <a:t>Part 2   </a:t>
            </a:r>
            <a:r>
              <a:rPr lang="zh-TW" altLang="en-US" dirty="0"/>
              <a:t>加班篇</a:t>
            </a:r>
          </a:p>
        </p:txBody>
      </p:sp>
      <p:sp>
        <p:nvSpPr>
          <p:cNvPr id="4" name="文字版面配置區 3"/>
          <p:cNvSpPr>
            <a:spLocks noGrp="1"/>
          </p:cNvSpPr>
          <p:nvPr>
            <p:ph type="body" idx="1"/>
          </p:nvPr>
        </p:nvSpPr>
        <p:spPr/>
        <p:txBody>
          <a:bodyPr/>
          <a:lstStyle/>
          <a:p>
            <a:endParaRPr lang="zh-TW" altLang="en-US"/>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679" y="1758138"/>
            <a:ext cx="3810000" cy="2533650"/>
          </a:xfrm>
          <a:prstGeom prst="rect">
            <a:avLst/>
          </a:prstGeom>
        </p:spPr>
      </p:pic>
    </p:spTree>
    <p:extLst>
      <p:ext uri="{BB962C8B-B14F-4D97-AF65-F5344CB8AC3E}">
        <p14:creationId xmlns:p14="http://schemas.microsoft.com/office/powerpoint/2010/main" val="32334259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加班種類</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763017992"/>
              </p:ext>
            </p:extLst>
          </p:nvPr>
        </p:nvGraphicFramePr>
        <p:xfrm>
          <a:off x="527050" y="1484313"/>
          <a:ext cx="10972800" cy="521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五邊形 3"/>
          <p:cNvSpPr/>
          <p:nvPr/>
        </p:nvSpPr>
        <p:spPr bwMode="auto">
          <a:xfrm>
            <a:off x="10773164" y="332947"/>
            <a:ext cx="727018" cy="390068"/>
          </a:xfrm>
          <a:prstGeom prst="homePlat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4D4D4D"/>
                </a:solidFill>
                <a:effectLst/>
                <a:latin typeface="Arial" charset="0"/>
                <a:sym typeface="Arial" charset="0"/>
              </a:rPr>
              <a:t>7</a:t>
            </a:r>
            <a:endParaRPr kumimoji="0" lang="zh-TW" altLang="en-US" sz="1800" b="0" i="0" u="none" strike="noStrike" cap="none" normalizeH="0" baseline="0" dirty="0">
              <a:ln>
                <a:noFill/>
              </a:ln>
              <a:solidFill>
                <a:srgbClr val="4D4D4D"/>
              </a:solidFill>
              <a:effectLst/>
              <a:latin typeface="Arial" charset="0"/>
              <a:sym typeface="Arial" charset="0"/>
            </a:endParaRPr>
          </a:p>
        </p:txBody>
      </p:sp>
    </p:spTree>
    <p:extLst>
      <p:ext uri="{BB962C8B-B14F-4D97-AF65-F5344CB8AC3E}">
        <p14:creationId xmlns:p14="http://schemas.microsoft.com/office/powerpoint/2010/main" val="31603217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平日加班</a:t>
            </a:r>
            <a:r>
              <a:rPr lang="en-US" altLang="zh-TW" dirty="0"/>
              <a:t>~</a:t>
            </a:r>
            <a:r>
              <a:rPr lang="zh-TW" altLang="en-US" dirty="0"/>
              <a:t>第</a:t>
            </a:r>
            <a:r>
              <a:rPr lang="en-US" altLang="zh-TW" dirty="0"/>
              <a:t>32</a:t>
            </a:r>
            <a:r>
              <a:rPr lang="zh-TW" altLang="en-US" dirty="0"/>
              <a:t>條</a:t>
            </a:r>
          </a:p>
        </p:txBody>
      </p:sp>
      <p:sp>
        <p:nvSpPr>
          <p:cNvPr id="3" name="內容版面配置區 2"/>
          <p:cNvSpPr>
            <a:spLocks noGrp="1"/>
          </p:cNvSpPr>
          <p:nvPr>
            <p:ph idx="1"/>
          </p:nvPr>
        </p:nvSpPr>
        <p:spPr>
          <a:xfrm>
            <a:off x="465584" y="1805893"/>
            <a:ext cx="10972800" cy="3002374"/>
          </a:xfrm>
        </p:spPr>
        <p:txBody>
          <a:bodyPr/>
          <a:lstStyle/>
          <a:p>
            <a:pPr>
              <a:lnSpc>
                <a:spcPct val="100000"/>
              </a:lnSpc>
            </a:pPr>
            <a:r>
              <a:rPr lang="zh-TW" altLang="zh-TW" dirty="0"/>
              <a:t>雇主有使勞工在正常工作時間以外工作之必要者，雇主經</a:t>
            </a:r>
            <a:r>
              <a:rPr lang="zh-TW" altLang="zh-TW" u="sng" dirty="0">
                <a:solidFill>
                  <a:srgbClr val="C00000"/>
                </a:solidFill>
                <a:effectLst>
                  <a:outerShdw blurRad="38100" dist="38100" dir="2700000" algn="tl">
                    <a:srgbClr val="000000">
                      <a:alpha val="43137"/>
                    </a:srgbClr>
                  </a:outerShdw>
                </a:effectLst>
              </a:rPr>
              <a:t>工會</a:t>
            </a:r>
            <a:r>
              <a:rPr lang="zh-TW" altLang="zh-TW" u="sng" dirty="0"/>
              <a:t>同</a:t>
            </a:r>
            <a:r>
              <a:rPr lang="zh-TW" altLang="zh-TW" dirty="0"/>
              <a:t>意，如事業單位無工會者，</a:t>
            </a:r>
            <a:r>
              <a:rPr lang="zh-TW" altLang="zh-TW" u="sng" dirty="0"/>
              <a:t>經</a:t>
            </a:r>
            <a:r>
              <a:rPr lang="zh-TW" altLang="zh-TW" u="sng" dirty="0">
                <a:solidFill>
                  <a:srgbClr val="C00000"/>
                </a:solidFill>
                <a:effectLst>
                  <a:outerShdw blurRad="38100" dist="38100" dir="2700000" algn="tl">
                    <a:srgbClr val="000000">
                      <a:alpha val="43137"/>
                    </a:srgbClr>
                  </a:outerShdw>
                </a:effectLst>
              </a:rPr>
              <a:t>勞資會議</a:t>
            </a:r>
            <a:r>
              <a:rPr lang="zh-TW" altLang="zh-TW" u="sng" dirty="0"/>
              <a:t>同意後</a:t>
            </a:r>
            <a:r>
              <a:rPr lang="zh-TW" altLang="zh-TW" dirty="0"/>
              <a:t>，得將工作時間延長之。</a:t>
            </a:r>
          </a:p>
          <a:p>
            <a:pPr>
              <a:lnSpc>
                <a:spcPct val="100000"/>
              </a:lnSpc>
            </a:pPr>
            <a:r>
              <a:rPr lang="zh-TW" altLang="en-US" dirty="0"/>
              <a:t>前項雇主延長勞工之工作時間連同正常工作時間，一日不得超過十二小時；延長之工作時間，一個月不得超過四十六小時，但雇主經工會同意，如事業單位無工會者，經勞資會議同意後，延長之工作時間，一個月不得超過五十四小時，每三個月不得超過一百三十八小時。</a:t>
            </a:r>
          </a:p>
          <a:p>
            <a:pPr>
              <a:lnSpc>
                <a:spcPct val="100000"/>
              </a:lnSpc>
            </a:pPr>
            <a:r>
              <a:rPr lang="zh-TW" altLang="en-US" dirty="0"/>
              <a:t>雇主僱用勞工人數在三十人以上，依前項但書規定延長勞工工作時間者，應報當地主管機關備查</a:t>
            </a:r>
          </a:p>
        </p:txBody>
      </p:sp>
    </p:spTree>
    <p:extLst>
      <p:ext uri="{BB962C8B-B14F-4D97-AF65-F5344CB8AC3E}">
        <p14:creationId xmlns:p14="http://schemas.microsoft.com/office/powerpoint/2010/main" val="21373774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例假日加班與工資</a:t>
            </a:r>
            <a:r>
              <a:rPr lang="en-US" altLang="zh-TW" dirty="0"/>
              <a:t>~</a:t>
            </a:r>
            <a:r>
              <a:rPr lang="zh-TW" altLang="en-US" dirty="0"/>
              <a:t>第</a:t>
            </a:r>
            <a:r>
              <a:rPr lang="en-US" altLang="zh-TW" dirty="0"/>
              <a:t>39</a:t>
            </a:r>
            <a:r>
              <a:rPr lang="zh-TW" altLang="en-US" dirty="0"/>
              <a:t>條</a:t>
            </a:r>
          </a:p>
        </p:txBody>
      </p:sp>
      <p:sp>
        <p:nvSpPr>
          <p:cNvPr id="3" name="內容版面配置區 2"/>
          <p:cNvSpPr>
            <a:spLocks noGrp="1"/>
          </p:cNvSpPr>
          <p:nvPr>
            <p:ph idx="1"/>
          </p:nvPr>
        </p:nvSpPr>
        <p:spPr/>
        <p:txBody>
          <a:bodyPr/>
          <a:lstStyle/>
          <a:p>
            <a:r>
              <a:rPr lang="zh-TW" altLang="en-US" dirty="0"/>
              <a:t>第三十六條所定之例假、休息日、第三十七條所定之休假及第三十八條所定之特別休假，工資應由雇主照給。雇主經徵得勞工同意於休假日工作者，工資應加倍發給。因季節性關係有趕工必要，經勞工或工會同意照常工作者，亦同。</a:t>
            </a:r>
          </a:p>
        </p:txBody>
      </p:sp>
    </p:spTree>
    <p:extLst>
      <p:ext uri="{BB962C8B-B14F-4D97-AF65-F5344CB8AC3E}">
        <p14:creationId xmlns:p14="http://schemas.microsoft.com/office/powerpoint/2010/main" val="12139990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天災事變加班</a:t>
            </a:r>
            <a:r>
              <a:rPr lang="en-US" altLang="zh-TW" dirty="0"/>
              <a:t>~</a:t>
            </a:r>
            <a:r>
              <a:rPr lang="zh-TW" altLang="en-US" dirty="0"/>
              <a:t>第</a:t>
            </a:r>
            <a:r>
              <a:rPr lang="en-US" altLang="zh-TW" dirty="0"/>
              <a:t>32</a:t>
            </a:r>
            <a:r>
              <a:rPr lang="zh-TW" altLang="en-US" dirty="0"/>
              <a:t> </a:t>
            </a:r>
            <a:r>
              <a:rPr lang="en-US" altLang="zh-TW" dirty="0"/>
              <a:t>&amp;</a:t>
            </a:r>
            <a:r>
              <a:rPr lang="zh-TW" altLang="en-US" dirty="0"/>
              <a:t> </a:t>
            </a:r>
            <a:r>
              <a:rPr lang="en-US" altLang="zh-TW" dirty="0"/>
              <a:t>40</a:t>
            </a:r>
            <a:r>
              <a:rPr lang="zh-TW" altLang="en-US" dirty="0"/>
              <a:t>條</a:t>
            </a:r>
          </a:p>
        </p:txBody>
      </p:sp>
      <p:sp>
        <p:nvSpPr>
          <p:cNvPr id="3" name="內容版面配置區 2"/>
          <p:cNvSpPr>
            <a:spLocks noGrp="1"/>
          </p:cNvSpPr>
          <p:nvPr>
            <p:ph idx="1"/>
          </p:nvPr>
        </p:nvSpPr>
        <p:spPr>
          <a:xfrm>
            <a:off x="343664" y="1782609"/>
            <a:ext cx="10972800" cy="4487158"/>
          </a:xfrm>
        </p:spPr>
        <p:style>
          <a:lnRef idx="2">
            <a:schemeClr val="accent3"/>
          </a:lnRef>
          <a:fillRef idx="1">
            <a:schemeClr val="lt1"/>
          </a:fillRef>
          <a:effectRef idx="0">
            <a:schemeClr val="accent3"/>
          </a:effectRef>
          <a:fontRef idx="minor">
            <a:schemeClr val="dk1"/>
          </a:fontRef>
        </p:style>
        <p:txBody>
          <a:bodyPr/>
          <a:lstStyle/>
          <a:p>
            <a:pPr>
              <a:lnSpc>
                <a:spcPct val="100000"/>
              </a:lnSpc>
            </a:pPr>
            <a:r>
              <a:rPr lang="en-US" altLang="zh-TW" dirty="0"/>
              <a:t>#32</a:t>
            </a:r>
            <a:r>
              <a:rPr lang="zh-TW" altLang="en-US" dirty="0"/>
              <a:t>   因天災、事變或突發事件，雇主有使勞工在正常工作時間以外工作之必要者，得將工作時間延長之。但應於延長</a:t>
            </a:r>
            <a:r>
              <a:rPr lang="zh-TW" altLang="en-US" u="sng" dirty="0">
                <a:solidFill>
                  <a:srgbClr val="C00000"/>
                </a:solidFill>
                <a:effectLst>
                  <a:outerShdw blurRad="38100" dist="38100" dir="2700000" algn="tl">
                    <a:srgbClr val="000000">
                      <a:alpha val="43137"/>
                    </a:srgbClr>
                  </a:outerShdw>
                </a:effectLst>
              </a:rPr>
              <a:t>開始後二十四小時內</a:t>
            </a:r>
            <a:r>
              <a:rPr lang="zh-TW" altLang="en-US" dirty="0"/>
              <a:t>通知工會；無工會組織者，應報當地主管機關備查。延長之工作時間，雇主應於事後補給勞工以適當之休息。</a:t>
            </a:r>
            <a:endParaRPr lang="en-US" altLang="zh-TW" dirty="0"/>
          </a:p>
          <a:p>
            <a:pPr>
              <a:lnSpc>
                <a:spcPct val="100000"/>
              </a:lnSpc>
            </a:pPr>
            <a:r>
              <a:rPr lang="en-US" altLang="zh-TW" dirty="0"/>
              <a:t>#40</a:t>
            </a:r>
            <a:r>
              <a:rPr lang="zh-TW" altLang="en-US" dirty="0"/>
              <a:t>   因天災、事變或突發事件，雇主認有繼續工作之必要時，得停止第三十六條至第三十八條所定勞工之假期。但停止假期之工資，應加倍發給，並應於事後補假休息。</a:t>
            </a:r>
          </a:p>
          <a:p>
            <a:pPr>
              <a:lnSpc>
                <a:spcPct val="100000"/>
              </a:lnSpc>
            </a:pPr>
            <a:r>
              <a:rPr lang="zh-TW" altLang="en-US" dirty="0"/>
              <a:t>前項停止勞工假期，應於事後二十四小時內，詳述理由，報請當地主管機關核備。</a:t>
            </a:r>
          </a:p>
          <a:p>
            <a:endParaRPr lang="zh-TW" altLang="en-US" dirty="0"/>
          </a:p>
        </p:txBody>
      </p:sp>
    </p:spTree>
    <p:extLst>
      <p:ext uri="{BB962C8B-B14F-4D97-AF65-F5344CB8AC3E}">
        <p14:creationId xmlns:p14="http://schemas.microsoft.com/office/powerpoint/2010/main" val="14725486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20588" y="669085"/>
            <a:ext cx="9762565" cy="810091"/>
          </a:xfrm>
        </p:spPr>
        <p:txBody>
          <a:bodyPr/>
          <a:lstStyle/>
          <a:p>
            <a:r>
              <a:rPr lang="zh-TW" altLang="en-US" dirty="0"/>
              <a:t>勞動基準法</a:t>
            </a:r>
            <a:r>
              <a:rPr lang="en-US" altLang="zh-TW" dirty="0"/>
              <a:t>~</a:t>
            </a:r>
            <a:r>
              <a:rPr lang="zh-TW" altLang="en-US" dirty="0"/>
              <a:t>工時規範</a:t>
            </a:r>
          </a:p>
        </p:txBody>
      </p:sp>
      <p:pic>
        <p:nvPicPr>
          <p:cNvPr id="1026" name="資料庫圖表 1"/>
          <p:cNvPicPr>
            <a:picLocks noChangeArrowheads="1"/>
          </p:cNvPicPr>
          <p:nvPr/>
        </p:nvPicPr>
        <p:blipFill>
          <a:blip r:embed="rId3">
            <a:extLst>
              <a:ext uri="{28A0092B-C50C-407E-A947-70E740481C1C}">
                <a14:useLocalDpi xmlns:a14="http://schemas.microsoft.com/office/drawing/2010/main" val="0"/>
              </a:ext>
            </a:extLst>
          </a:blip>
          <a:srcRect l="-9256" r="-9007"/>
          <a:stretch>
            <a:fillRect/>
          </a:stretch>
        </p:blipFill>
        <p:spPr bwMode="auto">
          <a:xfrm>
            <a:off x="878542" y="2133768"/>
            <a:ext cx="10192870" cy="376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a:extLst>
              <a:ext uri="{FF2B5EF4-FFF2-40B4-BE49-F238E27FC236}">
                <a16:creationId xmlns="" xmlns:a16="http://schemas.microsoft.com/office/drawing/2014/main" id="{B80738D8-FC01-4568-BCA8-EFE1A1C0BB98}"/>
              </a:ext>
            </a:extLst>
          </p:cNvPr>
          <p:cNvSpPr txBox="1"/>
          <p:nvPr/>
        </p:nvSpPr>
        <p:spPr>
          <a:xfrm>
            <a:off x="3936381" y="5865749"/>
            <a:ext cx="5464097" cy="646331"/>
          </a:xfrm>
          <a:prstGeom prst="rect">
            <a:avLst/>
          </a:prstGeom>
          <a:noFill/>
        </p:spPr>
        <p:txBody>
          <a:bodyPr wrap="square" rtlCol="0">
            <a:spAutoFit/>
          </a:bodyPr>
          <a:lstStyle/>
          <a:p>
            <a:r>
              <a:rPr lang="zh-TW" altLang="en-US" dirty="0">
                <a:solidFill>
                  <a:srgbClr val="FF0000"/>
                </a:solidFill>
              </a:rPr>
              <a:t>勞動基準法 </a:t>
            </a:r>
            <a:r>
              <a:rPr lang="en-US" altLang="zh-TW" dirty="0">
                <a:solidFill>
                  <a:srgbClr val="FF0000"/>
                </a:solidFill>
              </a:rPr>
              <a:t>: </a:t>
            </a:r>
            <a:r>
              <a:rPr lang="zh-TW" altLang="en-US" sz="1800" dirty="0">
                <a:solidFill>
                  <a:srgbClr val="FF0000"/>
                </a:solidFill>
              </a:rPr>
              <a:t>民國</a:t>
            </a:r>
            <a:r>
              <a:rPr lang="en-US" altLang="zh-TW" sz="1800" dirty="0">
                <a:solidFill>
                  <a:srgbClr val="FF0000"/>
                </a:solidFill>
              </a:rPr>
              <a:t>109</a:t>
            </a:r>
            <a:r>
              <a:rPr lang="zh-TW" altLang="en-US" sz="1800" dirty="0">
                <a:solidFill>
                  <a:srgbClr val="FF0000"/>
                </a:solidFill>
              </a:rPr>
              <a:t>年</a:t>
            </a:r>
            <a:r>
              <a:rPr lang="en-US" altLang="zh-TW" sz="1800" dirty="0">
                <a:solidFill>
                  <a:srgbClr val="FF0000"/>
                </a:solidFill>
              </a:rPr>
              <a:t>6</a:t>
            </a:r>
            <a:r>
              <a:rPr lang="zh-TW" altLang="en-US" sz="1800" dirty="0">
                <a:solidFill>
                  <a:srgbClr val="FF0000"/>
                </a:solidFill>
              </a:rPr>
              <a:t>月公告版本</a:t>
            </a:r>
            <a:endParaRPr lang="en-US" altLang="zh-TW" sz="1800" dirty="0">
              <a:solidFill>
                <a:srgbClr val="FF0000"/>
              </a:solidFill>
            </a:endParaRPr>
          </a:p>
          <a:p>
            <a:r>
              <a:rPr lang="zh-TW" altLang="en-US" dirty="0">
                <a:solidFill>
                  <a:srgbClr val="FF0000"/>
                </a:solidFill>
              </a:rPr>
              <a:t>勞動基準法施行細則</a:t>
            </a:r>
            <a:r>
              <a:rPr lang="en-US" altLang="zh-TW" dirty="0">
                <a:solidFill>
                  <a:srgbClr val="FF0000"/>
                </a:solidFill>
              </a:rPr>
              <a:t>: 108</a:t>
            </a:r>
            <a:r>
              <a:rPr lang="zh-TW" altLang="en-US" dirty="0">
                <a:solidFill>
                  <a:srgbClr val="FF0000"/>
                </a:solidFill>
              </a:rPr>
              <a:t>年</a:t>
            </a:r>
            <a:r>
              <a:rPr lang="en-US" altLang="zh-TW" dirty="0">
                <a:solidFill>
                  <a:srgbClr val="FF0000"/>
                </a:solidFill>
              </a:rPr>
              <a:t>2</a:t>
            </a:r>
            <a:r>
              <a:rPr lang="zh-TW" altLang="en-US" dirty="0">
                <a:solidFill>
                  <a:srgbClr val="FF0000"/>
                </a:solidFill>
              </a:rPr>
              <a:t>月公告版本</a:t>
            </a:r>
          </a:p>
        </p:txBody>
      </p:sp>
    </p:spTree>
    <p:extLst>
      <p:ext uri="{BB962C8B-B14F-4D97-AF65-F5344CB8AC3E}">
        <p14:creationId xmlns:p14="http://schemas.microsoft.com/office/powerpoint/2010/main" val="130610446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04C7D11-C874-4960-9529-FFB0651FB9A3}"/>
              </a:ext>
            </a:extLst>
          </p:cNvPr>
          <p:cNvSpPr>
            <a:spLocks noGrp="1"/>
          </p:cNvSpPr>
          <p:nvPr>
            <p:ph type="title"/>
          </p:nvPr>
        </p:nvSpPr>
        <p:spPr/>
        <p:txBody>
          <a:bodyPr/>
          <a:lstStyle/>
          <a:p>
            <a:r>
              <a:rPr lang="zh-TW" altLang="en-US" dirty="0"/>
              <a:t>加班費的計算</a:t>
            </a:r>
          </a:p>
        </p:txBody>
      </p:sp>
      <p:graphicFrame>
        <p:nvGraphicFramePr>
          <p:cNvPr id="3" name="表格 3">
            <a:extLst>
              <a:ext uri="{FF2B5EF4-FFF2-40B4-BE49-F238E27FC236}">
                <a16:creationId xmlns="" xmlns:a16="http://schemas.microsoft.com/office/drawing/2014/main" id="{829D9EA9-E3C8-4102-8013-DBCBBF358E35}"/>
              </a:ext>
            </a:extLst>
          </p:cNvPr>
          <p:cNvGraphicFramePr>
            <a:graphicFrameLocks noGrp="1"/>
          </p:cNvGraphicFramePr>
          <p:nvPr>
            <p:extLst>
              <p:ext uri="{D42A27DB-BD31-4B8C-83A1-F6EECF244321}">
                <p14:modId xmlns:p14="http://schemas.microsoft.com/office/powerpoint/2010/main" val="183008572"/>
              </p:ext>
            </p:extLst>
          </p:nvPr>
        </p:nvGraphicFramePr>
        <p:xfrm>
          <a:off x="571499" y="2106506"/>
          <a:ext cx="11049002" cy="3197014"/>
        </p:xfrm>
        <a:graphic>
          <a:graphicData uri="http://schemas.openxmlformats.org/drawingml/2006/table">
            <a:tbl>
              <a:tblPr firstRow="1" bandRow="1">
                <a:tableStyleId>{5940675A-B579-460E-94D1-54222C63F5DA}</a:tableStyleId>
              </a:tblPr>
              <a:tblGrid>
                <a:gridCol w="1562101">
                  <a:extLst>
                    <a:ext uri="{9D8B030D-6E8A-4147-A177-3AD203B41FA5}">
                      <a16:colId xmlns="" xmlns:a16="http://schemas.microsoft.com/office/drawing/2014/main" val="3099455216"/>
                    </a:ext>
                  </a:extLst>
                </a:gridCol>
                <a:gridCol w="1200149">
                  <a:extLst>
                    <a:ext uri="{9D8B030D-6E8A-4147-A177-3AD203B41FA5}">
                      <a16:colId xmlns="" xmlns:a16="http://schemas.microsoft.com/office/drawing/2014/main" val="1972048935"/>
                    </a:ext>
                  </a:extLst>
                </a:gridCol>
                <a:gridCol w="857251">
                  <a:extLst>
                    <a:ext uri="{9D8B030D-6E8A-4147-A177-3AD203B41FA5}">
                      <a16:colId xmlns="" xmlns:a16="http://schemas.microsoft.com/office/drawing/2014/main" val="3534410736"/>
                    </a:ext>
                  </a:extLst>
                </a:gridCol>
                <a:gridCol w="1371600">
                  <a:extLst>
                    <a:ext uri="{9D8B030D-6E8A-4147-A177-3AD203B41FA5}">
                      <a16:colId xmlns="" xmlns:a16="http://schemas.microsoft.com/office/drawing/2014/main" val="3671256086"/>
                    </a:ext>
                  </a:extLst>
                </a:gridCol>
                <a:gridCol w="1402080">
                  <a:extLst>
                    <a:ext uri="{9D8B030D-6E8A-4147-A177-3AD203B41FA5}">
                      <a16:colId xmlns="" xmlns:a16="http://schemas.microsoft.com/office/drawing/2014/main" val="555369810"/>
                    </a:ext>
                  </a:extLst>
                </a:gridCol>
                <a:gridCol w="2453640">
                  <a:extLst>
                    <a:ext uri="{9D8B030D-6E8A-4147-A177-3AD203B41FA5}">
                      <a16:colId xmlns="" xmlns:a16="http://schemas.microsoft.com/office/drawing/2014/main" val="2547669420"/>
                    </a:ext>
                  </a:extLst>
                </a:gridCol>
                <a:gridCol w="2202181">
                  <a:extLst>
                    <a:ext uri="{9D8B030D-6E8A-4147-A177-3AD203B41FA5}">
                      <a16:colId xmlns="" xmlns:a16="http://schemas.microsoft.com/office/drawing/2014/main" val="912854070"/>
                    </a:ext>
                  </a:extLst>
                </a:gridCol>
              </a:tblGrid>
              <a:tr h="595852">
                <a:tc gridSpan="2">
                  <a:txBody>
                    <a:bodyPr/>
                    <a:lstStyle/>
                    <a:p>
                      <a:pPr algn="ctr"/>
                      <a:r>
                        <a:rPr lang="zh-TW" altLang="en-US" sz="2800" b="1" dirty="0"/>
                        <a:t>工作日</a:t>
                      </a:r>
                    </a:p>
                  </a:txBody>
                  <a:tcPr anchor="ctr">
                    <a:solidFill>
                      <a:srgbClr val="FFFF00"/>
                    </a:solidFill>
                  </a:tcPr>
                </a:tc>
                <a:tc hMerge="1">
                  <a:txBody>
                    <a:bodyPr/>
                    <a:lstStyle/>
                    <a:p>
                      <a:endParaRPr lang="zh-TW" altLang="en-US"/>
                    </a:p>
                  </a:txBody>
                  <a:tcPr/>
                </a:tc>
                <a:tc gridSpan="3">
                  <a:txBody>
                    <a:bodyPr/>
                    <a:lstStyle/>
                    <a:p>
                      <a:pPr algn="ctr"/>
                      <a:r>
                        <a:rPr lang="zh-TW" altLang="en-US" sz="2800" b="1" dirty="0"/>
                        <a:t>休息日</a:t>
                      </a:r>
                    </a:p>
                  </a:txBody>
                  <a:tcPr anchor="ctr">
                    <a:solidFill>
                      <a:srgbClr val="FFFF00"/>
                    </a:solidFill>
                  </a:tcPr>
                </a:tc>
                <a:tc hMerge="1">
                  <a:txBody>
                    <a:bodyPr/>
                    <a:lstStyle/>
                    <a:p>
                      <a:endParaRPr lang="zh-TW" altLang="en-US"/>
                    </a:p>
                  </a:txBody>
                  <a:tcPr/>
                </a:tc>
                <a:tc hMerge="1">
                  <a:txBody>
                    <a:bodyPr/>
                    <a:lstStyle/>
                    <a:p>
                      <a:endParaRPr lang="zh-TW" altLang="en-US"/>
                    </a:p>
                  </a:txBody>
                  <a:tcPr/>
                </a:tc>
                <a:tc>
                  <a:txBody>
                    <a:bodyPr/>
                    <a:lstStyle/>
                    <a:p>
                      <a:pPr algn="ctr"/>
                      <a:r>
                        <a:rPr lang="zh-TW" altLang="en-US" sz="2800" b="1" dirty="0"/>
                        <a:t>休假日</a:t>
                      </a:r>
                      <a:r>
                        <a:rPr lang="en-US" altLang="zh-TW" sz="2800" b="1" dirty="0"/>
                        <a:t>/</a:t>
                      </a:r>
                      <a:r>
                        <a:rPr lang="zh-TW" altLang="en-US" sz="2800" b="1" dirty="0"/>
                        <a:t>特休</a:t>
                      </a:r>
                    </a:p>
                  </a:txBody>
                  <a:tcPr anchor="ctr">
                    <a:solidFill>
                      <a:srgbClr val="FFFF00"/>
                    </a:solidFill>
                  </a:tcPr>
                </a:tc>
                <a:tc>
                  <a:txBody>
                    <a:bodyPr/>
                    <a:lstStyle/>
                    <a:p>
                      <a:pPr algn="ctr"/>
                      <a:r>
                        <a:rPr lang="zh-TW" altLang="en-US" sz="2800" b="1" dirty="0"/>
                        <a:t>例假日</a:t>
                      </a:r>
                    </a:p>
                  </a:txBody>
                  <a:tcPr anchor="ctr">
                    <a:solidFill>
                      <a:srgbClr val="FFFF00"/>
                    </a:solidFill>
                  </a:tcPr>
                </a:tc>
                <a:extLst>
                  <a:ext uri="{0D108BD9-81ED-4DB2-BD59-A6C34878D82A}">
                    <a16:rowId xmlns="" xmlns:a16="http://schemas.microsoft.com/office/drawing/2014/main" val="716780650"/>
                  </a:ext>
                </a:extLst>
              </a:tr>
              <a:tr h="477621">
                <a:tc rowSpan="2">
                  <a:txBody>
                    <a:bodyPr/>
                    <a:lstStyle/>
                    <a:p>
                      <a:pPr algn="ctr"/>
                      <a:r>
                        <a:rPr lang="zh-TW" altLang="en-US" sz="2400" b="1" dirty="0"/>
                        <a:t>前</a:t>
                      </a:r>
                      <a:r>
                        <a:rPr lang="en-US" altLang="zh-TW" sz="2400" b="1" dirty="0"/>
                        <a:t>8</a:t>
                      </a:r>
                      <a:r>
                        <a:rPr lang="zh-TW" altLang="en-US" sz="2400" b="1" dirty="0"/>
                        <a:t>小時</a:t>
                      </a:r>
                    </a:p>
                  </a:txBody>
                  <a:tcPr anchor="ctr"/>
                </a:tc>
                <a:tc rowSpan="2">
                  <a:txBody>
                    <a:bodyPr/>
                    <a:lstStyle/>
                    <a:p>
                      <a:pPr algn="ctr"/>
                      <a:r>
                        <a:rPr lang="zh-TW" altLang="en-US" sz="2400" b="1" dirty="0"/>
                        <a:t>無</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a:t>前</a:t>
                      </a:r>
                      <a:r>
                        <a:rPr lang="en-US" altLang="zh-TW" sz="2400" b="1" dirty="0"/>
                        <a:t>8</a:t>
                      </a:r>
                      <a:r>
                        <a:rPr lang="zh-TW" altLang="en-US" sz="2400" b="1" dirty="0"/>
                        <a:t>小時</a:t>
                      </a:r>
                    </a:p>
                  </a:txBody>
                  <a:tcPr anchor="ctr"/>
                </a:tc>
                <a:tc>
                  <a:txBody>
                    <a:bodyPr/>
                    <a:lstStyle/>
                    <a:p>
                      <a:pPr algn="ctr"/>
                      <a:r>
                        <a:rPr lang="en-US" altLang="zh-TW" sz="2400" b="1" dirty="0"/>
                        <a:t>1-2</a:t>
                      </a:r>
                      <a:endParaRPr lang="zh-TW" altLang="en-US" sz="2400" b="1" dirty="0"/>
                    </a:p>
                  </a:txBody>
                  <a:tcPr anchor="ctr"/>
                </a:tc>
                <a:tc>
                  <a:txBody>
                    <a:bodyPr/>
                    <a:lstStyle/>
                    <a:p>
                      <a:pPr algn="ctr"/>
                      <a:r>
                        <a:rPr lang="en-US" altLang="zh-TW" sz="2400" b="1" dirty="0"/>
                        <a:t>1.34</a:t>
                      </a:r>
                      <a:endParaRPr lang="zh-TW" altLang="en-US" sz="2400" b="1" dirty="0"/>
                    </a:p>
                  </a:txBody>
                  <a:tcPr anchor="ctr"/>
                </a:tc>
                <a:tc rowSpan="2">
                  <a:txBody>
                    <a:bodyPr/>
                    <a:lstStyle/>
                    <a:p>
                      <a:pPr algn="ctr"/>
                      <a:r>
                        <a:rPr lang="en-US" altLang="zh-TW" sz="2400" b="1" dirty="0"/>
                        <a:t>1</a:t>
                      </a:r>
                      <a:endParaRPr lang="zh-TW" altLang="en-US" sz="2400" b="1" dirty="0"/>
                    </a:p>
                  </a:txBody>
                  <a:tcPr anchor="ctr"/>
                </a:tc>
                <a:tc rowSpan="2">
                  <a:txBody>
                    <a:bodyPr/>
                    <a:lstStyle/>
                    <a:p>
                      <a:pPr algn="ctr"/>
                      <a:r>
                        <a:rPr lang="en-US" altLang="zh-TW" sz="2400" b="1" dirty="0"/>
                        <a:t>1+</a:t>
                      </a:r>
                      <a:r>
                        <a:rPr lang="zh-TW" altLang="en-US" sz="2400" b="1" dirty="0"/>
                        <a:t>補休</a:t>
                      </a:r>
                    </a:p>
                  </a:txBody>
                  <a:tcPr anchor="ctr"/>
                </a:tc>
                <a:extLst>
                  <a:ext uri="{0D108BD9-81ED-4DB2-BD59-A6C34878D82A}">
                    <a16:rowId xmlns="" xmlns:a16="http://schemas.microsoft.com/office/drawing/2014/main" val="3743744234"/>
                  </a:ext>
                </a:extLst>
              </a:tr>
              <a:tr h="477621">
                <a:tc vMerge="1">
                  <a:txBody>
                    <a:bodyPr/>
                    <a:lstStyle/>
                    <a:p>
                      <a:endParaRPr lang="zh-TW" altLang="en-US"/>
                    </a:p>
                  </a:txBody>
                  <a:tcPr/>
                </a:tc>
                <a:tc vMerge="1">
                  <a:txBody>
                    <a:bodyPr/>
                    <a:lstStyle/>
                    <a:p>
                      <a:endParaRPr lang="zh-TW" altLang="en-US"/>
                    </a:p>
                  </a:txBody>
                  <a:tcPr/>
                </a:tc>
                <a:tc vMerge="1">
                  <a:txBody>
                    <a:bodyPr/>
                    <a:lstStyle/>
                    <a:p>
                      <a:endParaRPr lang="zh-TW" altLang="en-US" dirty="0"/>
                    </a:p>
                  </a:txBody>
                  <a:tcPr/>
                </a:tc>
                <a:tc>
                  <a:txBody>
                    <a:bodyPr/>
                    <a:lstStyle/>
                    <a:p>
                      <a:pPr algn="ctr"/>
                      <a:r>
                        <a:rPr lang="en-US" altLang="zh-TW" sz="2400" b="1" dirty="0"/>
                        <a:t>3-8</a:t>
                      </a:r>
                      <a:endParaRPr lang="zh-TW" altLang="en-US" sz="2400" b="1" dirty="0"/>
                    </a:p>
                  </a:txBody>
                  <a:tcPr anchor="ctr"/>
                </a:tc>
                <a:tc>
                  <a:txBody>
                    <a:bodyPr/>
                    <a:lstStyle/>
                    <a:p>
                      <a:pPr algn="ctr"/>
                      <a:r>
                        <a:rPr lang="en-US" altLang="zh-TW" sz="2400" b="1" dirty="0"/>
                        <a:t>1.67</a:t>
                      </a:r>
                      <a:endParaRPr lang="zh-TW" altLang="en-US" sz="2400" b="1" dirty="0"/>
                    </a:p>
                  </a:txBody>
                  <a:tcPr anchor="ct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3183182613"/>
                  </a:ext>
                </a:extLst>
              </a:tr>
              <a:tr h="548640">
                <a:tc>
                  <a:txBody>
                    <a:bodyPr/>
                    <a:lstStyle/>
                    <a:p>
                      <a:pPr algn="ctr"/>
                      <a:r>
                        <a:rPr lang="en-US" altLang="zh-TW" sz="2400" b="1" dirty="0"/>
                        <a:t>9-10</a:t>
                      </a:r>
                      <a:r>
                        <a:rPr lang="zh-TW" altLang="en-US" sz="2400" b="1" dirty="0"/>
                        <a:t>小時</a:t>
                      </a:r>
                    </a:p>
                  </a:txBody>
                  <a:tcPr anchor="ctr"/>
                </a:tc>
                <a:tc>
                  <a:txBody>
                    <a:bodyPr/>
                    <a:lstStyle/>
                    <a:p>
                      <a:pPr algn="ctr"/>
                      <a:r>
                        <a:rPr lang="en-US" altLang="zh-TW" sz="2400" b="1" dirty="0"/>
                        <a:t>1.34</a:t>
                      </a:r>
                      <a:endParaRPr lang="zh-TW" altLang="en-US" sz="2400" b="1" dirty="0"/>
                    </a:p>
                  </a:txBody>
                  <a:tcPr anchor="ctr"/>
                </a:tc>
                <a:tc gridSpan="2">
                  <a:txBody>
                    <a:bodyPr/>
                    <a:lstStyle/>
                    <a:p>
                      <a:pPr algn="ctr"/>
                      <a:r>
                        <a:rPr lang="en-US" altLang="zh-TW" sz="2400" b="1" dirty="0"/>
                        <a:t>9-10</a:t>
                      </a:r>
                      <a:endParaRPr lang="zh-TW" altLang="en-US" sz="2400" b="1" dirty="0"/>
                    </a:p>
                  </a:txBody>
                  <a:tcPr anchor="ctr"/>
                </a:tc>
                <a:tc hMerge="1">
                  <a:txBody>
                    <a:bodyPr/>
                    <a:lstStyle/>
                    <a:p>
                      <a:endParaRPr lang="zh-TW" altLang="en-US"/>
                    </a:p>
                  </a:txBody>
                  <a:tcPr/>
                </a:tc>
                <a:tc>
                  <a:txBody>
                    <a:bodyPr/>
                    <a:lstStyle/>
                    <a:p>
                      <a:pPr algn="ctr"/>
                      <a:r>
                        <a:rPr lang="en-US" altLang="zh-TW" sz="2400" b="1" dirty="0"/>
                        <a:t>2.67</a:t>
                      </a:r>
                      <a:endParaRPr lang="zh-TW" altLang="en-US" sz="2400" b="1" dirty="0"/>
                    </a:p>
                  </a:txBody>
                  <a:tcPr anchor="ctr"/>
                </a:tc>
                <a:tc>
                  <a:txBody>
                    <a:bodyPr/>
                    <a:lstStyle/>
                    <a:p>
                      <a:pPr algn="ctr"/>
                      <a:r>
                        <a:rPr lang="en-US" altLang="zh-TW" sz="2400" b="1" dirty="0"/>
                        <a:t>1.34</a:t>
                      </a:r>
                      <a:endParaRPr lang="zh-TW" altLang="en-US" sz="2400" b="1" dirty="0"/>
                    </a:p>
                  </a:txBody>
                  <a:tcPr anchor="ctr"/>
                </a:tc>
                <a:tc>
                  <a:txBody>
                    <a:bodyPr/>
                    <a:lstStyle/>
                    <a:p>
                      <a:pPr algn="ctr"/>
                      <a:r>
                        <a:rPr lang="en-US" altLang="zh-TW" sz="2400" b="1" dirty="0"/>
                        <a:t>2+</a:t>
                      </a:r>
                      <a:r>
                        <a:rPr lang="zh-TW" altLang="en-US" sz="2400" b="1" dirty="0"/>
                        <a:t>補休</a:t>
                      </a:r>
                    </a:p>
                  </a:txBody>
                  <a:tcPr anchor="ctr"/>
                </a:tc>
                <a:extLst>
                  <a:ext uri="{0D108BD9-81ED-4DB2-BD59-A6C34878D82A}">
                    <a16:rowId xmlns="" xmlns:a16="http://schemas.microsoft.com/office/drawing/2014/main" val="1518354948"/>
                  </a:ext>
                </a:extLst>
              </a:tr>
              <a:tr h="595852">
                <a:tc>
                  <a:txBody>
                    <a:bodyPr/>
                    <a:lstStyle/>
                    <a:p>
                      <a:pPr algn="ctr"/>
                      <a:r>
                        <a:rPr lang="en-US" altLang="zh-TW" sz="2400" b="1" dirty="0"/>
                        <a:t>11-12</a:t>
                      </a:r>
                      <a:r>
                        <a:rPr lang="zh-TW" altLang="en-US" sz="2400" b="1" dirty="0"/>
                        <a:t>小時</a:t>
                      </a:r>
                    </a:p>
                  </a:txBody>
                  <a:tcPr anchor="ctr"/>
                </a:tc>
                <a:tc>
                  <a:txBody>
                    <a:bodyPr/>
                    <a:lstStyle/>
                    <a:p>
                      <a:pPr algn="ctr"/>
                      <a:r>
                        <a:rPr lang="en-US" altLang="zh-TW" sz="2400" b="1" dirty="0"/>
                        <a:t>1.67</a:t>
                      </a:r>
                      <a:endParaRPr lang="zh-TW" altLang="en-US" sz="2400" b="1" dirty="0"/>
                    </a:p>
                  </a:txBody>
                  <a:tcPr anchor="ctr"/>
                </a:tc>
                <a:tc gridSpan="2">
                  <a:txBody>
                    <a:bodyPr/>
                    <a:lstStyle/>
                    <a:p>
                      <a:pPr algn="ctr"/>
                      <a:r>
                        <a:rPr lang="en-US" altLang="zh-TW" sz="2400" b="1" dirty="0"/>
                        <a:t>11-12</a:t>
                      </a:r>
                      <a:endParaRPr lang="zh-TW" altLang="en-US" sz="2400" b="1" dirty="0"/>
                    </a:p>
                  </a:txBody>
                  <a:tcPr anchor="ctr"/>
                </a:tc>
                <a:tc hMerge="1">
                  <a:txBody>
                    <a:bodyPr/>
                    <a:lstStyle/>
                    <a:p>
                      <a:endParaRPr lang="zh-TW" altLang="en-US"/>
                    </a:p>
                  </a:txBody>
                  <a:tcPr/>
                </a:tc>
                <a:tc>
                  <a:txBody>
                    <a:bodyPr/>
                    <a:lstStyle/>
                    <a:p>
                      <a:pPr algn="ctr"/>
                      <a:r>
                        <a:rPr lang="en-US" altLang="zh-TW" sz="2400" b="1" dirty="0"/>
                        <a:t>2.67</a:t>
                      </a:r>
                      <a:endParaRPr lang="zh-TW" altLang="en-US" sz="2400" b="1" dirty="0"/>
                    </a:p>
                  </a:txBody>
                  <a:tcPr anchor="ctr"/>
                </a:tc>
                <a:tc>
                  <a:txBody>
                    <a:bodyPr/>
                    <a:lstStyle/>
                    <a:p>
                      <a:pPr algn="ctr"/>
                      <a:r>
                        <a:rPr lang="en-US" altLang="zh-TW" sz="2400" b="1" dirty="0"/>
                        <a:t>1.67</a:t>
                      </a:r>
                      <a:endParaRPr lang="zh-TW" altLang="en-US" sz="2400" b="1" dirty="0"/>
                    </a:p>
                  </a:txBody>
                  <a:tcPr anchor="ctr"/>
                </a:tc>
                <a:tc>
                  <a:txBody>
                    <a:bodyPr/>
                    <a:lstStyle/>
                    <a:p>
                      <a:pPr algn="ctr"/>
                      <a:r>
                        <a:rPr lang="en-US" altLang="zh-TW" sz="2400" b="1" dirty="0"/>
                        <a:t>2+</a:t>
                      </a:r>
                      <a:r>
                        <a:rPr lang="zh-TW" altLang="en-US" sz="2400" b="1" dirty="0"/>
                        <a:t>補休</a:t>
                      </a:r>
                    </a:p>
                  </a:txBody>
                  <a:tcPr anchor="ctr"/>
                </a:tc>
                <a:extLst>
                  <a:ext uri="{0D108BD9-81ED-4DB2-BD59-A6C34878D82A}">
                    <a16:rowId xmlns="" xmlns:a16="http://schemas.microsoft.com/office/drawing/2014/main" val="3155692814"/>
                  </a:ext>
                </a:extLst>
              </a:tr>
            </a:tbl>
          </a:graphicData>
        </a:graphic>
      </p:graphicFrame>
    </p:spTree>
    <p:extLst>
      <p:ext uri="{BB962C8B-B14F-4D97-AF65-F5344CB8AC3E}">
        <p14:creationId xmlns:p14="http://schemas.microsoft.com/office/powerpoint/2010/main" val="22221342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BB7F03C-9B9E-442D-ADA2-8AE3189593E2}"/>
              </a:ext>
            </a:extLst>
          </p:cNvPr>
          <p:cNvSpPr>
            <a:spLocks noGrp="1"/>
          </p:cNvSpPr>
          <p:nvPr>
            <p:ph type="title"/>
          </p:nvPr>
        </p:nvSpPr>
        <p:spPr/>
        <p:txBody>
          <a:bodyPr/>
          <a:lstStyle/>
          <a:p>
            <a:r>
              <a:rPr lang="zh-TW" altLang="en-US" dirty="0"/>
              <a:t>每月加班上限</a:t>
            </a:r>
            <a:r>
              <a:rPr lang="en-US" altLang="zh-TW" dirty="0"/>
              <a:t>46</a:t>
            </a:r>
            <a:r>
              <a:rPr lang="zh-TW" altLang="en-US" dirty="0"/>
              <a:t>小時的範圍</a:t>
            </a:r>
          </a:p>
        </p:txBody>
      </p:sp>
      <p:sp>
        <p:nvSpPr>
          <p:cNvPr id="3" name="內容版面配置區 2">
            <a:extLst>
              <a:ext uri="{FF2B5EF4-FFF2-40B4-BE49-F238E27FC236}">
                <a16:creationId xmlns="" xmlns:a16="http://schemas.microsoft.com/office/drawing/2014/main" id="{480A6555-B9DA-47BB-AF27-8ECDE58A0AEB}"/>
              </a:ext>
            </a:extLst>
          </p:cNvPr>
          <p:cNvSpPr>
            <a:spLocks noGrp="1"/>
          </p:cNvSpPr>
          <p:nvPr>
            <p:ph idx="1"/>
          </p:nvPr>
        </p:nvSpPr>
        <p:spPr>
          <a:xfrm>
            <a:off x="527381" y="1484785"/>
            <a:ext cx="10972800" cy="4968551"/>
          </a:xfrm>
        </p:spPr>
        <p:txBody>
          <a:bodyPr/>
          <a:lstStyle/>
          <a:p>
            <a:pPr>
              <a:lnSpc>
                <a:spcPct val="100000"/>
              </a:lnSpc>
            </a:pPr>
            <a:r>
              <a:rPr lang="zh-TW" altLang="en-US" dirty="0"/>
              <a:t>第</a:t>
            </a:r>
            <a:r>
              <a:rPr lang="en-US" altLang="zh-TW" dirty="0"/>
              <a:t>38</a:t>
            </a:r>
            <a:r>
              <a:rPr lang="zh-TW" altLang="en-US" dirty="0"/>
              <a:t>條   雇主使勞工於休息日工作之時間，</a:t>
            </a:r>
            <a:r>
              <a:rPr lang="zh-TW" altLang="en-US" u="sng" dirty="0">
                <a:solidFill>
                  <a:srgbClr val="FF0000"/>
                </a:solidFill>
              </a:rPr>
              <a:t>計入第三十二條第二項所定延長工作時間總數。</a:t>
            </a:r>
            <a:r>
              <a:rPr lang="zh-TW" altLang="en-US" dirty="0"/>
              <a:t>但因天災、事變或突發事件，雇主有使勞工於休息日工作之必要者，其工作時數不受第三十二條第二項規定之限制。</a:t>
            </a:r>
          </a:p>
          <a:p>
            <a:endParaRPr lang="zh-TW" altLang="en-US" dirty="0"/>
          </a:p>
        </p:txBody>
      </p:sp>
      <p:sp>
        <p:nvSpPr>
          <p:cNvPr id="4" name="矩形 3">
            <a:extLst>
              <a:ext uri="{FF2B5EF4-FFF2-40B4-BE49-F238E27FC236}">
                <a16:creationId xmlns="" xmlns:a16="http://schemas.microsoft.com/office/drawing/2014/main" id="{001287E6-BBEA-4A7D-8FDF-8D504646F576}"/>
              </a:ext>
            </a:extLst>
          </p:cNvPr>
          <p:cNvSpPr/>
          <p:nvPr/>
        </p:nvSpPr>
        <p:spPr>
          <a:xfrm>
            <a:off x="3060474" y="3705726"/>
            <a:ext cx="497305" cy="15881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t>正常工時</a:t>
            </a:r>
            <a:endParaRPr lang="en-US" altLang="zh-TW" dirty="0"/>
          </a:p>
          <a:p>
            <a:pPr algn="ctr"/>
            <a:r>
              <a:rPr lang="en-US" altLang="zh-TW" dirty="0"/>
              <a:t>8H</a:t>
            </a:r>
            <a:endParaRPr lang="zh-TW" altLang="en-US" dirty="0"/>
          </a:p>
        </p:txBody>
      </p:sp>
      <p:sp>
        <p:nvSpPr>
          <p:cNvPr id="5" name="矩形 4">
            <a:extLst>
              <a:ext uri="{FF2B5EF4-FFF2-40B4-BE49-F238E27FC236}">
                <a16:creationId xmlns="" xmlns:a16="http://schemas.microsoft.com/office/drawing/2014/main" id="{BA4A7C77-EA32-47BD-BB2B-13E5BCD53177}"/>
              </a:ext>
            </a:extLst>
          </p:cNvPr>
          <p:cNvSpPr/>
          <p:nvPr/>
        </p:nvSpPr>
        <p:spPr>
          <a:xfrm>
            <a:off x="6239482" y="3705726"/>
            <a:ext cx="497305" cy="15881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t>正常工時</a:t>
            </a:r>
            <a:endParaRPr lang="en-US" altLang="zh-TW" dirty="0"/>
          </a:p>
          <a:p>
            <a:pPr algn="ctr"/>
            <a:r>
              <a:rPr lang="en-US" altLang="zh-TW" dirty="0"/>
              <a:t>8H</a:t>
            </a:r>
            <a:endParaRPr lang="zh-TW" altLang="en-US" dirty="0"/>
          </a:p>
        </p:txBody>
      </p:sp>
      <p:sp>
        <p:nvSpPr>
          <p:cNvPr id="6" name="矩形 5">
            <a:extLst>
              <a:ext uri="{FF2B5EF4-FFF2-40B4-BE49-F238E27FC236}">
                <a16:creationId xmlns="" xmlns:a16="http://schemas.microsoft.com/office/drawing/2014/main" id="{09E110F6-EAB9-413C-88DA-0210922B5DA5}"/>
              </a:ext>
            </a:extLst>
          </p:cNvPr>
          <p:cNvSpPr/>
          <p:nvPr/>
        </p:nvSpPr>
        <p:spPr>
          <a:xfrm>
            <a:off x="5418664" y="3705726"/>
            <a:ext cx="497305" cy="15881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t>正常工時</a:t>
            </a:r>
            <a:endParaRPr lang="en-US" altLang="zh-TW" dirty="0"/>
          </a:p>
          <a:p>
            <a:pPr algn="ctr"/>
            <a:r>
              <a:rPr lang="en-US" altLang="zh-TW" dirty="0"/>
              <a:t>8H</a:t>
            </a:r>
            <a:endParaRPr lang="zh-TW" altLang="en-US" dirty="0"/>
          </a:p>
        </p:txBody>
      </p:sp>
      <p:sp>
        <p:nvSpPr>
          <p:cNvPr id="7" name="矩形 6">
            <a:extLst>
              <a:ext uri="{FF2B5EF4-FFF2-40B4-BE49-F238E27FC236}">
                <a16:creationId xmlns="" xmlns:a16="http://schemas.microsoft.com/office/drawing/2014/main" id="{75C3899D-EA1D-479C-A4DA-E99CC2F0F65F}"/>
              </a:ext>
            </a:extLst>
          </p:cNvPr>
          <p:cNvSpPr/>
          <p:nvPr/>
        </p:nvSpPr>
        <p:spPr>
          <a:xfrm>
            <a:off x="4630817" y="3705726"/>
            <a:ext cx="497305" cy="15881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000" b="1" dirty="0"/>
              <a:t>國定假日</a:t>
            </a:r>
          </a:p>
        </p:txBody>
      </p:sp>
      <p:sp>
        <p:nvSpPr>
          <p:cNvPr id="8" name="矩形 7">
            <a:extLst>
              <a:ext uri="{FF2B5EF4-FFF2-40B4-BE49-F238E27FC236}">
                <a16:creationId xmlns="" xmlns:a16="http://schemas.microsoft.com/office/drawing/2014/main" id="{623256A4-48AD-4CF7-B2A5-8F8208DBA323}"/>
              </a:ext>
            </a:extLst>
          </p:cNvPr>
          <p:cNvSpPr/>
          <p:nvPr/>
        </p:nvSpPr>
        <p:spPr>
          <a:xfrm>
            <a:off x="3848321" y="3705726"/>
            <a:ext cx="497305" cy="15881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t>正常工時</a:t>
            </a:r>
            <a:endParaRPr lang="en-US" altLang="zh-TW" dirty="0"/>
          </a:p>
          <a:p>
            <a:pPr algn="ctr"/>
            <a:r>
              <a:rPr lang="en-US" altLang="zh-TW" dirty="0"/>
              <a:t>8H</a:t>
            </a:r>
            <a:endParaRPr lang="zh-TW" altLang="en-US" dirty="0"/>
          </a:p>
        </p:txBody>
      </p:sp>
      <p:sp>
        <p:nvSpPr>
          <p:cNvPr id="9" name="矩形 8">
            <a:extLst>
              <a:ext uri="{FF2B5EF4-FFF2-40B4-BE49-F238E27FC236}">
                <a16:creationId xmlns="" xmlns:a16="http://schemas.microsoft.com/office/drawing/2014/main" id="{C86425F7-57E6-4028-9BAA-A9AD07D888EC}"/>
              </a:ext>
            </a:extLst>
          </p:cNvPr>
          <p:cNvSpPr/>
          <p:nvPr/>
        </p:nvSpPr>
        <p:spPr>
          <a:xfrm>
            <a:off x="6989002" y="3705726"/>
            <a:ext cx="497305" cy="1588168"/>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000" b="1" dirty="0">
                <a:solidFill>
                  <a:schemeClr val="tx1"/>
                </a:solidFill>
              </a:rPr>
              <a:t>休息日</a:t>
            </a:r>
          </a:p>
        </p:txBody>
      </p:sp>
      <p:sp>
        <p:nvSpPr>
          <p:cNvPr id="10" name="矩形 9">
            <a:extLst>
              <a:ext uri="{FF2B5EF4-FFF2-40B4-BE49-F238E27FC236}">
                <a16:creationId xmlns="" xmlns:a16="http://schemas.microsoft.com/office/drawing/2014/main" id="{FD69AE4C-EA66-45C0-9A5B-06B9E6C55F37}"/>
              </a:ext>
            </a:extLst>
          </p:cNvPr>
          <p:cNvSpPr/>
          <p:nvPr/>
        </p:nvSpPr>
        <p:spPr>
          <a:xfrm>
            <a:off x="7738522" y="3705726"/>
            <a:ext cx="497305" cy="1588168"/>
          </a:xfrm>
          <a:prstGeom prst="rect">
            <a:avLst/>
          </a:prstGeom>
          <a:solidFill>
            <a:srgbClr val="FF99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2000" b="1" dirty="0"/>
              <a:t>例假日</a:t>
            </a:r>
          </a:p>
        </p:txBody>
      </p:sp>
      <p:sp>
        <p:nvSpPr>
          <p:cNvPr id="11" name="文字方塊 10">
            <a:extLst>
              <a:ext uri="{FF2B5EF4-FFF2-40B4-BE49-F238E27FC236}">
                <a16:creationId xmlns="" xmlns:a16="http://schemas.microsoft.com/office/drawing/2014/main" id="{0E54A32E-14A0-4FF8-9653-413A81E7B513}"/>
              </a:ext>
            </a:extLst>
          </p:cNvPr>
          <p:cNvSpPr txBox="1"/>
          <p:nvPr/>
        </p:nvSpPr>
        <p:spPr>
          <a:xfrm>
            <a:off x="2888814" y="3225405"/>
            <a:ext cx="5767506" cy="400110"/>
          </a:xfrm>
          <a:prstGeom prst="rect">
            <a:avLst/>
          </a:prstGeom>
          <a:noFill/>
        </p:spPr>
        <p:txBody>
          <a:bodyPr wrap="square" rtlCol="0">
            <a:spAutoFit/>
          </a:bodyPr>
          <a:lstStyle/>
          <a:p>
            <a:r>
              <a:rPr lang="zh-TW" altLang="en-US" sz="2000" b="1" dirty="0"/>
              <a:t>一      二        三      四       五      六       日</a:t>
            </a:r>
          </a:p>
        </p:txBody>
      </p:sp>
      <p:sp>
        <p:nvSpPr>
          <p:cNvPr id="12" name="矩形 11">
            <a:extLst>
              <a:ext uri="{FF2B5EF4-FFF2-40B4-BE49-F238E27FC236}">
                <a16:creationId xmlns="" xmlns:a16="http://schemas.microsoft.com/office/drawing/2014/main" id="{1C2F3B36-F10F-4C58-BF9F-76FA0183D282}"/>
              </a:ext>
            </a:extLst>
          </p:cNvPr>
          <p:cNvSpPr/>
          <p:nvPr/>
        </p:nvSpPr>
        <p:spPr>
          <a:xfrm>
            <a:off x="3060474" y="5534526"/>
            <a:ext cx="497305" cy="160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 xmlns:a16="http://schemas.microsoft.com/office/drawing/2014/main" id="{CA1A0C30-C104-4FFF-BF57-EE2424E5BCE6}"/>
              </a:ext>
            </a:extLst>
          </p:cNvPr>
          <p:cNvSpPr/>
          <p:nvPr/>
        </p:nvSpPr>
        <p:spPr>
          <a:xfrm>
            <a:off x="3060474" y="5775158"/>
            <a:ext cx="497305" cy="160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 xmlns:a16="http://schemas.microsoft.com/office/drawing/2014/main" id="{E4BB80CC-F836-4BEA-BD26-E1CE883FCDDF}"/>
              </a:ext>
            </a:extLst>
          </p:cNvPr>
          <p:cNvSpPr/>
          <p:nvPr/>
        </p:nvSpPr>
        <p:spPr>
          <a:xfrm>
            <a:off x="4630816" y="5580246"/>
            <a:ext cx="497305" cy="160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 xmlns:a16="http://schemas.microsoft.com/office/drawing/2014/main" id="{C735FE68-62BB-4751-8179-A644A0C08FC1}"/>
              </a:ext>
            </a:extLst>
          </p:cNvPr>
          <p:cNvSpPr/>
          <p:nvPr/>
        </p:nvSpPr>
        <p:spPr>
          <a:xfrm>
            <a:off x="4630815" y="5810247"/>
            <a:ext cx="497305" cy="160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 xmlns:a16="http://schemas.microsoft.com/office/drawing/2014/main" id="{686F5573-9D98-4D0B-AB30-06D7E6A65CA1}"/>
              </a:ext>
            </a:extLst>
          </p:cNvPr>
          <p:cNvSpPr/>
          <p:nvPr/>
        </p:nvSpPr>
        <p:spPr>
          <a:xfrm>
            <a:off x="6989000" y="5464442"/>
            <a:ext cx="497305" cy="160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 xmlns:a16="http://schemas.microsoft.com/office/drawing/2014/main" id="{13A4E19A-7BF9-4E0E-A206-686AE3146141}"/>
              </a:ext>
            </a:extLst>
          </p:cNvPr>
          <p:cNvSpPr/>
          <p:nvPr/>
        </p:nvSpPr>
        <p:spPr>
          <a:xfrm>
            <a:off x="6989000" y="5749687"/>
            <a:ext cx="497305" cy="160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圖說文字: 直線 33">
            <a:extLst>
              <a:ext uri="{FF2B5EF4-FFF2-40B4-BE49-F238E27FC236}">
                <a16:creationId xmlns="" xmlns:a16="http://schemas.microsoft.com/office/drawing/2014/main" id="{1FD1FE26-FAF6-49DA-B755-182B515A9CEA}"/>
              </a:ext>
            </a:extLst>
          </p:cNvPr>
          <p:cNvSpPr/>
          <p:nvPr/>
        </p:nvSpPr>
        <p:spPr bwMode="auto">
          <a:xfrm>
            <a:off x="8907883" y="3705726"/>
            <a:ext cx="2180671" cy="1171074"/>
          </a:xfrm>
          <a:prstGeom prst="borderCallout1">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4D4D4D"/>
                </a:solidFill>
                <a:effectLst/>
                <a:latin typeface="Arial" charset="0"/>
                <a:sym typeface="Arial" charset="0"/>
              </a:rPr>
              <a:t>天災事變不列入</a:t>
            </a:r>
            <a:r>
              <a:rPr kumimoji="0" lang="en-US" altLang="zh-TW" sz="2400" b="0" i="0" u="none" strike="noStrike" cap="none" normalizeH="0" baseline="0" dirty="0">
                <a:ln>
                  <a:noFill/>
                </a:ln>
                <a:solidFill>
                  <a:srgbClr val="4D4D4D"/>
                </a:solidFill>
                <a:effectLst/>
                <a:latin typeface="Arial" charset="0"/>
                <a:sym typeface="Arial" charset="0"/>
              </a:rPr>
              <a:t>46</a:t>
            </a:r>
            <a:r>
              <a:rPr kumimoji="0" lang="zh-TW" altLang="en-US" sz="2400" b="0" i="0" u="none" strike="noStrike" cap="none" normalizeH="0" baseline="0" dirty="0">
                <a:ln>
                  <a:noFill/>
                </a:ln>
                <a:solidFill>
                  <a:srgbClr val="4D4D4D"/>
                </a:solidFill>
                <a:effectLst/>
                <a:latin typeface="Arial" charset="0"/>
                <a:sym typeface="Arial" charset="0"/>
              </a:rPr>
              <a:t>小時加班時數上限計算</a:t>
            </a:r>
          </a:p>
        </p:txBody>
      </p:sp>
    </p:spTree>
    <p:extLst>
      <p:ext uri="{BB962C8B-B14F-4D97-AF65-F5344CB8AC3E}">
        <p14:creationId xmlns:p14="http://schemas.microsoft.com/office/powerpoint/2010/main" val="8095457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6261C09-4E52-4F7F-BDE5-E1191DF29132}"/>
              </a:ext>
            </a:extLst>
          </p:cNvPr>
          <p:cNvSpPr>
            <a:spLocks noGrp="1"/>
          </p:cNvSpPr>
          <p:nvPr>
            <p:ph type="title"/>
          </p:nvPr>
        </p:nvSpPr>
        <p:spPr/>
        <p:txBody>
          <a:bodyPr/>
          <a:lstStyle/>
          <a:p>
            <a:r>
              <a:rPr lang="zh-TW" altLang="en-US" dirty="0"/>
              <a:t>加班補休</a:t>
            </a:r>
            <a:r>
              <a:rPr lang="en-US" altLang="zh-TW" dirty="0"/>
              <a:t>~</a:t>
            </a:r>
            <a:r>
              <a:rPr lang="zh-TW" altLang="en-US" dirty="0"/>
              <a:t> 第</a:t>
            </a:r>
            <a:r>
              <a:rPr lang="en-US" altLang="zh-TW" dirty="0"/>
              <a:t>32-1</a:t>
            </a:r>
            <a:r>
              <a:rPr lang="zh-TW" altLang="en-US" dirty="0"/>
              <a:t>條</a:t>
            </a:r>
          </a:p>
        </p:txBody>
      </p:sp>
      <p:sp>
        <p:nvSpPr>
          <p:cNvPr id="3" name="內容版面配置區 2">
            <a:extLst>
              <a:ext uri="{FF2B5EF4-FFF2-40B4-BE49-F238E27FC236}">
                <a16:creationId xmlns="" xmlns:a16="http://schemas.microsoft.com/office/drawing/2014/main" id="{09851D89-4E7F-433B-B19A-6C0BFA617F6B}"/>
              </a:ext>
            </a:extLst>
          </p:cNvPr>
          <p:cNvSpPr>
            <a:spLocks noGrp="1"/>
          </p:cNvSpPr>
          <p:nvPr>
            <p:ph idx="1"/>
          </p:nvPr>
        </p:nvSpPr>
        <p:spPr/>
        <p:txBody>
          <a:bodyPr/>
          <a:lstStyle/>
          <a:p>
            <a:r>
              <a:rPr lang="zh-TW" altLang="en-US" dirty="0"/>
              <a:t>雇主依第三十二條第一項及第二項規定使勞工延長工作時間，或使勞工於第三十六條所定休息日工作後，</a:t>
            </a:r>
            <a:r>
              <a:rPr lang="zh-TW" altLang="en-US" u="sng" dirty="0">
                <a:solidFill>
                  <a:srgbClr val="FF0000"/>
                </a:solidFill>
              </a:rPr>
              <a:t>依勞工意願</a:t>
            </a:r>
            <a:r>
              <a:rPr lang="zh-TW" altLang="en-US" dirty="0"/>
              <a:t>選擇補休並經雇主同意者，應依</a:t>
            </a:r>
            <a:r>
              <a:rPr lang="zh-TW" altLang="en-US" u="sng" dirty="0">
                <a:solidFill>
                  <a:srgbClr val="7030A0"/>
                </a:solidFill>
              </a:rPr>
              <a:t>勞工工作之時數計算補休時數</a:t>
            </a:r>
            <a:r>
              <a:rPr lang="zh-TW" altLang="en-US" dirty="0"/>
              <a:t>。</a:t>
            </a:r>
          </a:p>
          <a:p>
            <a:r>
              <a:rPr lang="zh-TW" altLang="en-US" dirty="0"/>
              <a:t>前項之補休，其補休期限由勞雇雙方協商；補休期限屆期或契約終止未補休之時數，應依延長工作時間或休息日工作當日之工資計算標準發給工資；未發給工資者，依違反第二十四條規定論處。</a:t>
            </a:r>
          </a:p>
          <a:p>
            <a:endParaRPr lang="zh-TW" altLang="en-US" dirty="0"/>
          </a:p>
        </p:txBody>
      </p:sp>
    </p:spTree>
    <p:extLst>
      <p:ext uri="{BB962C8B-B14F-4D97-AF65-F5344CB8AC3E}">
        <p14:creationId xmlns:p14="http://schemas.microsoft.com/office/powerpoint/2010/main" val="11830303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381" y="404664"/>
            <a:ext cx="10273141" cy="792088"/>
          </a:xfrm>
        </p:spPr>
        <p:txBody>
          <a:bodyPr/>
          <a:lstStyle/>
          <a:p>
            <a:r>
              <a:rPr lang="zh-TW" altLang="en-US" dirty="0"/>
              <a:t>加班補休</a:t>
            </a:r>
            <a:r>
              <a:rPr lang="en-US" altLang="zh-TW" dirty="0"/>
              <a:t>_</a:t>
            </a:r>
            <a:r>
              <a:rPr lang="zh-TW" altLang="en-US" dirty="0"/>
              <a:t>執行重點</a:t>
            </a:r>
          </a:p>
        </p:txBody>
      </p:sp>
      <p:sp>
        <p:nvSpPr>
          <p:cNvPr id="3" name="內容版面配置區 2"/>
          <p:cNvSpPr>
            <a:spLocks noGrp="1"/>
          </p:cNvSpPr>
          <p:nvPr>
            <p:ph idx="1"/>
          </p:nvPr>
        </p:nvSpPr>
        <p:spPr/>
        <p:txBody>
          <a:bodyPr/>
          <a:lstStyle/>
          <a:p>
            <a:r>
              <a:rPr lang="zh-TW" altLang="en-US" dirty="0"/>
              <a:t>在內部管理規範</a:t>
            </a:r>
            <a:r>
              <a:rPr lang="en-US" altLang="zh-TW" dirty="0"/>
              <a:t>(</a:t>
            </a:r>
            <a:r>
              <a:rPr lang="zh-TW" altLang="en-US" dirty="0"/>
              <a:t>工作規則</a:t>
            </a:r>
            <a:r>
              <a:rPr lang="en-US" altLang="zh-TW" dirty="0"/>
              <a:t>)</a:t>
            </a:r>
            <a:r>
              <a:rPr lang="zh-TW" altLang="en-US" dirty="0"/>
              <a:t>明訂</a:t>
            </a:r>
            <a:r>
              <a:rPr lang="en-US" altLang="zh-TW" dirty="0"/>
              <a:t>『</a:t>
            </a:r>
            <a:r>
              <a:rPr lang="zh-TW" altLang="en-US" dirty="0"/>
              <a:t>加班補休</a:t>
            </a:r>
            <a:r>
              <a:rPr lang="en-US" altLang="zh-TW" dirty="0"/>
              <a:t>』</a:t>
            </a:r>
            <a:r>
              <a:rPr lang="zh-TW" altLang="en-US" dirty="0"/>
              <a:t>相關執行細節</a:t>
            </a:r>
            <a:endParaRPr lang="en-US" altLang="zh-TW" dirty="0"/>
          </a:p>
          <a:p>
            <a:r>
              <a:rPr lang="zh-TW" altLang="en-US" dirty="0"/>
              <a:t>員工到職時不可簽署</a:t>
            </a:r>
            <a:r>
              <a:rPr lang="en-US" altLang="zh-TW" dirty="0"/>
              <a:t>『</a:t>
            </a:r>
            <a:r>
              <a:rPr lang="zh-TW" altLang="en-US" dirty="0"/>
              <a:t>一次性拋棄加班費請求權</a:t>
            </a:r>
            <a:r>
              <a:rPr lang="en-US" altLang="zh-TW" dirty="0"/>
              <a:t>』</a:t>
            </a:r>
            <a:r>
              <a:rPr lang="zh-TW" altLang="en-US" dirty="0"/>
              <a:t>文件，必須</a:t>
            </a:r>
            <a:r>
              <a:rPr lang="zh-TW" altLang="en-US" sz="3200" u="sng" dirty="0">
                <a:solidFill>
                  <a:srgbClr val="C00000"/>
                </a:solidFill>
                <a:effectLst>
                  <a:outerShdw blurRad="38100" dist="38100" dir="2700000" algn="tl">
                    <a:srgbClr val="000000">
                      <a:alpha val="43137"/>
                    </a:srgbClr>
                  </a:outerShdw>
                </a:effectLst>
              </a:rPr>
              <a:t>逐次</a:t>
            </a:r>
            <a:r>
              <a:rPr lang="zh-TW" altLang="en-US" dirty="0"/>
              <a:t>在</a:t>
            </a:r>
            <a:r>
              <a:rPr lang="zh-TW" altLang="en-US" sz="3200" u="sng" dirty="0">
                <a:solidFill>
                  <a:srgbClr val="C00000"/>
                </a:solidFill>
                <a:effectLst>
                  <a:outerShdw blurRad="38100" dist="38100" dir="2700000" algn="tl">
                    <a:srgbClr val="000000">
                      <a:alpha val="43137"/>
                    </a:srgbClr>
                  </a:outerShdw>
                </a:effectLst>
              </a:rPr>
              <a:t>加班後</a:t>
            </a:r>
            <a:r>
              <a:rPr lang="zh-TW" altLang="en-US" dirty="0"/>
              <a:t>以</a:t>
            </a:r>
            <a:r>
              <a:rPr lang="zh-TW" altLang="en-US" sz="3200" u="sng" dirty="0">
                <a:solidFill>
                  <a:srgbClr val="C00000"/>
                </a:solidFill>
                <a:effectLst>
                  <a:outerShdw blurRad="38100" dist="38100" dir="2700000" algn="tl">
                    <a:srgbClr val="000000">
                      <a:alpha val="43137"/>
                    </a:srgbClr>
                  </a:outerShdw>
                </a:effectLst>
              </a:rPr>
              <a:t>書面方式</a:t>
            </a:r>
            <a:r>
              <a:rPr lang="zh-TW" altLang="en-US" dirty="0"/>
              <a:t>，讓員工選擇請領加班費或補休</a:t>
            </a:r>
            <a:endParaRPr lang="en-US" altLang="zh-TW" dirty="0"/>
          </a:p>
          <a:p>
            <a:r>
              <a:rPr lang="zh-TW" altLang="en-US" dirty="0"/>
              <a:t>加班補休使用期限 </a:t>
            </a:r>
            <a:r>
              <a:rPr lang="en-US" altLang="zh-TW" dirty="0"/>
              <a:t>：</a:t>
            </a:r>
            <a:r>
              <a:rPr lang="zh-TW" altLang="en-US" dirty="0"/>
              <a:t>員工加班補休應於約定期間內補休完畢，否則必須補發加班費用  </a:t>
            </a:r>
            <a:endParaRPr lang="en-US" altLang="zh-TW" dirty="0"/>
          </a:p>
          <a:p>
            <a:endParaRPr lang="en-US" altLang="zh-TW" dirty="0">
              <a:latin typeface="新細明體" panose="02020500000000000000" pitchFamily="18" charset="-120"/>
              <a:ea typeface="新細明體" panose="02020500000000000000" pitchFamily="18" charset="-120"/>
            </a:endParaRPr>
          </a:p>
          <a:p>
            <a:endParaRPr lang="zh-TW" altLang="en-US" dirty="0"/>
          </a:p>
        </p:txBody>
      </p:sp>
    </p:spTree>
    <p:extLst>
      <p:ext uri="{BB962C8B-B14F-4D97-AF65-F5344CB8AC3E}">
        <p14:creationId xmlns:p14="http://schemas.microsoft.com/office/powerpoint/2010/main" val="22103788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907594942"/>
              </p:ext>
            </p:extLst>
          </p:nvPr>
        </p:nvGraphicFramePr>
        <p:xfrm>
          <a:off x="441989" y="729401"/>
          <a:ext cx="10972800" cy="521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0474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034" y="376383"/>
            <a:ext cx="11849493" cy="792088"/>
          </a:xfrm>
        </p:spPr>
        <p:txBody>
          <a:bodyPr/>
          <a:lstStyle/>
          <a:p>
            <a:pPr lvl="0"/>
            <a:r>
              <a:rPr lang="zh-TW" altLang="zh-TW" sz="3600" dirty="0"/>
              <a:t>勞動基準法第</a:t>
            </a:r>
            <a:r>
              <a:rPr lang="en-US" altLang="zh-TW" sz="3600" dirty="0"/>
              <a:t>32</a:t>
            </a:r>
            <a:r>
              <a:rPr lang="zh-TW" altLang="zh-TW" sz="3600" dirty="0"/>
              <a:t>條所稱『經工會或勞工同意』疑義</a:t>
            </a:r>
            <a:endParaRPr lang="zh-TW" altLang="en-US" sz="3600" dirty="0"/>
          </a:p>
        </p:txBody>
      </p:sp>
      <p:sp>
        <p:nvSpPr>
          <p:cNvPr id="3" name="內容版面配置區 2"/>
          <p:cNvSpPr>
            <a:spLocks noGrp="1"/>
          </p:cNvSpPr>
          <p:nvPr>
            <p:ph idx="1"/>
          </p:nvPr>
        </p:nvSpPr>
        <p:spPr>
          <a:xfrm>
            <a:off x="329418" y="1309872"/>
            <a:ext cx="10972800" cy="4254349"/>
          </a:xfrm>
        </p:spPr>
        <p:style>
          <a:lnRef idx="2">
            <a:schemeClr val="accent2"/>
          </a:lnRef>
          <a:fillRef idx="1">
            <a:schemeClr val="lt1"/>
          </a:fillRef>
          <a:effectRef idx="0">
            <a:schemeClr val="accent2"/>
          </a:effectRef>
          <a:fontRef idx="minor">
            <a:schemeClr val="dk1"/>
          </a:fontRef>
        </p:style>
        <p:txBody>
          <a:bodyPr/>
          <a:lstStyle/>
          <a:p>
            <a:pPr marL="39688" lvl="0" indent="0">
              <a:buNone/>
            </a:pPr>
            <a:r>
              <a:rPr lang="en-US" altLang="zh-TW" sz="2000" dirty="0"/>
              <a:t>(</a:t>
            </a:r>
            <a:r>
              <a:rPr lang="zh-TW" altLang="en-US" sz="2000" dirty="0"/>
              <a:t>勞動條 </a:t>
            </a:r>
            <a:r>
              <a:rPr lang="en-US" altLang="zh-TW" sz="2000" dirty="0"/>
              <a:t>3</a:t>
            </a:r>
            <a:r>
              <a:rPr lang="zh-TW" altLang="en-US" sz="2000" dirty="0"/>
              <a:t>字第 </a:t>
            </a:r>
            <a:r>
              <a:rPr lang="en-US" altLang="zh-TW" sz="2000" dirty="0"/>
              <a:t>1070130884 </a:t>
            </a:r>
            <a:r>
              <a:rPr lang="zh-TW" altLang="en-US" sz="2000" dirty="0"/>
              <a:t>號函， 發文日期：	民國 </a:t>
            </a:r>
            <a:r>
              <a:rPr lang="en-US" altLang="zh-TW" sz="2000" dirty="0"/>
              <a:t>107 </a:t>
            </a:r>
            <a:r>
              <a:rPr lang="zh-TW" altLang="en-US" sz="2000" dirty="0"/>
              <a:t>年 </a:t>
            </a:r>
            <a:r>
              <a:rPr lang="en-US" altLang="zh-TW" sz="2000" dirty="0"/>
              <a:t>06 </a:t>
            </a:r>
            <a:r>
              <a:rPr lang="zh-TW" altLang="en-US" sz="2000" dirty="0"/>
              <a:t>月 </a:t>
            </a:r>
            <a:r>
              <a:rPr lang="en-US" altLang="zh-TW" sz="2000" dirty="0"/>
              <a:t>21 </a:t>
            </a:r>
            <a:r>
              <a:rPr lang="zh-TW" altLang="en-US" sz="2000" dirty="0"/>
              <a:t>日</a:t>
            </a:r>
            <a:r>
              <a:rPr lang="en-US" altLang="zh-TW" sz="2000" dirty="0"/>
              <a:t>)</a:t>
            </a:r>
            <a:endParaRPr lang="zh-TW" altLang="zh-TW" sz="2000" dirty="0"/>
          </a:p>
          <a:p>
            <a:pPr>
              <a:lnSpc>
                <a:spcPct val="100000"/>
              </a:lnSpc>
            </a:pPr>
            <a:r>
              <a:rPr lang="zh-TW" altLang="en-US" sz="1800" dirty="0"/>
              <a:t>主    旨：有關勞動基準法第 </a:t>
            </a:r>
            <a:r>
              <a:rPr lang="en-US" altLang="zh-TW" sz="1800" dirty="0"/>
              <a:t>30 </a:t>
            </a:r>
            <a:r>
              <a:rPr lang="zh-TW" altLang="en-US" sz="1800" dirty="0"/>
              <a:t>條、第 </a:t>
            </a:r>
            <a:r>
              <a:rPr lang="en-US" altLang="zh-TW" sz="1800" dirty="0"/>
              <a:t>30 </a:t>
            </a:r>
            <a:r>
              <a:rPr lang="zh-TW" altLang="en-US" sz="1800" dirty="0"/>
              <a:t>條之 </a:t>
            </a:r>
            <a:r>
              <a:rPr lang="en-US" altLang="zh-TW" sz="1800" dirty="0"/>
              <a:t>1</a:t>
            </a:r>
            <a:r>
              <a:rPr lang="zh-TW" altLang="en-US" sz="1800" dirty="0"/>
              <a:t>、第 </a:t>
            </a:r>
            <a:r>
              <a:rPr lang="en-US" altLang="zh-TW" sz="1800" dirty="0"/>
              <a:t>32 </a:t>
            </a:r>
            <a:r>
              <a:rPr lang="zh-TW" altLang="en-US" sz="1800" dirty="0"/>
              <a:t>條、第 </a:t>
            </a:r>
            <a:r>
              <a:rPr lang="en-US" altLang="zh-TW" sz="1800" dirty="0"/>
              <a:t>34 </a:t>
            </a:r>
            <a:r>
              <a:rPr lang="zh-TW" altLang="en-US" sz="1800" dirty="0"/>
              <a:t>條、第 </a:t>
            </a:r>
            <a:r>
              <a:rPr lang="en-US" altLang="zh-TW" sz="1800" dirty="0"/>
              <a:t>36 </a:t>
            </a:r>
            <a:r>
              <a:rPr lang="zh-TW" altLang="en-US" sz="1800" dirty="0"/>
              <a:t>條及第 </a:t>
            </a:r>
            <a:r>
              <a:rPr lang="en-US" altLang="zh-TW" sz="1800" dirty="0"/>
              <a:t>49 </a:t>
            </a:r>
            <a:r>
              <a:rPr lang="zh-TW" altLang="en-US" sz="1800" dirty="0"/>
              <a:t>條所定「雇主經工會同意，如事業單位無工會者，經勞資會 議同意後」程序疑義，請依說明辦理，請查照。</a:t>
            </a:r>
          </a:p>
          <a:p>
            <a:pPr>
              <a:lnSpc>
                <a:spcPct val="100000"/>
              </a:lnSpc>
            </a:pPr>
            <a:r>
              <a:rPr lang="zh-TW" altLang="en-US" sz="1800" dirty="0"/>
              <a:t>說    明：一、查勞動基準法（以下簡稱本法）第 </a:t>
            </a:r>
            <a:r>
              <a:rPr lang="en-US" altLang="zh-TW" sz="1800" dirty="0"/>
              <a:t>30 </a:t>
            </a:r>
            <a:r>
              <a:rPr lang="zh-TW" altLang="en-US" sz="1800" dirty="0"/>
              <a:t>條、第 </a:t>
            </a:r>
            <a:r>
              <a:rPr lang="en-US" altLang="zh-TW" sz="1800" dirty="0"/>
              <a:t>30 </a:t>
            </a:r>
            <a:r>
              <a:rPr lang="zh-TW" altLang="en-US" sz="1800" dirty="0"/>
              <a:t>條之 </a:t>
            </a:r>
            <a:r>
              <a:rPr lang="en-US" altLang="zh-TW" sz="1800" dirty="0"/>
              <a:t>1</a:t>
            </a:r>
            <a:r>
              <a:rPr lang="zh-TW" altLang="en-US" sz="1800" dirty="0"/>
              <a:t>、第 </a:t>
            </a:r>
            <a:r>
              <a:rPr lang="en-US" altLang="zh-TW" sz="1800" dirty="0"/>
              <a:t>32 </a:t>
            </a:r>
            <a:r>
              <a:rPr lang="zh-TW" altLang="en-US" sz="1800" dirty="0"/>
              <a:t>條、第 </a:t>
            </a:r>
            <a:r>
              <a:rPr lang="en-US" altLang="zh-TW" sz="1800" dirty="0"/>
              <a:t>34 </a:t>
            </a:r>
            <a:r>
              <a:rPr lang="zh-TW" altLang="en-US" sz="1800" dirty="0"/>
              <a:t>條、第 </a:t>
            </a:r>
            <a:r>
              <a:rPr lang="en-US" altLang="zh-TW" sz="1800" dirty="0"/>
              <a:t>36 </a:t>
            </a:r>
            <a:r>
              <a:rPr lang="zh-TW" altLang="en-US" sz="1800" dirty="0"/>
              <a:t>條及第 </a:t>
            </a:r>
            <a:r>
              <a:rPr lang="en-US" altLang="zh-TW" sz="1800" dirty="0"/>
              <a:t>49 </a:t>
            </a:r>
            <a:r>
              <a:rPr lang="zh-TW" altLang="en-US" sz="1800" dirty="0"/>
              <a:t>條規定，雇主擬實施「彈性工時」、</a:t>
            </a:r>
            <a:r>
              <a:rPr lang="zh-TW" altLang="en-US" sz="1800" dirty="0">
                <a:solidFill>
                  <a:srgbClr val="FF0000"/>
                </a:solidFill>
              </a:rPr>
              <a:t>「延長工作時間」</a:t>
            </a:r>
            <a:r>
              <a:rPr lang="zh-TW" altLang="en-US" sz="1800" dirty="0"/>
              <a:t>、「輪班換班間距」、「例假七休一調整規定」或「女性夜間工作」等事項，應徵得工會同意，如事業單位無工會者              始允由勞資會議行使同意權，其處理方式如下：</a:t>
            </a:r>
            <a:endParaRPr lang="en-US" altLang="zh-TW" sz="1800" dirty="0"/>
          </a:p>
          <a:p>
            <a:pPr>
              <a:lnSpc>
                <a:spcPct val="100000"/>
              </a:lnSpc>
            </a:pPr>
            <a:r>
              <a:rPr lang="zh-TW" altLang="en-US" sz="1800" dirty="0"/>
              <a:t>（一）事業單位有廠場工會者，其於該廠場擬實施前開事項，應經廠場工 會之同意；如各該廠場無工會，惟事業單位有工會者，應經事業單位工會之同意。</a:t>
            </a:r>
            <a:endParaRPr lang="en-US" altLang="zh-TW" sz="1800" dirty="0"/>
          </a:p>
          <a:p>
            <a:pPr>
              <a:lnSpc>
                <a:spcPct val="100000"/>
              </a:lnSpc>
            </a:pPr>
            <a:r>
              <a:rPr lang="zh-TW" altLang="en-US" sz="1800" dirty="0"/>
              <a:t> （二）事業單位無工會者，擬實施前開事項應經勞資會議同意；各事業場    所分別舉辦勞資會議者，事業場所勞資會議之決議優先於事業單位勞資會議之決議。另，雇主於徵詢勞資會議同意時，勞資會議就其同意權得併附期限</a:t>
            </a:r>
          </a:p>
        </p:txBody>
      </p:sp>
      <p:sp>
        <p:nvSpPr>
          <p:cNvPr id="8" name="矩形 7">
            <a:extLst>
              <a:ext uri="{FF2B5EF4-FFF2-40B4-BE49-F238E27FC236}">
                <a16:creationId xmlns="" xmlns:a16="http://schemas.microsoft.com/office/drawing/2014/main" id="{FC0DC15B-E010-4022-907A-4A62E76D944E}"/>
              </a:ext>
            </a:extLst>
          </p:cNvPr>
          <p:cNvSpPr/>
          <p:nvPr/>
        </p:nvSpPr>
        <p:spPr>
          <a:xfrm>
            <a:off x="329418" y="5705622"/>
            <a:ext cx="10972800" cy="830997"/>
          </a:xfrm>
          <a:prstGeom prst="rect">
            <a:avLst/>
          </a:prstGeom>
          <a:noFill/>
          <a:ln w="28575">
            <a:solidFill>
              <a:srgbClr val="FF0000"/>
            </a:solidFill>
          </a:ln>
        </p:spPr>
        <p:txBody>
          <a:bodyPr wrap="square" lIns="91440" tIns="45720" rIns="91440" bIns="45720">
            <a:spAutoFit/>
          </a:bodyPr>
          <a:lstStyle/>
          <a:p>
            <a:r>
              <a:rPr lang="zh-TW" altLang="en-US" sz="2400" b="0" cap="none" spc="0" dirty="0">
                <a:ln w="0"/>
                <a:solidFill>
                  <a:schemeClr val="tx1"/>
                </a:solidFill>
                <a:effectLst>
                  <a:outerShdw blurRad="38100" dist="19050" dir="2700000" algn="tl" rotWithShape="0">
                    <a:schemeClr val="dk1">
                      <a:alpha val="40000"/>
                    </a:schemeClr>
                  </a:outerShdw>
                </a:effectLst>
              </a:rPr>
              <a:t>加班同意權， 可在勞資會議中， 同意公司</a:t>
            </a:r>
            <a:r>
              <a:rPr lang="en-US" altLang="zh-TW" sz="2400" b="0" cap="none" spc="0" dirty="0">
                <a:ln w="0"/>
                <a:solidFill>
                  <a:schemeClr val="tx1"/>
                </a:solidFill>
                <a:effectLst>
                  <a:outerShdw blurRad="38100" dist="19050" dir="2700000" algn="tl" rotWithShape="0">
                    <a:schemeClr val="dk1">
                      <a:alpha val="40000"/>
                    </a:schemeClr>
                  </a:outerShdw>
                </a:effectLst>
              </a:rPr>
              <a:t>(</a:t>
            </a:r>
            <a:r>
              <a:rPr lang="zh-TW" altLang="en-US" sz="2400" b="0" cap="none" spc="0" dirty="0">
                <a:ln w="0"/>
                <a:solidFill>
                  <a:schemeClr val="tx1"/>
                </a:solidFill>
                <a:effectLst>
                  <a:outerShdw blurRad="38100" dist="19050" dir="2700000" algn="tl" rotWithShape="0">
                    <a:schemeClr val="dk1">
                      <a:alpha val="40000"/>
                    </a:schemeClr>
                  </a:outerShdw>
                </a:effectLst>
              </a:rPr>
              <a:t>單位</a:t>
            </a:r>
            <a:r>
              <a:rPr lang="en-US" altLang="zh-TW" sz="2400" b="0" cap="none" spc="0" dirty="0">
                <a:ln w="0"/>
                <a:solidFill>
                  <a:schemeClr val="tx1"/>
                </a:solidFill>
                <a:effectLst>
                  <a:outerShdw blurRad="38100" dist="19050" dir="2700000" algn="tl" rotWithShape="0">
                    <a:schemeClr val="dk1">
                      <a:alpha val="40000"/>
                    </a:schemeClr>
                  </a:outerShdw>
                </a:effectLst>
              </a:rPr>
              <a:t>)</a:t>
            </a:r>
            <a:r>
              <a:rPr lang="zh-TW" altLang="en-US" sz="2400" b="0" cap="none" spc="0" dirty="0">
                <a:ln w="0"/>
                <a:solidFill>
                  <a:schemeClr val="tx1"/>
                </a:solidFill>
                <a:effectLst>
                  <a:outerShdw blurRad="38100" dist="19050" dir="2700000" algn="tl" rotWithShape="0">
                    <a:schemeClr val="dk1">
                      <a:alpha val="40000"/>
                    </a:schemeClr>
                  </a:outerShdw>
                </a:effectLst>
              </a:rPr>
              <a:t>可以加班， 加班採取申請制度，並授權主管加班核准權限</a:t>
            </a:r>
          </a:p>
        </p:txBody>
      </p:sp>
    </p:spTree>
    <p:extLst>
      <p:ext uri="{BB962C8B-B14F-4D97-AF65-F5344CB8AC3E}">
        <p14:creationId xmlns:p14="http://schemas.microsoft.com/office/powerpoint/2010/main" val="9695720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509487" y="862900"/>
            <a:ext cx="9527648" cy="792162"/>
          </a:xfrm>
        </p:spPr>
        <p:txBody>
          <a:bodyPr/>
          <a:lstStyle/>
          <a:p>
            <a:r>
              <a:rPr lang="zh-TW" altLang="zh-TW" sz="3600" dirty="0"/>
              <a:t>勞工因健康或其他正當理由，不能接受正常工作時間以外之工作者，雇主不得強制其工作</a:t>
            </a:r>
            <a:endParaRPr lang="zh-TW" altLang="en-US" sz="3600" dirty="0"/>
          </a:p>
        </p:txBody>
      </p:sp>
      <p:sp>
        <p:nvSpPr>
          <p:cNvPr id="59395" name="內容版面配置區 2"/>
          <p:cNvSpPr>
            <a:spLocks noGrp="1"/>
          </p:cNvSpPr>
          <p:nvPr>
            <p:ph idx="1"/>
          </p:nvPr>
        </p:nvSpPr>
        <p:spPr>
          <a:xfrm>
            <a:off x="530504" y="2061979"/>
            <a:ext cx="10671142" cy="4167371"/>
          </a:xfrm>
        </p:spPr>
        <p:txBody>
          <a:bodyPr/>
          <a:lstStyle/>
          <a:p>
            <a:r>
              <a:rPr lang="zh-TW" altLang="zh-TW" dirty="0"/>
              <a:t>勞工如果告訴你無法加班的原因是『陪女朋友看電影』可以構成開除原由嗎? </a:t>
            </a:r>
          </a:p>
          <a:p>
            <a:r>
              <a:rPr lang="zh-TW" altLang="zh-TW" dirty="0"/>
              <a:t>第42條（不得強制正常工作時間以外之工作情形）</a:t>
            </a:r>
            <a:r>
              <a:rPr lang="zh-TW" altLang="en-US" dirty="0"/>
              <a:t>勞工因健康或其他正當理由，不能接受正常工作時間以外之工作者，雇主不得強制其工作。</a:t>
            </a:r>
            <a:endParaRPr lang="en-US" altLang="zh-TW" dirty="0"/>
          </a:p>
          <a:p>
            <a:r>
              <a:rPr lang="zh-TW" altLang="en-US" dirty="0"/>
              <a:t>管理上的因應之道</a:t>
            </a:r>
            <a:endParaRPr lang="zh-TW" altLang="zh-TW" dirty="0"/>
          </a:p>
          <a:p>
            <a:endParaRPr lang="zh-TW" altLang="en-US" dirty="0"/>
          </a:p>
        </p:txBody>
      </p:sp>
      <p:sp>
        <p:nvSpPr>
          <p:cNvPr id="59396" name="投影片編號版面配置區 3"/>
          <p:cNvSpPr>
            <a:spLocks noGrp="1"/>
          </p:cNvSpPr>
          <p:nvPr>
            <p:ph type="sldNum" sz="quarter" idx="10"/>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7D121231-D8F2-4695-B9A9-E9FD79CD37DC}" type="slidenum">
              <a:rPr lang="en-US" altLang="zh-TW" smtClean="0">
                <a:solidFill>
                  <a:srgbClr val="000000"/>
                </a:solidFill>
              </a:rPr>
              <a:pPr/>
              <a:t>36</a:t>
            </a:fld>
            <a:endParaRPr lang="en-US" altLang="zh-TW">
              <a:solidFill>
                <a:srgbClr val="000000"/>
              </a:solidFill>
            </a:endParaRPr>
          </a:p>
        </p:txBody>
      </p:sp>
    </p:spTree>
    <p:extLst>
      <p:ext uri="{BB962C8B-B14F-4D97-AF65-F5344CB8AC3E}">
        <p14:creationId xmlns:p14="http://schemas.microsoft.com/office/powerpoint/2010/main" val="2802355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B75283D-3669-42E6-AFA9-DF040E3B7B11}"/>
              </a:ext>
            </a:extLst>
          </p:cNvPr>
          <p:cNvSpPr>
            <a:spLocks noGrp="1"/>
          </p:cNvSpPr>
          <p:nvPr>
            <p:ph type="title"/>
          </p:nvPr>
        </p:nvSpPr>
        <p:spPr/>
        <p:txBody>
          <a:bodyPr/>
          <a:lstStyle/>
          <a:p>
            <a:r>
              <a:rPr lang="zh-TW" altLang="en-US" dirty="0"/>
              <a:t>員工自主加班可否申請加班費</a:t>
            </a:r>
          </a:p>
        </p:txBody>
      </p:sp>
      <p:sp>
        <p:nvSpPr>
          <p:cNvPr id="3" name="內容版面配置區 2">
            <a:extLst>
              <a:ext uri="{FF2B5EF4-FFF2-40B4-BE49-F238E27FC236}">
                <a16:creationId xmlns="" xmlns:a16="http://schemas.microsoft.com/office/drawing/2014/main" id="{1EB0223B-2207-457E-AF2B-FEC17C873057}"/>
              </a:ext>
            </a:extLst>
          </p:cNvPr>
          <p:cNvSpPr>
            <a:spLocks noGrp="1"/>
          </p:cNvSpPr>
          <p:nvPr>
            <p:ph idx="1"/>
          </p:nvPr>
        </p:nvSpPr>
        <p:spPr>
          <a:xfrm>
            <a:off x="527381" y="1371601"/>
            <a:ext cx="10931802" cy="5328122"/>
          </a:xfrm>
        </p:spPr>
        <p:txBody>
          <a:bodyPr/>
          <a:lstStyle/>
          <a:p>
            <a:pPr>
              <a:lnSpc>
                <a:spcPts val="2200"/>
              </a:lnSpc>
            </a:pPr>
            <a:r>
              <a:rPr lang="zh-TW" altLang="en-US" sz="1800" dirty="0"/>
              <a:t>民事法院過去有見解認為：勞工主張有加班，必須就「加班」一事舉證，就此而言，勞工須舉證「曾依規定申請加班」，才滿足上開舉證責任；相對而言，如果勞工僅提出逾時簽退之紀錄，法院可能認為不足以構成加班之證據（因為逾時離開辦公室，不代表必然在提供勞務），而駁回加班費之請求。</a:t>
            </a:r>
          </a:p>
          <a:p>
            <a:pPr>
              <a:lnSpc>
                <a:spcPts val="2200"/>
              </a:lnSpc>
            </a:pPr>
            <a:r>
              <a:rPr lang="en-US" altLang="zh-TW" sz="1800" dirty="0"/>
              <a:t>109</a:t>
            </a:r>
            <a:r>
              <a:rPr lang="zh-TW" altLang="en-US" sz="1800" dirty="0"/>
              <a:t>年</a:t>
            </a:r>
            <a:r>
              <a:rPr lang="en-US" altLang="zh-TW" sz="1800" dirty="0"/>
              <a:t>1</a:t>
            </a:r>
            <a:r>
              <a:rPr lang="zh-TW" altLang="en-US" sz="1800" dirty="0"/>
              <a:t>月</a:t>
            </a:r>
            <a:r>
              <a:rPr lang="en-US" altLang="zh-TW" sz="1800" dirty="0"/>
              <a:t>1</a:t>
            </a:r>
            <a:r>
              <a:rPr lang="zh-TW" altLang="en-US" sz="1800" dirty="0"/>
              <a:t>日施行之勞動事件法</a:t>
            </a:r>
            <a:endParaRPr lang="en-US" altLang="zh-TW" sz="1800" dirty="0"/>
          </a:p>
          <a:p>
            <a:pPr lvl="1">
              <a:lnSpc>
                <a:spcPts val="2200"/>
              </a:lnSpc>
            </a:pPr>
            <a:r>
              <a:rPr lang="zh-TW" altLang="en-US" sz="1800" dirty="0"/>
              <a:t>第</a:t>
            </a:r>
            <a:r>
              <a:rPr lang="en-US" altLang="zh-TW" sz="1800" dirty="0"/>
              <a:t>38</a:t>
            </a:r>
            <a:r>
              <a:rPr lang="zh-TW" altLang="en-US" sz="1800" dirty="0"/>
              <a:t>條規定：「出勤紀錄內記載之勞工出勤時間，推定勞工於該時間內經雇主同意而執行職務。」，依此規定，勞工提出之逾時簽退紀錄，即得推定為工作時間，出勤紀錄本身即有推定加班之效力，勞工不必再提出加班之其他證據。</a:t>
            </a:r>
          </a:p>
          <a:p>
            <a:pPr lvl="1">
              <a:lnSpc>
                <a:spcPts val="2200"/>
              </a:lnSpc>
            </a:pPr>
            <a:r>
              <a:rPr lang="zh-TW" altLang="en-US" sz="1800" dirty="0"/>
              <a:t>勞動事件法第</a:t>
            </a:r>
            <a:r>
              <a:rPr lang="en-US" altLang="zh-TW" sz="1800" dirty="0"/>
              <a:t>38</a:t>
            </a:r>
            <a:r>
              <a:rPr lang="zh-TW" altLang="en-US" sz="1800" dirty="0"/>
              <a:t>條立法理由另外指出：「雇主如主張逾時簽退時段中有未提供勞務之情形，得提出勞動契約、工作規則或其他管理資料作為反對之證據，而推翻逾時簽退紀錄工時之推定。」。至今也確實有民事法院依據上開立法理由，肯定雇主提出加班申請制之相關資料，即可以推翻出勤紀錄之推定效力，以避免將逾時簽退時段列入加班時數。由此可知，即便於勞動事件法第</a:t>
            </a:r>
            <a:r>
              <a:rPr lang="en-US" altLang="zh-TW" sz="1800" dirty="0"/>
              <a:t>38</a:t>
            </a:r>
            <a:r>
              <a:rPr lang="zh-TW" altLang="en-US" sz="1800" dirty="0"/>
              <a:t>條施行後，民事法院仍有肯認加班申請制之見解。</a:t>
            </a:r>
          </a:p>
          <a:p>
            <a:pPr>
              <a:lnSpc>
                <a:spcPts val="2200"/>
              </a:lnSpc>
            </a:pPr>
            <a:r>
              <a:rPr lang="zh-TW" altLang="en-US" sz="2000" dirty="0">
                <a:solidFill>
                  <a:srgbClr val="FF0000"/>
                </a:solidFill>
              </a:rPr>
              <a:t>若雇主加班申請制本身有缺失，並未確實運作（比如禁止勞工申請、沒有事後按照實際加班工時與勞工確認有無工作等），民事法院也可能因此否認加班申請制的作用（臺灣高等法院</a:t>
            </a:r>
            <a:r>
              <a:rPr lang="en-US" altLang="zh-TW" sz="2000" dirty="0">
                <a:solidFill>
                  <a:srgbClr val="FF0000"/>
                </a:solidFill>
              </a:rPr>
              <a:t>108</a:t>
            </a:r>
            <a:r>
              <a:rPr lang="zh-TW" altLang="en-US" sz="2000" dirty="0">
                <a:solidFill>
                  <a:srgbClr val="FF0000"/>
                </a:solidFill>
              </a:rPr>
              <a:t>年度勞上易字第</a:t>
            </a:r>
            <a:r>
              <a:rPr lang="en-US" altLang="zh-TW" sz="2000" dirty="0">
                <a:solidFill>
                  <a:srgbClr val="FF0000"/>
                </a:solidFill>
              </a:rPr>
              <a:t>118</a:t>
            </a:r>
            <a:r>
              <a:rPr lang="zh-TW" altLang="en-US" sz="2000" dirty="0">
                <a:solidFill>
                  <a:srgbClr val="FF0000"/>
                </a:solidFill>
              </a:rPr>
              <a:t>號判決）。</a:t>
            </a:r>
          </a:p>
        </p:txBody>
      </p:sp>
    </p:spTree>
    <p:extLst>
      <p:ext uri="{BB962C8B-B14F-4D97-AF65-F5344CB8AC3E}">
        <p14:creationId xmlns:p14="http://schemas.microsoft.com/office/powerpoint/2010/main" val="80239796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7210" y="810017"/>
            <a:ext cx="9191823" cy="792088"/>
          </a:xfrm>
        </p:spPr>
        <p:txBody>
          <a:bodyPr/>
          <a:lstStyle/>
          <a:p>
            <a:pPr lvl="0"/>
            <a:r>
              <a:rPr lang="zh-TW" altLang="zh-TW" sz="3600" dirty="0"/>
              <a:t>雇主強制勞工於下班後參加與業務頗具關連性之教育訓練，勞工可否請領延時工資</a:t>
            </a:r>
            <a:br>
              <a:rPr lang="zh-TW" altLang="zh-TW" sz="3600" dirty="0"/>
            </a:br>
            <a:endParaRPr lang="zh-TW" altLang="en-US" sz="3600" dirty="0"/>
          </a:p>
        </p:txBody>
      </p:sp>
      <p:sp>
        <p:nvSpPr>
          <p:cNvPr id="3" name="內容版面配置區 2"/>
          <p:cNvSpPr>
            <a:spLocks noGrp="1"/>
          </p:cNvSpPr>
          <p:nvPr>
            <p:ph idx="1"/>
          </p:nvPr>
        </p:nvSpPr>
        <p:spPr>
          <a:xfrm>
            <a:off x="442540" y="1857081"/>
            <a:ext cx="10972800" cy="4559837"/>
          </a:xfrm>
        </p:spPr>
        <p:txBody>
          <a:bodyPr/>
          <a:lstStyle/>
          <a:p>
            <a:pPr marL="39688" lvl="0" indent="0">
              <a:buNone/>
            </a:pPr>
            <a:r>
              <a:rPr lang="en-US" altLang="zh-TW" sz="2000" dirty="0"/>
              <a:t>(</a:t>
            </a:r>
            <a:r>
              <a:rPr lang="zh-TW" altLang="zh-TW" sz="2000" dirty="0"/>
              <a:t>行政院勞工委員會八十一年一月六日台勞動二字第三三八六六號函</a:t>
            </a:r>
            <a:r>
              <a:rPr lang="en-US" altLang="zh-TW" sz="2000" dirty="0"/>
              <a:t>)</a:t>
            </a:r>
            <a:endParaRPr lang="zh-TW" altLang="zh-TW" sz="2000" dirty="0"/>
          </a:p>
          <a:p>
            <a:r>
              <a:rPr lang="zh-TW" altLang="zh-TW" dirty="0"/>
              <a:t>雇主強制勞工參加與業務頗具關連性之教育訓練，</a:t>
            </a:r>
            <a:r>
              <a:rPr lang="zh-TW" altLang="zh-TW" u="sng" dirty="0">
                <a:solidFill>
                  <a:srgbClr val="C00000"/>
                </a:solidFill>
                <a:effectLst>
                  <a:outerShdw blurRad="38100" dist="38100" dir="2700000" algn="tl">
                    <a:srgbClr val="000000">
                      <a:alpha val="43137"/>
                    </a:srgbClr>
                  </a:outerShdw>
                </a:effectLst>
              </a:rPr>
              <a:t>其訓練時間應計入工作時間</a:t>
            </a:r>
            <a:r>
              <a:rPr lang="zh-TW" altLang="zh-TW" u="sng" dirty="0"/>
              <a:t>。</a:t>
            </a:r>
            <a:endParaRPr lang="en-US" altLang="zh-TW" u="sng" dirty="0"/>
          </a:p>
          <a:p>
            <a:r>
              <a:rPr lang="zh-TW" altLang="zh-TW" dirty="0"/>
              <a:t>惟因訓練時間之勞務給付情況與一般工作時間不同，其給與可由勞雇雙方另予議定。又訓練時間與工作時間合計如逾勞動基準法所訂正常工時，</a:t>
            </a:r>
            <a:r>
              <a:rPr lang="zh-TW" altLang="zh-TW" u="sng" dirty="0">
                <a:solidFill>
                  <a:srgbClr val="C00000"/>
                </a:solidFill>
                <a:effectLst>
                  <a:outerShdw blurRad="38100" dist="38100" dir="2700000" algn="tl">
                    <a:srgbClr val="000000">
                      <a:alpha val="43137"/>
                    </a:srgbClr>
                  </a:outerShdw>
                </a:effectLst>
              </a:rPr>
              <a:t>應依同法第二十四條規定計給勞工延長工時工資</a:t>
            </a:r>
            <a:r>
              <a:rPr lang="zh-TW" altLang="zh-TW" dirty="0"/>
              <a:t>。</a:t>
            </a:r>
          </a:p>
          <a:p>
            <a:endParaRPr lang="zh-TW" altLang="en-US" dirty="0"/>
          </a:p>
        </p:txBody>
      </p:sp>
    </p:spTree>
    <p:extLst>
      <p:ext uri="{BB962C8B-B14F-4D97-AF65-F5344CB8AC3E}">
        <p14:creationId xmlns:p14="http://schemas.microsoft.com/office/powerpoint/2010/main" val="146980074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值日</a:t>
            </a:r>
            <a:r>
              <a:rPr lang="en-US" altLang="zh-TW" dirty="0"/>
              <a:t>(</a:t>
            </a:r>
            <a:r>
              <a:rPr lang="zh-TW" altLang="zh-TW" dirty="0"/>
              <a:t>夜</a:t>
            </a:r>
            <a:r>
              <a:rPr lang="en-US" altLang="zh-TW" dirty="0"/>
              <a:t>)</a:t>
            </a:r>
            <a:r>
              <a:rPr lang="zh-TW" altLang="zh-TW" dirty="0"/>
              <a:t>之報酬、補休及週期</a:t>
            </a:r>
            <a:r>
              <a:rPr lang="zh-TW" altLang="en-US" dirty="0"/>
              <a:t>規定</a:t>
            </a:r>
            <a:r>
              <a:rPr lang="en-US" altLang="zh-TW" dirty="0"/>
              <a:t>(</a:t>
            </a:r>
            <a:r>
              <a:rPr lang="zh-TW" altLang="en-US" dirty="0"/>
              <a:t>舊規定</a:t>
            </a:r>
            <a:r>
              <a:rPr lang="en-US" altLang="zh-TW" dirty="0"/>
              <a:t>)</a:t>
            </a:r>
            <a:endParaRPr lang="zh-TW" altLang="en-US" dirty="0"/>
          </a:p>
        </p:txBody>
      </p:sp>
      <p:sp>
        <p:nvSpPr>
          <p:cNvPr id="3" name="內容版面配置區 2"/>
          <p:cNvSpPr>
            <a:spLocks noGrp="1"/>
          </p:cNvSpPr>
          <p:nvPr>
            <p:ph idx="1"/>
          </p:nvPr>
        </p:nvSpPr>
        <p:spPr>
          <a:xfrm>
            <a:off x="527381" y="1484785"/>
            <a:ext cx="10972800" cy="3937069"/>
          </a:xfrm>
        </p:spPr>
        <p:txBody>
          <a:bodyPr/>
          <a:lstStyle/>
          <a:p>
            <a:r>
              <a:rPr lang="zh-TW" altLang="en-US" sz="2400" dirty="0"/>
              <a:t>主管機關內政部在</a:t>
            </a:r>
            <a:r>
              <a:rPr lang="en-US" altLang="zh-TW" sz="2400" dirty="0"/>
              <a:t>74</a:t>
            </a:r>
            <a:r>
              <a:rPr lang="zh-TW" altLang="en-US" sz="2400" dirty="0"/>
              <a:t>年間訂定「事業單位實施勞工值日</a:t>
            </a:r>
            <a:r>
              <a:rPr lang="en-US" altLang="zh-TW" sz="2400" dirty="0"/>
              <a:t>(</a:t>
            </a:r>
            <a:r>
              <a:rPr lang="zh-TW" altLang="en-US" sz="2400" dirty="0"/>
              <a:t>夜</a:t>
            </a:r>
            <a:r>
              <a:rPr lang="en-US" altLang="zh-TW" sz="2400" dirty="0"/>
              <a:t>)</a:t>
            </a:r>
            <a:r>
              <a:rPr lang="zh-TW" altLang="en-US" sz="2400" dirty="0"/>
              <a:t>應行注意事項」。依據該注意事項，所謂「值日夜，是指勞工應事業單位要求，於工作時間以外，從事「非勞動契約約定之工作」，如收轉急要文件、接聽電話、巡察事業場所及緊急事故之通知、聯繫或處理等工作而言。如果勞工有上述值日夜之情形，該注意事項僅規定值日夜津貼由勞雇雙方議定，並未規定雇主應發給加班費。換言之，對於值日夜之勞工，</a:t>
            </a:r>
            <a:r>
              <a:rPr lang="zh-TW" altLang="en-US" sz="2400" u="sng" dirty="0">
                <a:solidFill>
                  <a:srgbClr val="FF0000"/>
                </a:solidFill>
              </a:rPr>
              <a:t>事業單位得僅發給勞工之值日夜津貼，無須發給勞基法第</a:t>
            </a:r>
            <a:r>
              <a:rPr lang="en-US" altLang="zh-TW" sz="2400" u="sng" dirty="0">
                <a:solidFill>
                  <a:srgbClr val="FF0000"/>
                </a:solidFill>
              </a:rPr>
              <a:t>24</a:t>
            </a:r>
            <a:r>
              <a:rPr lang="zh-TW" altLang="en-US" sz="2400" u="sng" dirty="0">
                <a:solidFill>
                  <a:srgbClr val="FF0000"/>
                </a:solidFill>
              </a:rPr>
              <a:t>條所定加班費。</a:t>
            </a:r>
          </a:p>
        </p:txBody>
      </p:sp>
    </p:spTree>
    <p:extLst>
      <p:ext uri="{BB962C8B-B14F-4D97-AF65-F5344CB8AC3E}">
        <p14:creationId xmlns:p14="http://schemas.microsoft.com/office/powerpoint/2010/main" val="10328591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altLang="zh-TW" dirty="0"/>
              <a:t>Part 1   </a:t>
            </a:r>
            <a:r>
              <a:rPr lang="zh-TW" altLang="en-US" dirty="0"/>
              <a:t>正常工時篇</a:t>
            </a:r>
          </a:p>
        </p:txBody>
      </p:sp>
      <p:sp>
        <p:nvSpPr>
          <p:cNvPr id="4" name="文字版面配置區 3"/>
          <p:cNvSpPr>
            <a:spLocks noGrp="1"/>
          </p:cNvSpPr>
          <p:nvPr>
            <p:ph type="body" idx="1"/>
          </p:nvPr>
        </p:nvSpPr>
        <p:spPr/>
        <p:txBody>
          <a:bodyPr/>
          <a:lstStyle/>
          <a:p>
            <a:endParaRPr lang="zh-TW" altLang="en-US"/>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129" y="1452710"/>
            <a:ext cx="3877340" cy="2908005"/>
          </a:xfrm>
          <a:prstGeom prst="rect">
            <a:avLst/>
          </a:prstGeom>
        </p:spPr>
      </p:pic>
    </p:spTree>
    <p:extLst>
      <p:ext uri="{BB962C8B-B14F-4D97-AF65-F5344CB8AC3E}">
        <p14:creationId xmlns:p14="http://schemas.microsoft.com/office/powerpoint/2010/main" val="110442525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80B317B-5BC9-4969-8C6D-66670508B1F7}"/>
              </a:ext>
            </a:extLst>
          </p:cNvPr>
          <p:cNvSpPr>
            <a:spLocks noGrp="1"/>
          </p:cNvSpPr>
          <p:nvPr>
            <p:ph type="title"/>
          </p:nvPr>
        </p:nvSpPr>
        <p:spPr/>
        <p:txBody>
          <a:bodyPr/>
          <a:lstStyle/>
          <a:p>
            <a:r>
              <a:rPr lang="zh-TW" altLang="en-US" dirty="0"/>
              <a:t>目前</a:t>
            </a:r>
            <a:r>
              <a:rPr lang="en-US" altLang="zh-TW" dirty="0"/>
              <a:t>&amp;</a:t>
            </a:r>
            <a:r>
              <a:rPr lang="zh-TW" altLang="en-US" dirty="0"/>
              <a:t>未來規範</a:t>
            </a:r>
          </a:p>
        </p:txBody>
      </p:sp>
      <p:sp>
        <p:nvSpPr>
          <p:cNvPr id="3" name="內容版面配置區 2">
            <a:extLst>
              <a:ext uri="{FF2B5EF4-FFF2-40B4-BE49-F238E27FC236}">
                <a16:creationId xmlns="" xmlns:a16="http://schemas.microsoft.com/office/drawing/2014/main" id="{9FEC825E-E1A6-4593-BBC0-0EC6EA00AEDD}"/>
              </a:ext>
            </a:extLst>
          </p:cNvPr>
          <p:cNvSpPr>
            <a:spLocks noGrp="1"/>
          </p:cNvSpPr>
          <p:nvPr>
            <p:ph idx="1"/>
          </p:nvPr>
        </p:nvSpPr>
        <p:spPr/>
        <p:txBody>
          <a:bodyPr/>
          <a:lstStyle/>
          <a:p>
            <a:pPr marL="39688" indent="0" algn="l">
              <a:lnSpc>
                <a:spcPct val="100000"/>
              </a:lnSpc>
              <a:spcBef>
                <a:spcPts val="0"/>
              </a:spcBef>
              <a:buNone/>
            </a:pPr>
            <a:r>
              <a:rPr lang="zh-TW" altLang="en-US" sz="2400" b="0" i="0" dirty="0">
                <a:solidFill>
                  <a:srgbClr val="292929"/>
                </a:solidFill>
                <a:effectLst/>
                <a:latin typeface="Arial" panose="020B0604020202020204" pitchFamily="34" charset="0"/>
              </a:rPr>
              <a:t>勞動部於</a:t>
            </a:r>
            <a:r>
              <a:rPr lang="en-US" altLang="zh-TW" sz="2400" b="0" i="0" dirty="0">
                <a:solidFill>
                  <a:srgbClr val="292929"/>
                </a:solidFill>
                <a:effectLst/>
                <a:latin typeface="Arial" panose="020B0604020202020204" pitchFamily="34" charset="0"/>
              </a:rPr>
              <a:t>108</a:t>
            </a:r>
            <a:r>
              <a:rPr lang="zh-TW" altLang="en-US" sz="2400" b="0" i="0" dirty="0">
                <a:solidFill>
                  <a:srgbClr val="292929"/>
                </a:solidFill>
                <a:effectLst/>
                <a:latin typeface="Arial" panose="020B0604020202020204" pitchFamily="34" charset="0"/>
              </a:rPr>
              <a:t>年</a:t>
            </a:r>
            <a:r>
              <a:rPr lang="en-US" altLang="zh-TW" sz="2400" b="0" i="0" dirty="0">
                <a:solidFill>
                  <a:srgbClr val="292929"/>
                </a:solidFill>
                <a:effectLst/>
                <a:latin typeface="Arial" panose="020B0604020202020204" pitchFamily="34" charset="0"/>
              </a:rPr>
              <a:t>3</a:t>
            </a:r>
            <a:r>
              <a:rPr lang="zh-TW" altLang="en-US" sz="2400" b="0" i="0" dirty="0">
                <a:solidFill>
                  <a:srgbClr val="292929"/>
                </a:solidFill>
                <a:effectLst/>
                <a:latin typeface="Arial" panose="020B0604020202020204" pitchFamily="34" charset="0"/>
              </a:rPr>
              <a:t>月</a:t>
            </a:r>
            <a:r>
              <a:rPr lang="en-US" altLang="zh-TW" sz="2400" b="0" i="0" dirty="0">
                <a:solidFill>
                  <a:srgbClr val="292929"/>
                </a:solidFill>
                <a:effectLst/>
                <a:latin typeface="Arial" panose="020B0604020202020204" pitchFamily="34" charset="0"/>
              </a:rPr>
              <a:t>12</a:t>
            </a:r>
            <a:r>
              <a:rPr lang="zh-TW" altLang="en-US" sz="2400" b="0" i="0" dirty="0">
                <a:solidFill>
                  <a:srgbClr val="292929"/>
                </a:solidFill>
                <a:effectLst/>
                <a:latin typeface="Arial" panose="020B0604020202020204" pitchFamily="34" charset="0"/>
              </a:rPr>
              <a:t>日修正「事業單位實施勞工值日</a:t>
            </a:r>
            <a:r>
              <a:rPr lang="en-US" altLang="zh-TW" sz="2400" b="0" i="0" dirty="0">
                <a:solidFill>
                  <a:srgbClr val="292929"/>
                </a:solidFill>
                <a:effectLst/>
                <a:latin typeface="Arial" panose="020B0604020202020204" pitchFamily="34" charset="0"/>
              </a:rPr>
              <a:t>(</a:t>
            </a:r>
            <a:r>
              <a:rPr lang="zh-TW" altLang="en-US" sz="2400" b="0" i="0" dirty="0">
                <a:solidFill>
                  <a:srgbClr val="292929"/>
                </a:solidFill>
                <a:effectLst/>
                <a:latin typeface="Arial" panose="020B0604020202020204" pitchFamily="34" charset="0"/>
              </a:rPr>
              <a:t>夜</a:t>
            </a:r>
            <a:r>
              <a:rPr lang="en-US" altLang="zh-TW" sz="2400" b="0" i="0" dirty="0">
                <a:solidFill>
                  <a:srgbClr val="292929"/>
                </a:solidFill>
                <a:effectLst/>
                <a:latin typeface="Arial" panose="020B0604020202020204" pitchFamily="34" charset="0"/>
              </a:rPr>
              <a:t>)</a:t>
            </a:r>
            <a:r>
              <a:rPr lang="zh-TW" altLang="en-US" sz="2400" b="0" i="0" dirty="0">
                <a:solidFill>
                  <a:srgbClr val="292929"/>
                </a:solidFill>
                <a:effectLst/>
                <a:latin typeface="Arial" panose="020B0604020202020204" pitchFamily="34" charset="0"/>
              </a:rPr>
              <a:t>應行注意事項」，新版注意事項有下列二重點：</a:t>
            </a:r>
          </a:p>
          <a:p>
            <a:pPr marL="496888" indent="-457200" algn="l">
              <a:lnSpc>
                <a:spcPct val="100000"/>
              </a:lnSpc>
              <a:spcBef>
                <a:spcPts val="0"/>
              </a:spcBef>
              <a:buFont typeface="+mj-ea"/>
              <a:buAutoNum type="ea1ChtPeriod"/>
            </a:pPr>
            <a:r>
              <a:rPr lang="zh-TW" altLang="en-US" sz="2400" b="1" i="0" dirty="0">
                <a:solidFill>
                  <a:srgbClr val="292929"/>
                </a:solidFill>
                <a:effectLst/>
                <a:latin typeface="Arial" panose="020B0604020202020204" pitchFamily="34" charset="0"/>
              </a:rPr>
              <a:t>日（夜）津貼建議數額</a:t>
            </a:r>
            <a:r>
              <a:rPr lang="zh-TW" altLang="en-US" sz="2400" b="0" i="0" dirty="0">
                <a:solidFill>
                  <a:srgbClr val="292929"/>
                </a:solidFill>
                <a:effectLst/>
                <a:latin typeface="Arial" panose="020B0604020202020204" pitchFamily="34" charset="0"/>
              </a:rPr>
              <a:t>，</a:t>
            </a:r>
            <a:r>
              <a:rPr lang="zh-TW" altLang="en-US" sz="2400" i="0" u="sng" dirty="0">
                <a:solidFill>
                  <a:srgbClr val="FF0000"/>
                </a:solidFill>
                <a:effectLst/>
                <a:latin typeface="Arial" panose="020B0604020202020204" pitchFamily="34" charset="0"/>
              </a:rPr>
              <a:t>宜不低於每月基本工資除以</a:t>
            </a:r>
            <a:r>
              <a:rPr lang="en-US" altLang="zh-TW" sz="2400" i="0" u="sng" dirty="0">
                <a:solidFill>
                  <a:srgbClr val="FF0000"/>
                </a:solidFill>
                <a:effectLst/>
                <a:latin typeface="Arial" panose="020B0604020202020204" pitchFamily="34" charset="0"/>
              </a:rPr>
              <a:t>240</a:t>
            </a:r>
            <a:r>
              <a:rPr lang="zh-TW" altLang="en-US" sz="2400" i="0" u="sng" dirty="0">
                <a:solidFill>
                  <a:srgbClr val="FF0000"/>
                </a:solidFill>
                <a:effectLst/>
                <a:latin typeface="Arial" panose="020B0604020202020204" pitchFamily="34" charset="0"/>
              </a:rPr>
              <a:t>小時再乘以值日</a:t>
            </a:r>
            <a:r>
              <a:rPr lang="en-US" altLang="zh-TW" sz="2400" i="0" u="sng" dirty="0">
                <a:solidFill>
                  <a:srgbClr val="FF0000"/>
                </a:solidFill>
                <a:effectLst/>
                <a:latin typeface="Arial" panose="020B0604020202020204" pitchFamily="34" charset="0"/>
              </a:rPr>
              <a:t>(</a:t>
            </a:r>
            <a:r>
              <a:rPr lang="zh-TW" altLang="en-US" sz="2400" i="0" u="sng" dirty="0">
                <a:solidFill>
                  <a:srgbClr val="FF0000"/>
                </a:solidFill>
                <a:effectLst/>
                <a:latin typeface="Arial" panose="020B0604020202020204" pitchFamily="34" charset="0"/>
              </a:rPr>
              <a:t>夜</a:t>
            </a:r>
            <a:r>
              <a:rPr lang="en-US" altLang="zh-TW" sz="2400" i="0" u="sng" dirty="0">
                <a:solidFill>
                  <a:srgbClr val="FF0000"/>
                </a:solidFill>
                <a:effectLst/>
                <a:latin typeface="Arial" panose="020B0604020202020204" pitchFamily="34" charset="0"/>
              </a:rPr>
              <a:t>)</a:t>
            </a:r>
            <a:r>
              <a:rPr lang="zh-TW" altLang="en-US" sz="2400" i="0" u="sng" dirty="0">
                <a:solidFill>
                  <a:srgbClr val="FF0000"/>
                </a:solidFill>
                <a:effectLst/>
                <a:latin typeface="Arial" panose="020B0604020202020204" pitchFamily="34" charset="0"/>
              </a:rPr>
              <a:t>時數之金額。</a:t>
            </a:r>
            <a:r>
              <a:rPr lang="zh-TW" altLang="en-US" sz="2400" b="0" i="0" dirty="0">
                <a:solidFill>
                  <a:srgbClr val="292929"/>
                </a:solidFill>
                <a:effectLst/>
                <a:latin typeface="Arial" panose="020B0604020202020204" pitchFamily="34" charset="0"/>
              </a:rPr>
              <a:t>依此規定，值日夜津貼建議以「時薪」乘以「時數」計算，但是仍低於勞基法第</a:t>
            </a:r>
            <a:r>
              <a:rPr lang="en-US" altLang="zh-TW" sz="2400" b="0" i="0" dirty="0">
                <a:solidFill>
                  <a:srgbClr val="292929"/>
                </a:solidFill>
                <a:effectLst/>
                <a:latin typeface="Arial" panose="020B0604020202020204" pitchFamily="34" charset="0"/>
              </a:rPr>
              <a:t>24</a:t>
            </a:r>
            <a:r>
              <a:rPr lang="zh-TW" altLang="en-US" sz="2400" b="0" i="0" dirty="0">
                <a:solidFill>
                  <a:srgbClr val="292929"/>
                </a:solidFill>
                <a:effectLst/>
                <a:latin typeface="Arial" panose="020B0604020202020204" pitchFamily="34" charset="0"/>
              </a:rPr>
              <a:t>條所定加班費之標準，此亦為現行之作法。然而，由於該規定使用文字為「</a:t>
            </a:r>
            <a:r>
              <a:rPr lang="en-US" altLang="zh-TW" sz="2400" b="0" i="0" dirty="0">
                <a:solidFill>
                  <a:srgbClr val="292929"/>
                </a:solidFill>
                <a:effectLst/>
                <a:latin typeface="Arial" panose="020B0604020202020204" pitchFamily="34" charset="0"/>
              </a:rPr>
              <a:t>『</a:t>
            </a:r>
            <a:r>
              <a:rPr lang="zh-TW" altLang="en-US" sz="2400" b="0" i="0" dirty="0">
                <a:solidFill>
                  <a:srgbClr val="292929"/>
                </a:solidFill>
                <a:effectLst/>
                <a:latin typeface="Arial" panose="020B0604020202020204" pitchFamily="34" charset="0"/>
              </a:rPr>
              <a:t>宜</a:t>
            </a:r>
            <a:r>
              <a:rPr lang="en-US" altLang="zh-TW" sz="2400" b="0" i="0" dirty="0">
                <a:solidFill>
                  <a:srgbClr val="292929"/>
                </a:solidFill>
                <a:effectLst/>
                <a:latin typeface="Arial" panose="020B0604020202020204" pitchFamily="34" charset="0"/>
              </a:rPr>
              <a:t>』</a:t>
            </a:r>
            <a:r>
              <a:rPr lang="zh-TW" altLang="en-US" sz="2400" b="0" i="0" dirty="0">
                <a:solidFill>
                  <a:srgbClr val="292929"/>
                </a:solidFill>
                <a:effectLst/>
                <a:latin typeface="Arial" panose="020B0604020202020204" pitchFamily="34" charset="0"/>
              </a:rPr>
              <a:t>不低於」，並非強制規定，因此縱若雇主違反之，亦不必然導致違法之效果。</a:t>
            </a:r>
          </a:p>
          <a:p>
            <a:pPr marL="496888" indent="-457200" algn="l">
              <a:lnSpc>
                <a:spcPct val="100000"/>
              </a:lnSpc>
              <a:spcBef>
                <a:spcPts val="0"/>
              </a:spcBef>
              <a:buFont typeface="+mj-ea"/>
              <a:buAutoNum type="ea1ChtPeriod"/>
            </a:pPr>
            <a:r>
              <a:rPr lang="zh-TW" altLang="en-US" sz="2400" b="1" i="0" dirty="0">
                <a:solidFill>
                  <a:srgbClr val="292929"/>
                </a:solidFill>
                <a:effectLst/>
                <a:latin typeface="Arial" panose="020B0604020202020204" pitchFamily="34" charset="0"/>
              </a:rPr>
              <a:t>「</a:t>
            </a:r>
            <a:r>
              <a:rPr lang="zh-TW" altLang="en-US" sz="2400" b="0" i="0" dirty="0">
                <a:solidFill>
                  <a:srgbClr val="7030A0"/>
                </a:solidFill>
                <a:effectLst/>
                <a:latin typeface="Arial" panose="020B0604020202020204" pitchFamily="34" charset="0"/>
              </a:rPr>
              <a:t>事業單位實施勞工值日（夜）應行注意事項」，將於民國</a:t>
            </a:r>
            <a:r>
              <a:rPr lang="en-US" altLang="zh-TW" sz="2400" b="0" i="0" dirty="0">
                <a:solidFill>
                  <a:srgbClr val="7030A0"/>
                </a:solidFill>
                <a:effectLst/>
                <a:latin typeface="Arial" panose="020B0604020202020204" pitchFamily="34" charset="0"/>
              </a:rPr>
              <a:t>111</a:t>
            </a:r>
            <a:r>
              <a:rPr lang="zh-TW" altLang="en-US" sz="2400" b="0" i="0" dirty="0">
                <a:solidFill>
                  <a:srgbClr val="7030A0"/>
                </a:solidFill>
                <a:effectLst/>
                <a:latin typeface="Arial" panose="020B0604020202020204" pitchFamily="34" charset="0"/>
              </a:rPr>
              <a:t>年</a:t>
            </a:r>
            <a:r>
              <a:rPr lang="en-US" altLang="zh-TW" sz="2400" b="0" i="0" dirty="0">
                <a:solidFill>
                  <a:srgbClr val="7030A0"/>
                </a:solidFill>
                <a:effectLst/>
                <a:latin typeface="Arial" panose="020B0604020202020204" pitchFamily="34" charset="0"/>
              </a:rPr>
              <a:t>1</a:t>
            </a:r>
            <a:r>
              <a:rPr lang="zh-TW" altLang="en-US" sz="2400" b="0" i="0" dirty="0">
                <a:solidFill>
                  <a:srgbClr val="7030A0"/>
                </a:solidFill>
                <a:effectLst/>
                <a:latin typeface="Arial" panose="020B0604020202020204" pitchFamily="34" charset="0"/>
              </a:rPr>
              <a:t>月</a:t>
            </a:r>
            <a:r>
              <a:rPr lang="en-US" altLang="zh-TW" sz="2400" b="0" i="0" dirty="0">
                <a:solidFill>
                  <a:srgbClr val="7030A0"/>
                </a:solidFill>
                <a:effectLst/>
                <a:latin typeface="Arial" panose="020B0604020202020204" pitchFamily="34" charset="0"/>
              </a:rPr>
              <a:t>1</a:t>
            </a:r>
            <a:r>
              <a:rPr lang="zh-TW" altLang="en-US" sz="2400" b="0" i="0" dirty="0">
                <a:solidFill>
                  <a:srgbClr val="7030A0"/>
                </a:solidFill>
                <a:effectLst/>
                <a:latin typeface="Arial" panose="020B0604020202020204" pitchFamily="34" charset="0"/>
              </a:rPr>
              <a:t>日起停止適用。</a:t>
            </a:r>
            <a:r>
              <a:rPr lang="zh-TW" altLang="en-US" sz="2400" b="0" i="0" dirty="0">
                <a:solidFill>
                  <a:srgbClr val="292929"/>
                </a:solidFill>
                <a:effectLst/>
                <a:latin typeface="Arial" panose="020B0604020202020204" pitchFamily="34" charset="0"/>
              </a:rPr>
              <a:t>其原因是勞工縱於值日夜時段，仍難脫免雇主之指揮監督，將逐步回歸勞基法對於「工作時間」之意涵。</a:t>
            </a:r>
            <a:r>
              <a:rPr lang="zh-TW" altLang="en-US" sz="2400" i="0" u="sng" dirty="0">
                <a:solidFill>
                  <a:srgbClr val="FF0000"/>
                </a:solidFill>
                <a:effectLst/>
                <a:latin typeface="Arial" panose="020B0604020202020204" pitchFamily="34" charset="0"/>
              </a:rPr>
              <a:t>因此於民國</a:t>
            </a:r>
            <a:r>
              <a:rPr lang="en-US" altLang="zh-TW" sz="2400" i="0" u="sng" dirty="0">
                <a:solidFill>
                  <a:srgbClr val="FF0000"/>
                </a:solidFill>
                <a:effectLst/>
                <a:latin typeface="Arial" panose="020B0604020202020204" pitchFamily="34" charset="0"/>
              </a:rPr>
              <a:t>111</a:t>
            </a:r>
            <a:r>
              <a:rPr lang="zh-TW" altLang="en-US" sz="2400" i="0" u="sng" dirty="0">
                <a:solidFill>
                  <a:srgbClr val="FF0000"/>
                </a:solidFill>
                <a:effectLst/>
                <a:latin typeface="Arial" panose="020B0604020202020204" pitchFamily="34" charset="0"/>
              </a:rPr>
              <a:t>年</a:t>
            </a:r>
            <a:r>
              <a:rPr lang="en-US" altLang="zh-TW" sz="2400" i="0" u="sng" dirty="0">
                <a:solidFill>
                  <a:srgbClr val="FF0000"/>
                </a:solidFill>
                <a:effectLst/>
                <a:latin typeface="Arial" panose="020B0604020202020204" pitchFamily="34" charset="0"/>
              </a:rPr>
              <a:t>1</a:t>
            </a:r>
            <a:r>
              <a:rPr lang="zh-TW" altLang="en-US" sz="2400" i="0" u="sng" dirty="0">
                <a:solidFill>
                  <a:srgbClr val="FF0000"/>
                </a:solidFill>
                <a:effectLst/>
                <a:latin typeface="Arial" panose="020B0604020202020204" pitchFamily="34" charset="0"/>
              </a:rPr>
              <a:t>月</a:t>
            </a:r>
            <a:r>
              <a:rPr lang="en-US" altLang="zh-TW" sz="2400" i="0" u="sng" dirty="0">
                <a:solidFill>
                  <a:srgbClr val="FF0000"/>
                </a:solidFill>
                <a:effectLst/>
                <a:latin typeface="Arial" panose="020B0604020202020204" pitchFamily="34" charset="0"/>
              </a:rPr>
              <a:t>1</a:t>
            </a:r>
            <a:r>
              <a:rPr lang="zh-TW" altLang="en-US" sz="2400" i="0" u="sng" dirty="0">
                <a:solidFill>
                  <a:srgbClr val="FF0000"/>
                </a:solidFill>
                <a:effectLst/>
                <a:latin typeface="Arial" panose="020B0604020202020204" pitchFamily="34" charset="0"/>
              </a:rPr>
              <a:t>日上開注意事項不再適用後，針對值日夜之勞工，縱使其所從事者非正常工作時間之職務內容，雇主恐仍須依法定標準給付「加班費」，而再無只給付「值班費」之空間。</a:t>
            </a:r>
          </a:p>
          <a:p>
            <a:endParaRPr lang="zh-TW" altLang="en-US" dirty="0"/>
          </a:p>
        </p:txBody>
      </p:sp>
    </p:spTree>
    <p:extLst>
      <p:ext uri="{BB962C8B-B14F-4D97-AF65-F5344CB8AC3E}">
        <p14:creationId xmlns:p14="http://schemas.microsoft.com/office/powerpoint/2010/main" val="234420551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天然災害發生時</a:t>
            </a:r>
            <a:r>
              <a:rPr lang="en-US" altLang="zh-TW" dirty="0"/>
              <a:t>(</a:t>
            </a:r>
            <a:r>
              <a:rPr lang="zh-TW" altLang="zh-TW" dirty="0"/>
              <a:t>後</a:t>
            </a:r>
            <a:r>
              <a:rPr lang="en-US" altLang="zh-TW" dirty="0"/>
              <a:t>)</a:t>
            </a:r>
            <a:r>
              <a:rPr lang="zh-TW" altLang="zh-TW" dirty="0"/>
              <a:t>勞工之出勤管理及工資給付處理原則</a:t>
            </a:r>
            <a:endParaRPr lang="zh-TW" altLang="en-US" dirty="0"/>
          </a:p>
        </p:txBody>
      </p:sp>
      <p:sp>
        <p:nvSpPr>
          <p:cNvPr id="3" name="內容版面配置區 2"/>
          <p:cNvSpPr>
            <a:spLocks noGrp="1"/>
          </p:cNvSpPr>
          <p:nvPr>
            <p:ph idx="1"/>
          </p:nvPr>
        </p:nvSpPr>
        <p:spPr/>
        <p:txBody>
          <a:bodyPr/>
          <a:lstStyle/>
          <a:p>
            <a:pPr marL="39688" indent="0">
              <a:lnSpc>
                <a:spcPts val="2500"/>
              </a:lnSpc>
              <a:buNone/>
            </a:pPr>
            <a:r>
              <a:rPr lang="zh-TW" altLang="en-US" sz="2200" dirty="0"/>
              <a:t>第六條、天然災害發生時（後），有下列情形之一者，雇主不得視為曠工、遲到或強迫勞工以事假或其他假別處理，且不得強迫勞工補行工作、扣    發全勤獎金、解僱或為其他不利之處分：</a:t>
            </a:r>
          </a:p>
          <a:p>
            <a:pPr marL="909638" indent="-457200">
              <a:lnSpc>
                <a:spcPts val="2500"/>
              </a:lnSpc>
              <a:buFont typeface="+mj-ea"/>
              <a:buAutoNum type="ea1ChtPeriod"/>
            </a:pPr>
            <a:r>
              <a:rPr lang="zh-TW" altLang="en-US" sz="2200" dirty="0"/>
              <a:t>勞工工作所在地經轄區首長依「天然災害停止辦公及上課作業辦法  」規定通報停止辦公，勞工因而未出勤時。</a:t>
            </a:r>
          </a:p>
          <a:p>
            <a:pPr marL="909638" indent="-457200">
              <a:lnSpc>
                <a:spcPts val="2500"/>
              </a:lnSpc>
              <a:buFont typeface="+mj-ea"/>
              <a:buAutoNum type="ea1ChtPeriod"/>
            </a:pPr>
            <a:r>
              <a:rPr lang="zh-TW" altLang="en-US" sz="2200" dirty="0"/>
              <a:t>勞工工作所在地未經轄區首長依作業辦法規定通報停止辦公，惟勞 工確因颱風、洪水、地震等因素阻塞交通致延遲到工或未能出勤時  。</a:t>
            </a:r>
          </a:p>
          <a:p>
            <a:pPr marL="909638" indent="-457200">
              <a:lnSpc>
                <a:spcPts val="2500"/>
              </a:lnSpc>
              <a:buFont typeface="+mj-ea"/>
              <a:buAutoNum type="ea1ChtPeriod"/>
            </a:pPr>
            <a:r>
              <a:rPr lang="zh-TW" altLang="en-US" sz="2200" dirty="0"/>
              <a:t>勞工工作所在地未經轄區首長依作業辦法規定通報停止辦公，惟其居住地區或其正常上（下）班必經地區，經該管轄區首長依作業辦 法規定通報停止辦公，致未出勤時。</a:t>
            </a:r>
          </a:p>
          <a:p>
            <a:pPr marL="909638" indent="-457200">
              <a:lnSpc>
                <a:spcPts val="2500"/>
              </a:lnSpc>
              <a:buFont typeface="+mj-ea"/>
              <a:buAutoNum type="ea1ChtPeriod"/>
            </a:pPr>
            <a:endParaRPr lang="en-US" altLang="zh-TW" sz="2200" b="0" dirty="0"/>
          </a:p>
          <a:p>
            <a:pPr marL="39688" indent="0">
              <a:lnSpc>
                <a:spcPts val="2500"/>
              </a:lnSpc>
              <a:buNone/>
            </a:pPr>
            <a:r>
              <a:rPr lang="zh-TW" altLang="en-US" sz="2200" b="0" dirty="0"/>
              <a:t>第七條、勞工因前點所定之情形</a:t>
            </a:r>
            <a:r>
              <a:rPr lang="zh-TW" altLang="en-US" sz="2200" u="sng" dirty="0">
                <a:solidFill>
                  <a:srgbClr val="FF0000"/>
                </a:solidFill>
              </a:rPr>
              <a:t>無法出勤工作，雇主宜不扣發工資</a:t>
            </a:r>
            <a:r>
              <a:rPr lang="zh-TW" altLang="en-US" sz="2200" dirty="0"/>
              <a:t>。但應雇主之要求而</a:t>
            </a:r>
            <a:r>
              <a:rPr lang="zh-TW" altLang="en-US" sz="2200" u="sng" dirty="0">
                <a:solidFill>
                  <a:srgbClr val="7030A0"/>
                </a:solidFill>
              </a:rPr>
              <a:t>出勤，雇主除當日工資照給外，宜加給勞工工資，</a:t>
            </a:r>
            <a:r>
              <a:rPr lang="zh-TW" altLang="en-US" sz="2200" dirty="0"/>
              <a:t>並提供交通工具、交通津貼或其他必要之協助</a:t>
            </a:r>
          </a:p>
        </p:txBody>
      </p:sp>
    </p:spTree>
    <p:extLst>
      <p:ext uri="{BB962C8B-B14F-4D97-AF65-F5344CB8AC3E}">
        <p14:creationId xmlns:p14="http://schemas.microsoft.com/office/powerpoint/2010/main" val="102909802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altLang="zh-TW" dirty="0"/>
              <a:t>Part 3   </a:t>
            </a:r>
            <a:r>
              <a:rPr lang="zh-TW" altLang="en-US" dirty="0"/>
              <a:t>例休特假篇</a:t>
            </a:r>
          </a:p>
        </p:txBody>
      </p:sp>
      <p:sp>
        <p:nvSpPr>
          <p:cNvPr id="4" name="文字版面配置區 3"/>
          <p:cNvSpPr>
            <a:spLocks noGrp="1"/>
          </p:cNvSpPr>
          <p:nvPr>
            <p:ph type="body" idx="1"/>
          </p:nvPr>
        </p:nvSpPr>
        <p:spPr/>
        <p:txBody>
          <a:bodyPr/>
          <a:lstStyle/>
          <a:p>
            <a:endParaRPr lang="zh-TW" altLang="en-US"/>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330" y="1600791"/>
            <a:ext cx="3741479" cy="2806109"/>
          </a:xfrm>
          <a:prstGeom prst="rect">
            <a:avLst/>
          </a:prstGeom>
        </p:spPr>
      </p:pic>
      <p:sp>
        <p:nvSpPr>
          <p:cNvPr id="5" name="雲朵形圖說文字 4"/>
          <p:cNvSpPr/>
          <p:nvPr/>
        </p:nvSpPr>
        <p:spPr bwMode="auto">
          <a:xfrm>
            <a:off x="7942521" y="754911"/>
            <a:ext cx="2753833" cy="1095154"/>
          </a:xfrm>
          <a:prstGeom prst="cloudCallout">
            <a:avLst>
              <a:gd name="adj1" fmla="val -67165"/>
              <a:gd name="adj2" fmla="val 66384"/>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altLang="zh-TW" dirty="0">
                <a:solidFill>
                  <a:srgbClr val="4D4D4D"/>
                </a:solidFill>
                <a:latin typeface="Arial" charset="0"/>
                <a:sym typeface="Arial" charset="0"/>
              </a:rPr>
              <a:t>Thanks</a:t>
            </a:r>
            <a:r>
              <a:rPr lang="zh-TW" altLang="en-US" dirty="0">
                <a:solidFill>
                  <a:srgbClr val="4D4D4D"/>
                </a:solidFill>
                <a:latin typeface="Arial" charset="0"/>
                <a:sym typeface="Arial" charset="0"/>
              </a:rPr>
              <a:t> </a:t>
            </a:r>
            <a:r>
              <a:rPr lang="en-US" altLang="zh-TW" dirty="0">
                <a:solidFill>
                  <a:srgbClr val="4D4D4D"/>
                </a:solidFill>
                <a:latin typeface="Arial" charset="0"/>
                <a:sym typeface="Arial" charset="0"/>
              </a:rPr>
              <a:t>God.</a:t>
            </a:r>
            <a:r>
              <a:rPr lang="zh-TW" altLang="en-US" dirty="0">
                <a:solidFill>
                  <a:srgbClr val="4D4D4D"/>
                </a:solidFill>
                <a:latin typeface="Arial" charset="0"/>
                <a:sym typeface="Arial" charset="0"/>
              </a:rPr>
              <a:t> </a:t>
            </a:r>
            <a:endParaRPr lang="en-US" altLang="zh-TW" dirty="0">
              <a:solidFill>
                <a:srgbClr val="4D4D4D"/>
              </a:solidFill>
              <a:latin typeface="Arial" charset="0"/>
              <a:sym typeface="Arial" charset="0"/>
            </a:endParaRPr>
          </a:p>
          <a:p>
            <a:pPr marL="0" marR="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4D4D4D"/>
                </a:solidFill>
                <a:effectLst/>
                <a:latin typeface="Arial" charset="0"/>
                <a:sym typeface="Arial" charset="0"/>
              </a:rPr>
              <a:t>It’s</a:t>
            </a:r>
            <a:r>
              <a:rPr kumimoji="0" lang="zh-TW" altLang="en-US" sz="1800" b="0" i="0" u="none" strike="noStrike" cap="none" normalizeH="0" baseline="0" dirty="0">
                <a:ln>
                  <a:noFill/>
                </a:ln>
                <a:solidFill>
                  <a:srgbClr val="4D4D4D"/>
                </a:solidFill>
                <a:effectLst/>
                <a:latin typeface="Arial" charset="0"/>
                <a:sym typeface="Arial" charset="0"/>
              </a:rPr>
              <a:t> </a:t>
            </a:r>
            <a:r>
              <a:rPr kumimoji="0" lang="en-US" altLang="zh-TW" sz="1800" b="0" i="0" u="none" strike="noStrike" cap="none" normalizeH="0" baseline="0" dirty="0">
                <a:ln>
                  <a:noFill/>
                </a:ln>
                <a:solidFill>
                  <a:srgbClr val="4D4D4D"/>
                </a:solidFill>
                <a:effectLst/>
                <a:latin typeface="Arial" charset="0"/>
                <a:sym typeface="Arial" charset="0"/>
              </a:rPr>
              <a:t>Friday.</a:t>
            </a:r>
            <a:r>
              <a:rPr kumimoji="0" lang="zh-TW" altLang="en-US" sz="1800" b="0" i="0" u="none" strike="noStrike" cap="none" normalizeH="0" baseline="0" dirty="0">
                <a:ln>
                  <a:noFill/>
                </a:ln>
                <a:solidFill>
                  <a:srgbClr val="4D4D4D"/>
                </a:solidFill>
                <a:effectLst/>
                <a:latin typeface="Arial" charset="0"/>
                <a:sym typeface="Arial" charset="0"/>
              </a:rPr>
              <a:t> </a:t>
            </a:r>
          </a:p>
        </p:txBody>
      </p:sp>
    </p:spTree>
    <p:extLst>
      <p:ext uri="{BB962C8B-B14F-4D97-AF65-F5344CB8AC3E}">
        <p14:creationId xmlns:p14="http://schemas.microsoft.com/office/powerpoint/2010/main" val="13005435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381" y="414090"/>
            <a:ext cx="10273141" cy="792088"/>
          </a:xfrm>
        </p:spPr>
        <p:txBody>
          <a:bodyPr/>
          <a:lstStyle/>
          <a:p>
            <a:r>
              <a:rPr lang="zh-TW" altLang="en-US" dirty="0"/>
              <a:t>例假</a:t>
            </a:r>
            <a:r>
              <a:rPr lang="en-US" altLang="zh-TW" dirty="0"/>
              <a:t>&amp;</a:t>
            </a:r>
            <a:r>
              <a:rPr lang="zh-TW" altLang="en-US" dirty="0"/>
              <a:t>休息日</a:t>
            </a:r>
            <a:r>
              <a:rPr lang="en-US" altLang="zh-TW" dirty="0"/>
              <a:t>~</a:t>
            </a:r>
            <a:r>
              <a:rPr lang="zh-TW" altLang="en-US" dirty="0"/>
              <a:t>第</a:t>
            </a:r>
            <a:r>
              <a:rPr lang="en-US" altLang="zh-TW" dirty="0"/>
              <a:t>36</a:t>
            </a:r>
            <a:endParaRPr lang="zh-TW" altLang="en-US" dirty="0"/>
          </a:p>
        </p:txBody>
      </p:sp>
      <p:sp>
        <p:nvSpPr>
          <p:cNvPr id="3" name="內容版面配置區 2"/>
          <p:cNvSpPr>
            <a:spLocks noGrp="1"/>
          </p:cNvSpPr>
          <p:nvPr>
            <p:ph idx="1"/>
          </p:nvPr>
        </p:nvSpPr>
        <p:spPr>
          <a:xfrm>
            <a:off x="527381" y="1484786"/>
            <a:ext cx="10972800" cy="5921854"/>
          </a:xfrm>
        </p:spPr>
        <p:txBody>
          <a:bodyPr/>
          <a:lstStyle/>
          <a:p>
            <a:pPr marL="39688" indent="0">
              <a:lnSpc>
                <a:spcPct val="100000"/>
              </a:lnSpc>
              <a:buNone/>
            </a:pPr>
            <a:r>
              <a:rPr lang="zh-TW" altLang="en-US" dirty="0"/>
              <a:t>例假 </a:t>
            </a:r>
            <a:r>
              <a:rPr lang="en-US" altLang="zh-TW" dirty="0"/>
              <a:t>:</a:t>
            </a:r>
            <a:r>
              <a:rPr lang="zh-TW" altLang="en-US" dirty="0"/>
              <a:t>勞工每七日中應有二日之休息，其中一日為例假，一日為休息日。雇主有下列情形之一，不受前項規定之限制：</a:t>
            </a:r>
          </a:p>
          <a:p>
            <a:pPr marL="554038" indent="-514350">
              <a:lnSpc>
                <a:spcPct val="100000"/>
              </a:lnSpc>
              <a:buFont typeface="+mj-ea"/>
              <a:buAutoNum type="ea1ChtPeriod"/>
            </a:pPr>
            <a:r>
              <a:rPr lang="zh-TW" altLang="en-US" dirty="0"/>
              <a:t>依第三十條第二項規定變更正常工作時間者，勞工每七日中至少應有一日之例假，每二週內之例假及休息日至少應有四日。</a:t>
            </a:r>
          </a:p>
          <a:p>
            <a:pPr marL="554038" indent="-514350">
              <a:lnSpc>
                <a:spcPct val="100000"/>
              </a:lnSpc>
              <a:buFont typeface="+mj-ea"/>
              <a:buAutoNum type="ea1ChtPeriod"/>
            </a:pPr>
            <a:r>
              <a:rPr lang="zh-TW" altLang="en-US" dirty="0"/>
              <a:t>依第三十條第三項規定變更正常工作時間者，勞工每七日中至少應有一日之例假，每八週內之例假及休息日至少應有十六日。</a:t>
            </a:r>
          </a:p>
          <a:p>
            <a:pPr marL="554038" indent="-514350">
              <a:lnSpc>
                <a:spcPct val="100000"/>
              </a:lnSpc>
              <a:buFont typeface="+mj-ea"/>
              <a:buAutoNum type="ea1ChtPeriod"/>
            </a:pPr>
            <a:r>
              <a:rPr lang="zh-TW" altLang="en-US" dirty="0"/>
              <a:t>依第三十條之一規定變更正常工作時間者，勞工每二週內至少應有二日之例假，每四週內之例假及休息日至少應有八日。</a:t>
            </a:r>
          </a:p>
          <a:p>
            <a:endParaRPr lang="zh-TW" altLang="en-US" dirty="0"/>
          </a:p>
        </p:txBody>
      </p:sp>
    </p:spTree>
    <p:extLst>
      <p:ext uri="{BB962C8B-B14F-4D97-AF65-F5344CB8AC3E}">
        <p14:creationId xmlns:p14="http://schemas.microsoft.com/office/powerpoint/2010/main" val="384495179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5B168AC-9263-4E95-B0E7-C1262883CC33}"/>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 xmlns:a16="http://schemas.microsoft.com/office/drawing/2014/main" id="{AB47FEDB-8C29-4AD7-9938-460C89BF9869}"/>
              </a:ext>
            </a:extLst>
          </p:cNvPr>
          <p:cNvSpPr>
            <a:spLocks noGrp="1"/>
          </p:cNvSpPr>
          <p:nvPr>
            <p:ph idx="1"/>
          </p:nvPr>
        </p:nvSpPr>
        <p:spPr/>
        <p:txBody>
          <a:bodyPr/>
          <a:lstStyle/>
          <a:p>
            <a:pPr>
              <a:lnSpc>
                <a:spcPct val="100000"/>
              </a:lnSpc>
            </a:pPr>
            <a:endParaRPr lang="zh-TW" altLang="en-US" dirty="0"/>
          </a:p>
          <a:p>
            <a:pPr>
              <a:lnSpc>
                <a:spcPct val="100000"/>
              </a:lnSpc>
            </a:pPr>
            <a:r>
              <a:rPr lang="zh-TW" altLang="en-US" dirty="0"/>
              <a:t>雇主使勞工於休息日工作之時間，計入第三十二條第二項所定延長工作時間總數。但因天災、事變或突發事件，雇主有使勞工於休息日工作之必要者，其工作時數不受第三十二條第二項規定之限制。</a:t>
            </a:r>
          </a:p>
          <a:p>
            <a:pPr>
              <a:lnSpc>
                <a:spcPct val="100000"/>
              </a:lnSpc>
            </a:pPr>
            <a:r>
              <a:rPr lang="zh-TW" altLang="en-US" dirty="0"/>
              <a:t>經中央目的事業主管機關同意，且經中央主管機關指定之行業，雇主得將第一項、第二項第一款及第二款所定之例假，於每七日之週期內調整之。</a:t>
            </a:r>
          </a:p>
          <a:p>
            <a:pPr>
              <a:lnSpc>
                <a:spcPct val="100000"/>
              </a:lnSpc>
            </a:pPr>
            <a:r>
              <a:rPr lang="zh-TW" altLang="en-US" dirty="0"/>
              <a:t>前項所定例假之調整，應經工會同意，如事業單位無工會者，經勞資會議同意後，始得為之。雇主僱用勞工人數在三十人以上者，應報當地主管機關備查。</a:t>
            </a:r>
          </a:p>
          <a:p>
            <a:endParaRPr lang="zh-TW" altLang="en-US" dirty="0"/>
          </a:p>
        </p:txBody>
      </p:sp>
    </p:spTree>
    <p:extLst>
      <p:ext uri="{BB962C8B-B14F-4D97-AF65-F5344CB8AC3E}">
        <p14:creationId xmlns:p14="http://schemas.microsoft.com/office/powerpoint/2010/main" val="236630625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9847721-3D18-4D1D-ABBF-4CA21D7539A5}"/>
              </a:ext>
            </a:extLst>
          </p:cNvPr>
          <p:cNvSpPr>
            <a:spLocks noGrp="1"/>
          </p:cNvSpPr>
          <p:nvPr>
            <p:ph type="title"/>
          </p:nvPr>
        </p:nvSpPr>
        <p:spPr/>
        <p:txBody>
          <a:bodyPr/>
          <a:lstStyle/>
          <a:p>
            <a:r>
              <a:rPr lang="zh-TW" altLang="en-US" dirty="0"/>
              <a:t>天災事變突發事件的解釋</a:t>
            </a:r>
          </a:p>
        </p:txBody>
      </p:sp>
      <p:sp>
        <p:nvSpPr>
          <p:cNvPr id="3" name="內容版面配置區 2">
            <a:extLst>
              <a:ext uri="{FF2B5EF4-FFF2-40B4-BE49-F238E27FC236}">
                <a16:creationId xmlns="" xmlns:a16="http://schemas.microsoft.com/office/drawing/2014/main" id="{94597653-96F8-4053-94C7-2163D9FF191A}"/>
              </a:ext>
            </a:extLst>
          </p:cNvPr>
          <p:cNvSpPr>
            <a:spLocks noGrp="1"/>
          </p:cNvSpPr>
          <p:nvPr>
            <p:ph idx="1"/>
          </p:nvPr>
        </p:nvSpPr>
        <p:spPr>
          <a:xfrm>
            <a:off x="465584" y="1238399"/>
            <a:ext cx="10972800" cy="5214937"/>
          </a:xfrm>
        </p:spPr>
        <p:txBody>
          <a:bodyPr/>
          <a:lstStyle/>
          <a:p>
            <a:r>
              <a:rPr lang="zh-TW" altLang="en-US" b="0" u="sng" dirty="0"/>
              <a:t>天災</a:t>
            </a:r>
            <a:r>
              <a:rPr lang="zh-TW" altLang="en-US" b="0" dirty="0"/>
              <a:t>：泛指因天變地異等自然界之變動，導致社會或經濟環境有不利之影響或堪虞者，如暴風、驟雨、劇雷、洪水、地震、旱災⋯等所生之災害；包括預知來臨前之預防準備及事後之復建工作均屬之</a:t>
            </a:r>
            <a:endParaRPr lang="en-US" altLang="zh-TW" b="0" dirty="0"/>
          </a:p>
          <a:p>
            <a:r>
              <a:rPr lang="zh-TW" altLang="en-US" b="0" u="sng" dirty="0"/>
              <a:t>事變</a:t>
            </a:r>
            <a:r>
              <a:rPr lang="zh-TW" altLang="en-US" b="0" dirty="0"/>
              <a:t>：係泛指因人為外力（非天變地異之自然界變動）造成社會或經濟運作動盪之一切重大事件，如戰爭、內亂、暴亂、金融風暴及重大傳染病即是</a:t>
            </a:r>
            <a:endParaRPr lang="en-US" altLang="zh-TW" b="0" dirty="0"/>
          </a:p>
          <a:p>
            <a:r>
              <a:rPr lang="zh-TW" altLang="en-US" b="0" u="sng" dirty="0"/>
              <a:t>突發事件</a:t>
            </a:r>
            <a:r>
              <a:rPr lang="zh-TW" altLang="en-US" b="0" dirty="0"/>
              <a:t>：應視事件發生當時狀況判斷是否為事前無法預知、非屬循環性，及該事件是否需緊急處理而定。</a:t>
            </a:r>
            <a:endParaRPr lang="zh-TW" altLang="en-US" dirty="0"/>
          </a:p>
        </p:txBody>
      </p:sp>
    </p:spTree>
    <p:extLst>
      <p:ext uri="{BB962C8B-B14F-4D97-AF65-F5344CB8AC3E}">
        <p14:creationId xmlns:p14="http://schemas.microsoft.com/office/powerpoint/2010/main" val="362616104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E6E1CD4-D3FE-4325-808C-A3375CD53B3A}"/>
              </a:ext>
            </a:extLst>
          </p:cNvPr>
          <p:cNvSpPr>
            <a:spLocks noGrp="1"/>
          </p:cNvSpPr>
          <p:nvPr>
            <p:ph type="title"/>
          </p:nvPr>
        </p:nvSpPr>
        <p:spPr/>
        <p:txBody>
          <a:bodyPr/>
          <a:lstStyle/>
          <a:p>
            <a:r>
              <a:rPr lang="zh-TW" altLang="en-US" dirty="0"/>
              <a:t>休假</a:t>
            </a:r>
            <a:r>
              <a:rPr lang="en-US" altLang="zh-TW" dirty="0"/>
              <a:t>~</a:t>
            </a:r>
            <a:r>
              <a:rPr lang="zh-TW" altLang="en-US" dirty="0"/>
              <a:t>第 </a:t>
            </a:r>
            <a:r>
              <a:rPr lang="en-US" altLang="zh-TW" dirty="0"/>
              <a:t>37</a:t>
            </a:r>
            <a:r>
              <a:rPr lang="zh-TW" altLang="en-US" dirty="0"/>
              <a:t>條</a:t>
            </a:r>
          </a:p>
        </p:txBody>
      </p:sp>
      <p:sp>
        <p:nvSpPr>
          <p:cNvPr id="3" name="內容版面配置區 2">
            <a:extLst>
              <a:ext uri="{FF2B5EF4-FFF2-40B4-BE49-F238E27FC236}">
                <a16:creationId xmlns="" xmlns:a16="http://schemas.microsoft.com/office/drawing/2014/main" id="{86D1180C-9583-47B8-9A15-FC7DD0AF42BA}"/>
              </a:ext>
            </a:extLst>
          </p:cNvPr>
          <p:cNvSpPr>
            <a:spLocks noGrp="1"/>
          </p:cNvSpPr>
          <p:nvPr>
            <p:ph idx="1"/>
          </p:nvPr>
        </p:nvSpPr>
        <p:spPr>
          <a:xfrm>
            <a:off x="527381" y="1484785"/>
            <a:ext cx="10972800" cy="1837535"/>
          </a:xfrm>
        </p:spPr>
        <p:txBody>
          <a:bodyPr/>
          <a:lstStyle/>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dirty="0">
                <a:solidFill>
                  <a:srgbClr val="000000"/>
                </a:solidFill>
                <a:cs typeface="細明體" panose="02020509000000000000" pitchFamily="49" charset="-120"/>
              </a:rPr>
              <a:t>內政部所定應放假之紀念日、節日、勞動節及其他中央主管機關指定應放假日，均應休假。</a:t>
            </a:r>
            <a:endParaRPr lang="zh-TW" altLang="zh-TW" kern="100" dirty="0">
              <a:cs typeface="Times New Roman" panose="02020603050405020304" pitchFamily="18" charset="0"/>
            </a:endParaRPr>
          </a:p>
          <a:p>
            <a:endParaRPr lang="zh-TW" altLang="en-US" dirty="0"/>
          </a:p>
        </p:txBody>
      </p:sp>
      <p:sp>
        <p:nvSpPr>
          <p:cNvPr id="4" name="矩形 3">
            <a:extLst>
              <a:ext uri="{FF2B5EF4-FFF2-40B4-BE49-F238E27FC236}">
                <a16:creationId xmlns="" xmlns:a16="http://schemas.microsoft.com/office/drawing/2014/main" id="{A6EC8683-F5B2-4E94-8C02-31DD4B82DFA0}"/>
              </a:ext>
            </a:extLst>
          </p:cNvPr>
          <p:cNvSpPr/>
          <p:nvPr/>
        </p:nvSpPr>
        <p:spPr bwMode="auto">
          <a:xfrm>
            <a:off x="1077524" y="4429656"/>
            <a:ext cx="10422657" cy="1659118"/>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kumimoji="0"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sym typeface="Arial" charset="0"/>
              </a:rPr>
              <a:t>民國</a:t>
            </a:r>
            <a:r>
              <a:rPr kumimoji="0" lang="en-US" altLang="zh-TW"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sym typeface="Arial" charset="0"/>
              </a:rPr>
              <a:t>105</a:t>
            </a:r>
            <a:r>
              <a:rPr kumimoji="0"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sym typeface="Arial" charset="0"/>
              </a:rPr>
              <a:t>年工時修正為每周</a:t>
            </a:r>
            <a:r>
              <a:rPr kumimoji="0" lang="en-US" altLang="zh-TW"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sym typeface="Arial" charset="0"/>
              </a:rPr>
              <a:t>40</a:t>
            </a:r>
            <a:r>
              <a:rPr kumimoji="0"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sym typeface="Arial" charset="0"/>
              </a:rPr>
              <a:t>小時</a:t>
            </a:r>
            <a:r>
              <a:rPr lang="zh-TW" altLang="en-US" sz="2800" b="1" dirty="0">
                <a:solidFill>
                  <a:schemeClr val="tx2"/>
                </a:solidFill>
                <a:latin typeface="微軟正黑體" panose="020B0604030504040204" pitchFamily="34" charset="-120"/>
                <a:ea typeface="微軟正黑體" panose="020B0604030504040204" pitchFamily="34" charset="-120"/>
                <a:sym typeface="Arial" charset="0"/>
              </a:rPr>
              <a:t>，</a:t>
            </a:r>
            <a:r>
              <a:rPr kumimoji="0"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sym typeface="Arial" charset="0"/>
              </a:rPr>
              <a:t>勞工可依照人事行政局年度行事曆出勤</a:t>
            </a:r>
            <a:r>
              <a:rPr lang="zh-TW" altLang="en-US" sz="2800" b="1" dirty="0">
                <a:solidFill>
                  <a:schemeClr val="tx2"/>
                </a:solidFill>
                <a:latin typeface="微軟正黑體" panose="020B0604030504040204" pitchFamily="34" charset="-120"/>
                <a:ea typeface="微軟正黑體" panose="020B0604030504040204" pitchFamily="34" charset="-120"/>
                <a:sym typeface="Arial" charset="0"/>
              </a:rPr>
              <a:t>，例休假日亦可比照公部門，唯</a:t>
            </a:r>
            <a:r>
              <a:rPr lang="en-US" altLang="zh-TW" sz="2800" b="1" dirty="0">
                <a:solidFill>
                  <a:schemeClr val="tx2"/>
                </a:solidFill>
                <a:latin typeface="微軟正黑體" panose="020B0604030504040204" pitchFamily="34" charset="-120"/>
                <a:ea typeface="微軟正黑體" panose="020B0604030504040204" pitchFamily="34" charset="-120"/>
                <a:sym typeface="Arial" charset="0"/>
              </a:rPr>
              <a:t>『</a:t>
            </a:r>
            <a:r>
              <a:rPr lang="zh-TW" altLang="en-US" sz="2800" b="1" dirty="0">
                <a:solidFill>
                  <a:schemeClr val="tx2"/>
                </a:solidFill>
                <a:latin typeface="微軟正黑體" panose="020B0604030504040204" pitchFamily="34" charset="-120"/>
                <a:ea typeface="微軟正黑體" panose="020B0604030504040204" pitchFamily="34" charset="-120"/>
                <a:sym typeface="Arial" charset="0"/>
              </a:rPr>
              <a:t>五一勞動日</a:t>
            </a:r>
            <a:r>
              <a:rPr lang="en-US" altLang="zh-TW" sz="2800" b="1" dirty="0">
                <a:solidFill>
                  <a:schemeClr val="tx2"/>
                </a:solidFill>
                <a:latin typeface="微軟正黑體" panose="020B0604030504040204" pitchFamily="34" charset="-120"/>
                <a:ea typeface="微軟正黑體" panose="020B0604030504040204" pitchFamily="34" charset="-120"/>
                <a:sym typeface="Arial" charset="0"/>
              </a:rPr>
              <a:t>』</a:t>
            </a:r>
            <a:r>
              <a:rPr lang="zh-TW" altLang="en-US" sz="2800" b="1" dirty="0">
                <a:solidFill>
                  <a:schemeClr val="tx2"/>
                </a:solidFill>
                <a:latin typeface="微軟正黑體" panose="020B0604030504040204" pitchFamily="34" charset="-120"/>
                <a:ea typeface="微軟正黑體" panose="020B0604030504040204" pitchFamily="34" charset="-120"/>
                <a:sym typeface="Arial" charset="0"/>
              </a:rPr>
              <a:t>為勞工專屬節日，勞工應休假一天</a:t>
            </a:r>
            <a:endParaRPr kumimoji="0"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sym typeface="Arial" charset="0"/>
            </a:endParaRPr>
          </a:p>
        </p:txBody>
      </p:sp>
    </p:spTree>
    <p:extLst>
      <p:ext uri="{BB962C8B-B14F-4D97-AF65-F5344CB8AC3E}">
        <p14:creationId xmlns:p14="http://schemas.microsoft.com/office/powerpoint/2010/main" val="307190705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特別休假</a:t>
            </a:r>
            <a:r>
              <a:rPr lang="en-US" altLang="zh-TW" dirty="0"/>
              <a:t>~</a:t>
            </a:r>
            <a:r>
              <a:rPr lang="zh-TW" altLang="en-US" dirty="0"/>
              <a:t> 第</a:t>
            </a:r>
            <a:r>
              <a:rPr lang="en-US" altLang="zh-TW" dirty="0"/>
              <a:t>38</a:t>
            </a:r>
            <a:r>
              <a:rPr lang="zh-TW" altLang="en-US" dirty="0"/>
              <a:t>條</a:t>
            </a:r>
          </a:p>
        </p:txBody>
      </p:sp>
      <p:sp>
        <p:nvSpPr>
          <p:cNvPr id="3" name="內容版面配置區 2"/>
          <p:cNvSpPr>
            <a:spLocks noGrp="1"/>
          </p:cNvSpPr>
          <p:nvPr>
            <p:ph idx="1"/>
          </p:nvPr>
        </p:nvSpPr>
        <p:spPr>
          <a:xfrm>
            <a:off x="465584" y="1645920"/>
            <a:ext cx="10972800" cy="4596602"/>
          </a:xfrm>
        </p:spPr>
        <p:txBody>
          <a:bodyPr/>
          <a:lstStyle/>
          <a:p>
            <a:pPr marL="39688" indent="0">
              <a:lnSpc>
                <a:spcPct val="100000"/>
              </a:lnSpc>
              <a:buNone/>
            </a:pPr>
            <a:r>
              <a:rPr lang="zh-TW" altLang="en-US" dirty="0"/>
              <a:t>勞工在同一雇主或事業單位，繼續工作滿一定期間者，應依下列規定給予特別休假：</a:t>
            </a:r>
          </a:p>
          <a:p>
            <a:pPr marL="39688" indent="0">
              <a:lnSpc>
                <a:spcPct val="100000"/>
              </a:lnSpc>
              <a:buNone/>
            </a:pPr>
            <a:r>
              <a:rPr lang="zh-TW" altLang="en-US" dirty="0"/>
              <a:t>一、六個月以上一年未滿者，三日。</a:t>
            </a:r>
          </a:p>
          <a:p>
            <a:pPr marL="39688" indent="0">
              <a:lnSpc>
                <a:spcPct val="100000"/>
              </a:lnSpc>
              <a:buNone/>
            </a:pPr>
            <a:r>
              <a:rPr lang="zh-TW" altLang="en-US" dirty="0"/>
              <a:t>二、一年以上二年未滿者，七日。</a:t>
            </a:r>
          </a:p>
          <a:p>
            <a:pPr marL="39688" indent="0">
              <a:lnSpc>
                <a:spcPct val="100000"/>
              </a:lnSpc>
              <a:buNone/>
            </a:pPr>
            <a:r>
              <a:rPr lang="zh-TW" altLang="en-US" dirty="0"/>
              <a:t>三、二年以上三年未滿者，十日。</a:t>
            </a:r>
          </a:p>
          <a:p>
            <a:pPr marL="39688" indent="0">
              <a:lnSpc>
                <a:spcPct val="100000"/>
              </a:lnSpc>
              <a:buNone/>
            </a:pPr>
            <a:r>
              <a:rPr lang="zh-TW" altLang="en-US" dirty="0"/>
              <a:t>四、三年以上五年未滿者，每年十四日。</a:t>
            </a:r>
          </a:p>
          <a:p>
            <a:pPr marL="39688" indent="0">
              <a:lnSpc>
                <a:spcPct val="100000"/>
              </a:lnSpc>
              <a:buNone/>
            </a:pPr>
            <a:r>
              <a:rPr lang="zh-TW" altLang="en-US" dirty="0"/>
              <a:t>五、五年以上十年未滿者，每年十五日。</a:t>
            </a:r>
          </a:p>
          <a:p>
            <a:pPr marL="39688" indent="0">
              <a:lnSpc>
                <a:spcPct val="100000"/>
              </a:lnSpc>
              <a:buNone/>
            </a:pPr>
            <a:r>
              <a:rPr lang="zh-TW" altLang="en-US" dirty="0"/>
              <a:t>六、十年以上者，每一年加給一日，加至三十日為止。</a:t>
            </a:r>
          </a:p>
        </p:txBody>
      </p:sp>
    </p:spTree>
    <p:extLst>
      <p:ext uri="{BB962C8B-B14F-4D97-AF65-F5344CB8AC3E}">
        <p14:creationId xmlns:p14="http://schemas.microsoft.com/office/powerpoint/2010/main" val="102847937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D366219-3619-437C-A3A4-9E072887CA92}"/>
              </a:ext>
            </a:extLst>
          </p:cNvPr>
          <p:cNvSpPr>
            <a:spLocks noGrp="1"/>
          </p:cNvSpPr>
          <p:nvPr>
            <p:ph type="title"/>
          </p:nvPr>
        </p:nvSpPr>
        <p:spPr/>
        <p:txBody>
          <a:bodyPr/>
          <a:lstStyle/>
          <a:p>
            <a:r>
              <a:rPr lang="zh-TW" altLang="en-US" dirty="0"/>
              <a:t>特別休假未休完應給薪</a:t>
            </a:r>
          </a:p>
        </p:txBody>
      </p:sp>
      <p:sp>
        <p:nvSpPr>
          <p:cNvPr id="3" name="內容版面配置區 2">
            <a:extLst>
              <a:ext uri="{FF2B5EF4-FFF2-40B4-BE49-F238E27FC236}">
                <a16:creationId xmlns="" xmlns:a16="http://schemas.microsoft.com/office/drawing/2014/main" id="{516B0A85-7440-4356-BBB3-27C6A26C5F29}"/>
              </a:ext>
            </a:extLst>
          </p:cNvPr>
          <p:cNvSpPr>
            <a:spLocks noGrp="1"/>
          </p:cNvSpPr>
          <p:nvPr>
            <p:ph idx="1"/>
          </p:nvPr>
        </p:nvSpPr>
        <p:spPr/>
        <p:txBody>
          <a:bodyPr/>
          <a:lstStyle/>
          <a:p>
            <a:pPr>
              <a:lnSpc>
                <a:spcPct val="100000"/>
              </a:lnSpc>
            </a:pPr>
            <a:r>
              <a:rPr lang="zh-TW" altLang="en-US" sz="2400" dirty="0"/>
              <a:t>前項之特別休假期日，由勞工排定之。但雇主基於企業經營上之急迫需求或勞工因個人因素，得與他方協商調整。</a:t>
            </a:r>
          </a:p>
          <a:p>
            <a:pPr>
              <a:lnSpc>
                <a:spcPct val="100000"/>
              </a:lnSpc>
            </a:pPr>
            <a:r>
              <a:rPr lang="zh-TW" altLang="en-US" sz="2400" dirty="0"/>
              <a:t>雇主應於勞工符合第一項所定之特別休假條件時，告知勞工依前二項規定排定特別休假。</a:t>
            </a:r>
          </a:p>
          <a:p>
            <a:pPr>
              <a:lnSpc>
                <a:spcPct val="100000"/>
              </a:lnSpc>
            </a:pPr>
            <a:r>
              <a:rPr lang="zh-TW" altLang="en-US" sz="2400" dirty="0"/>
              <a:t>勞工之特別休假，因年度終結或契約終止而未休之日數，雇主應發給工資。但年度終結未休之日數，經勞雇雙方協商遞延至次一年度實施者，於次一年度終結或契約終止仍未休之日數，雇主應發給工資。</a:t>
            </a:r>
          </a:p>
          <a:p>
            <a:pPr>
              <a:lnSpc>
                <a:spcPct val="100000"/>
              </a:lnSpc>
            </a:pPr>
            <a:r>
              <a:rPr lang="zh-TW" altLang="en-US" sz="2400" dirty="0"/>
              <a:t>雇主應將勞工每年特別休假之期日及未休之日數所發給之工資數額，記載於第二十三條所定之勞工工資清冊，並每年定期將其內容以書面通知勞工。</a:t>
            </a:r>
          </a:p>
          <a:p>
            <a:pPr>
              <a:lnSpc>
                <a:spcPct val="100000"/>
              </a:lnSpc>
            </a:pPr>
            <a:r>
              <a:rPr lang="zh-TW" altLang="en-US" sz="2400" dirty="0"/>
              <a:t>勞工依本條主張權利時，雇主如認為其權利不存在，應負舉證責任。</a:t>
            </a:r>
          </a:p>
          <a:p>
            <a:endParaRPr lang="zh-TW" altLang="en-US" dirty="0"/>
          </a:p>
        </p:txBody>
      </p:sp>
    </p:spTree>
    <p:extLst>
      <p:ext uri="{BB962C8B-B14F-4D97-AF65-F5344CB8AC3E}">
        <p14:creationId xmlns:p14="http://schemas.microsoft.com/office/powerpoint/2010/main" val="271805014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例休</a:t>
            </a:r>
            <a:r>
              <a:rPr lang="en-US" altLang="zh-TW" dirty="0"/>
              <a:t>/</a:t>
            </a:r>
            <a:r>
              <a:rPr lang="zh-TW" altLang="zh-TW" dirty="0"/>
              <a:t>特別假給薪</a:t>
            </a:r>
            <a:r>
              <a:rPr lang="zh-TW" altLang="en-US" dirty="0"/>
              <a:t>～</a:t>
            </a:r>
            <a:r>
              <a:rPr lang="zh-TW" altLang="zh-TW" dirty="0"/>
              <a:t>第</a:t>
            </a:r>
            <a:r>
              <a:rPr lang="en-US" altLang="zh-TW" dirty="0"/>
              <a:t>39</a:t>
            </a:r>
            <a:r>
              <a:rPr lang="zh-TW" altLang="zh-TW" dirty="0"/>
              <a:t>條</a:t>
            </a:r>
            <a:endParaRPr lang="zh-TW" altLang="en-US" dirty="0"/>
          </a:p>
        </p:txBody>
      </p:sp>
      <p:sp>
        <p:nvSpPr>
          <p:cNvPr id="3" name="內容版面配置區 2"/>
          <p:cNvSpPr>
            <a:spLocks noGrp="1"/>
          </p:cNvSpPr>
          <p:nvPr>
            <p:ph idx="1"/>
          </p:nvPr>
        </p:nvSpPr>
        <p:spPr/>
        <p:txBody>
          <a:bodyPr/>
          <a:lstStyle/>
          <a:p>
            <a:r>
              <a:rPr lang="zh-TW" altLang="zh-TW" dirty="0"/>
              <a:t>第三十六條所定之例假、第三十七條所定之休假及第三十八條所定之特別休假，工資應由雇主照給。雇主經</a:t>
            </a:r>
            <a:r>
              <a:rPr lang="zh-TW" altLang="zh-TW" u="sng" dirty="0">
                <a:solidFill>
                  <a:srgbClr val="C00000"/>
                </a:solidFill>
                <a:effectLst>
                  <a:outerShdw blurRad="38100" dist="38100" dir="2700000" algn="tl">
                    <a:srgbClr val="000000">
                      <a:alpha val="43137"/>
                    </a:srgbClr>
                  </a:outerShdw>
                </a:effectLst>
              </a:rPr>
              <a:t>徵得勞工同意</a:t>
            </a:r>
            <a:r>
              <a:rPr lang="zh-TW" altLang="zh-TW" dirty="0"/>
              <a:t>於休假日工作者，工資應加倍發給。因季節性關係有趕工必要，經勞工或工會同意照常工作者，亦同</a:t>
            </a:r>
            <a:endParaRPr lang="zh-TW" altLang="zh-TW" u="sng" dirty="0"/>
          </a:p>
          <a:p>
            <a:endParaRPr lang="zh-TW" altLang="en-US" dirty="0"/>
          </a:p>
        </p:txBody>
      </p:sp>
    </p:spTree>
    <p:extLst>
      <p:ext uri="{BB962C8B-B14F-4D97-AF65-F5344CB8AC3E}">
        <p14:creationId xmlns:p14="http://schemas.microsoft.com/office/powerpoint/2010/main" val="41676869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58009" y="519686"/>
            <a:ext cx="10058400" cy="591938"/>
          </a:xfrm>
        </p:spPr>
        <p:txBody>
          <a:bodyPr>
            <a:normAutofit fontScale="90000"/>
          </a:bodyPr>
          <a:lstStyle/>
          <a:p>
            <a:r>
              <a:rPr lang="zh-TW" altLang="en-US" dirty="0"/>
              <a:t>正常工時</a:t>
            </a:r>
            <a:r>
              <a:rPr lang="en-US" altLang="zh-TW" dirty="0"/>
              <a:t>~</a:t>
            </a:r>
            <a:r>
              <a:rPr lang="zh-TW" altLang="en-US" dirty="0"/>
              <a:t> 第</a:t>
            </a:r>
            <a:r>
              <a:rPr lang="en-US" altLang="zh-TW" dirty="0"/>
              <a:t>30</a:t>
            </a:r>
            <a:r>
              <a:rPr lang="zh-TW" altLang="en-US" dirty="0"/>
              <a:t>條</a:t>
            </a:r>
          </a:p>
        </p:txBody>
      </p:sp>
      <p:sp>
        <p:nvSpPr>
          <p:cNvPr id="4" name="內容版面配置區 3"/>
          <p:cNvSpPr>
            <a:spLocks noGrp="1"/>
          </p:cNvSpPr>
          <p:nvPr>
            <p:ph idx="1"/>
          </p:nvPr>
        </p:nvSpPr>
        <p:spPr>
          <a:xfrm>
            <a:off x="453612" y="1362636"/>
            <a:ext cx="11403107" cy="4858870"/>
          </a:xfrm>
        </p:spPr>
        <p:txBody>
          <a:bodyPr>
            <a:normAutofit fontScale="70000" lnSpcReduction="20000"/>
          </a:bodyPr>
          <a:lstStyle/>
          <a:p>
            <a:r>
              <a:rPr lang="zh-TW" altLang="en-US" sz="3400" dirty="0"/>
              <a:t>勞工正常工作時間，每日不得超過八小時，每週不得超過四十小時。</a:t>
            </a:r>
          </a:p>
          <a:p>
            <a:r>
              <a:rPr lang="zh-TW" altLang="en-US" sz="3400" dirty="0"/>
              <a:t>前項正常工作時間，雇主經工會同意，如事業單位無工會者，經勞資會議同意後，得將其二週內二日之正常工作時數，分配於其他工作日。其分配於其他工作日之時數，每日不得超過二小時。但每週工作總時數不得超過四十八小時。</a:t>
            </a:r>
          </a:p>
          <a:p>
            <a:r>
              <a:rPr lang="zh-TW" altLang="en-US" sz="3400" dirty="0"/>
              <a:t>第一項正常工作時間，雇主經工會同意，如事業單位無工會者，經勞資會議同意後，得將八週內之正常工作時數加以分配。但每日正常工作時間不得超過八小時，每週工作總時數不得超過四十八小時。</a:t>
            </a:r>
          </a:p>
          <a:p>
            <a:r>
              <a:rPr lang="zh-TW" altLang="en-US" sz="3400" dirty="0"/>
              <a:t>前二項規定，僅適用於經中央主管機關指定之行業。</a:t>
            </a:r>
          </a:p>
          <a:p>
            <a:endParaRPr lang="zh-TW" altLang="en-US" dirty="0"/>
          </a:p>
        </p:txBody>
      </p:sp>
    </p:spTree>
    <p:extLst>
      <p:ext uri="{BB962C8B-B14F-4D97-AF65-F5344CB8AC3E}">
        <p14:creationId xmlns:p14="http://schemas.microsoft.com/office/powerpoint/2010/main" val="411119333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8"/>
          <p:cNvGraphicFramePr>
            <a:graphicFrameLocks/>
          </p:cNvGraphicFramePr>
          <p:nvPr>
            <p:extLst>
              <p:ext uri="{D42A27DB-BD31-4B8C-83A1-F6EECF244321}">
                <p14:modId xmlns:p14="http://schemas.microsoft.com/office/powerpoint/2010/main" val="2210239794"/>
              </p:ext>
            </p:extLst>
          </p:nvPr>
        </p:nvGraphicFramePr>
        <p:xfrm>
          <a:off x="7048500" y="1706881"/>
          <a:ext cx="4572000" cy="4515528"/>
        </p:xfrm>
        <a:graphic>
          <a:graphicData uri="http://schemas.openxmlformats.org/drawingml/2006/table">
            <a:tbl>
              <a:tblPr>
                <a:tableStyleId>{5940675A-B579-460E-94D1-54222C63F5DA}</a:tableStyleId>
              </a:tblPr>
              <a:tblGrid>
                <a:gridCol w="4572000">
                  <a:extLst>
                    <a:ext uri="{9D8B030D-6E8A-4147-A177-3AD203B41FA5}">
                      <a16:colId xmlns="" xmlns:a16="http://schemas.microsoft.com/office/drawing/2014/main" val="20000"/>
                    </a:ext>
                  </a:extLst>
                </a:gridCol>
              </a:tblGrid>
              <a:tr h="337187">
                <a:tc>
                  <a:txBody>
                    <a:bodyPr/>
                    <a:lstStyle/>
                    <a:p>
                      <a:pPr algn="l" fontAlgn="ctr"/>
                      <a:r>
                        <a:rPr lang="zh-TW" altLang="en-US" sz="2000" u="none" strike="noStrike" dirty="0">
                          <a:effectLst/>
                        </a:rPr>
                        <a:t>某甲</a:t>
                      </a:r>
                      <a:r>
                        <a:rPr lang="en-US" altLang="zh-TW" sz="2000" u="none" strike="noStrike" dirty="0">
                          <a:effectLst/>
                        </a:rPr>
                        <a:t>109</a:t>
                      </a:r>
                      <a:r>
                        <a:rPr lang="zh-TW" altLang="en-US" sz="2000" u="none" strike="noStrike" dirty="0">
                          <a:effectLst/>
                        </a:rPr>
                        <a:t>年</a:t>
                      </a:r>
                      <a:r>
                        <a:rPr lang="en-US" altLang="zh-TW" sz="2000" u="none" strike="noStrike" dirty="0">
                          <a:effectLst/>
                        </a:rPr>
                        <a:t>5/1</a:t>
                      </a:r>
                      <a:r>
                        <a:rPr lang="zh-TW" altLang="en-US" sz="2000" u="none" strike="noStrike" dirty="0">
                          <a:effectLst/>
                        </a:rPr>
                        <a:t>到職</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 xmlns:a16="http://schemas.microsoft.com/office/drawing/2014/main" val="10000"/>
                  </a:ext>
                </a:extLst>
              </a:tr>
              <a:tr h="669829">
                <a:tc>
                  <a:txBody>
                    <a:bodyPr/>
                    <a:lstStyle/>
                    <a:p>
                      <a:pPr algn="l" fontAlgn="ctr"/>
                      <a:r>
                        <a:rPr lang="en-US" altLang="zh-TW" sz="2000" u="none" strike="noStrike" dirty="0">
                          <a:effectLst/>
                        </a:rPr>
                        <a:t>109</a:t>
                      </a:r>
                      <a:r>
                        <a:rPr lang="zh-TW" altLang="en-US" sz="2000" u="none" strike="noStrike" dirty="0">
                          <a:effectLst/>
                        </a:rPr>
                        <a:t>年</a:t>
                      </a:r>
                      <a:r>
                        <a:rPr lang="en-US" altLang="zh-TW" sz="2000" u="none" strike="noStrike" dirty="0">
                          <a:effectLst/>
                        </a:rPr>
                        <a:t>11/1</a:t>
                      </a:r>
                      <a:r>
                        <a:rPr lang="zh-TW" altLang="en-US" sz="2000" u="none" strike="noStrike" dirty="0">
                          <a:effectLst/>
                        </a:rPr>
                        <a:t>起滿半年有</a:t>
                      </a:r>
                      <a:r>
                        <a:rPr lang="en-US" altLang="zh-TW" sz="2000" u="none" strike="noStrike" dirty="0">
                          <a:effectLst/>
                        </a:rPr>
                        <a:t>3</a:t>
                      </a:r>
                      <a:r>
                        <a:rPr lang="zh-TW" altLang="en-US" sz="2000" u="none" strike="noStrike" dirty="0">
                          <a:effectLst/>
                        </a:rPr>
                        <a:t>天年假</a:t>
                      </a:r>
                      <a:r>
                        <a:rPr lang="en-US" altLang="zh-TW" sz="2000" u="none" strike="noStrike" dirty="0">
                          <a:effectLst/>
                        </a:rPr>
                        <a:t>(</a:t>
                      </a:r>
                      <a:r>
                        <a:rPr lang="zh-TW" altLang="en-US" sz="2000" u="none" strike="noStrike" dirty="0">
                          <a:effectLst/>
                        </a:rPr>
                        <a:t>半年內要用完</a:t>
                      </a:r>
                      <a:r>
                        <a:rPr lang="en-US" altLang="zh-TW" sz="2000" u="none" strike="noStrike" dirty="0">
                          <a:effectLst/>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 xmlns:a16="http://schemas.microsoft.com/office/drawing/2014/main" val="10001"/>
                  </a:ext>
                </a:extLst>
              </a:tr>
              <a:tr h="877128">
                <a:tc>
                  <a:txBody>
                    <a:bodyPr/>
                    <a:lstStyle/>
                    <a:p>
                      <a:pPr algn="l" fontAlgn="ctr"/>
                      <a:r>
                        <a:rPr lang="en-US" altLang="zh-TW" sz="2000" u="none" strike="noStrike" dirty="0">
                          <a:effectLst/>
                        </a:rPr>
                        <a:t>110</a:t>
                      </a:r>
                      <a:r>
                        <a:rPr lang="zh-TW" altLang="en-US" sz="2000" u="none" strike="noStrike" dirty="0">
                          <a:effectLst/>
                        </a:rPr>
                        <a:t>年度</a:t>
                      </a:r>
                      <a:r>
                        <a:rPr lang="en-US" altLang="zh-TW" sz="2000" u="none" strike="noStrike" dirty="0">
                          <a:effectLst/>
                        </a:rPr>
                        <a:t>4/30</a:t>
                      </a:r>
                      <a:r>
                        <a:rPr lang="zh-TW" altLang="en-US" sz="2000" u="none" strike="noStrike" dirty="0">
                          <a:effectLst/>
                        </a:rPr>
                        <a:t>滿一年</a:t>
                      </a:r>
                      <a:r>
                        <a:rPr lang="en-US" altLang="zh-TW" sz="2000" u="none" strike="noStrike" dirty="0">
                          <a:effectLst/>
                        </a:rPr>
                        <a:t>, </a:t>
                      </a:r>
                      <a:r>
                        <a:rPr lang="zh-TW" altLang="en-US" sz="2000" u="none" strike="noStrike" dirty="0">
                          <a:effectLst/>
                        </a:rPr>
                        <a:t>自</a:t>
                      </a:r>
                      <a:r>
                        <a:rPr lang="en-US" altLang="zh-TW" sz="2000" u="none" strike="noStrike" dirty="0">
                          <a:effectLst/>
                        </a:rPr>
                        <a:t>110/5/1-111/04/30</a:t>
                      </a:r>
                      <a:r>
                        <a:rPr lang="zh-TW" altLang="en-US" sz="2000" u="none" strike="noStrike" dirty="0">
                          <a:effectLst/>
                        </a:rPr>
                        <a:t>有</a:t>
                      </a:r>
                      <a:r>
                        <a:rPr lang="en-US" altLang="zh-TW" sz="2000" u="none" strike="noStrike" dirty="0">
                          <a:effectLst/>
                        </a:rPr>
                        <a:t>7</a:t>
                      </a:r>
                      <a:r>
                        <a:rPr lang="zh-TW" altLang="en-US" sz="2000" u="none" strike="noStrike" dirty="0">
                          <a:effectLst/>
                        </a:rPr>
                        <a:t>天年假</a:t>
                      </a:r>
                      <a:r>
                        <a:rPr lang="en-US" altLang="zh-TW" sz="2000" u="none" strike="noStrike" dirty="0">
                          <a:effectLst/>
                        </a:rPr>
                        <a:t>(</a:t>
                      </a:r>
                      <a:r>
                        <a:rPr lang="zh-TW" altLang="en-US" sz="2000" u="none" strike="noStrike" dirty="0">
                          <a:effectLst/>
                        </a:rPr>
                        <a:t>一年內要用完</a:t>
                      </a:r>
                      <a:r>
                        <a:rPr lang="en-US" altLang="zh-TW" sz="2000" u="none" strike="noStrike" dirty="0">
                          <a:effectLst/>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 xmlns:a16="http://schemas.microsoft.com/office/drawing/2014/main" val="10002"/>
                  </a:ext>
                </a:extLst>
              </a:tr>
              <a:tr h="877128">
                <a:tc>
                  <a:txBody>
                    <a:bodyPr/>
                    <a:lstStyle/>
                    <a:p>
                      <a:pPr algn="l" fontAlgn="ctr"/>
                      <a:r>
                        <a:rPr lang="en-US" altLang="zh-TW" sz="2000" u="none" strike="noStrike" dirty="0">
                          <a:effectLst/>
                        </a:rPr>
                        <a:t>111</a:t>
                      </a:r>
                      <a:r>
                        <a:rPr lang="zh-TW" altLang="en-US" sz="2000" u="none" strike="noStrike" dirty="0">
                          <a:effectLst/>
                        </a:rPr>
                        <a:t>年度</a:t>
                      </a:r>
                      <a:r>
                        <a:rPr lang="en-US" altLang="zh-TW" sz="2000" u="none" strike="noStrike" dirty="0">
                          <a:effectLst/>
                        </a:rPr>
                        <a:t>4/30</a:t>
                      </a:r>
                      <a:r>
                        <a:rPr lang="zh-TW" altLang="en-US" sz="2000" u="none" strike="noStrike" dirty="0">
                          <a:effectLst/>
                        </a:rPr>
                        <a:t>滿</a:t>
                      </a:r>
                      <a:r>
                        <a:rPr lang="en-US" altLang="zh-TW" sz="2000" u="none" strike="noStrike" dirty="0">
                          <a:effectLst/>
                        </a:rPr>
                        <a:t>2</a:t>
                      </a:r>
                      <a:r>
                        <a:rPr lang="zh-TW" altLang="en-US" sz="2000" u="none" strike="noStrike" dirty="0">
                          <a:effectLst/>
                        </a:rPr>
                        <a:t>年</a:t>
                      </a:r>
                      <a:r>
                        <a:rPr lang="en-US" altLang="zh-TW" sz="2000" u="none" strike="noStrike" dirty="0">
                          <a:effectLst/>
                        </a:rPr>
                        <a:t>, </a:t>
                      </a:r>
                      <a:r>
                        <a:rPr lang="zh-TW" altLang="en-US" sz="2000" u="none" strike="noStrike" dirty="0">
                          <a:effectLst/>
                        </a:rPr>
                        <a:t>自</a:t>
                      </a:r>
                      <a:r>
                        <a:rPr lang="en-US" altLang="zh-TW" sz="2000" u="none" strike="noStrike" dirty="0">
                          <a:effectLst/>
                        </a:rPr>
                        <a:t>111/5/1-112/4/30</a:t>
                      </a:r>
                      <a:r>
                        <a:rPr lang="zh-TW" altLang="en-US" sz="2000" u="none" strike="noStrike" dirty="0">
                          <a:effectLst/>
                        </a:rPr>
                        <a:t>有</a:t>
                      </a:r>
                      <a:r>
                        <a:rPr lang="en-US" altLang="zh-TW" sz="2000" u="none" strike="noStrike" dirty="0">
                          <a:effectLst/>
                        </a:rPr>
                        <a:t>10</a:t>
                      </a:r>
                      <a:r>
                        <a:rPr lang="zh-TW" altLang="en-US" sz="2000" u="none" strike="noStrike" dirty="0">
                          <a:effectLst/>
                        </a:rPr>
                        <a:t>天年假</a:t>
                      </a:r>
                      <a:r>
                        <a:rPr lang="en-US" altLang="zh-TW" sz="2000" u="none" strike="noStrike" dirty="0">
                          <a:effectLst/>
                        </a:rPr>
                        <a:t>(</a:t>
                      </a:r>
                      <a:r>
                        <a:rPr lang="zh-TW" altLang="en-US" sz="2000" u="none" strike="noStrike" dirty="0">
                          <a:effectLst/>
                        </a:rPr>
                        <a:t>一年內要用完</a:t>
                      </a:r>
                      <a:r>
                        <a:rPr lang="en-US" altLang="zh-TW" sz="2000" u="none" strike="noStrike" dirty="0">
                          <a:effectLst/>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 xmlns:a16="http://schemas.microsoft.com/office/drawing/2014/main" val="10003"/>
                  </a:ext>
                </a:extLst>
              </a:tr>
              <a:tr h="877128">
                <a:tc>
                  <a:txBody>
                    <a:bodyPr/>
                    <a:lstStyle/>
                    <a:p>
                      <a:pPr algn="l" fontAlgn="ctr"/>
                      <a:r>
                        <a:rPr lang="en-US" altLang="zh-TW" sz="2000" u="none" strike="noStrike" dirty="0">
                          <a:effectLst/>
                        </a:rPr>
                        <a:t>112</a:t>
                      </a:r>
                      <a:r>
                        <a:rPr lang="zh-TW" altLang="en-US" sz="2000" u="none" strike="noStrike" dirty="0">
                          <a:effectLst/>
                        </a:rPr>
                        <a:t>年度</a:t>
                      </a:r>
                      <a:r>
                        <a:rPr lang="en-US" altLang="zh-TW" sz="2000" u="none" strike="noStrike" dirty="0">
                          <a:effectLst/>
                        </a:rPr>
                        <a:t>4/30</a:t>
                      </a:r>
                      <a:r>
                        <a:rPr lang="zh-TW" altLang="en-US" sz="2000" u="none" strike="noStrike" dirty="0">
                          <a:effectLst/>
                        </a:rPr>
                        <a:t>滿</a:t>
                      </a:r>
                      <a:r>
                        <a:rPr lang="en-US" altLang="zh-TW" sz="2000" u="none" strike="noStrike" dirty="0">
                          <a:effectLst/>
                        </a:rPr>
                        <a:t>3</a:t>
                      </a:r>
                      <a:r>
                        <a:rPr lang="zh-TW" altLang="en-US" sz="2000" u="none" strike="noStrike" dirty="0">
                          <a:effectLst/>
                        </a:rPr>
                        <a:t>年</a:t>
                      </a:r>
                      <a:r>
                        <a:rPr lang="en-US" altLang="zh-TW" sz="2000" u="none" strike="noStrike" dirty="0">
                          <a:effectLst/>
                        </a:rPr>
                        <a:t>, </a:t>
                      </a:r>
                      <a:r>
                        <a:rPr lang="zh-TW" altLang="en-US" sz="2000" u="none" strike="noStrike" dirty="0">
                          <a:effectLst/>
                        </a:rPr>
                        <a:t>自</a:t>
                      </a:r>
                      <a:r>
                        <a:rPr lang="en-US" altLang="zh-TW" sz="2000" u="none" strike="noStrike" dirty="0">
                          <a:effectLst/>
                        </a:rPr>
                        <a:t>112/5/1-113/4/30</a:t>
                      </a:r>
                      <a:r>
                        <a:rPr lang="zh-TW" altLang="en-US" sz="2000" u="none" strike="noStrike" dirty="0">
                          <a:effectLst/>
                        </a:rPr>
                        <a:t>有</a:t>
                      </a:r>
                      <a:r>
                        <a:rPr lang="en-US" altLang="zh-TW" sz="2000" u="none" strike="noStrike" dirty="0">
                          <a:effectLst/>
                        </a:rPr>
                        <a:t>14</a:t>
                      </a:r>
                      <a:r>
                        <a:rPr lang="zh-TW" altLang="en-US" sz="2000" u="none" strike="noStrike" dirty="0">
                          <a:effectLst/>
                        </a:rPr>
                        <a:t>天年假</a:t>
                      </a:r>
                      <a:r>
                        <a:rPr lang="en-US" altLang="zh-TW" sz="2000" u="none" strike="noStrike" dirty="0">
                          <a:effectLst/>
                        </a:rPr>
                        <a:t>(</a:t>
                      </a:r>
                      <a:r>
                        <a:rPr lang="zh-TW" altLang="en-US" sz="2000" u="none" strike="noStrike" dirty="0">
                          <a:effectLst/>
                        </a:rPr>
                        <a:t>一年內要用完</a:t>
                      </a:r>
                      <a:r>
                        <a:rPr lang="en-US" altLang="zh-TW" sz="2000" u="none" strike="noStrike" dirty="0">
                          <a:effectLst/>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 xmlns:a16="http://schemas.microsoft.com/office/drawing/2014/main" val="10004"/>
                  </a:ext>
                </a:extLst>
              </a:tr>
              <a:tr h="877128">
                <a:tc>
                  <a:txBody>
                    <a:bodyPr/>
                    <a:lstStyle/>
                    <a:p>
                      <a:pPr algn="l" fontAlgn="ctr"/>
                      <a:r>
                        <a:rPr lang="en-US" altLang="zh-TW" sz="2000" u="none" strike="noStrike" dirty="0">
                          <a:effectLst/>
                        </a:rPr>
                        <a:t>113</a:t>
                      </a:r>
                      <a:r>
                        <a:rPr lang="zh-TW" altLang="en-US" sz="2000" u="none" strike="noStrike" dirty="0">
                          <a:effectLst/>
                        </a:rPr>
                        <a:t>年度</a:t>
                      </a:r>
                      <a:r>
                        <a:rPr lang="en-US" altLang="zh-TW" sz="2000" u="none" strike="noStrike" dirty="0">
                          <a:effectLst/>
                        </a:rPr>
                        <a:t>4/30</a:t>
                      </a:r>
                      <a:r>
                        <a:rPr lang="zh-TW" altLang="en-US" sz="2000" u="none" strike="noStrike" dirty="0">
                          <a:effectLst/>
                        </a:rPr>
                        <a:t>滿</a:t>
                      </a:r>
                      <a:r>
                        <a:rPr lang="en-US" altLang="zh-TW" sz="2000" u="none" strike="noStrike" dirty="0">
                          <a:effectLst/>
                        </a:rPr>
                        <a:t>4</a:t>
                      </a:r>
                      <a:r>
                        <a:rPr lang="zh-TW" altLang="en-US" sz="2000" u="none" strike="noStrike" dirty="0">
                          <a:effectLst/>
                        </a:rPr>
                        <a:t>年</a:t>
                      </a:r>
                      <a:r>
                        <a:rPr lang="en-US" altLang="zh-TW" sz="2000" u="none" strike="noStrike" dirty="0">
                          <a:effectLst/>
                        </a:rPr>
                        <a:t>, </a:t>
                      </a:r>
                      <a:r>
                        <a:rPr lang="zh-TW" altLang="en-US" sz="2000" u="none" strike="noStrike" dirty="0">
                          <a:effectLst/>
                        </a:rPr>
                        <a:t>自</a:t>
                      </a:r>
                      <a:r>
                        <a:rPr lang="en-US" altLang="zh-TW" sz="2000" u="none" strike="noStrike" dirty="0">
                          <a:effectLst/>
                        </a:rPr>
                        <a:t>112/5/1-112/4/30</a:t>
                      </a:r>
                      <a:r>
                        <a:rPr lang="zh-TW" altLang="en-US" sz="2000" u="none" strike="noStrike" dirty="0">
                          <a:effectLst/>
                        </a:rPr>
                        <a:t>有</a:t>
                      </a:r>
                      <a:r>
                        <a:rPr lang="en-US" altLang="zh-TW" sz="2000" u="none" strike="noStrike" dirty="0">
                          <a:effectLst/>
                        </a:rPr>
                        <a:t>14</a:t>
                      </a:r>
                      <a:r>
                        <a:rPr lang="zh-TW" altLang="en-US" sz="2000" u="none" strike="noStrike" dirty="0">
                          <a:effectLst/>
                        </a:rPr>
                        <a:t>天年假</a:t>
                      </a:r>
                      <a:r>
                        <a:rPr lang="en-US" altLang="zh-TW" sz="2000" u="none" strike="noStrike" dirty="0">
                          <a:effectLst/>
                        </a:rPr>
                        <a:t>(</a:t>
                      </a:r>
                      <a:r>
                        <a:rPr lang="zh-TW" altLang="en-US" sz="2000" u="none" strike="noStrike" dirty="0">
                          <a:effectLst/>
                        </a:rPr>
                        <a:t>一年內要用完</a:t>
                      </a:r>
                      <a:r>
                        <a:rPr lang="en-US" altLang="zh-TW" sz="2000" u="none" strike="noStrike" dirty="0">
                          <a:effectLst/>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 xmlns:a16="http://schemas.microsoft.com/office/drawing/2014/main" val="10005"/>
                  </a:ext>
                </a:extLst>
              </a:tr>
            </a:tbl>
          </a:graphicData>
        </a:graphic>
      </p:graphicFrame>
      <p:sp>
        <p:nvSpPr>
          <p:cNvPr id="12" name="標題 11"/>
          <p:cNvSpPr>
            <a:spLocks noGrp="1"/>
          </p:cNvSpPr>
          <p:nvPr>
            <p:ph type="title"/>
          </p:nvPr>
        </p:nvSpPr>
        <p:spPr/>
        <p:txBody>
          <a:bodyPr/>
          <a:lstStyle/>
          <a:p>
            <a:r>
              <a:rPr lang="zh-TW" altLang="en-US" dirty="0"/>
              <a:t>到職日制</a:t>
            </a:r>
          </a:p>
        </p:txBody>
      </p:sp>
      <p:pic>
        <p:nvPicPr>
          <p:cNvPr id="5" name="圖片 4">
            <a:extLst>
              <a:ext uri="{FF2B5EF4-FFF2-40B4-BE49-F238E27FC236}">
                <a16:creationId xmlns="" xmlns:a16="http://schemas.microsoft.com/office/drawing/2014/main" id="{F3878820-CC32-460B-A687-999C5432F29C}"/>
              </a:ext>
            </a:extLst>
          </p:cNvPr>
          <p:cNvPicPr>
            <a:picLocks noChangeAspect="1"/>
          </p:cNvPicPr>
          <p:nvPr/>
        </p:nvPicPr>
        <p:blipFill>
          <a:blip r:embed="rId2"/>
          <a:stretch>
            <a:fillRect/>
          </a:stretch>
        </p:blipFill>
        <p:spPr>
          <a:xfrm>
            <a:off x="189547" y="1706881"/>
            <a:ext cx="6600825" cy="4515528"/>
          </a:xfrm>
          <a:prstGeom prst="rect">
            <a:avLst/>
          </a:prstGeom>
        </p:spPr>
      </p:pic>
    </p:spTree>
    <p:extLst>
      <p:ext uri="{BB962C8B-B14F-4D97-AF65-F5344CB8AC3E}">
        <p14:creationId xmlns:p14="http://schemas.microsoft.com/office/powerpoint/2010/main" val="309639160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曆年制</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231160177"/>
              </p:ext>
            </p:extLst>
          </p:nvPr>
        </p:nvGraphicFramePr>
        <p:xfrm>
          <a:off x="7551420" y="1560192"/>
          <a:ext cx="4025899" cy="4880758"/>
        </p:xfrm>
        <a:graphic>
          <a:graphicData uri="http://schemas.openxmlformats.org/drawingml/2006/table">
            <a:tbl>
              <a:tblPr>
                <a:tableStyleId>{5940675A-B579-460E-94D1-54222C63F5DA}</a:tableStyleId>
              </a:tblPr>
              <a:tblGrid>
                <a:gridCol w="4025899">
                  <a:extLst>
                    <a:ext uri="{9D8B030D-6E8A-4147-A177-3AD203B41FA5}">
                      <a16:colId xmlns="" xmlns:a16="http://schemas.microsoft.com/office/drawing/2014/main" val="20000"/>
                    </a:ext>
                  </a:extLst>
                </a:gridCol>
              </a:tblGrid>
              <a:tr h="670782">
                <a:tc>
                  <a:txBody>
                    <a:bodyPr/>
                    <a:lstStyle/>
                    <a:p>
                      <a:pPr algn="l" fontAlgn="ctr"/>
                      <a:r>
                        <a:rPr lang="zh-TW" altLang="en-US" sz="2000" u="none" strike="noStrike" dirty="0">
                          <a:effectLst/>
                        </a:rPr>
                        <a:t>某甲</a:t>
                      </a:r>
                      <a:r>
                        <a:rPr lang="en-US" altLang="zh-TW" sz="2000" u="none" strike="noStrike" dirty="0">
                          <a:effectLst/>
                        </a:rPr>
                        <a:t>109</a:t>
                      </a:r>
                      <a:r>
                        <a:rPr lang="zh-TW" altLang="en-US" sz="2000" u="none" strike="noStrike" dirty="0">
                          <a:effectLst/>
                        </a:rPr>
                        <a:t>年</a:t>
                      </a:r>
                      <a:r>
                        <a:rPr lang="en-US" altLang="zh-TW" sz="2000" u="none" strike="noStrike" dirty="0">
                          <a:effectLst/>
                        </a:rPr>
                        <a:t>5/1</a:t>
                      </a:r>
                      <a:r>
                        <a:rPr lang="zh-TW" altLang="en-US" sz="2000" u="none" strike="noStrike" dirty="0">
                          <a:effectLst/>
                        </a:rPr>
                        <a:t>到職</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 xmlns:a16="http://schemas.microsoft.com/office/drawing/2014/main" val="10000"/>
                  </a:ext>
                </a:extLst>
              </a:tr>
              <a:tr h="480546">
                <a:tc>
                  <a:txBody>
                    <a:bodyPr/>
                    <a:lstStyle/>
                    <a:p>
                      <a:pPr algn="l" fontAlgn="ctr"/>
                      <a:r>
                        <a:rPr lang="en-US" altLang="zh-TW" sz="2000" u="none" strike="noStrike" dirty="0">
                          <a:effectLst/>
                        </a:rPr>
                        <a:t>109</a:t>
                      </a:r>
                      <a:r>
                        <a:rPr lang="zh-TW" altLang="en-US" sz="2000" u="none" strike="noStrike" dirty="0">
                          <a:effectLst/>
                        </a:rPr>
                        <a:t>年特休</a:t>
                      </a:r>
                      <a:r>
                        <a:rPr lang="en-US" altLang="zh-TW" sz="2000" u="none" strike="noStrike" dirty="0">
                          <a:effectLst/>
                        </a:rPr>
                        <a:t>= 1</a:t>
                      </a:r>
                      <a:r>
                        <a:rPr lang="zh-TW" altLang="en-US" sz="2000" u="none" strike="noStrike" dirty="0">
                          <a:effectLst/>
                        </a:rPr>
                        <a:t>天</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 xmlns:a16="http://schemas.microsoft.com/office/drawing/2014/main" val="10001"/>
                  </a:ext>
                </a:extLst>
              </a:tr>
              <a:tr h="861019">
                <a:tc>
                  <a:txBody>
                    <a:bodyPr/>
                    <a:lstStyle/>
                    <a:p>
                      <a:pPr algn="l" fontAlgn="ctr"/>
                      <a:r>
                        <a:rPr lang="en-US" altLang="zh-TW" sz="2000" u="none" strike="noStrike" dirty="0">
                          <a:effectLst/>
                        </a:rPr>
                        <a:t>110</a:t>
                      </a:r>
                      <a:r>
                        <a:rPr lang="zh-TW" altLang="en-US" sz="2000" u="none" strike="noStrike" dirty="0">
                          <a:effectLst/>
                        </a:rPr>
                        <a:t>年度</a:t>
                      </a:r>
                      <a:r>
                        <a:rPr lang="en-US" altLang="zh-TW" sz="2000" u="none" strike="noStrike" dirty="0">
                          <a:effectLst/>
                        </a:rPr>
                        <a:t>= 2</a:t>
                      </a:r>
                      <a:r>
                        <a:rPr lang="zh-TW" altLang="en-US" sz="2000" u="none" strike="noStrike" dirty="0">
                          <a:effectLst/>
                        </a:rPr>
                        <a:t>天</a:t>
                      </a:r>
                      <a:r>
                        <a:rPr lang="en-US" altLang="zh-TW" sz="2000" u="none" strike="noStrike" dirty="0">
                          <a:effectLst/>
                        </a:rPr>
                        <a:t>+4.67</a:t>
                      </a:r>
                      <a:r>
                        <a:rPr lang="zh-TW" altLang="en-US" sz="2000" u="none" strike="noStrike" dirty="0">
                          <a:effectLst/>
                        </a:rPr>
                        <a:t>天</a:t>
                      </a:r>
                      <a:r>
                        <a:rPr lang="en-US" altLang="zh-TW" sz="2000" u="none" strike="noStrike" dirty="0">
                          <a:effectLst/>
                        </a:rPr>
                        <a:t>= 6.67</a:t>
                      </a:r>
                      <a:r>
                        <a:rPr lang="zh-TW" altLang="en-US" sz="2000" u="none" strike="noStrike" dirty="0">
                          <a:effectLst/>
                        </a:rPr>
                        <a:t>天</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 xmlns:a16="http://schemas.microsoft.com/office/drawing/2014/main" val="10002"/>
                  </a:ext>
                </a:extLst>
              </a:tr>
              <a:tr h="956137">
                <a:tc>
                  <a:txBody>
                    <a:bodyPr/>
                    <a:lstStyle/>
                    <a:p>
                      <a:pPr algn="l" fontAlgn="ctr"/>
                      <a:r>
                        <a:rPr lang="en-US" altLang="zh-TW" sz="2000" u="none" strike="noStrike" dirty="0">
                          <a:effectLst/>
                        </a:rPr>
                        <a:t>111</a:t>
                      </a:r>
                      <a:r>
                        <a:rPr lang="zh-TW" altLang="en-US" sz="2000" u="none" strike="noStrike" dirty="0">
                          <a:effectLst/>
                        </a:rPr>
                        <a:t>年度</a:t>
                      </a:r>
                      <a:r>
                        <a:rPr lang="en-US" altLang="zh-TW" sz="2000" u="none" strike="noStrike" dirty="0">
                          <a:effectLst/>
                        </a:rPr>
                        <a:t>= 2.3</a:t>
                      </a:r>
                      <a:r>
                        <a:rPr lang="zh-TW" altLang="en-US" sz="2000" u="none" strike="noStrike" dirty="0">
                          <a:effectLst/>
                        </a:rPr>
                        <a:t>天 </a:t>
                      </a:r>
                      <a:r>
                        <a:rPr lang="en-US" altLang="zh-TW" sz="2000" u="none" strike="noStrike" dirty="0">
                          <a:effectLst/>
                        </a:rPr>
                        <a:t>+ 6.7</a:t>
                      </a:r>
                      <a:r>
                        <a:rPr lang="zh-TW" altLang="en-US" sz="2000" u="none" strike="noStrike" dirty="0">
                          <a:effectLst/>
                        </a:rPr>
                        <a:t>天 </a:t>
                      </a:r>
                      <a:r>
                        <a:rPr lang="en-US" altLang="zh-TW" sz="2000" u="none" strike="noStrike" dirty="0">
                          <a:effectLst/>
                        </a:rPr>
                        <a:t>= 9</a:t>
                      </a:r>
                      <a:r>
                        <a:rPr lang="zh-TW" altLang="en-US" sz="2000" u="none" strike="noStrike" dirty="0">
                          <a:effectLst/>
                        </a:rPr>
                        <a:t>天</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 xmlns:a16="http://schemas.microsoft.com/office/drawing/2014/main" val="10003"/>
                  </a:ext>
                </a:extLst>
              </a:tr>
              <a:tr h="956137">
                <a:tc>
                  <a:txBody>
                    <a:bodyPr/>
                    <a:lstStyle/>
                    <a:p>
                      <a:pPr algn="l" fontAlgn="ctr"/>
                      <a:r>
                        <a:rPr lang="en-US" altLang="zh-TW" sz="2000" u="none" strike="noStrike" dirty="0">
                          <a:effectLst/>
                        </a:rPr>
                        <a:t>112</a:t>
                      </a:r>
                      <a:r>
                        <a:rPr lang="zh-TW" altLang="en-US" sz="2000" u="none" strike="noStrike" dirty="0">
                          <a:effectLst/>
                        </a:rPr>
                        <a:t>年度</a:t>
                      </a:r>
                      <a:r>
                        <a:rPr lang="en-US" altLang="zh-TW" sz="2000" u="none" strike="noStrike" dirty="0">
                          <a:effectLst/>
                        </a:rPr>
                        <a:t>=3.3</a:t>
                      </a:r>
                      <a:r>
                        <a:rPr lang="zh-TW" altLang="en-US" sz="2000" u="none" strike="noStrike" dirty="0">
                          <a:effectLst/>
                        </a:rPr>
                        <a:t>天 </a:t>
                      </a:r>
                      <a:r>
                        <a:rPr lang="en-US" altLang="zh-TW" sz="2000" u="none" strike="noStrike" dirty="0">
                          <a:effectLst/>
                        </a:rPr>
                        <a:t>+ 9.4</a:t>
                      </a:r>
                      <a:r>
                        <a:rPr lang="zh-TW" altLang="en-US" sz="2000" u="none" strike="noStrike" dirty="0">
                          <a:effectLst/>
                        </a:rPr>
                        <a:t>天</a:t>
                      </a:r>
                      <a:r>
                        <a:rPr lang="en-US" altLang="zh-TW" sz="2000" u="none" strike="noStrike" dirty="0">
                          <a:effectLst/>
                        </a:rPr>
                        <a:t>= 13</a:t>
                      </a:r>
                      <a:r>
                        <a:rPr lang="zh-TW" altLang="en-US" sz="2000" u="none" strike="noStrike" dirty="0">
                          <a:effectLst/>
                        </a:rPr>
                        <a:t>天</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 xmlns:a16="http://schemas.microsoft.com/office/drawing/2014/main" val="10004"/>
                  </a:ext>
                </a:extLst>
              </a:tr>
              <a:tr h="956137">
                <a:tc>
                  <a:txBody>
                    <a:bodyPr/>
                    <a:lstStyle/>
                    <a:p>
                      <a:pPr algn="l" fontAlgn="ctr"/>
                      <a:r>
                        <a:rPr lang="en-US" altLang="zh-TW" sz="2000" u="none" strike="noStrike" dirty="0">
                          <a:effectLst/>
                        </a:rPr>
                        <a:t>113</a:t>
                      </a:r>
                      <a:r>
                        <a:rPr lang="zh-TW" altLang="en-US" sz="2000" u="none" strike="noStrike" dirty="0">
                          <a:effectLst/>
                        </a:rPr>
                        <a:t>年度</a:t>
                      </a:r>
                      <a:r>
                        <a:rPr lang="en-US" altLang="zh-TW" sz="2000" u="none" strike="noStrike" dirty="0">
                          <a:effectLst/>
                        </a:rPr>
                        <a:t>=4.6</a:t>
                      </a:r>
                      <a:r>
                        <a:rPr lang="zh-TW" altLang="en-US" sz="2000" u="none" strike="noStrike" dirty="0">
                          <a:effectLst/>
                        </a:rPr>
                        <a:t>天 </a:t>
                      </a:r>
                      <a:r>
                        <a:rPr lang="en-US" altLang="zh-TW" sz="2000" u="none" strike="noStrike" dirty="0">
                          <a:effectLst/>
                        </a:rPr>
                        <a:t>+ 9.4</a:t>
                      </a:r>
                      <a:r>
                        <a:rPr lang="zh-TW" altLang="en-US" sz="2000" u="none" strike="noStrike" dirty="0">
                          <a:effectLst/>
                        </a:rPr>
                        <a:t>天</a:t>
                      </a:r>
                      <a:r>
                        <a:rPr lang="en-US" altLang="zh-TW" sz="2000" u="none" strike="noStrike" dirty="0">
                          <a:effectLst/>
                        </a:rPr>
                        <a:t>= 14</a:t>
                      </a:r>
                      <a:r>
                        <a:rPr lang="zh-TW" altLang="en-US" sz="2000" u="none" strike="noStrike" dirty="0">
                          <a:effectLst/>
                        </a:rPr>
                        <a:t>天</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 xmlns:a16="http://schemas.microsoft.com/office/drawing/2014/main" val="10005"/>
                  </a:ext>
                </a:extLst>
              </a:tr>
            </a:tbl>
          </a:graphicData>
        </a:graphic>
      </p:graphicFrame>
      <p:pic>
        <p:nvPicPr>
          <p:cNvPr id="7" name="圖片 6">
            <a:extLst>
              <a:ext uri="{FF2B5EF4-FFF2-40B4-BE49-F238E27FC236}">
                <a16:creationId xmlns="" xmlns:a16="http://schemas.microsoft.com/office/drawing/2014/main" id="{43F399FB-7B2E-4AC6-B880-B0ED92ECBAAD}"/>
              </a:ext>
            </a:extLst>
          </p:cNvPr>
          <p:cNvPicPr>
            <a:picLocks noChangeAspect="1"/>
          </p:cNvPicPr>
          <p:nvPr/>
        </p:nvPicPr>
        <p:blipFill>
          <a:blip r:embed="rId2"/>
          <a:stretch>
            <a:fillRect/>
          </a:stretch>
        </p:blipFill>
        <p:spPr>
          <a:xfrm>
            <a:off x="174307" y="1572577"/>
            <a:ext cx="7058025" cy="4880759"/>
          </a:xfrm>
          <a:prstGeom prst="rect">
            <a:avLst/>
          </a:prstGeom>
        </p:spPr>
      </p:pic>
    </p:spTree>
    <p:extLst>
      <p:ext uri="{BB962C8B-B14F-4D97-AF65-F5344CB8AC3E}">
        <p14:creationId xmlns:p14="http://schemas.microsoft.com/office/powerpoint/2010/main" val="278413135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166811986"/>
              </p:ext>
            </p:extLst>
          </p:nvPr>
        </p:nvGraphicFramePr>
        <p:xfrm>
          <a:off x="441989" y="729401"/>
          <a:ext cx="10972800" cy="521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00531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381" y="253835"/>
            <a:ext cx="10273141" cy="792088"/>
          </a:xfrm>
        </p:spPr>
        <p:txBody>
          <a:bodyPr/>
          <a:lstStyle/>
          <a:p>
            <a:r>
              <a:rPr lang="zh-TW" altLang="en-US" dirty="0"/>
              <a:t>勞工例假日出勤規範</a:t>
            </a:r>
          </a:p>
        </p:txBody>
      </p:sp>
      <p:sp>
        <p:nvSpPr>
          <p:cNvPr id="3" name="內容版面配置區 2"/>
          <p:cNvSpPr>
            <a:spLocks noGrp="1"/>
          </p:cNvSpPr>
          <p:nvPr>
            <p:ph idx="1"/>
          </p:nvPr>
        </p:nvSpPr>
        <p:spPr>
          <a:xfrm>
            <a:off x="527381" y="1187777"/>
            <a:ext cx="10972800" cy="5474237"/>
          </a:xfrm>
        </p:spPr>
        <p:txBody>
          <a:bodyPr/>
          <a:lstStyle/>
          <a:p>
            <a:pPr marL="39688" indent="0">
              <a:lnSpc>
                <a:spcPct val="100000"/>
              </a:lnSpc>
              <a:buNone/>
            </a:pPr>
            <a:r>
              <a:rPr lang="en-US" altLang="zh-TW" sz="2000" dirty="0"/>
              <a:t>(</a:t>
            </a:r>
            <a:r>
              <a:rPr lang="zh-TW" altLang="en-US" sz="2000" dirty="0"/>
              <a:t>行政院勞工委員會七十六年九月廿五日台勞動字第一七四二號函</a:t>
            </a:r>
            <a:r>
              <a:rPr lang="en-US" altLang="zh-TW" sz="2000" dirty="0"/>
              <a:t>)</a:t>
            </a:r>
          </a:p>
          <a:p>
            <a:pPr marL="39688" indent="0">
              <a:lnSpc>
                <a:spcPct val="100000"/>
              </a:lnSpc>
              <a:buNone/>
            </a:pPr>
            <a:r>
              <a:rPr lang="en-US" altLang="zh-TW" sz="2000" dirty="0"/>
              <a:t>(</a:t>
            </a:r>
            <a:r>
              <a:rPr lang="zh-TW" altLang="en-US" sz="2000" dirty="0"/>
              <a:t>勞委會民國</a:t>
            </a:r>
            <a:r>
              <a:rPr lang="en-US" altLang="zh-TW" sz="2000" dirty="0"/>
              <a:t>90</a:t>
            </a:r>
            <a:r>
              <a:rPr lang="zh-TW" altLang="en-US" sz="2000" dirty="0"/>
              <a:t>年</a:t>
            </a:r>
            <a:r>
              <a:rPr lang="en-US" altLang="zh-TW" sz="2000" dirty="0"/>
              <a:t>[89</a:t>
            </a:r>
            <a:r>
              <a:rPr lang="zh-TW" altLang="en-US" sz="2000" dirty="0"/>
              <a:t>台勞動二字第</a:t>
            </a:r>
            <a:r>
              <a:rPr lang="en-US" altLang="zh-TW" sz="2000" dirty="0"/>
              <a:t>0055954</a:t>
            </a:r>
            <a:r>
              <a:rPr lang="zh-TW" altLang="en-US" sz="2000" dirty="0"/>
              <a:t>號</a:t>
            </a:r>
            <a:r>
              <a:rPr lang="en-US" altLang="zh-TW" sz="2000" dirty="0"/>
              <a:t>] &amp; </a:t>
            </a:r>
            <a:r>
              <a:rPr lang="zh-TW" altLang="en-US" sz="2000" dirty="0"/>
              <a:t>民國</a:t>
            </a:r>
            <a:r>
              <a:rPr lang="en-US" altLang="zh-TW" sz="2000" dirty="0"/>
              <a:t>98</a:t>
            </a:r>
            <a:r>
              <a:rPr lang="zh-TW" altLang="en-US" sz="2000" dirty="0"/>
              <a:t>年</a:t>
            </a:r>
            <a:r>
              <a:rPr lang="en-US" altLang="zh-TW" sz="2000" dirty="0"/>
              <a:t>[</a:t>
            </a:r>
            <a:r>
              <a:rPr lang="zh-TW" altLang="en-US" sz="2000" dirty="0"/>
              <a:t>勞動</a:t>
            </a:r>
            <a:r>
              <a:rPr lang="en-US" altLang="zh-TW" sz="2000" dirty="0"/>
              <a:t>2</a:t>
            </a:r>
            <a:r>
              <a:rPr lang="zh-TW" altLang="en-US" sz="2000" dirty="0"/>
              <a:t>第</a:t>
            </a:r>
            <a:r>
              <a:rPr lang="en-US" altLang="zh-TW" sz="2000" dirty="0"/>
              <a:t>0980088616</a:t>
            </a:r>
            <a:r>
              <a:rPr lang="zh-TW" altLang="en-US" sz="2000" dirty="0"/>
              <a:t>號</a:t>
            </a:r>
            <a:r>
              <a:rPr lang="en-US" altLang="zh-TW" sz="2000" dirty="0"/>
              <a:t>]</a:t>
            </a:r>
            <a:r>
              <a:rPr lang="zh-TW" altLang="en-US" sz="2000" dirty="0"/>
              <a:t>解釋令都有相同解釋</a:t>
            </a:r>
            <a:r>
              <a:rPr lang="en-US" altLang="zh-TW" sz="2000" dirty="0"/>
              <a:t>)</a:t>
            </a:r>
            <a:endParaRPr lang="zh-TW" altLang="en-US" sz="2000" dirty="0"/>
          </a:p>
          <a:p>
            <a:pPr>
              <a:lnSpc>
                <a:spcPct val="100000"/>
              </a:lnSpc>
            </a:pPr>
            <a:endParaRPr lang="zh-TW" altLang="en-US" sz="2000" dirty="0"/>
          </a:p>
          <a:p>
            <a:pPr marL="554038" indent="-514350">
              <a:lnSpc>
                <a:spcPct val="100000"/>
              </a:lnSpc>
              <a:buFont typeface="+mj-ea"/>
              <a:buAutoNum type="ea1ChtPeriod"/>
            </a:pPr>
            <a:r>
              <a:rPr lang="zh-TW" altLang="en-US" dirty="0"/>
              <a:t>勞動基準法第三十六條規定：</a:t>
            </a:r>
            <a:r>
              <a:rPr lang="en-US" altLang="zh-TW" dirty="0"/>
              <a:t>『</a:t>
            </a:r>
            <a:r>
              <a:rPr lang="zh-TW" altLang="en-US" dirty="0"/>
              <a:t>勞工每七日中至少應有一日之休息，作為例假</a:t>
            </a:r>
            <a:r>
              <a:rPr lang="en-US" altLang="zh-TW" dirty="0"/>
              <a:t>』</a:t>
            </a:r>
            <a:r>
              <a:rPr lang="zh-TW" altLang="en-US" dirty="0"/>
              <a:t>，此項例假依該法規定，</a:t>
            </a:r>
            <a:r>
              <a:rPr lang="zh-TW" altLang="en-US" u="sng" dirty="0">
                <a:solidFill>
                  <a:srgbClr val="C00000"/>
                </a:solidFill>
                <a:effectLst>
                  <a:outerShdw blurRad="38100" dist="38100" dir="2700000" algn="tl">
                    <a:srgbClr val="000000">
                      <a:alpha val="43137"/>
                    </a:srgbClr>
                  </a:outerShdw>
                </a:effectLst>
              </a:rPr>
              <a:t>事業單位如非因同法第四十條所列天災、事變或突發事件等法定原因，縱使勞工同意，亦不得使勞工在該假日工作。</a:t>
            </a:r>
          </a:p>
          <a:p>
            <a:pPr marL="554038" indent="-514350">
              <a:lnSpc>
                <a:spcPct val="100000"/>
              </a:lnSpc>
              <a:buFont typeface="+mj-ea"/>
              <a:buAutoNum type="ea1ChtPeriod"/>
            </a:pPr>
            <a:r>
              <a:rPr lang="zh-TW" altLang="en-US" dirty="0"/>
              <a:t>事業單位違反上開法令規定，除應依法處理並督責改進外，如勞工已有於例假日出勤之事實，其當日出勤之工資，仍應加倍發給。	</a:t>
            </a:r>
          </a:p>
        </p:txBody>
      </p:sp>
      <p:sp>
        <p:nvSpPr>
          <p:cNvPr id="4" name="矩形 3"/>
          <p:cNvSpPr/>
          <p:nvPr/>
        </p:nvSpPr>
        <p:spPr bwMode="auto">
          <a:xfrm>
            <a:off x="4675694" y="3129699"/>
            <a:ext cx="782425" cy="443060"/>
          </a:xfrm>
          <a:prstGeom prst="rect">
            <a:avLst/>
          </a:prstGeom>
          <a:noFill/>
          <a:ln w="571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Tree>
    <p:extLst>
      <p:ext uri="{BB962C8B-B14F-4D97-AF65-F5344CB8AC3E}">
        <p14:creationId xmlns:p14="http://schemas.microsoft.com/office/powerpoint/2010/main" val="328755516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a:xfrm>
            <a:off x="471341" y="404813"/>
            <a:ext cx="11481848" cy="792162"/>
          </a:xfrm>
        </p:spPr>
        <p:txBody>
          <a:bodyPr/>
          <a:lstStyle/>
          <a:p>
            <a:r>
              <a:rPr lang="zh-TW" altLang="zh-TW" sz="3600" dirty="0"/>
              <a:t>員工於休息例假日接受勞工教育訓練，是否該發加班費?</a:t>
            </a:r>
            <a:endParaRPr lang="zh-TW" altLang="en-US" sz="3600" dirty="0"/>
          </a:p>
        </p:txBody>
      </p:sp>
      <p:sp>
        <p:nvSpPr>
          <p:cNvPr id="58371" name="內容版面配置區 2"/>
          <p:cNvSpPr>
            <a:spLocks noGrp="1"/>
          </p:cNvSpPr>
          <p:nvPr>
            <p:ph idx="1"/>
          </p:nvPr>
        </p:nvSpPr>
        <p:spPr>
          <a:xfrm>
            <a:off x="471341" y="1105694"/>
            <a:ext cx="10778617" cy="5214937"/>
          </a:xfrm>
        </p:spPr>
        <p:txBody>
          <a:bodyPr/>
          <a:lstStyle/>
          <a:p>
            <a:r>
              <a:rPr lang="zh-TW" altLang="zh-TW" sz="2400" dirty="0">
                <a:solidFill>
                  <a:srgbClr val="FF0000"/>
                </a:solidFill>
              </a:rPr>
              <a:t>行政院勞工委員會八十年十月廿八日台(80)勞動二字第27905號函</a:t>
            </a:r>
          </a:p>
          <a:p>
            <a:pPr lvl="1"/>
            <a:r>
              <a:rPr lang="zh-TW" altLang="zh-TW" sz="2400" dirty="0"/>
              <a:t>勞動基準法第三十七條所定之休假，係為勞工法定權利，事業單位於休假日辦理勞工教育相關訓練，</a:t>
            </a:r>
            <a:r>
              <a:rPr lang="zh-TW" altLang="zh-TW" sz="2400" u="sng" dirty="0"/>
              <a:t>自不可強制勞工參加，</a:t>
            </a:r>
            <a:r>
              <a:rPr lang="zh-TW" altLang="zh-TW" sz="2400" dirty="0"/>
              <a:t>如勞工因故未出席受訓，應不可以曠工論處。如為勞工自願參加，可不計工資。</a:t>
            </a:r>
          </a:p>
          <a:p>
            <a:r>
              <a:rPr lang="zh-TW" altLang="zh-TW" sz="2400" dirty="0">
                <a:solidFill>
                  <a:srgbClr val="FF0000"/>
                </a:solidFill>
              </a:rPr>
              <a:t>行政院勞工委員會81.01.06台勞動二字第33866號函</a:t>
            </a:r>
          </a:p>
          <a:p>
            <a:pPr lvl="1"/>
            <a:r>
              <a:rPr lang="zh-TW" altLang="zh-TW" sz="2400" dirty="0"/>
              <a:t>雇主</a:t>
            </a:r>
            <a:r>
              <a:rPr lang="zh-TW" altLang="zh-TW" sz="2400" u="sng" dirty="0"/>
              <a:t>強制</a:t>
            </a:r>
            <a:r>
              <a:rPr lang="zh-TW" altLang="zh-TW" sz="2400" dirty="0"/>
              <a:t>勞工參加與業務頗具關聯性之教育訓練，期訓練時間應計入工作時間。唯因訓練時間之勞務己附情況與一般工作時間不同，其給與可由勞雇雙方另予議定。又訓練時間與工作時間合計如逾勞動基準法鎖定正常工時，應依照同法第24條規定計給勞工延長工時工資。</a:t>
            </a:r>
          </a:p>
          <a:p>
            <a:endParaRPr lang="zh-TW" altLang="en-US" dirty="0"/>
          </a:p>
        </p:txBody>
      </p:sp>
      <p:sp>
        <p:nvSpPr>
          <p:cNvPr id="58372" name="投影片編號版面配置區 3"/>
          <p:cNvSpPr>
            <a:spLocks noGrp="1"/>
          </p:cNvSpPr>
          <p:nvPr>
            <p:ph type="sldNum" sz="quarter" idx="10"/>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1C8F4F3D-D9EE-42E0-A53A-204C7B94D408}" type="slidenum">
              <a:rPr lang="en-US" altLang="zh-TW" smtClean="0">
                <a:solidFill>
                  <a:srgbClr val="000000"/>
                </a:solidFill>
              </a:rPr>
              <a:pPr/>
              <a:t>54</a:t>
            </a:fld>
            <a:endParaRPr lang="en-US" altLang="zh-TW">
              <a:solidFill>
                <a:srgbClr val="000000"/>
              </a:solidFill>
            </a:endParaRPr>
          </a:p>
        </p:txBody>
      </p:sp>
    </p:spTree>
    <p:extLst>
      <p:ext uri="{BB962C8B-B14F-4D97-AF65-F5344CB8AC3E}">
        <p14:creationId xmlns:p14="http://schemas.microsoft.com/office/powerpoint/2010/main" val="118850339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zh-TW" u="sng" dirty="0"/>
              <a:t>勞工同意於休假日工作，屆時未到工之處理</a:t>
            </a:r>
            <a:br>
              <a:rPr lang="zh-TW" altLang="zh-TW" u="sng" dirty="0"/>
            </a:br>
            <a:endParaRPr lang="zh-TW" altLang="en-US" dirty="0"/>
          </a:p>
        </p:txBody>
      </p:sp>
      <p:sp>
        <p:nvSpPr>
          <p:cNvPr id="3" name="內容版面配置區 2"/>
          <p:cNvSpPr>
            <a:spLocks noGrp="1"/>
          </p:cNvSpPr>
          <p:nvPr>
            <p:ph idx="1"/>
          </p:nvPr>
        </p:nvSpPr>
        <p:spPr/>
        <p:txBody>
          <a:bodyPr/>
          <a:lstStyle/>
          <a:p>
            <a:pPr marL="39688" indent="0">
              <a:lnSpc>
                <a:spcPct val="100000"/>
              </a:lnSpc>
              <a:buNone/>
            </a:pPr>
            <a:r>
              <a:rPr lang="en-US" altLang="zh-TW" sz="2000" dirty="0"/>
              <a:t>(</a:t>
            </a:r>
            <a:r>
              <a:rPr lang="zh-TW" altLang="zh-TW" sz="2000" dirty="0"/>
              <a:t>內政部七十六年一月六日台內勞字第四六二九五二號函</a:t>
            </a:r>
            <a:r>
              <a:rPr lang="en-US" altLang="zh-TW" sz="2000" dirty="0"/>
              <a:t>)</a:t>
            </a:r>
            <a:endParaRPr lang="zh-TW" altLang="zh-TW" sz="2000" dirty="0"/>
          </a:p>
          <a:p>
            <a:pPr marL="496888" indent="-457200">
              <a:lnSpc>
                <a:spcPct val="100000"/>
              </a:lnSpc>
              <a:buFont typeface="+mj-ea"/>
              <a:buAutoNum type="ea1ChtPeriod"/>
            </a:pPr>
            <a:r>
              <a:rPr lang="zh-TW" altLang="zh-TW" sz="2400" dirty="0"/>
              <a:t>雇主可依勞動基準法第三十九條規定，徵得勞工同意於</a:t>
            </a:r>
            <a:r>
              <a:rPr lang="zh-TW" altLang="zh-TW" sz="2400" u="sng" dirty="0"/>
              <a:t>紀念日</a:t>
            </a:r>
            <a:r>
              <a:rPr lang="zh-TW" altLang="zh-TW" sz="2400" dirty="0"/>
              <a:t>等休假日工作，</a:t>
            </a:r>
            <a:r>
              <a:rPr lang="zh-TW" altLang="zh-TW" sz="2400" u="sng" dirty="0">
                <a:solidFill>
                  <a:srgbClr val="C00000"/>
                </a:solidFill>
              </a:rPr>
              <a:t>惟不宜訂於工作規則中</a:t>
            </a:r>
            <a:r>
              <a:rPr lang="zh-TW" altLang="zh-TW" sz="2400" u="sng" dirty="0"/>
              <a:t>，</a:t>
            </a:r>
            <a:r>
              <a:rPr lang="zh-TW" altLang="zh-TW" sz="2400" u="sng" dirty="0">
                <a:solidFill>
                  <a:srgbClr val="C00000"/>
                </a:solidFill>
              </a:rPr>
              <a:t>勞工如不同意亦不得曠工論處</a:t>
            </a:r>
            <a:r>
              <a:rPr lang="zh-TW" altLang="zh-TW" sz="2400" dirty="0"/>
              <a:t>。前經本部七十四台內勞字第三一三○八二號函復貴處在案。至於雇主如依勞動基準法第三十九條規定</a:t>
            </a:r>
            <a:r>
              <a:rPr lang="zh-TW" altLang="zh-TW" sz="2400" u="sng" dirty="0"/>
              <a:t>事前經徵得勞工同意</a:t>
            </a:r>
            <a:r>
              <a:rPr lang="zh-TW" altLang="zh-TW" sz="2400" dirty="0"/>
              <a:t>於休假日工作，勞工即有在該休假日工作之義務，</a:t>
            </a:r>
            <a:r>
              <a:rPr lang="zh-TW" altLang="zh-TW" sz="2400" u="sng" dirty="0">
                <a:solidFill>
                  <a:srgbClr val="C00000"/>
                </a:solidFill>
                <a:effectLst>
                  <a:outerShdw blurRad="38100" dist="38100" dir="2700000" algn="tl">
                    <a:srgbClr val="000000">
                      <a:alpha val="43137"/>
                    </a:srgbClr>
                  </a:outerShdw>
                </a:effectLst>
              </a:rPr>
              <a:t>如勞工屆時未到工，除事先告知雇主或有正當理由者外，得由</a:t>
            </a:r>
            <a:r>
              <a:rPr lang="zh-TW" altLang="zh-TW" sz="2400" u="sng" dirty="0">
                <a:solidFill>
                  <a:srgbClr val="00B050"/>
                </a:solidFill>
                <a:effectLst>
                  <a:outerShdw blurRad="38100" dist="38100" dir="2700000" algn="tl">
                    <a:srgbClr val="000000">
                      <a:alpha val="43137"/>
                    </a:srgbClr>
                  </a:outerShdw>
                </a:effectLst>
              </a:rPr>
              <a:t>勞資雙方約定</a:t>
            </a:r>
            <a:r>
              <a:rPr lang="zh-TW" altLang="zh-TW" sz="2400" u="sng" dirty="0">
                <a:solidFill>
                  <a:srgbClr val="C00000"/>
                </a:solidFill>
                <a:effectLst>
                  <a:outerShdw blurRad="38100" dist="38100" dir="2700000" algn="tl">
                    <a:srgbClr val="000000">
                      <a:alpha val="43137"/>
                    </a:srgbClr>
                  </a:outerShdw>
                </a:effectLst>
              </a:rPr>
              <a:t>，予以曠工處分。</a:t>
            </a:r>
          </a:p>
          <a:p>
            <a:pPr marL="496888" indent="-457200">
              <a:lnSpc>
                <a:spcPct val="100000"/>
              </a:lnSpc>
              <a:buFont typeface="+mj-ea"/>
              <a:buAutoNum type="ea1ChtPeriod"/>
            </a:pPr>
            <a:r>
              <a:rPr lang="zh-TW" altLang="zh-TW" sz="2400" dirty="0"/>
              <a:t>事業單位以廠務會議決議為體念工廠營運正常，勞工於休假日應到廠加班。雖經全體勞工同意，然此種一次放棄所有休假日之事先約定與勞動基準法立法精神相違，顯然不妥，雇主仍應於事實需要時，依規定程序辦理。</a:t>
            </a:r>
          </a:p>
        </p:txBody>
      </p:sp>
    </p:spTree>
    <p:extLst>
      <p:ext uri="{BB962C8B-B14F-4D97-AF65-F5344CB8AC3E}">
        <p14:creationId xmlns:p14="http://schemas.microsoft.com/office/powerpoint/2010/main" val="217410288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8285200-A7E4-449E-B27C-06A705AA0C50}"/>
              </a:ext>
            </a:extLst>
          </p:cNvPr>
          <p:cNvSpPr>
            <a:spLocks noGrp="1"/>
          </p:cNvSpPr>
          <p:nvPr>
            <p:ph type="title"/>
          </p:nvPr>
        </p:nvSpPr>
        <p:spPr/>
        <p:txBody>
          <a:bodyPr/>
          <a:lstStyle/>
          <a:p>
            <a:r>
              <a:rPr lang="zh-TW" altLang="en-US" dirty="0"/>
              <a:t>原住民歲時祭儀應給假一天</a:t>
            </a:r>
          </a:p>
        </p:txBody>
      </p:sp>
      <p:sp>
        <p:nvSpPr>
          <p:cNvPr id="3" name="內容版面配置區 2">
            <a:extLst>
              <a:ext uri="{FF2B5EF4-FFF2-40B4-BE49-F238E27FC236}">
                <a16:creationId xmlns="" xmlns:a16="http://schemas.microsoft.com/office/drawing/2014/main" id="{DDC7E2BF-DCCF-4245-A788-21F9C4C46428}"/>
              </a:ext>
            </a:extLst>
          </p:cNvPr>
          <p:cNvSpPr>
            <a:spLocks noGrp="1"/>
          </p:cNvSpPr>
          <p:nvPr>
            <p:ph idx="1"/>
          </p:nvPr>
        </p:nvSpPr>
        <p:spPr>
          <a:xfrm>
            <a:off x="527381" y="1484786"/>
            <a:ext cx="10972800" cy="4439360"/>
          </a:xfrm>
        </p:spPr>
        <p:txBody>
          <a:bodyPr/>
          <a:lstStyle/>
          <a:p>
            <a:r>
              <a:rPr lang="zh-TW" altLang="en-US" dirty="0"/>
              <a:t>勞動條 3字第 1050132074 號函</a:t>
            </a:r>
            <a:r>
              <a:rPr lang="en-US" altLang="zh-TW" dirty="0"/>
              <a:t>(</a:t>
            </a:r>
            <a:r>
              <a:rPr lang="zh-TW" altLang="en-US" dirty="0"/>
              <a:t> 發文日期： 105 年 09 月 02 日</a:t>
            </a:r>
            <a:r>
              <a:rPr lang="en-US" altLang="zh-TW" dirty="0"/>
              <a:t>)</a:t>
            </a:r>
          </a:p>
          <a:p>
            <a:r>
              <a:rPr lang="zh-TW" altLang="en-US" dirty="0"/>
              <a:t>原住民族</a:t>
            </a:r>
            <a:r>
              <a:rPr lang="zh-TW" altLang="en-US" u="sng" dirty="0">
                <a:solidFill>
                  <a:srgbClr val="FF0000"/>
                </a:solidFill>
              </a:rPr>
              <a:t>歲時祭儀</a:t>
            </a:r>
            <a:r>
              <a:rPr lang="zh-TW" altLang="en-US" dirty="0"/>
              <a:t>如適逢原住民族勞工之例假或休息日，應予其於其他工作日補休，補休日期得由勞雇雙方協商，為利得以形成連續假期返鄉參加祭儀活動，原住民族歲時祭儀如適逢例假或休息日時，宜允於該例假或休息日之前（後）一工作日予以補休</a:t>
            </a:r>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362620815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437C0A4-7CD9-4C9A-8C27-C8CB4F16CA24}"/>
              </a:ext>
            </a:extLst>
          </p:cNvPr>
          <p:cNvSpPr>
            <a:spLocks noGrp="1"/>
          </p:cNvSpPr>
          <p:nvPr>
            <p:ph type="title"/>
          </p:nvPr>
        </p:nvSpPr>
        <p:spPr/>
        <p:txBody>
          <a:bodyPr/>
          <a:lstStyle/>
          <a:p>
            <a:r>
              <a:rPr lang="zh-TW" altLang="en-US" dirty="0"/>
              <a:t>休假日遇到休息例假日的補休與加班費</a:t>
            </a:r>
          </a:p>
        </p:txBody>
      </p:sp>
      <p:graphicFrame>
        <p:nvGraphicFramePr>
          <p:cNvPr id="4" name="表格 4">
            <a:extLst>
              <a:ext uri="{FF2B5EF4-FFF2-40B4-BE49-F238E27FC236}">
                <a16:creationId xmlns="" xmlns:a16="http://schemas.microsoft.com/office/drawing/2014/main" id="{BB656ED4-0B96-40EC-B83B-CA329A6C0DE3}"/>
              </a:ext>
            </a:extLst>
          </p:cNvPr>
          <p:cNvGraphicFramePr>
            <a:graphicFrameLocks noGrp="1"/>
          </p:cNvGraphicFramePr>
          <p:nvPr>
            <p:ph idx="1"/>
            <p:extLst>
              <p:ext uri="{D42A27DB-BD31-4B8C-83A1-F6EECF244321}">
                <p14:modId xmlns:p14="http://schemas.microsoft.com/office/powerpoint/2010/main" val="1379379542"/>
              </p:ext>
            </p:extLst>
          </p:nvPr>
        </p:nvGraphicFramePr>
        <p:xfrm>
          <a:off x="527050" y="1484313"/>
          <a:ext cx="10972794" cy="1112520"/>
        </p:xfrm>
        <a:graphic>
          <a:graphicData uri="http://schemas.openxmlformats.org/drawingml/2006/table">
            <a:tbl>
              <a:tblPr firstRow="1" bandRow="1">
                <a:tableStyleId>{5940675A-B579-460E-94D1-54222C63F5DA}</a:tableStyleId>
              </a:tblPr>
              <a:tblGrid>
                <a:gridCol w="1567542">
                  <a:extLst>
                    <a:ext uri="{9D8B030D-6E8A-4147-A177-3AD203B41FA5}">
                      <a16:colId xmlns="" xmlns:a16="http://schemas.microsoft.com/office/drawing/2014/main" val="4116650966"/>
                    </a:ext>
                  </a:extLst>
                </a:gridCol>
                <a:gridCol w="1567542">
                  <a:extLst>
                    <a:ext uri="{9D8B030D-6E8A-4147-A177-3AD203B41FA5}">
                      <a16:colId xmlns="" xmlns:a16="http://schemas.microsoft.com/office/drawing/2014/main" val="1253523798"/>
                    </a:ext>
                  </a:extLst>
                </a:gridCol>
                <a:gridCol w="1567542">
                  <a:extLst>
                    <a:ext uri="{9D8B030D-6E8A-4147-A177-3AD203B41FA5}">
                      <a16:colId xmlns="" xmlns:a16="http://schemas.microsoft.com/office/drawing/2014/main" val="4274704656"/>
                    </a:ext>
                  </a:extLst>
                </a:gridCol>
                <a:gridCol w="1567542">
                  <a:extLst>
                    <a:ext uri="{9D8B030D-6E8A-4147-A177-3AD203B41FA5}">
                      <a16:colId xmlns="" xmlns:a16="http://schemas.microsoft.com/office/drawing/2014/main" val="2613808835"/>
                    </a:ext>
                  </a:extLst>
                </a:gridCol>
                <a:gridCol w="1567542">
                  <a:extLst>
                    <a:ext uri="{9D8B030D-6E8A-4147-A177-3AD203B41FA5}">
                      <a16:colId xmlns="" xmlns:a16="http://schemas.microsoft.com/office/drawing/2014/main" val="1275029695"/>
                    </a:ext>
                  </a:extLst>
                </a:gridCol>
                <a:gridCol w="1567542">
                  <a:extLst>
                    <a:ext uri="{9D8B030D-6E8A-4147-A177-3AD203B41FA5}">
                      <a16:colId xmlns="" xmlns:a16="http://schemas.microsoft.com/office/drawing/2014/main" val="2097613640"/>
                    </a:ext>
                  </a:extLst>
                </a:gridCol>
                <a:gridCol w="1567542">
                  <a:extLst>
                    <a:ext uri="{9D8B030D-6E8A-4147-A177-3AD203B41FA5}">
                      <a16:colId xmlns="" xmlns:a16="http://schemas.microsoft.com/office/drawing/2014/main" val="762788192"/>
                    </a:ext>
                  </a:extLst>
                </a:gridCol>
              </a:tblGrid>
              <a:tr h="370840">
                <a:tc>
                  <a:txBody>
                    <a:bodyPr/>
                    <a:lstStyle/>
                    <a:p>
                      <a:pPr algn="ctr"/>
                      <a:r>
                        <a:rPr lang="zh-TW" altLang="en-US" b="1" dirty="0"/>
                        <a:t>星期一</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4D4D4D"/>
                          </a:solidFill>
                          <a:effectLst/>
                          <a:uLnTx/>
                          <a:uFillTx/>
                          <a:latin typeface="Verdana"/>
                          <a:ea typeface="+mn-ea"/>
                          <a:cs typeface="+mn-cs"/>
                        </a:rPr>
                        <a:t>星期二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4D4D4D"/>
                          </a:solidFill>
                          <a:effectLst/>
                          <a:uLnTx/>
                          <a:uFillTx/>
                          <a:latin typeface="Verdana"/>
                          <a:ea typeface="+mn-ea"/>
                          <a:cs typeface="+mn-cs"/>
                        </a:rPr>
                        <a:t>星期三</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4D4D4D"/>
                          </a:solidFill>
                          <a:effectLst/>
                          <a:uLnTx/>
                          <a:uFillTx/>
                          <a:latin typeface="Verdana"/>
                          <a:ea typeface="+mn-ea"/>
                          <a:cs typeface="+mn-cs"/>
                        </a:rPr>
                        <a:t>星期四</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4D4D4D"/>
                          </a:solidFill>
                          <a:effectLst/>
                          <a:uLnTx/>
                          <a:uFillTx/>
                          <a:latin typeface="Verdana"/>
                          <a:ea typeface="+mn-ea"/>
                          <a:cs typeface="+mn-cs"/>
                        </a:rPr>
                        <a:t>星期五</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4D4D4D"/>
                          </a:solidFill>
                          <a:effectLst/>
                          <a:uLnTx/>
                          <a:uFillTx/>
                          <a:latin typeface="Verdana"/>
                          <a:ea typeface="+mn-ea"/>
                          <a:cs typeface="+mn-cs"/>
                        </a:rPr>
                        <a:t>星期六</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4D4D4D"/>
                          </a:solidFill>
                          <a:effectLst/>
                          <a:uLnTx/>
                          <a:uFillTx/>
                          <a:latin typeface="Verdana"/>
                          <a:ea typeface="+mn-ea"/>
                          <a:cs typeface="+mn-cs"/>
                        </a:rPr>
                        <a:t>星期日</a:t>
                      </a:r>
                    </a:p>
                  </a:txBody>
                  <a:tcPr/>
                </a:tc>
                <a:extLst>
                  <a:ext uri="{0D108BD9-81ED-4DB2-BD59-A6C34878D82A}">
                    <a16:rowId xmlns="" xmlns:a16="http://schemas.microsoft.com/office/drawing/2014/main" val="1314689765"/>
                  </a:ext>
                </a:extLst>
              </a:tr>
              <a:tr h="370840">
                <a:tc>
                  <a:txBody>
                    <a:bodyPr/>
                    <a:lstStyle/>
                    <a:p>
                      <a:endParaRPr lang="zh-TW" altLang="en-US" b="1"/>
                    </a:p>
                  </a:txBody>
                  <a:tcPr/>
                </a:tc>
                <a:tc>
                  <a:txBody>
                    <a:bodyPr/>
                    <a:lstStyle/>
                    <a:p>
                      <a:endParaRPr lang="zh-TW" altLang="en-US" b="1"/>
                    </a:p>
                  </a:txBody>
                  <a:tcPr/>
                </a:tc>
                <a:tc>
                  <a:txBody>
                    <a:bodyPr/>
                    <a:lstStyle/>
                    <a:p>
                      <a:endParaRPr lang="zh-TW" altLang="en-US" b="1" dirty="0"/>
                    </a:p>
                  </a:txBody>
                  <a:tcPr/>
                </a:tc>
                <a:tc>
                  <a:txBody>
                    <a:bodyPr/>
                    <a:lstStyle/>
                    <a:p>
                      <a:endParaRPr lang="zh-TW" altLang="en-US" b="1" dirty="0"/>
                    </a:p>
                  </a:txBody>
                  <a:tcPr/>
                </a:tc>
                <a:tc>
                  <a:txBody>
                    <a:bodyPr/>
                    <a:lstStyle/>
                    <a:p>
                      <a:endParaRPr lang="zh-TW" altLang="en-US" b="1" dirty="0"/>
                    </a:p>
                  </a:txBody>
                  <a:tcPr/>
                </a:tc>
                <a:tc>
                  <a:txBody>
                    <a:bodyPr/>
                    <a:lstStyle/>
                    <a:p>
                      <a:r>
                        <a:rPr lang="en-US" altLang="zh-TW" b="1" dirty="0"/>
                        <a:t>5/1</a:t>
                      </a:r>
                      <a:r>
                        <a:rPr lang="zh-TW" altLang="en-US" b="1" dirty="0"/>
                        <a:t> 勞動節</a:t>
                      </a:r>
                    </a:p>
                  </a:txBody>
                  <a:tcPr/>
                </a:tc>
                <a:tc>
                  <a:txBody>
                    <a:bodyPr/>
                    <a:lstStyle/>
                    <a:p>
                      <a:r>
                        <a:rPr lang="zh-TW" altLang="en-US" b="1" dirty="0"/>
                        <a:t>    </a:t>
                      </a:r>
                      <a:r>
                        <a:rPr lang="en-US" altLang="zh-TW" b="1" dirty="0"/>
                        <a:t>5/2</a:t>
                      </a:r>
                      <a:endParaRPr lang="zh-TW" altLang="en-US" b="1" dirty="0"/>
                    </a:p>
                  </a:txBody>
                  <a:tcPr/>
                </a:tc>
                <a:extLst>
                  <a:ext uri="{0D108BD9-81ED-4DB2-BD59-A6C34878D82A}">
                    <a16:rowId xmlns="" xmlns:a16="http://schemas.microsoft.com/office/drawing/2014/main" val="283213965"/>
                  </a:ext>
                </a:extLst>
              </a:tr>
              <a:tr h="370840">
                <a:tc>
                  <a:txBody>
                    <a:bodyPr/>
                    <a:lstStyle/>
                    <a:p>
                      <a:r>
                        <a:rPr lang="en-US" altLang="zh-TW" b="1" dirty="0"/>
                        <a:t>5/3</a:t>
                      </a:r>
                      <a:r>
                        <a:rPr lang="zh-TW" altLang="en-US" b="1" dirty="0"/>
                        <a:t> 補休</a:t>
                      </a:r>
                    </a:p>
                  </a:txBody>
                  <a:tcPr/>
                </a:tc>
                <a:tc>
                  <a:txBody>
                    <a:bodyPr/>
                    <a:lstStyle/>
                    <a:p>
                      <a:endParaRPr lang="zh-TW" altLang="en-US" b="1"/>
                    </a:p>
                  </a:txBody>
                  <a:tcPr/>
                </a:tc>
                <a:tc>
                  <a:txBody>
                    <a:bodyPr/>
                    <a:lstStyle/>
                    <a:p>
                      <a:endParaRPr lang="zh-TW" altLang="en-US" b="1"/>
                    </a:p>
                  </a:txBody>
                  <a:tcPr/>
                </a:tc>
                <a:tc>
                  <a:txBody>
                    <a:bodyPr/>
                    <a:lstStyle/>
                    <a:p>
                      <a:endParaRPr lang="zh-TW" altLang="en-US" b="1" dirty="0"/>
                    </a:p>
                  </a:txBody>
                  <a:tcPr/>
                </a:tc>
                <a:tc>
                  <a:txBody>
                    <a:bodyPr/>
                    <a:lstStyle/>
                    <a:p>
                      <a:endParaRPr lang="zh-TW" altLang="en-US" b="1"/>
                    </a:p>
                  </a:txBody>
                  <a:tcPr/>
                </a:tc>
                <a:tc>
                  <a:txBody>
                    <a:bodyPr/>
                    <a:lstStyle/>
                    <a:p>
                      <a:endParaRPr lang="zh-TW" altLang="en-US" b="1"/>
                    </a:p>
                  </a:txBody>
                  <a:tcPr/>
                </a:tc>
                <a:tc>
                  <a:txBody>
                    <a:bodyPr/>
                    <a:lstStyle/>
                    <a:p>
                      <a:endParaRPr lang="zh-TW" altLang="en-US" b="1" dirty="0"/>
                    </a:p>
                  </a:txBody>
                  <a:tcPr/>
                </a:tc>
                <a:extLst>
                  <a:ext uri="{0D108BD9-81ED-4DB2-BD59-A6C34878D82A}">
                    <a16:rowId xmlns="" xmlns:a16="http://schemas.microsoft.com/office/drawing/2014/main" val="3758225139"/>
                  </a:ext>
                </a:extLst>
              </a:tr>
            </a:tbl>
          </a:graphicData>
        </a:graphic>
      </p:graphicFrame>
      <p:sp>
        <p:nvSpPr>
          <p:cNvPr id="5" name="內容版面配置區 2">
            <a:extLst>
              <a:ext uri="{FF2B5EF4-FFF2-40B4-BE49-F238E27FC236}">
                <a16:creationId xmlns="" xmlns:a16="http://schemas.microsoft.com/office/drawing/2014/main" id="{67C22888-CED8-4057-B368-398F95EF87DA}"/>
              </a:ext>
            </a:extLst>
          </p:cNvPr>
          <p:cNvSpPr txBox="1">
            <a:spLocks/>
          </p:cNvSpPr>
          <p:nvPr/>
        </p:nvSpPr>
        <p:spPr bwMode="auto">
          <a:xfrm>
            <a:off x="578870" y="3005846"/>
            <a:ext cx="11034260" cy="3368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lvl1pPr marL="382588" indent="-342900" algn="l" rtl="0" eaLnBrk="1" fontAlgn="base" hangingPunct="1">
              <a:lnSpc>
                <a:spcPct val="150000"/>
              </a:lnSpc>
              <a:spcBef>
                <a:spcPts val="700"/>
              </a:spcBef>
              <a:spcAft>
                <a:spcPct val="0"/>
              </a:spcAft>
              <a:buClr>
                <a:srgbClr val="365B93"/>
              </a:buClr>
              <a:buSzPct val="100000"/>
              <a:buFont typeface="Arial" panose="020B0604020202020204" pitchFamily="34" charset="0"/>
              <a:buChar char="•"/>
              <a:defRPr sz="2800" b="1">
                <a:solidFill>
                  <a:srgbClr val="26515F"/>
                </a:solidFill>
                <a:latin typeface="微軟正黑體" panose="020B0604030504040204" pitchFamily="34" charset="-120"/>
                <a:ea typeface="微軟正黑體" panose="020B0604030504040204" pitchFamily="34" charset="-120"/>
                <a:cs typeface="+mn-cs"/>
                <a:sym typeface="Verdana" panose="020B0604030504040204" pitchFamily="34" charset="0"/>
              </a:defRPr>
            </a:lvl1pPr>
            <a:lvl2pPr marL="731838" indent="-285750" algn="l" rtl="0" eaLnBrk="1" fontAlgn="base" hangingPunct="1">
              <a:lnSpc>
                <a:spcPct val="150000"/>
              </a:lnSpc>
              <a:spcBef>
                <a:spcPts val="600"/>
              </a:spcBef>
              <a:spcAft>
                <a:spcPct val="0"/>
              </a:spcAft>
              <a:buClr>
                <a:srgbClr val="438ACB"/>
              </a:buClr>
              <a:buSzPct val="100000"/>
              <a:buFont typeface="Arial" panose="020B0604020202020204" pitchFamily="34" charset="0"/>
              <a:buChar char="•"/>
              <a:defRPr sz="28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2pPr>
            <a:lvl3pPr marL="1131888" indent="-228600" algn="l" rtl="0" eaLnBrk="1" fontAlgn="base" hangingPunct="1">
              <a:lnSpc>
                <a:spcPct val="150000"/>
              </a:lnSpc>
              <a:spcBef>
                <a:spcPts val="600"/>
              </a:spcBef>
              <a:spcAft>
                <a:spcPct val="0"/>
              </a:spcAft>
              <a:buClr>
                <a:srgbClr val="4D4D4D"/>
              </a:buClr>
              <a:buSzPct val="100000"/>
              <a:buFont typeface="Arial" panose="020B0604020202020204" pitchFamily="34" charset="0"/>
              <a:buChar char="•"/>
              <a:defRPr sz="24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3pPr>
            <a:lvl4pPr marL="15890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4pPr>
            <a:lvl5pPr marL="20462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5pPr>
            <a:lvl6pPr marL="25034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6pPr>
            <a:lvl7pPr marL="29606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7pPr>
            <a:lvl8pPr marL="34178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8pPr>
            <a:lvl9pPr marL="38750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9pPr>
          </a:lstStyle>
          <a:p>
            <a:r>
              <a:rPr lang="en-US" altLang="zh-TW" kern="0" dirty="0"/>
              <a:t>5/1</a:t>
            </a:r>
            <a:r>
              <a:rPr lang="zh-TW" altLang="en-US" kern="0" dirty="0"/>
              <a:t>  為休息日，員工出勤， 加班費依照休息日計算給予 </a:t>
            </a:r>
            <a:endParaRPr lang="en-US" altLang="zh-TW" kern="0" dirty="0"/>
          </a:p>
          <a:p>
            <a:r>
              <a:rPr lang="en-US" altLang="zh-TW" kern="0" dirty="0"/>
              <a:t>5/2</a:t>
            </a:r>
            <a:r>
              <a:rPr lang="zh-TW" altLang="en-US" kern="0" dirty="0"/>
              <a:t>  為例假日， 除非天災事變突發事件，不得出勤</a:t>
            </a:r>
            <a:endParaRPr lang="en-US" altLang="zh-TW" kern="0" dirty="0"/>
          </a:p>
          <a:p>
            <a:r>
              <a:rPr lang="en-US" altLang="zh-TW" kern="0" dirty="0"/>
              <a:t>5/3</a:t>
            </a:r>
            <a:r>
              <a:rPr lang="zh-TW" altLang="en-US" kern="0" dirty="0"/>
              <a:t>  為休假日</a:t>
            </a:r>
            <a:r>
              <a:rPr lang="en-US" altLang="zh-TW" kern="0" dirty="0"/>
              <a:t>(</a:t>
            </a:r>
            <a:r>
              <a:rPr lang="zh-TW" altLang="en-US" kern="0" dirty="0"/>
              <a:t>勞動節</a:t>
            </a:r>
            <a:r>
              <a:rPr lang="en-US" altLang="zh-TW" kern="0" dirty="0"/>
              <a:t>)</a:t>
            </a:r>
            <a:r>
              <a:rPr lang="zh-TW" altLang="en-US" kern="0" dirty="0"/>
              <a:t>，加班依照休假日給予</a:t>
            </a:r>
          </a:p>
          <a:p>
            <a:endParaRPr lang="zh-TW" altLang="en-US" kern="0" dirty="0"/>
          </a:p>
          <a:p>
            <a:endParaRPr lang="zh-TW" altLang="en-US" kern="0" dirty="0"/>
          </a:p>
        </p:txBody>
      </p:sp>
    </p:spTree>
    <p:extLst>
      <p:ext uri="{BB962C8B-B14F-4D97-AF65-F5344CB8AC3E}">
        <p14:creationId xmlns:p14="http://schemas.microsoft.com/office/powerpoint/2010/main" val="8552767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963084" y="4406901"/>
            <a:ext cx="4310665" cy="1362075"/>
          </a:xfrm>
        </p:spPr>
        <p:style>
          <a:lnRef idx="2">
            <a:schemeClr val="accent5"/>
          </a:lnRef>
          <a:fillRef idx="1">
            <a:schemeClr val="lt1"/>
          </a:fillRef>
          <a:effectRef idx="0">
            <a:schemeClr val="accent5"/>
          </a:effectRef>
          <a:fontRef idx="minor">
            <a:schemeClr val="dk1"/>
          </a:fontRef>
        </p:style>
        <p:txBody>
          <a:bodyPr/>
          <a:lstStyle/>
          <a:p>
            <a:r>
              <a:rPr lang="en-US" altLang="zh-TW" dirty="0"/>
              <a:t>Part 4   </a:t>
            </a:r>
            <a:r>
              <a:rPr lang="zh-TW" altLang="en-US" dirty="0"/>
              <a:t>請假篇</a:t>
            </a:r>
          </a:p>
        </p:txBody>
      </p:sp>
      <p:sp>
        <p:nvSpPr>
          <p:cNvPr id="4" name="文字版面配置區 3"/>
          <p:cNvSpPr>
            <a:spLocks noGrp="1"/>
          </p:cNvSpPr>
          <p:nvPr>
            <p:ph type="body" idx="1"/>
          </p:nvPr>
        </p:nvSpPr>
        <p:spPr/>
        <p:txBody>
          <a:bodyPr/>
          <a:lstStyle/>
          <a:p>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749" y="2361057"/>
            <a:ext cx="3417768" cy="3407919"/>
          </a:xfrm>
          <a:prstGeom prst="rect">
            <a:avLst/>
          </a:prstGeom>
        </p:spPr>
      </p:pic>
    </p:spTree>
    <p:extLst>
      <p:ext uri="{BB962C8B-B14F-4D97-AF65-F5344CB8AC3E}">
        <p14:creationId xmlns:p14="http://schemas.microsoft.com/office/powerpoint/2010/main" val="178519802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請假</a:t>
            </a:r>
            <a:r>
              <a:rPr lang="en-US" altLang="zh-TW" dirty="0"/>
              <a:t>~</a:t>
            </a:r>
            <a:r>
              <a:rPr lang="zh-TW" altLang="zh-TW" sz="3600" dirty="0"/>
              <a:t>第</a:t>
            </a:r>
            <a:r>
              <a:rPr lang="en-US" altLang="zh-TW" sz="3600" dirty="0"/>
              <a:t>43</a:t>
            </a:r>
            <a:r>
              <a:rPr lang="zh-TW" altLang="zh-TW" sz="3600" dirty="0"/>
              <a:t>條</a:t>
            </a:r>
            <a:endParaRPr lang="zh-TW" altLang="en-US" sz="3600" dirty="0"/>
          </a:p>
        </p:txBody>
      </p:sp>
      <p:sp>
        <p:nvSpPr>
          <p:cNvPr id="3" name="內容版面配置區 2"/>
          <p:cNvSpPr>
            <a:spLocks noGrp="1"/>
          </p:cNvSpPr>
          <p:nvPr>
            <p:ph idx="1"/>
          </p:nvPr>
        </p:nvSpPr>
        <p:spPr>
          <a:xfrm>
            <a:off x="527381" y="1484785"/>
            <a:ext cx="10972800" cy="3002155"/>
          </a:xfrm>
        </p:spPr>
        <p:txBody>
          <a:bodyPr/>
          <a:lstStyle/>
          <a:p>
            <a:r>
              <a:rPr lang="zh-TW" altLang="zh-TW" dirty="0"/>
              <a:t>勞工因婚、喪、疾病或其他正當事由得請假；請假應給之假期及事假以外期間內工資給付之最低標準，由中央主管機關定之</a:t>
            </a:r>
            <a:endParaRPr lang="en-US" altLang="zh-TW" dirty="0"/>
          </a:p>
          <a:p>
            <a:r>
              <a:rPr lang="zh-TW" altLang="en-US" dirty="0"/>
              <a:t>相關法令</a:t>
            </a:r>
            <a:r>
              <a:rPr lang="en-US" altLang="zh-TW" dirty="0"/>
              <a:t>:</a:t>
            </a:r>
          </a:p>
          <a:p>
            <a:pPr lvl="1"/>
            <a:r>
              <a:rPr lang="zh-TW" altLang="zh-TW" dirty="0"/>
              <a:t>勞工請假規則</a:t>
            </a:r>
            <a:r>
              <a:rPr lang="en-US" altLang="zh-TW" dirty="0"/>
              <a:t> (</a:t>
            </a:r>
            <a:r>
              <a:rPr lang="zh-TW" altLang="zh-TW" dirty="0"/>
              <a:t>民國</a:t>
            </a:r>
            <a:r>
              <a:rPr lang="en-US" altLang="zh-TW" dirty="0"/>
              <a:t> 100 </a:t>
            </a:r>
            <a:r>
              <a:rPr lang="zh-TW" altLang="zh-TW" dirty="0"/>
              <a:t>年</a:t>
            </a:r>
            <a:r>
              <a:rPr lang="en-US" altLang="zh-TW" dirty="0"/>
              <a:t> 10 </a:t>
            </a:r>
            <a:r>
              <a:rPr lang="zh-TW" altLang="zh-TW" dirty="0"/>
              <a:t>月</a:t>
            </a:r>
            <a:r>
              <a:rPr lang="en-US" altLang="zh-TW" dirty="0"/>
              <a:t> 14 </a:t>
            </a:r>
            <a:r>
              <a:rPr lang="zh-TW" altLang="zh-TW" dirty="0"/>
              <a:t>日修正</a:t>
            </a:r>
            <a:r>
              <a:rPr lang="en-US" altLang="zh-TW" dirty="0"/>
              <a:t>)</a:t>
            </a:r>
          </a:p>
          <a:p>
            <a:pPr lvl="1"/>
            <a:r>
              <a:rPr lang="zh-TW" altLang="en-US" dirty="0"/>
              <a:t>性別工作平等法</a:t>
            </a:r>
            <a:endParaRPr lang="en-US" altLang="zh-TW" dirty="0"/>
          </a:p>
          <a:p>
            <a:pPr marL="39688" indent="0">
              <a:buNone/>
            </a:pPr>
            <a:endParaRPr lang="zh-TW" altLang="en-US" dirty="0"/>
          </a:p>
        </p:txBody>
      </p:sp>
      <p:sp>
        <p:nvSpPr>
          <p:cNvPr id="4" name="向右箭號 3"/>
          <p:cNvSpPr/>
          <p:nvPr/>
        </p:nvSpPr>
        <p:spPr bwMode="auto">
          <a:xfrm>
            <a:off x="10015871" y="499730"/>
            <a:ext cx="1041990" cy="488378"/>
          </a:xfrm>
          <a:prstGeom prst="stripedRightArrow">
            <a:avLst>
              <a:gd name="adj1" fmla="val 74616"/>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r>
              <a:rPr lang="en-US" altLang="zh-TW" b="1" dirty="0">
                <a:solidFill>
                  <a:srgbClr val="C00000"/>
                </a:solidFill>
              </a:rPr>
              <a:t>22</a:t>
            </a:r>
            <a:endParaRPr kumimoji="0" lang="zh-TW" altLang="en-US" sz="1800" b="0" i="0" u="none" strike="noStrike" cap="none" normalizeH="0" baseline="0" dirty="0">
              <a:ln>
                <a:noFill/>
              </a:ln>
              <a:solidFill>
                <a:srgbClr val="4D4D4D"/>
              </a:solidFill>
              <a:effectLst/>
              <a:latin typeface="Arial" charset="0"/>
              <a:sym typeface="Arial" charset="0"/>
            </a:endParaRPr>
          </a:p>
        </p:txBody>
      </p:sp>
    </p:spTree>
    <p:extLst>
      <p:ext uri="{BB962C8B-B14F-4D97-AF65-F5344CB8AC3E}">
        <p14:creationId xmlns:p14="http://schemas.microsoft.com/office/powerpoint/2010/main" val="29029657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正常工時</a:t>
            </a:r>
            <a:r>
              <a:rPr lang="en-US" altLang="zh-TW" dirty="0"/>
              <a:t>~</a:t>
            </a:r>
            <a:r>
              <a:rPr lang="zh-TW" altLang="en-US" dirty="0"/>
              <a:t> 第</a:t>
            </a:r>
            <a:r>
              <a:rPr lang="en-US" altLang="zh-TW" dirty="0"/>
              <a:t>30</a:t>
            </a:r>
            <a:r>
              <a:rPr lang="zh-TW" altLang="en-US" dirty="0"/>
              <a:t>條 </a:t>
            </a:r>
            <a:endParaRPr lang="zh-TW" altLang="en-US" sz="2800" dirty="0"/>
          </a:p>
        </p:txBody>
      </p:sp>
      <p:sp>
        <p:nvSpPr>
          <p:cNvPr id="4" name="內容版面配置區 3"/>
          <p:cNvSpPr>
            <a:spLocks noGrp="1"/>
          </p:cNvSpPr>
          <p:nvPr>
            <p:ph idx="1"/>
          </p:nvPr>
        </p:nvSpPr>
        <p:spPr/>
        <p:txBody>
          <a:bodyPr/>
          <a:lstStyle/>
          <a:p>
            <a:r>
              <a:rPr lang="zh-TW" altLang="en-US" dirty="0"/>
              <a:t>雇主應置備勞工出勤紀錄，並保存五年。</a:t>
            </a:r>
          </a:p>
          <a:p>
            <a:r>
              <a:rPr lang="zh-TW" altLang="en-US" dirty="0"/>
              <a:t>前項出勤紀錄，應逐日記載勞工出勤情形至分鐘為止。勞工向雇主申請其出勤紀錄副本或影本時，雇主不得拒絕。</a:t>
            </a:r>
          </a:p>
          <a:p>
            <a:r>
              <a:rPr lang="zh-TW" altLang="en-US" dirty="0"/>
              <a:t>雇主不得以第一項正常工作時間之修正，作為減少勞工工資之事由。</a:t>
            </a:r>
          </a:p>
          <a:p>
            <a:r>
              <a:rPr lang="zh-TW" altLang="en-US" dirty="0"/>
              <a:t>第一項至第三項及第三十條之一之正常工作時間，雇主得視勞工照顧家庭成員需要，允許勞工於不變更每日正常工作時數下，在一小時範圍內，彈性調整工作開始及終止之時間。</a:t>
            </a:r>
          </a:p>
          <a:p>
            <a:endParaRPr lang="zh-TW" altLang="en-US" dirty="0"/>
          </a:p>
          <a:p>
            <a:endParaRPr lang="zh-TW" altLang="en-US" dirty="0"/>
          </a:p>
        </p:txBody>
      </p:sp>
    </p:spTree>
    <p:extLst>
      <p:ext uri="{BB962C8B-B14F-4D97-AF65-F5344CB8AC3E}">
        <p14:creationId xmlns:p14="http://schemas.microsoft.com/office/powerpoint/2010/main" val="52441685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7707" y="141167"/>
            <a:ext cx="10273141" cy="603551"/>
          </a:xfrm>
        </p:spPr>
        <p:txBody>
          <a:bodyPr/>
          <a:lstStyle/>
          <a:p>
            <a:r>
              <a:rPr lang="zh-TW" altLang="en-US" dirty="0"/>
              <a:t>假別與天數</a:t>
            </a:r>
            <a:r>
              <a:rPr lang="en-US" altLang="zh-TW" dirty="0"/>
              <a:t>~</a:t>
            </a:r>
            <a:r>
              <a:rPr lang="zh-TW" altLang="zh-TW" sz="2000" dirty="0"/>
              <a:t>勞工請假規則</a:t>
            </a:r>
            <a:r>
              <a:rPr lang="en-US" altLang="zh-TW" sz="2000" dirty="0"/>
              <a:t> (</a:t>
            </a:r>
            <a:r>
              <a:rPr lang="zh-TW" altLang="zh-TW" sz="2000" dirty="0"/>
              <a:t>民國</a:t>
            </a:r>
            <a:r>
              <a:rPr lang="en-US" altLang="zh-TW" sz="2000" dirty="0"/>
              <a:t> 100 </a:t>
            </a:r>
            <a:r>
              <a:rPr lang="zh-TW" altLang="zh-TW" sz="2000" dirty="0"/>
              <a:t>年</a:t>
            </a:r>
            <a:r>
              <a:rPr lang="en-US" altLang="zh-TW" sz="2000" dirty="0"/>
              <a:t> 10 </a:t>
            </a:r>
            <a:r>
              <a:rPr lang="zh-TW" altLang="zh-TW" sz="2000" dirty="0"/>
              <a:t>月</a:t>
            </a:r>
            <a:r>
              <a:rPr lang="en-US" altLang="zh-TW" sz="2000" dirty="0"/>
              <a:t> 14 </a:t>
            </a:r>
            <a:r>
              <a:rPr lang="zh-TW" altLang="zh-TW" sz="2000" dirty="0"/>
              <a:t>日修正</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99174635"/>
              </p:ext>
            </p:extLst>
          </p:nvPr>
        </p:nvGraphicFramePr>
        <p:xfrm>
          <a:off x="441960" y="744718"/>
          <a:ext cx="11327042" cy="5746293"/>
        </p:xfrm>
        <a:graphic>
          <a:graphicData uri="http://schemas.openxmlformats.org/drawingml/2006/table">
            <a:tbl>
              <a:tblPr firstRow="1" firstCol="1" bandRow="1">
                <a:tableStyleId>{5C22544A-7EE6-4342-B048-85BDC9FD1C3A}</a:tableStyleId>
              </a:tblPr>
              <a:tblGrid>
                <a:gridCol w="1406865">
                  <a:extLst>
                    <a:ext uri="{9D8B030D-6E8A-4147-A177-3AD203B41FA5}">
                      <a16:colId xmlns="" xmlns:a16="http://schemas.microsoft.com/office/drawing/2014/main" val="20000"/>
                    </a:ext>
                  </a:extLst>
                </a:gridCol>
                <a:gridCol w="5847375">
                  <a:extLst>
                    <a:ext uri="{9D8B030D-6E8A-4147-A177-3AD203B41FA5}">
                      <a16:colId xmlns="" xmlns:a16="http://schemas.microsoft.com/office/drawing/2014/main" val="20001"/>
                    </a:ext>
                  </a:extLst>
                </a:gridCol>
                <a:gridCol w="4072802">
                  <a:extLst>
                    <a:ext uri="{9D8B030D-6E8A-4147-A177-3AD203B41FA5}">
                      <a16:colId xmlns="" xmlns:a16="http://schemas.microsoft.com/office/drawing/2014/main" val="20002"/>
                    </a:ext>
                  </a:extLst>
                </a:gridCol>
              </a:tblGrid>
              <a:tr h="319448">
                <a:tc>
                  <a:txBody>
                    <a:bodyPr/>
                    <a:lstStyle/>
                    <a:p>
                      <a:pPr algn="ctr">
                        <a:spcAft>
                          <a:spcPts val="0"/>
                        </a:spcAft>
                      </a:pPr>
                      <a:r>
                        <a:rPr lang="zh-TW" sz="2000" kern="100" dirty="0">
                          <a:effectLst/>
                        </a:rPr>
                        <a:t>假別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kern="100" dirty="0">
                          <a:effectLst/>
                        </a:rPr>
                        <a:t>天數</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kern="100">
                          <a:effectLst/>
                        </a:rPr>
                        <a:t>工資計算</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638897">
                <a:tc>
                  <a:txBody>
                    <a:bodyPr/>
                    <a:lstStyle/>
                    <a:p>
                      <a:pPr algn="ctr">
                        <a:spcAft>
                          <a:spcPts val="0"/>
                        </a:spcAft>
                      </a:pPr>
                      <a:r>
                        <a:rPr lang="zh-TW" sz="2000" kern="100" dirty="0">
                          <a:effectLst/>
                        </a:rPr>
                        <a:t>婚假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kern="100" dirty="0">
                          <a:solidFill>
                            <a:schemeClr val="tx2">
                              <a:lumMod val="95000"/>
                              <a:lumOff val="5000"/>
                            </a:schemeClr>
                          </a:solidFill>
                          <a:effectLst/>
                        </a:rPr>
                        <a:t>8</a:t>
                      </a:r>
                      <a:r>
                        <a:rPr lang="zh-TW" sz="2000" b="1" kern="100" dirty="0">
                          <a:solidFill>
                            <a:schemeClr val="tx2">
                              <a:lumMod val="95000"/>
                              <a:lumOff val="5000"/>
                            </a:schemeClr>
                          </a:solidFill>
                          <a:effectLst/>
                        </a:rPr>
                        <a:t>天</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不含例假日</a:t>
                      </a:r>
                      <a:r>
                        <a:rPr lang="en-US" sz="2000" b="1" kern="100" dirty="0">
                          <a:solidFill>
                            <a:schemeClr val="tx2">
                              <a:lumMod val="95000"/>
                              <a:lumOff val="5000"/>
                            </a:schemeClr>
                          </a:solidFill>
                          <a:effectLst/>
                        </a:rPr>
                        <a:t>)</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sz="2000" b="1" kern="100">
                          <a:solidFill>
                            <a:schemeClr val="tx2">
                              <a:lumMod val="95000"/>
                              <a:lumOff val="5000"/>
                            </a:schemeClr>
                          </a:solidFill>
                          <a:effectLst/>
                        </a:rPr>
                        <a:t>工資照給</a:t>
                      </a:r>
                      <a:r>
                        <a:rPr lang="en-US" sz="2000" b="1" kern="100">
                          <a:solidFill>
                            <a:schemeClr val="tx2">
                              <a:lumMod val="95000"/>
                              <a:lumOff val="5000"/>
                            </a:schemeClr>
                          </a:solidFill>
                          <a:effectLst/>
                        </a:rPr>
                        <a:t>/</a:t>
                      </a:r>
                      <a:r>
                        <a:rPr lang="zh-TW" sz="2000" b="1" kern="100">
                          <a:solidFill>
                            <a:schemeClr val="tx2">
                              <a:lumMod val="95000"/>
                              <a:lumOff val="5000"/>
                            </a:schemeClr>
                          </a:solidFill>
                          <a:effectLst/>
                        </a:rPr>
                        <a:t>不影響全勤</a:t>
                      </a:r>
                    </a:p>
                    <a:p>
                      <a:pPr>
                        <a:spcAft>
                          <a:spcPts val="0"/>
                        </a:spcAft>
                      </a:pPr>
                      <a:r>
                        <a:rPr lang="zh-TW" sz="2000" b="1" kern="100">
                          <a:solidFill>
                            <a:schemeClr val="tx2">
                              <a:lumMod val="95000"/>
                              <a:lumOff val="5000"/>
                            </a:schemeClr>
                          </a:solidFill>
                          <a:effectLst/>
                        </a:rPr>
                        <a:t>一次請完為原則</a:t>
                      </a:r>
                      <a:endParaRPr lang="zh-TW" sz="2000" b="1" kern="10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15428">
                <a:tc rowSpan="3">
                  <a:txBody>
                    <a:bodyPr/>
                    <a:lstStyle/>
                    <a:p>
                      <a:pPr algn="ctr">
                        <a:spcAft>
                          <a:spcPts val="0"/>
                        </a:spcAft>
                      </a:pPr>
                      <a:r>
                        <a:rPr lang="zh-TW" sz="2000" kern="100" dirty="0">
                          <a:effectLst/>
                        </a:rPr>
                        <a:t>喪假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kern="100" dirty="0">
                          <a:solidFill>
                            <a:schemeClr val="tx2">
                              <a:lumMod val="95000"/>
                              <a:lumOff val="5000"/>
                            </a:schemeClr>
                          </a:solidFill>
                          <a:effectLst/>
                        </a:rPr>
                        <a:t>8</a:t>
                      </a:r>
                      <a:r>
                        <a:rPr lang="zh-TW" sz="2000" b="1" kern="100" dirty="0">
                          <a:solidFill>
                            <a:schemeClr val="tx2">
                              <a:lumMod val="95000"/>
                              <a:lumOff val="5000"/>
                            </a:schemeClr>
                          </a:solidFill>
                          <a:effectLst/>
                        </a:rPr>
                        <a:t>天</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父母、養父母、繼父母、配偶喪亡者</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spcAft>
                          <a:spcPts val="0"/>
                        </a:spcAft>
                      </a:pPr>
                      <a:r>
                        <a:rPr lang="zh-TW" sz="2000" b="1" kern="100" dirty="0">
                          <a:solidFill>
                            <a:schemeClr val="tx2">
                              <a:lumMod val="95000"/>
                              <a:lumOff val="5000"/>
                            </a:schemeClr>
                          </a:solidFill>
                          <a:effectLst/>
                        </a:rPr>
                        <a:t>工資照給</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不影響全勤</a:t>
                      </a:r>
                    </a:p>
                    <a:p>
                      <a:pPr>
                        <a:spcAft>
                          <a:spcPts val="0"/>
                        </a:spcAft>
                      </a:pPr>
                      <a:r>
                        <a:rPr lang="zh-TW" sz="2000" b="1" kern="100" dirty="0">
                          <a:solidFill>
                            <a:schemeClr val="tx2">
                              <a:lumMod val="95000"/>
                              <a:lumOff val="5000"/>
                            </a:schemeClr>
                          </a:solidFill>
                          <a:effectLst/>
                        </a:rPr>
                        <a:t>可分次請</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760748">
                <a:tc vMerge="1">
                  <a:txBody>
                    <a:bodyPr/>
                    <a:lstStyle/>
                    <a:p>
                      <a:endParaRPr lang="zh-TW" altLang="en-US"/>
                    </a:p>
                  </a:txBody>
                  <a:tcPr/>
                </a:tc>
                <a:tc>
                  <a:txBody>
                    <a:bodyPr/>
                    <a:lstStyle/>
                    <a:p>
                      <a:pPr>
                        <a:spcAft>
                          <a:spcPts val="0"/>
                        </a:spcAft>
                      </a:pPr>
                      <a:r>
                        <a:rPr lang="en-US" sz="2000" b="1" kern="100" dirty="0">
                          <a:solidFill>
                            <a:schemeClr val="tx2">
                              <a:lumMod val="95000"/>
                              <a:lumOff val="5000"/>
                            </a:schemeClr>
                          </a:solidFill>
                          <a:effectLst/>
                        </a:rPr>
                        <a:t>6</a:t>
                      </a:r>
                      <a:r>
                        <a:rPr lang="zh-TW" sz="2000" b="1" kern="100" dirty="0">
                          <a:solidFill>
                            <a:schemeClr val="tx2">
                              <a:lumMod val="95000"/>
                              <a:lumOff val="5000"/>
                            </a:schemeClr>
                          </a:solidFill>
                          <a:effectLst/>
                        </a:rPr>
                        <a:t>天</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祖父母、子女、配偶之父母、配偶之養父母或繼父母喪亡者</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 xmlns:a16="http://schemas.microsoft.com/office/drawing/2014/main" val="10003"/>
                  </a:ext>
                </a:extLst>
              </a:tr>
              <a:tr h="638897">
                <a:tc vMerge="1">
                  <a:txBody>
                    <a:bodyPr/>
                    <a:lstStyle/>
                    <a:p>
                      <a:endParaRPr lang="zh-TW" altLang="en-US"/>
                    </a:p>
                  </a:txBody>
                  <a:tcPr/>
                </a:tc>
                <a:tc>
                  <a:txBody>
                    <a:bodyPr/>
                    <a:lstStyle/>
                    <a:p>
                      <a:pPr>
                        <a:spcAft>
                          <a:spcPts val="0"/>
                        </a:spcAft>
                      </a:pPr>
                      <a:r>
                        <a:rPr lang="en-US" sz="2000" b="1" kern="100" dirty="0">
                          <a:solidFill>
                            <a:schemeClr val="tx2">
                              <a:lumMod val="95000"/>
                              <a:lumOff val="5000"/>
                            </a:schemeClr>
                          </a:solidFill>
                          <a:effectLst/>
                        </a:rPr>
                        <a:t>3</a:t>
                      </a:r>
                      <a:r>
                        <a:rPr lang="zh-TW" sz="2000" b="1" kern="100" dirty="0">
                          <a:solidFill>
                            <a:schemeClr val="tx2">
                              <a:lumMod val="95000"/>
                              <a:lumOff val="5000"/>
                            </a:schemeClr>
                          </a:solidFill>
                          <a:effectLst/>
                        </a:rPr>
                        <a:t>天</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曾祖父母、兄弟姊妹、配偶之祖父母喪亡者</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 xmlns:a16="http://schemas.microsoft.com/office/drawing/2014/main" val="10004"/>
                  </a:ext>
                </a:extLst>
              </a:tr>
              <a:tr h="479861">
                <a:tc rowSpan="3">
                  <a:txBody>
                    <a:bodyPr/>
                    <a:lstStyle/>
                    <a:p>
                      <a:pPr algn="ctr">
                        <a:spcAft>
                          <a:spcPts val="0"/>
                        </a:spcAft>
                      </a:pPr>
                      <a:r>
                        <a:rPr lang="zh-TW" sz="2000" kern="100" dirty="0">
                          <a:effectLst/>
                        </a:rPr>
                        <a:t>普通傷病假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000" b="1" kern="100" dirty="0">
                          <a:solidFill>
                            <a:schemeClr val="tx2">
                              <a:lumMod val="95000"/>
                              <a:lumOff val="5000"/>
                            </a:schemeClr>
                          </a:solidFill>
                          <a:effectLst/>
                        </a:rPr>
                        <a:t>未住院者一年內合計不得超過三十日</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spcAft>
                          <a:spcPts val="0"/>
                        </a:spcAft>
                      </a:pPr>
                      <a:r>
                        <a:rPr lang="zh-TW" sz="2000" b="1" kern="100" dirty="0">
                          <a:solidFill>
                            <a:schemeClr val="tx2">
                              <a:lumMod val="95000"/>
                              <a:lumOff val="5000"/>
                            </a:schemeClr>
                          </a:solidFill>
                          <a:effectLst/>
                        </a:rPr>
                        <a:t>一年內未超過三十日部分，工資折半發給</a:t>
                      </a:r>
                      <a:r>
                        <a:rPr lang="zh-TW" altLang="en-US" sz="2000" b="1" kern="100" dirty="0">
                          <a:solidFill>
                            <a:schemeClr val="tx2">
                              <a:lumMod val="95000"/>
                              <a:lumOff val="5000"/>
                            </a:schemeClr>
                          </a:solidFill>
                          <a:effectLst/>
                        </a:rPr>
                        <a:t>；超過</a:t>
                      </a:r>
                      <a:r>
                        <a:rPr lang="en-US" altLang="zh-TW" sz="2000" b="1" kern="100" dirty="0">
                          <a:solidFill>
                            <a:schemeClr val="tx2">
                              <a:lumMod val="95000"/>
                              <a:lumOff val="5000"/>
                            </a:schemeClr>
                          </a:solidFill>
                          <a:effectLst/>
                        </a:rPr>
                        <a:t>30</a:t>
                      </a:r>
                      <a:r>
                        <a:rPr lang="zh-TW" altLang="en-US" sz="2000" b="1" kern="100" dirty="0">
                          <a:solidFill>
                            <a:schemeClr val="tx2">
                              <a:lumMod val="95000"/>
                              <a:lumOff val="5000"/>
                            </a:schemeClr>
                          </a:solidFill>
                          <a:effectLst/>
                        </a:rPr>
                        <a:t>天以上， 以工作天計算不給薪， 但休息例假休假均要給薪；若一次請連續</a:t>
                      </a:r>
                      <a:r>
                        <a:rPr lang="en-US" altLang="zh-TW" sz="2000" b="1" kern="100" dirty="0">
                          <a:solidFill>
                            <a:schemeClr val="tx2">
                              <a:lumMod val="95000"/>
                              <a:lumOff val="5000"/>
                            </a:schemeClr>
                          </a:solidFill>
                          <a:effectLst/>
                        </a:rPr>
                        <a:t>30</a:t>
                      </a:r>
                      <a:r>
                        <a:rPr lang="zh-TW" altLang="en-US" sz="2000" b="1" kern="100" dirty="0">
                          <a:solidFill>
                            <a:schemeClr val="tx2">
                              <a:lumMod val="95000"/>
                              <a:lumOff val="5000"/>
                            </a:schemeClr>
                          </a:solidFill>
                          <a:effectLst/>
                        </a:rPr>
                        <a:t>天以上則全部不給薪</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44593">
                <a:tc vMerge="1">
                  <a:txBody>
                    <a:bodyPr/>
                    <a:lstStyle/>
                    <a:p>
                      <a:endParaRPr lang="zh-TW" altLang="en-US"/>
                    </a:p>
                  </a:txBody>
                  <a:tcPr/>
                </a:tc>
                <a:tc>
                  <a:txBody>
                    <a:bodyPr/>
                    <a:lstStyle/>
                    <a:p>
                      <a:pPr>
                        <a:spcAft>
                          <a:spcPts val="0"/>
                        </a:spcAft>
                      </a:pPr>
                      <a:r>
                        <a:rPr lang="zh-TW" sz="2000" b="1" kern="100" dirty="0">
                          <a:solidFill>
                            <a:schemeClr val="tx2">
                              <a:lumMod val="95000"/>
                              <a:lumOff val="5000"/>
                            </a:schemeClr>
                          </a:solidFill>
                          <a:effectLst/>
                        </a:rPr>
                        <a:t>住院者二年內合計不得超過一年</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 xmlns:a16="http://schemas.microsoft.com/office/drawing/2014/main" val="10006"/>
                  </a:ext>
                </a:extLst>
              </a:tr>
              <a:tr h="770628">
                <a:tc vMerge="1">
                  <a:txBody>
                    <a:bodyPr/>
                    <a:lstStyle/>
                    <a:p>
                      <a:endParaRPr lang="zh-TW" altLang="en-US"/>
                    </a:p>
                  </a:txBody>
                  <a:tcPr/>
                </a:tc>
                <a:tc>
                  <a:txBody>
                    <a:bodyPr/>
                    <a:lstStyle/>
                    <a:p>
                      <a:pPr>
                        <a:spcAft>
                          <a:spcPts val="0"/>
                        </a:spcAft>
                      </a:pPr>
                      <a:r>
                        <a:rPr lang="zh-TW" sz="2000" b="1" kern="100" dirty="0">
                          <a:solidFill>
                            <a:schemeClr val="tx2">
                              <a:lumMod val="95000"/>
                              <a:lumOff val="5000"/>
                            </a:schemeClr>
                          </a:solidFill>
                          <a:effectLst/>
                        </a:rPr>
                        <a:t>未住院傷病假與住院傷病假二年內合計不得超過一年</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 xmlns:a16="http://schemas.microsoft.com/office/drawing/2014/main" val="10007"/>
                  </a:ext>
                </a:extLst>
              </a:tr>
              <a:tr h="638897">
                <a:tc>
                  <a:txBody>
                    <a:bodyPr/>
                    <a:lstStyle/>
                    <a:p>
                      <a:pPr algn="ctr">
                        <a:spcAft>
                          <a:spcPts val="0"/>
                        </a:spcAft>
                      </a:pPr>
                      <a:r>
                        <a:rPr lang="zh-TW" sz="2000" kern="100" dirty="0">
                          <a:effectLst/>
                        </a:rPr>
                        <a:t>公傷病假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000" b="1" kern="100" dirty="0">
                          <a:solidFill>
                            <a:schemeClr val="tx2">
                              <a:lumMod val="95000"/>
                              <a:lumOff val="5000"/>
                            </a:schemeClr>
                          </a:solidFill>
                          <a:effectLst/>
                        </a:rPr>
                        <a:t>勞工因職業災害而致殘廢、傷害或疾病者，其治療、休養期間</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sz="2000" b="1" kern="100" dirty="0">
                          <a:solidFill>
                            <a:schemeClr val="tx2">
                              <a:lumMod val="95000"/>
                              <a:lumOff val="5000"/>
                            </a:schemeClr>
                          </a:solidFill>
                          <a:effectLst/>
                        </a:rPr>
                        <a:t>工資照給</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不影響全勤</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319448">
                <a:tc>
                  <a:txBody>
                    <a:bodyPr/>
                    <a:lstStyle/>
                    <a:p>
                      <a:pPr algn="ctr">
                        <a:spcAft>
                          <a:spcPts val="0"/>
                        </a:spcAft>
                      </a:pPr>
                      <a:r>
                        <a:rPr lang="zh-TW" sz="2000" kern="100" dirty="0">
                          <a:effectLst/>
                        </a:rPr>
                        <a:t>事假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000" b="1" kern="100" dirty="0">
                          <a:solidFill>
                            <a:schemeClr val="tx2">
                              <a:lumMod val="95000"/>
                              <a:lumOff val="5000"/>
                            </a:schemeClr>
                          </a:solidFill>
                          <a:effectLst/>
                        </a:rPr>
                        <a:t>一年內合計不得超過十四日</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sz="2000" b="1" kern="100" dirty="0">
                          <a:solidFill>
                            <a:schemeClr val="tx2">
                              <a:lumMod val="95000"/>
                              <a:lumOff val="5000"/>
                            </a:schemeClr>
                          </a:solidFill>
                          <a:effectLst/>
                        </a:rPr>
                        <a:t>事假期間不給工資</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19448">
                <a:tc>
                  <a:txBody>
                    <a:bodyPr/>
                    <a:lstStyle/>
                    <a:p>
                      <a:pPr algn="ctr">
                        <a:spcAft>
                          <a:spcPts val="0"/>
                        </a:spcAft>
                      </a:pPr>
                      <a:r>
                        <a:rPr lang="zh-TW" sz="2000" kern="100" dirty="0">
                          <a:effectLst/>
                        </a:rPr>
                        <a:t>公假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kern="100" dirty="0">
                          <a:solidFill>
                            <a:schemeClr val="tx2">
                              <a:lumMod val="95000"/>
                              <a:lumOff val="5000"/>
                            </a:schemeClr>
                          </a:solidFill>
                          <a:effectLst/>
                        </a:rPr>
                        <a:t> </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sz="2000" b="1" kern="100" dirty="0">
                          <a:solidFill>
                            <a:schemeClr val="tx2">
                              <a:lumMod val="95000"/>
                              <a:lumOff val="5000"/>
                            </a:schemeClr>
                          </a:solidFill>
                          <a:effectLst/>
                        </a:rPr>
                        <a:t>工資照給</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不影響全勤</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
        <p:nvSpPr>
          <p:cNvPr id="5" name="向右箭號 4"/>
          <p:cNvSpPr/>
          <p:nvPr/>
        </p:nvSpPr>
        <p:spPr bwMode="auto">
          <a:xfrm>
            <a:off x="10175359" y="256340"/>
            <a:ext cx="1041990" cy="488378"/>
          </a:xfrm>
          <a:prstGeom prst="stripedRightArrow">
            <a:avLst>
              <a:gd name="adj1" fmla="val 74616"/>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r>
              <a:rPr lang="zh-TW" altLang="en-US" b="1" dirty="0">
                <a:solidFill>
                  <a:srgbClr val="C00000"/>
                </a:solidFill>
              </a:rPr>
              <a:t>補充</a:t>
            </a:r>
            <a:endParaRPr kumimoji="0" lang="zh-TW" altLang="en-US" sz="1800" b="0" i="0" u="none" strike="noStrike" cap="none" normalizeH="0" baseline="0" dirty="0">
              <a:ln>
                <a:noFill/>
              </a:ln>
              <a:solidFill>
                <a:srgbClr val="4D4D4D"/>
              </a:solidFill>
              <a:effectLst/>
              <a:latin typeface="Arial" charset="0"/>
              <a:sym typeface="Arial" charset="0"/>
            </a:endParaRPr>
          </a:p>
        </p:txBody>
      </p:sp>
    </p:spTree>
    <p:extLst>
      <p:ext uri="{BB962C8B-B14F-4D97-AF65-F5344CB8AC3E}">
        <p14:creationId xmlns:p14="http://schemas.microsoft.com/office/powerpoint/2010/main" val="250209611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196" y="738531"/>
            <a:ext cx="10273141" cy="792088"/>
          </a:xfrm>
        </p:spPr>
        <p:txBody>
          <a:bodyPr/>
          <a:lstStyle/>
          <a:p>
            <a:r>
              <a:rPr lang="zh-TW" altLang="en-US" sz="3600" dirty="0"/>
              <a:t>性別工作平等法假期種類</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89071950"/>
              </p:ext>
            </p:extLst>
          </p:nvPr>
        </p:nvGraphicFramePr>
        <p:xfrm>
          <a:off x="5763448" y="362987"/>
          <a:ext cx="6202356" cy="6100717"/>
        </p:xfrm>
        <a:graphic>
          <a:graphicData uri="http://schemas.openxmlformats.org/drawingml/2006/table">
            <a:tbl>
              <a:tblPr firstRow="1" firstCol="1" bandRow="1">
                <a:tableStyleId>{5940675A-B579-460E-94D1-54222C63F5DA}</a:tableStyleId>
              </a:tblPr>
              <a:tblGrid>
                <a:gridCol w="1246952">
                  <a:extLst>
                    <a:ext uri="{9D8B030D-6E8A-4147-A177-3AD203B41FA5}">
                      <a16:colId xmlns="" xmlns:a16="http://schemas.microsoft.com/office/drawing/2014/main" val="20000"/>
                    </a:ext>
                  </a:extLst>
                </a:gridCol>
                <a:gridCol w="1706880">
                  <a:extLst>
                    <a:ext uri="{9D8B030D-6E8A-4147-A177-3AD203B41FA5}">
                      <a16:colId xmlns="" xmlns:a16="http://schemas.microsoft.com/office/drawing/2014/main" val="20001"/>
                    </a:ext>
                  </a:extLst>
                </a:gridCol>
                <a:gridCol w="3248524">
                  <a:extLst>
                    <a:ext uri="{9D8B030D-6E8A-4147-A177-3AD203B41FA5}">
                      <a16:colId xmlns="" xmlns:a16="http://schemas.microsoft.com/office/drawing/2014/main" val="20002"/>
                    </a:ext>
                  </a:extLst>
                </a:gridCol>
              </a:tblGrid>
              <a:tr h="317740">
                <a:tc>
                  <a:txBody>
                    <a:bodyPr/>
                    <a:lstStyle/>
                    <a:p>
                      <a:pPr algn="ctr">
                        <a:spcAft>
                          <a:spcPts val="0"/>
                        </a:spcAft>
                      </a:pPr>
                      <a:r>
                        <a:rPr lang="zh-TW" sz="2000" kern="100" dirty="0">
                          <a:effectLst/>
                        </a:rPr>
                        <a:t>假別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a:effectLst/>
                        </a:rPr>
                        <a:t>天數</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a:effectLst/>
                        </a:rPr>
                        <a:t>工資計算</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881627">
                <a:tc>
                  <a:txBody>
                    <a:bodyPr/>
                    <a:lstStyle/>
                    <a:p>
                      <a:pPr algn="ctr">
                        <a:spcAft>
                          <a:spcPts val="0"/>
                        </a:spcAft>
                      </a:pPr>
                      <a:r>
                        <a:rPr lang="zh-TW" sz="2000" kern="100">
                          <a:effectLst/>
                        </a:rPr>
                        <a:t>產假</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a:effectLst/>
                        </a:rPr>
                        <a:t>工資照給</a:t>
                      </a:r>
                      <a:r>
                        <a:rPr lang="en-US" sz="2000" kern="100">
                          <a:effectLst/>
                        </a:rPr>
                        <a:t>/</a:t>
                      </a:r>
                      <a:r>
                        <a:rPr lang="zh-TW" sz="2000" kern="100">
                          <a:effectLst/>
                        </a:rPr>
                        <a:t>不影響全勤</a:t>
                      </a:r>
                    </a:p>
                    <a:p>
                      <a:pPr algn="ctr">
                        <a:spcAft>
                          <a:spcPts val="0"/>
                        </a:spcAft>
                      </a:pPr>
                      <a:r>
                        <a:rPr lang="en-US" sz="2000" kern="100">
                          <a:effectLst/>
                        </a:rPr>
                        <a:t>(</a:t>
                      </a:r>
                      <a:r>
                        <a:rPr lang="zh-TW" sz="2000" u="sng" kern="100">
                          <a:effectLst/>
                        </a:rPr>
                        <a:t>含例假日</a:t>
                      </a:r>
                      <a:r>
                        <a:rPr lang="en-US" sz="2000" kern="100">
                          <a:effectLst/>
                        </a:rPr>
                        <a:t>)</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723646">
                <a:tc>
                  <a:txBody>
                    <a:bodyPr/>
                    <a:lstStyle/>
                    <a:p>
                      <a:pPr algn="ctr">
                        <a:spcAft>
                          <a:spcPts val="0"/>
                        </a:spcAft>
                      </a:pPr>
                      <a:r>
                        <a:rPr lang="zh-TW" sz="2000" kern="100">
                          <a:effectLst/>
                        </a:rPr>
                        <a:t>安胎假</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兩年內最多可以請假一年</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併入病假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838200">
                <a:tc>
                  <a:txBody>
                    <a:bodyPr/>
                    <a:lstStyle/>
                    <a:p>
                      <a:pPr algn="ctr">
                        <a:spcAft>
                          <a:spcPts val="0"/>
                        </a:spcAft>
                      </a:pPr>
                      <a:r>
                        <a:rPr lang="zh-TW" sz="2000" kern="100">
                          <a:effectLst/>
                        </a:rPr>
                        <a:t>產檢假</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2000" kern="100" dirty="0">
                          <a:solidFill>
                            <a:srgbClr val="FF0000"/>
                          </a:solidFill>
                          <a:effectLst/>
                        </a:rPr>
                        <a:t>5+2</a:t>
                      </a:r>
                      <a:r>
                        <a:rPr lang="zh-TW" sz="2000" kern="100" dirty="0">
                          <a:solidFill>
                            <a:srgbClr val="FF0000"/>
                          </a:solidFill>
                          <a:effectLst/>
                        </a:rPr>
                        <a:t>天</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工資照給</a:t>
                      </a:r>
                      <a:r>
                        <a:rPr lang="en-US" sz="2000" kern="100" dirty="0">
                          <a:effectLst/>
                        </a:rPr>
                        <a:t>/</a:t>
                      </a:r>
                      <a:r>
                        <a:rPr lang="zh-TW" sz="2000" kern="100" dirty="0">
                          <a:effectLst/>
                        </a:rPr>
                        <a:t>不影響全勤</a:t>
                      </a:r>
                      <a:endParaRPr lang="en-US" altLang="zh-TW" sz="2000" kern="100" dirty="0">
                        <a:effectLst/>
                      </a:endParaRPr>
                    </a:p>
                    <a:p>
                      <a:pPr algn="ctr">
                        <a:spcAft>
                          <a:spcPts val="0"/>
                        </a:spcAft>
                      </a:pPr>
                      <a:r>
                        <a:rPr lang="zh-TW" altLang="en-US"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第</a:t>
                      </a:r>
                      <a:r>
                        <a:rPr lang="en-US" alt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6-7</a:t>
                      </a:r>
                      <a:r>
                        <a:rPr lang="zh-TW" altLang="en-US"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天薪資由勞保局補助</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596644">
                <a:tc>
                  <a:txBody>
                    <a:bodyPr/>
                    <a:lstStyle/>
                    <a:p>
                      <a:pPr algn="ctr">
                        <a:spcAft>
                          <a:spcPts val="0"/>
                        </a:spcAft>
                      </a:pPr>
                      <a:r>
                        <a:rPr lang="zh-TW" sz="2000" kern="100">
                          <a:effectLst/>
                        </a:rPr>
                        <a:t>陪產假</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5</a:t>
                      </a:r>
                      <a:r>
                        <a:rPr lang="zh-TW" sz="2000" kern="100">
                          <a:effectLst/>
                        </a:rPr>
                        <a:t>天</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工資照給</a:t>
                      </a:r>
                      <a:r>
                        <a:rPr lang="en-US" sz="2000" kern="100" dirty="0">
                          <a:effectLst/>
                        </a:rPr>
                        <a:t>/</a:t>
                      </a:r>
                      <a:r>
                        <a:rPr lang="zh-TW" sz="2000" kern="100" dirty="0">
                          <a:effectLst/>
                        </a:rPr>
                        <a:t>不影響全勤</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888179">
                <a:tc>
                  <a:txBody>
                    <a:bodyPr/>
                    <a:lstStyle/>
                    <a:p>
                      <a:pPr algn="ctr">
                        <a:spcAft>
                          <a:spcPts val="0"/>
                        </a:spcAft>
                      </a:pPr>
                      <a:r>
                        <a:rPr lang="zh-TW" sz="2000" kern="100">
                          <a:effectLst/>
                        </a:rPr>
                        <a:t>生理假</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每個月一天</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3</a:t>
                      </a:r>
                      <a:r>
                        <a:rPr lang="zh-TW" sz="2000" kern="100" dirty="0">
                          <a:effectLst/>
                        </a:rPr>
                        <a:t>天獨立生理假</a:t>
                      </a:r>
                      <a:r>
                        <a:rPr lang="en-US" sz="2000" kern="100" dirty="0">
                          <a:effectLst/>
                        </a:rPr>
                        <a:t>(</a:t>
                      </a:r>
                      <a:r>
                        <a:rPr lang="zh-TW" sz="2000" kern="100" dirty="0">
                          <a:effectLst/>
                        </a:rPr>
                        <a:t>半薪</a:t>
                      </a:r>
                      <a:r>
                        <a:rPr lang="en-US" sz="2000" kern="100" dirty="0">
                          <a:effectLst/>
                        </a:rPr>
                        <a:t>)</a:t>
                      </a:r>
                    </a:p>
                    <a:p>
                      <a:pPr algn="ctr">
                        <a:spcAft>
                          <a:spcPts val="0"/>
                        </a:spcAft>
                      </a:pPr>
                      <a:r>
                        <a:rPr lang="en-US" sz="2000" kern="100" dirty="0">
                          <a:effectLst/>
                        </a:rPr>
                        <a:t>+</a:t>
                      </a:r>
                      <a:r>
                        <a:rPr lang="en-US" altLang="zh-TW" sz="2000" kern="100" dirty="0">
                          <a:effectLst/>
                        </a:rPr>
                        <a:t>9</a:t>
                      </a:r>
                      <a:r>
                        <a:rPr lang="zh-TW" sz="2000" kern="100" dirty="0">
                          <a:effectLst/>
                        </a:rPr>
                        <a:t>天併入病假計算</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635481">
                <a:tc>
                  <a:txBody>
                    <a:bodyPr/>
                    <a:lstStyle/>
                    <a:p>
                      <a:pPr algn="ctr">
                        <a:spcAft>
                          <a:spcPts val="0"/>
                        </a:spcAft>
                      </a:pPr>
                      <a:r>
                        <a:rPr lang="zh-TW" sz="2000" kern="100" dirty="0">
                          <a:effectLst/>
                        </a:rPr>
                        <a:t>生活</a:t>
                      </a:r>
                      <a:endParaRPr lang="en-US" altLang="zh-TW" sz="2000" kern="100" dirty="0">
                        <a:effectLst/>
                      </a:endParaRPr>
                    </a:p>
                    <a:p>
                      <a:pPr algn="ctr">
                        <a:spcAft>
                          <a:spcPts val="0"/>
                        </a:spcAft>
                      </a:pPr>
                      <a:r>
                        <a:rPr lang="zh-TW" sz="2000" kern="100" dirty="0">
                          <a:effectLst/>
                        </a:rPr>
                        <a:t>照顧假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7</a:t>
                      </a:r>
                      <a:r>
                        <a:rPr lang="zh-TW" sz="2000" kern="100" dirty="0">
                          <a:effectLst/>
                        </a:rPr>
                        <a:t>天</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並入事假計算</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953221">
                <a:tc>
                  <a:txBody>
                    <a:bodyPr/>
                    <a:lstStyle/>
                    <a:p>
                      <a:pPr algn="ctr">
                        <a:spcAft>
                          <a:spcPts val="0"/>
                        </a:spcAft>
                      </a:pPr>
                      <a:r>
                        <a:rPr lang="zh-TW" sz="2000" kern="100">
                          <a:effectLst/>
                        </a:rPr>
                        <a:t>育嬰留停</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6</a:t>
                      </a:r>
                      <a:r>
                        <a:rPr lang="zh-TW" sz="2000" kern="100" dirty="0">
                          <a:effectLst/>
                        </a:rPr>
                        <a:t>個月</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不支薪</a:t>
                      </a:r>
                      <a:r>
                        <a:rPr lang="en-US" sz="2000" kern="100" dirty="0">
                          <a:effectLst/>
                        </a:rPr>
                        <a:t>(</a:t>
                      </a:r>
                      <a:r>
                        <a:rPr lang="zh-TW" sz="2000" u="sng" kern="100" dirty="0">
                          <a:effectLst/>
                        </a:rPr>
                        <a:t>含例假日</a:t>
                      </a:r>
                      <a:r>
                        <a:rPr lang="en-US" sz="2000" kern="100" dirty="0">
                          <a:effectLst/>
                        </a:rPr>
                        <a:t>)</a:t>
                      </a:r>
                    </a:p>
                    <a:p>
                      <a:pPr algn="ctr">
                        <a:spcAft>
                          <a:spcPts val="0"/>
                        </a:spcAft>
                      </a:pPr>
                      <a:r>
                        <a:rPr lang="zh-TW" altLang="en-US" sz="2000" kern="100" dirty="0">
                          <a:solidFill>
                            <a:srgbClr val="FF0000"/>
                          </a:solidFill>
                          <a:effectLst/>
                        </a:rPr>
                        <a:t>可一次請一個月， 最多</a:t>
                      </a:r>
                      <a:r>
                        <a:rPr lang="en-US" altLang="zh-TW" sz="2000" kern="100" dirty="0">
                          <a:solidFill>
                            <a:srgbClr val="FF0000"/>
                          </a:solidFill>
                          <a:effectLst/>
                        </a:rPr>
                        <a:t>2</a:t>
                      </a:r>
                      <a:r>
                        <a:rPr lang="zh-TW" altLang="en-US" sz="2000" kern="100" dirty="0">
                          <a:solidFill>
                            <a:srgbClr val="FF0000"/>
                          </a:solidFill>
                          <a:effectLst/>
                        </a:rPr>
                        <a:t>次</a:t>
                      </a:r>
                      <a:endParaRPr lang="en-US" altLang="zh-TW" sz="2000" kern="100" dirty="0">
                        <a:solidFill>
                          <a:srgbClr val="FF0000"/>
                        </a:solidFill>
                        <a:effectLst/>
                      </a:endParaRPr>
                    </a:p>
                    <a:p>
                      <a:pPr algn="ctr">
                        <a:spcAft>
                          <a:spcPts val="0"/>
                        </a:spcAft>
                      </a:pPr>
                      <a:r>
                        <a:rPr lang="zh-TW" altLang="en-US" sz="2000" kern="100" dirty="0">
                          <a:solidFill>
                            <a:srgbClr val="FF0000"/>
                          </a:solidFill>
                          <a:effectLst/>
                        </a:rPr>
                        <a:t>夫妻可以一起請</a:t>
                      </a:r>
                      <a:endParaRPr lang="en-US" altLang="zh-TW" sz="2000" kern="100" dirty="0">
                        <a:solidFill>
                          <a:srgbClr val="FF0000"/>
                        </a:solidFill>
                        <a:effectLst/>
                      </a:endParaRPr>
                    </a:p>
                    <a:p>
                      <a:pPr algn="ctr">
                        <a:spcAft>
                          <a:spcPts val="0"/>
                        </a:spcAft>
                      </a:pPr>
                      <a:r>
                        <a:rPr lang="en-US" alt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10</a:t>
                      </a:r>
                      <a:r>
                        <a:rPr lang="zh-TW" altLang="en-US"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天前書面提出</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32055821"/>
              </p:ext>
            </p:extLst>
          </p:nvPr>
        </p:nvGraphicFramePr>
        <p:xfrm>
          <a:off x="378950" y="1530619"/>
          <a:ext cx="5250998" cy="4885071"/>
        </p:xfrm>
        <a:graphic>
          <a:graphicData uri="http://schemas.openxmlformats.org/drawingml/2006/table">
            <a:tbl>
              <a:tblPr firstRow="1" firstCol="1" lastRow="1" lastCol="1" bandRow="1" bandCol="1">
                <a:tableStyleId>{5940675A-B579-460E-94D1-54222C63F5DA}</a:tableStyleId>
              </a:tblPr>
              <a:tblGrid>
                <a:gridCol w="1474323">
                  <a:extLst>
                    <a:ext uri="{9D8B030D-6E8A-4147-A177-3AD203B41FA5}">
                      <a16:colId xmlns="" xmlns:a16="http://schemas.microsoft.com/office/drawing/2014/main" val="20000"/>
                    </a:ext>
                  </a:extLst>
                </a:gridCol>
                <a:gridCol w="1888045">
                  <a:extLst>
                    <a:ext uri="{9D8B030D-6E8A-4147-A177-3AD203B41FA5}">
                      <a16:colId xmlns="" xmlns:a16="http://schemas.microsoft.com/office/drawing/2014/main" val="20001"/>
                    </a:ext>
                  </a:extLst>
                </a:gridCol>
                <a:gridCol w="1888630">
                  <a:extLst>
                    <a:ext uri="{9D8B030D-6E8A-4147-A177-3AD203B41FA5}">
                      <a16:colId xmlns="" xmlns:a16="http://schemas.microsoft.com/office/drawing/2014/main" val="20002"/>
                    </a:ext>
                  </a:extLst>
                </a:gridCol>
              </a:tblGrid>
              <a:tr h="826696">
                <a:tc>
                  <a:txBody>
                    <a:bodyPr/>
                    <a:lstStyle/>
                    <a:p>
                      <a:pPr algn="ctr">
                        <a:lnSpc>
                          <a:spcPts val="2000"/>
                        </a:lnSpc>
                        <a:spcAft>
                          <a:spcPts val="0"/>
                        </a:spcAft>
                      </a:pPr>
                      <a:r>
                        <a:rPr lang="zh-TW" sz="2000" b="1" kern="0" dirty="0">
                          <a:effectLst/>
                        </a:rPr>
                        <a:t>時間</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ts val="2000"/>
                        </a:lnSpc>
                        <a:spcAft>
                          <a:spcPts val="0"/>
                        </a:spcAft>
                      </a:pPr>
                      <a:r>
                        <a:rPr lang="zh-TW" sz="2000" b="1" kern="0" dirty="0">
                          <a:effectLst/>
                        </a:rPr>
                        <a:t>性別工作</a:t>
                      </a:r>
                      <a:endParaRPr lang="en-US" altLang="zh-TW" sz="2000" b="1" kern="0" dirty="0">
                        <a:effectLst/>
                      </a:endParaRPr>
                    </a:p>
                    <a:p>
                      <a:pPr algn="ctr">
                        <a:lnSpc>
                          <a:spcPts val="2000"/>
                        </a:lnSpc>
                        <a:spcAft>
                          <a:spcPts val="0"/>
                        </a:spcAft>
                      </a:pPr>
                      <a:r>
                        <a:rPr lang="zh-TW" sz="2000" b="1" kern="0" dirty="0">
                          <a:effectLst/>
                        </a:rPr>
                        <a:t>平等法</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ts val="2000"/>
                        </a:lnSpc>
                        <a:spcAft>
                          <a:spcPts val="0"/>
                        </a:spcAft>
                      </a:pPr>
                      <a:r>
                        <a:rPr lang="zh-TW" sz="2000" b="1" kern="0" dirty="0">
                          <a:effectLst/>
                        </a:rPr>
                        <a:t>薪資</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0"/>
                  </a:ext>
                </a:extLst>
              </a:tr>
              <a:tr h="612780">
                <a:tc>
                  <a:txBody>
                    <a:bodyPr/>
                    <a:lstStyle/>
                    <a:p>
                      <a:pPr algn="ctr">
                        <a:lnSpc>
                          <a:spcPts val="2000"/>
                        </a:lnSpc>
                        <a:spcAft>
                          <a:spcPts val="0"/>
                        </a:spcAft>
                      </a:pPr>
                      <a:r>
                        <a:rPr lang="zh-TW" sz="2000" kern="0" dirty="0">
                          <a:effectLst/>
                        </a:rPr>
                        <a:t>分娩前後</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2000" kern="0" dirty="0">
                          <a:effectLst/>
                        </a:rPr>
                        <a:t>產假8週</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rowSpan="2">
                  <a:txBody>
                    <a:bodyPr/>
                    <a:lstStyle/>
                    <a:p>
                      <a:pPr>
                        <a:lnSpc>
                          <a:spcPts val="2000"/>
                        </a:lnSpc>
                        <a:spcAft>
                          <a:spcPts val="0"/>
                        </a:spcAft>
                      </a:pPr>
                      <a:r>
                        <a:rPr lang="zh-TW" sz="2000" kern="0" dirty="0">
                          <a:effectLst/>
                        </a:rPr>
                        <a:t>受雇6個月以上~薪資照給</a:t>
                      </a:r>
                      <a:endParaRPr lang="en-US" altLang="zh-TW" sz="2000" kern="0" dirty="0">
                        <a:effectLst/>
                      </a:endParaRPr>
                    </a:p>
                    <a:p>
                      <a:pPr>
                        <a:lnSpc>
                          <a:spcPts val="2000"/>
                        </a:lnSpc>
                        <a:spcAft>
                          <a:spcPts val="0"/>
                        </a:spcAft>
                      </a:pPr>
                      <a:endParaRPr lang="en-US" altLang="zh-TW" sz="2000" kern="100" dirty="0">
                        <a:effectLst/>
                      </a:endParaRPr>
                    </a:p>
                    <a:p>
                      <a:pPr>
                        <a:lnSpc>
                          <a:spcPts val="2000"/>
                        </a:lnSpc>
                        <a:spcAft>
                          <a:spcPts val="0"/>
                        </a:spcAft>
                      </a:pPr>
                      <a:r>
                        <a:rPr lang="zh-TW" sz="2000" kern="0" dirty="0">
                          <a:effectLst/>
                        </a:rPr>
                        <a:t>受雇未滿6個月~薪資減半</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922498">
                <a:tc>
                  <a:txBody>
                    <a:bodyPr/>
                    <a:lstStyle/>
                    <a:p>
                      <a:pPr algn="ctr">
                        <a:lnSpc>
                          <a:spcPts val="2000"/>
                        </a:lnSpc>
                        <a:spcAft>
                          <a:spcPts val="0"/>
                        </a:spcAft>
                      </a:pPr>
                      <a:r>
                        <a:rPr lang="zh-TW" sz="2000" kern="0" dirty="0">
                          <a:effectLst/>
                        </a:rPr>
                        <a:t>妊娠3月以上流產</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2000" kern="0" dirty="0">
                          <a:effectLst/>
                        </a:rPr>
                        <a:t>流產假4週</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10002"/>
                  </a:ext>
                </a:extLst>
              </a:tr>
              <a:tr h="1158377">
                <a:tc>
                  <a:txBody>
                    <a:bodyPr/>
                    <a:lstStyle/>
                    <a:p>
                      <a:pPr algn="ctr">
                        <a:lnSpc>
                          <a:spcPts val="2000"/>
                        </a:lnSpc>
                        <a:spcAft>
                          <a:spcPts val="0"/>
                        </a:spcAft>
                      </a:pPr>
                      <a:r>
                        <a:rPr lang="zh-TW" sz="2000" kern="0" dirty="0">
                          <a:effectLst/>
                        </a:rPr>
                        <a:t>妊娠二個月以上未滿三個月流產</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2000" kern="0" dirty="0">
                          <a:effectLst/>
                        </a:rPr>
                        <a:t>產假</a:t>
                      </a:r>
                      <a:r>
                        <a:rPr lang="en-US" sz="2000" kern="0" dirty="0">
                          <a:effectLst/>
                        </a:rPr>
                        <a:t>1</a:t>
                      </a:r>
                      <a:r>
                        <a:rPr lang="zh-TW" sz="2000" kern="0" dirty="0">
                          <a:effectLst/>
                        </a:rPr>
                        <a:t>週</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rowSpan="2">
                  <a:txBody>
                    <a:bodyPr/>
                    <a:lstStyle/>
                    <a:p>
                      <a:pPr>
                        <a:lnSpc>
                          <a:spcPts val="2000"/>
                        </a:lnSpc>
                        <a:spcAft>
                          <a:spcPts val="0"/>
                        </a:spcAft>
                      </a:pPr>
                      <a:r>
                        <a:rPr lang="zh-TW" sz="2000" kern="0" dirty="0">
                          <a:effectLst/>
                        </a:rPr>
                        <a:t>未規定</a:t>
                      </a:r>
                      <a:r>
                        <a:rPr lang="en-US" altLang="zh-TW" sz="2000" kern="0" dirty="0">
                          <a:effectLst/>
                        </a:rPr>
                        <a:t>(</a:t>
                      </a:r>
                      <a:r>
                        <a:rPr lang="zh-TW" altLang="en-US" sz="2000" kern="0" dirty="0">
                          <a:effectLst/>
                        </a:rPr>
                        <a:t>比照勞基法</a:t>
                      </a:r>
                      <a:r>
                        <a:rPr lang="en-US" altLang="zh-TW" sz="2000" kern="0" dirty="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1364720">
                <a:tc>
                  <a:txBody>
                    <a:bodyPr/>
                    <a:lstStyle/>
                    <a:p>
                      <a:pPr algn="ctr">
                        <a:lnSpc>
                          <a:spcPts val="2000"/>
                        </a:lnSpc>
                        <a:spcAft>
                          <a:spcPts val="0"/>
                        </a:spcAft>
                      </a:pPr>
                      <a:r>
                        <a:rPr lang="zh-TW" altLang="zh-TW" sz="2000" kern="0" dirty="0">
                          <a:effectLst/>
                        </a:rPr>
                        <a:t>未</a:t>
                      </a:r>
                      <a:r>
                        <a:rPr lang="zh-TW" sz="2000" kern="0" dirty="0">
                          <a:effectLst/>
                        </a:rPr>
                        <a:t>滿兩個月</a:t>
                      </a:r>
                      <a:endParaRPr lang="en-US" altLang="zh-TW" sz="2000" kern="0" dirty="0">
                        <a:effectLst/>
                      </a:endParaRPr>
                    </a:p>
                    <a:p>
                      <a:pPr algn="ctr">
                        <a:lnSpc>
                          <a:spcPts val="2000"/>
                        </a:lnSpc>
                        <a:spcAft>
                          <a:spcPts val="0"/>
                        </a:spcAft>
                      </a:pPr>
                      <a:r>
                        <a:rPr lang="zh-TW" sz="2000" kern="0" dirty="0">
                          <a:effectLst/>
                        </a:rPr>
                        <a:t>流產</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2000" kern="0" dirty="0">
                          <a:effectLst/>
                        </a:rPr>
                        <a:t>產假</a:t>
                      </a:r>
                      <a:r>
                        <a:rPr lang="en-US" sz="2000" kern="0" dirty="0">
                          <a:effectLst/>
                        </a:rPr>
                        <a:t>5</a:t>
                      </a:r>
                      <a:r>
                        <a:rPr lang="zh-TW" sz="2000" kern="0" dirty="0">
                          <a:effectLst/>
                        </a:rPr>
                        <a:t>天</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9982331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普通傷病假</a:t>
            </a:r>
            <a:r>
              <a:rPr lang="en-US" altLang="zh-TW" dirty="0"/>
              <a:t>&amp;</a:t>
            </a:r>
            <a:r>
              <a:rPr lang="zh-TW" altLang="en-US" dirty="0"/>
              <a:t>留職停薪</a:t>
            </a:r>
          </a:p>
        </p:txBody>
      </p:sp>
      <p:cxnSp>
        <p:nvCxnSpPr>
          <p:cNvPr id="7" name="直線單箭頭接點 6"/>
          <p:cNvCxnSpPr/>
          <p:nvPr/>
        </p:nvCxnSpPr>
        <p:spPr bwMode="auto">
          <a:xfrm flipV="1">
            <a:off x="127590" y="3312041"/>
            <a:ext cx="4922875" cy="37216"/>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8" name="甜甜圈 7"/>
          <p:cNvSpPr/>
          <p:nvPr/>
        </p:nvSpPr>
        <p:spPr bwMode="auto">
          <a:xfrm>
            <a:off x="966254" y="3100720"/>
            <a:ext cx="425346" cy="422645"/>
          </a:xfrm>
          <a:prstGeom prst="donut">
            <a:avLst/>
          </a:prstGeom>
          <a:solidFill>
            <a:srgbClr val="FFC000"/>
          </a:solidFill>
          <a:ln w="9525" cap="flat" cmpd="sng" algn="ctr">
            <a:solidFill>
              <a:srgbClr val="4D4D4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
        <p:nvSpPr>
          <p:cNvPr id="10" name="文字方塊 9"/>
          <p:cNvSpPr txBox="1"/>
          <p:nvPr/>
        </p:nvSpPr>
        <p:spPr>
          <a:xfrm>
            <a:off x="317386" y="4338082"/>
            <a:ext cx="553998" cy="2381693"/>
          </a:xfrm>
          <a:prstGeom prst="rect">
            <a:avLst/>
          </a:prstGeom>
        </p:spPr>
        <p:style>
          <a:lnRef idx="2">
            <a:schemeClr val="accent6"/>
          </a:lnRef>
          <a:fillRef idx="1">
            <a:schemeClr val="lt1"/>
          </a:fillRef>
          <a:effectRef idx="0">
            <a:schemeClr val="accent6"/>
          </a:effectRef>
          <a:fontRef idx="minor">
            <a:schemeClr val="dk1"/>
          </a:fontRef>
        </p:style>
        <p:txBody>
          <a:bodyPr vert="eaVert" wrap="square" rtlCol="0">
            <a:spAutoFit/>
          </a:bodyPr>
          <a:lstStyle/>
          <a:p>
            <a:r>
              <a:rPr lang="zh-TW" altLang="en-US" sz="2400" dirty="0"/>
              <a:t>病假一年</a:t>
            </a:r>
            <a:r>
              <a:rPr lang="en-US" altLang="zh-TW" sz="2400" dirty="0"/>
              <a:t>30</a:t>
            </a:r>
            <a:r>
              <a:rPr lang="zh-TW" altLang="en-US" sz="2400" dirty="0"/>
              <a:t>天</a:t>
            </a:r>
          </a:p>
        </p:txBody>
      </p:sp>
      <p:cxnSp>
        <p:nvCxnSpPr>
          <p:cNvPr id="12" name="直線單箭頭接點 11"/>
          <p:cNvCxnSpPr>
            <a:stCxn id="10" idx="0"/>
          </p:cNvCxnSpPr>
          <p:nvPr/>
        </p:nvCxnSpPr>
        <p:spPr bwMode="auto">
          <a:xfrm flipH="1" flipV="1">
            <a:off x="584791" y="3349256"/>
            <a:ext cx="9594" cy="988826"/>
          </a:xfrm>
          <a:prstGeom prst="straightConnector1">
            <a:avLst/>
          </a:prstGeom>
          <a:ln w="19050">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3" name="文字方塊 12"/>
          <p:cNvSpPr txBox="1"/>
          <p:nvPr/>
        </p:nvSpPr>
        <p:spPr>
          <a:xfrm>
            <a:off x="1752598" y="4348717"/>
            <a:ext cx="553998" cy="2371058"/>
          </a:xfrm>
          <a:prstGeom prst="rect">
            <a:avLst/>
          </a:prstGeom>
        </p:spPr>
        <p:style>
          <a:lnRef idx="2">
            <a:schemeClr val="accent6"/>
          </a:lnRef>
          <a:fillRef idx="1">
            <a:schemeClr val="lt1"/>
          </a:fillRef>
          <a:effectRef idx="0">
            <a:schemeClr val="accent6"/>
          </a:effectRef>
          <a:fontRef idx="minor">
            <a:schemeClr val="dk1"/>
          </a:fontRef>
        </p:style>
        <p:txBody>
          <a:bodyPr vert="eaVert" wrap="square" rtlCol="0">
            <a:spAutoFit/>
          </a:bodyPr>
          <a:lstStyle/>
          <a:p>
            <a:r>
              <a:rPr lang="zh-TW" altLang="en-US" sz="2400" dirty="0"/>
              <a:t>特休</a:t>
            </a:r>
            <a:r>
              <a:rPr lang="en-US" altLang="zh-TW" sz="2400" dirty="0"/>
              <a:t>/</a:t>
            </a:r>
            <a:r>
              <a:rPr lang="zh-TW" altLang="en-US" sz="2400" dirty="0"/>
              <a:t>事假抵充</a:t>
            </a:r>
          </a:p>
        </p:txBody>
      </p:sp>
      <p:sp>
        <p:nvSpPr>
          <p:cNvPr id="14" name="文字方塊 13"/>
          <p:cNvSpPr txBox="1"/>
          <p:nvPr/>
        </p:nvSpPr>
        <p:spPr>
          <a:xfrm>
            <a:off x="3187811" y="4348717"/>
            <a:ext cx="553998" cy="1871330"/>
          </a:xfrm>
          <a:prstGeom prst="rect">
            <a:avLst/>
          </a:prstGeom>
        </p:spPr>
        <p:style>
          <a:lnRef idx="1">
            <a:schemeClr val="accent2"/>
          </a:lnRef>
          <a:fillRef idx="2">
            <a:schemeClr val="accent2"/>
          </a:fillRef>
          <a:effectRef idx="1">
            <a:schemeClr val="accent2"/>
          </a:effectRef>
          <a:fontRef idx="minor">
            <a:schemeClr val="dk1"/>
          </a:fontRef>
        </p:style>
        <p:txBody>
          <a:bodyPr vert="eaVert" wrap="square" rtlCol="0">
            <a:spAutoFit/>
          </a:bodyPr>
          <a:lstStyle/>
          <a:p>
            <a:r>
              <a:rPr lang="zh-TW" altLang="en-US" sz="2400" dirty="0"/>
              <a:t>留職停薪</a:t>
            </a:r>
          </a:p>
        </p:txBody>
      </p:sp>
      <p:cxnSp>
        <p:nvCxnSpPr>
          <p:cNvPr id="16" name="直線單箭頭接點 15"/>
          <p:cNvCxnSpPr/>
          <p:nvPr/>
        </p:nvCxnSpPr>
        <p:spPr bwMode="auto">
          <a:xfrm flipH="1" flipV="1">
            <a:off x="2047778" y="3349256"/>
            <a:ext cx="1" cy="988828"/>
          </a:xfrm>
          <a:prstGeom prst="straightConnector1">
            <a:avLst/>
          </a:prstGeom>
          <a:ln w="1905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7" name="直線單箭頭接點 16"/>
          <p:cNvCxnSpPr/>
          <p:nvPr/>
        </p:nvCxnSpPr>
        <p:spPr bwMode="auto">
          <a:xfrm flipH="1" flipV="1">
            <a:off x="3510975" y="3349256"/>
            <a:ext cx="1" cy="988828"/>
          </a:xfrm>
          <a:prstGeom prst="straightConnector1">
            <a:avLst/>
          </a:prstGeom>
          <a:ln w="19050">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9" name="甜甜圈 18"/>
          <p:cNvSpPr/>
          <p:nvPr/>
        </p:nvSpPr>
        <p:spPr bwMode="auto">
          <a:xfrm>
            <a:off x="2566704" y="3100719"/>
            <a:ext cx="425346" cy="422645"/>
          </a:xfrm>
          <a:prstGeom prst="donut">
            <a:avLst/>
          </a:prstGeom>
          <a:solidFill>
            <a:srgbClr val="FFC000"/>
          </a:solidFill>
          <a:ln w="9525" cap="flat" cmpd="sng" algn="ctr">
            <a:solidFill>
              <a:srgbClr val="4D4D4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
        <p:nvSpPr>
          <p:cNvPr id="20" name="甜甜圈 19"/>
          <p:cNvSpPr/>
          <p:nvPr/>
        </p:nvSpPr>
        <p:spPr bwMode="auto">
          <a:xfrm>
            <a:off x="7809570" y="3100718"/>
            <a:ext cx="425346" cy="422645"/>
          </a:xfrm>
          <a:prstGeom prst="donut">
            <a:avLst/>
          </a:prstGeom>
          <a:solidFill>
            <a:srgbClr val="FFC000"/>
          </a:solidFill>
          <a:ln w="9525" cap="flat" cmpd="sng" algn="ctr">
            <a:solidFill>
              <a:srgbClr val="4D4D4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cxnSp>
        <p:nvCxnSpPr>
          <p:cNvPr id="24" name="直線單箭頭接點 23"/>
          <p:cNvCxnSpPr/>
          <p:nvPr/>
        </p:nvCxnSpPr>
        <p:spPr bwMode="auto">
          <a:xfrm>
            <a:off x="5341087" y="3312040"/>
            <a:ext cx="2782187" cy="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26" name="文字方塊 25"/>
          <p:cNvSpPr txBox="1"/>
          <p:nvPr/>
        </p:nvSpPr>
        <p:spPr>
          <a:xfrm>
            <a:off x="8346558" y="3100718"/>
            <a:ext cx="2356841"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dirty="0"/>
              <a:t>復職</a:t>
            </a:r>
          </a:p>
        </p:txBody>
      </p:sp>
      <p:cxnSp>
        <p:nvCxnSpPr>
          <p:cNvPr id="30" name="直線單箭頭接點 29"/>
          <p:cNvCxnSpPr/>
          <p:nvPr/>
        </p:nvCxnSpPr>
        <p:spPr bwMode="auto">
          <a:xfrm>
            <a:off x="5341087" y="3523363"/>
            <a:ext cx="2782187" cy="1495204"/>
          </a:xfrm>
          <a:prstGeom prst="straightConnector1">
            <a:avLst/>
          </a:prstGeom>
          <a:ln>
            <a:prstDash val="sysDash"/>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32" name="文字方塊 31"/>
          <p:cNvSpPr txBox="1"/>
          <p:nvPr/>
        </p:nvSpPr>
        <p:spPr>
          <a:xfrm>
            <a:off x="8346558" y="4826755"/>
            <a:ext cx="2541182"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dirty="0"/>
              <a:t>蒙主寵召</a:t>
            </a:r>
          </a:p>
        </p:txBody>
      </p:sp>
      <p:cxnSp>
        <p:nvCxnSpPr>
          <p:cNvPr id="33" name="直線單箭頭接點 32"/>
          <p:cNvCxnSpPr/>
          <p:nvPr/>
        </p:nvCxnSpPr>
        <p:spPr bwMode="auto">
          <a:xfrm flipV="1">
            <a:off x="5341086" y="1612455"/>
            <a:ext cx="2699317" cy="1483612"/>
          </a:xfrm>
          <a:prstGeom prst="straightConnector1">
            <a:avLst/>
          </a:prstGeom>
          <a:ln>
            <a:prstDash val="sysDash"/>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35" name="文字方塊 34"/>
          <p:cNvSpPr txBox="1"/>
          <p:nvPr/>
        </p:nvSpPr>
        <p:spPr>
          <a:xfrm>
            <a:off x="8213651" y="1113356"/>
            <a:ext cx="2764466"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dirty="0"/>
              <a:t>無法回到工作崗位</a:t>
            </a:r>
          </a:p>
        </p:txBody>
      </p:sp>
      <p:sp>
        <p:nvSpPr>
          <p:cNvPr id="3" name="矩形 2"/>
          <p:cNvSpPr/>
          <p:nvPr/>
        </p:nvSpPr>
        <p:spPr bwMode="auto">
          <a:xfrm>
            <a:off x="4167963" y="2860158"/>
            <a:ext cx="2232837" cy="903768"/>
          </a:xfrm>
          <a:prstGeom prst="rect">
            <a:avLst/>
          </a:prstGeom>
          <a:solidFill>
            <a:schemeClr val="accent5">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2000" b="1" dirty="0">
                <a:solidFill>
                  <a:srgbClr val="4D4D4D"/>
                </a:solidFill>
                <a:latin typeface="Arial" charset="0"/>
                <a:sym typeface="Arial" charset="0"/>
              </a:rPr>
              <a:t>留職停薪勞健保</a:t>
            </a:r>
            <a:r>
              <a:rPr lang="en-US" altLang="zh-TW" sz="2000" b="1" dirty="0">
                <a:solidFill>
                  <a:srgbClr val="4D4D4D"/>
                </a:solidFill>
                <a:latin typeface="Arial" charset="0"/>
                <a:sym typeface="Arial" charset="0"/>
              </a:rPr>
              <a:t>/</a:t>
            </a:r>
            <a:r>
              <a:rPr lang="zh-TW" altLang="en-US" sz="2000" b="1" dirty="0">
                <a:solidFill>
                  <a:srgbClr val="4D4D4D"/>
                </a:solidFill>
                <a:latin typeface="Arial" charset="0"/>
                <a:sym typeface="Arial" charset="0"/>
              </a:rPr>
              <a:t>退休金繳交原則</a:t>
            </a:r>
            <a:endParaRPr kumimoji="0" lang="zh-TW" altLang="en-US" sz="2000" b="1" i="0" u="none" strike="noStrike" cap="none" normalizeH="0" baseline="0" dirty="0">
              <a:ln>
                <a:noFill/>
              </a:ln>
              <a:solidFill>
                <a:srgbClr val="4D4D4D"/>
              </a:solidFill>
              <a:effectLst/>
              <a:latin typeface="Arial" charset="0"/>
              <a:sym typeface="Arial" charset="0"/>
            </a:endParaRPr>
          </a:p>
        </p:txBody>
      </p:sp>
    </p:spTree>
    <p:extLst>
      <p:ext uri="{BB962C8B-B14F-4D97-AF65-F5344CB8AC3E}">
        <p14:creationId xmlns:p14="http://schemas.microsoft.com/office/powerpoint/2010/main" val="151705781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8853" y="692697"/>
            <a:ext cx="10273141" cy="792088"/>
          </a:xfrm>
        </p:spPr>
        <p:txBody>
          <a:bodyPr/>
          <a:lstStyle/>
          <a:p>
            <a:r>
              <a:rPr lang="zh-TW" altLang="en-US" sz="3600" dirty="0"/>
              <a:t>勞工普通傷病假期屆滿仍未癒者，雇主可終止契約</a:t>
            </a:r>
          </a:p>
        </p:txBody>
      </p:sp>
      <p:sp>
        <p:nvSpPr>
          <p:cNvPr id="3" name="內容版面配置區 2"/>
          <p:cNvSpPr>
            <a:spLocks noGrp="1"/>
          </p:cNvSpPr>
          <p:nvPr>
            <p:ph idx="1"/>
          </p:nvPr>
        </p:nvSpPr>
        <p:spPr/>
        <p:txBody>
          <a:bodyPr/>
          <a:lstStyle/>
          <a:p>
            <a:pPr marL="39688" indent="0">
              <a:buNone/>
            </a:pPr>
            <a:r>
              <a:rPr lang="en-US" altLang="zh-TW" sz="2000" dirty="0"/>
              <a:t>(</a:t>
            </a:r>
            <a:r>
              <a:rPr lang="zh-TW" altLang="en-US" sz="2000" dirty="0"/>
              <a:t>內政部七十四年八月廿日台內勞字第三三七九六六號函</a:t>
            </a:r>
            <a:r>
              <a:rPr lang="en-US" altLang="zh-TW" sz="2000" dirty="0"/>
              <a:t>)</a:t>
            </a:r>
            <a:endParaRPr lang="zh-TW" altLang="en-US" sz="2000" dirty="0"/>
          </a:p>
          <a:p>
            <a:pPr marL="554038" indent="-514350">
              <a:buFont typeface="+mj-ea"/>
              <a:buAutoNum type="ea1ChtPeriod"/>
            </a:pPr>
            <a:r>
              <a:rPr lang="zh-TW" altLang="en-US" dirty="0"/>
              <a:t>依勞工請假規則第五條規定，勞工普通傷病假超過規定之期限，經以</a:t>
            </a:r>
            <a:r>
              <a:rPr lang="zh-TW" altLang="en-US" dirty="0">
                <a:solidFill>
                  <a:srgbClr val="FF0000"/>
                </a:solidFill>
              </a:rPr>
              <a:t>事假或特別休假抵充後仍未痊癒者</a:t>
            </a:r>
            <a:r>
              <a:rPr lang="zh-TW" altLang="en-US" dirty="0"/>
              <a:t>，</a:t>
            </a:r>
            <a:r>
              <a:rPr lang="zh-TW" altLang="en-US" dirty="0">
                <a:solidFill>
                  <a:srgbClr val="7030A0"/>
                </a:solidFill>
              </a:rPr>
              <a:t>得予留職停薪</a:t>
            </a:r>
            <a:r>
              <a:rPr lang="zh-TW" altLang="en-US" dirty="0"/>
              <a:t>。</a:t>
            </a:r>
          </a:p>
          <a:p>
            <a:pPr marL="554038" indent="-514350">
              <a:buFont typeface="+mj-ea"/>
              <a:buAutoNum type="ea1ChtPeriod"/>
            </a:pPr>
            <a:r>
              <a:rPr lang="zh-TW" altLang="en-US" dirty="0"/>
              <a:t>上開留職停薪期限屆滿仍未痊癒者，雇主可依勞動基準法第十一條第五款規定預告勞工終止勞動契約，其符合同法第五十三條或第五十四條規定者，並應准其自請退休或強制其退休。</a:t>
            </a:r>
          </a:p>
          <a:p>
            <a:endParaRPr lang="zh-TW" altLang="en-US" dirty="0"/>
          </a:p>
        </p:txBody>
      </p:sp>
    </p:spTree>
    <p:extLst>
      <p:ext uri="{BB962C8B-B14F-4D97-AF65-F5344CB8AC3E}">
        <p14:creationId xmlns:p14="http://schemas.microsoft.com/office/powerpoint/2010/main" val="401868096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zh-TW" sz="3600" dirty="0"/>
              <a:t>勞工普通傷病假期滿申請留職停薪，雇主得否拒絕</a:t>
            </a:r>
            <a:endParaRPr lang="zh-TW" altLang="en-US" sz="3600" dirty="0"/>
          </a:p>
        </p:txBody>
      </p:sp>
      <p:sp>
        <p:nvSpPr>
          <p:cNvPr id="3" name="內容版面配置區 2"/>
          <p:cNvSpPr>
            <a:spLocks noGrp="1"/>
          </p:cNvSpPr>
          <p:nvPr>
            <p:ph idx="1"/>
          </p:nvPr>
        </p:nvSpPr>
        <p:spPr/>
        <p:txBody>
          <a:bodyPr/>
          <a:lstStyle/>
          <a:p>
            <a:pPr marL="39688" indent="0">
              <a:buNone/>
            </a:pPr>
            <a:r>
              <a:rPr lang="en-US" altLang="zh-TW" sz="2000" dirty="0"/>
              <a:t>(</a:t>
            </a:r>
            <a:r>
              <a:rPr lang="zh-TW" altLang="zh-TW" sz="2000" dirty="0"/>
              <a:t>行政院勞工委員會七十六年十二月十一日台勞動字第九四○九號函</a:t>
            </a:r>
            <a:r>
              <a:rPr lang="en-US" altLang="zh-TW" sz="2000" dirty="0"/>
              <a:t>)</a:t>
            </a:r>
            <a:endParaRPr lang="zh-TW" altLang="zh-TW" sz="2000" dirty="0"/>
          </a:p>
          <a:p>
            <a:pPr marL="39688" indent="0">
              <a:buNone/>
            </a:pPr>
            <a:r>
              <a:rPr lang="zh-TW" altLang="zh-TW" dirty="0"/>
              <a:t>勞工依勞工請假規則第五條規定申請留職停薪，雇主得否拒絕</a:t>
            </a:r>
            <a:r>
              <a:rPr lang="en-US" altLang="zh-TW" dirty="0"/>
              <a:t>:</a:t>
            </a:r>
          </a:p>
          <a:p>
            <a:pPr marL="554038" indent="-514350">
              <a:buFont typeface="+mj-lt"/>
              <a:buAutoNum type="arabicPeriod"/>
            </a:pPr>
            <a:r>
              <a:rPr lang="zh-TW" altLang="zh-TW" dirty="0"/>
              <a:t>可由事業單位於工作規則訂定，或由勞資雙方於勞動契約、團體協約中預先訂定</a:t>
            </a:r>
            <a:endParaRPr lang="en-US" altLang="zh-TW" dirty="0"/>
          </a:p>
          <a:p>
            <a:pPr marL="554038" indent="-514350">
              <a:buFont typeface="+mj-lt"/>
              <a:buAutoNum type="arabicPeriod"/>
            </a:pPr>
            <a:r>
              <a:rPr lang="zh-TW" altLang="zh-TW" dirty="0"/>
              <a:t>若對該項未明文規定者，則於勞工提出申請時，由勞資雙方自行協商</a:t>
            </a:r>
            <a:endParaRPr lang="zh-TW" altLang="en-US" dirty="0"/>
          </a:p>
        </p:txBody>
      </p:sp>
    </p:spTree>
    <p:extLst>
      <p:ext uri="{BB962C8B-B14F-4D97-AF65-F5344CB8AC3E}">
        <p14:creationId xmlns:p14="http://schemas.microsoft.com/office/powerpoint/2010/main" val="14526545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法界對「留職停薪」的看法</a:t>
            </a:r>
          </a:p>
        </p:txBody>
      </p:sp>
      <p:sp>
        <p:nvSpPr>
          <p:cNvPr id="3" name="內容版面配置區 2"/>
          <p:cNvSpPr>
            <a:spLocks noGrp="1"/>
          </p:cNvSpPr>
          <p:nvPr>
            <p:ph idx="1"/>
          </p:nvPr>
        </p:nvSpPr>
        <p:spPr>
          <a:xfrm>
            <a:off x="465584" y="1282767"/>
            <a:ext cx="10972800" cy="5214937"/>
          </a:xfrm>
        </p:spPr>
        <p:txBody>
          <a:bodyPr/>
          <a:lstStyle/>
          <a:p>
            <a:pPr>
              <a:lnSpc>
                <a:spcPct val="100000"/>
              </a:lnSpc>
            </a:pPr>
            <a:r>
              <a:rPr lang="zh-TW" altLang="en-US" dirty="0"/>
              <a:t>所謂之「留職停薪」，勞動基準法雖未對之有所定義，但在解釋上，應可視為使原本為繼續性契約性質之勞動契約處於「暫時停止之狀態」</a:t>
            </a:r>
            <a:endParaRPr lang="en-US" altLang="zh-TW" dirty="0"/>
          </a:p>
          <a:p>
            <a:pPr>
              <a:lnSpc>
                <a:spcPct val="100000"/>
              </a:lnSpc>
            </a:pPr>
            <a:r>
              <a:rPr lang="zh-TW" altLang="en-US" dirty="0"/>
              <a:t>因此勞動契約上約定勞僱雙方應於勞動契約有效期間內所為給付之義務，亦因勞動契約此時處於「暫時停止之狀態」，亦可暫時免除應提出給付之義務。</a:t>
            </a:r>
            <a:endParaRPr lang="en-US" altLang="zh-TW" dirty="0"/>
          </a:p>
          <a:p>
            <a:pPr>
              <a:lnSpc>
                <a:spcPct val="100000"/>
              </a:lnSpc>
            </a:pPr>
            <a:r>
              <a:rPr lang="zh-TW" altLang="en-US" dirty="0"/>
              <a:t>換言之，在勞動契約繼續存續之前提下，於留職停薪之期間，勞工毋庸提供勞務、雇主亦毋庸支付工資。至於，勞工於在職期間原可享有之福利，解釋上於勞工留職停薪期間，亦暫時不享有該項福利。</a:t>
            </a:r>
            <a:br>
              <a:rPr lang="zh-TW" altLang="en-US" dirty="0"/>
            </a:br>
            <a:endParaRPr lang="zh-TW" altLang="en-US" dirty="0"/>
          </a:p>
        </p:txBody>
      </p:sp>
    </p:spTree>
    <p:extLst>
      <p:ext uri="{BB962C8B-B14F-4D97-AF65-F5344CB8AC3E}">
        <p14:creationId xmlns:p14="http://schemas.microsoft.com/office/powerpoint/2010/main" val="237684873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留職停薪期間得繼續參加勞保</a:t>
            </a:r>
          </a:p>
        </p:txBody>
      </p:sp>
      <p:sp>
        <p:nvSpPr>
          <p:cNvPr id="3" name="內容版面配置區 2"/>
          <p:cNvSpPr>
            <a:spLocks noGrp="1"/>
          </p:cNvSpPr>
          <p:nvPr>
            <p:ph idx="1"/>
          </p:nvPr>
        </p:nvSpPr>
        <p:spPr>
          <a:xfrm>
            <a:off x="920786" y="1325298"/>
            <a:ext cx="10296563" cy="4171736"/>
          </a:xfrm>
        </p:spPr>
        <p:txBody>
          <a:bodyPr/>
          <a:lstStyle/>
          <a:p>
            <a:pPr marL="39688" indent="0">
              <a:lnSpc>
                <a:spcPct val="100000"/>
              </a:lnSpc>
              <a:buNone/>
            </a:pPr>
            <a:r>
              <a:rPr lang="zh-TW" altLang="en-US" dirty="0"/>
              <a:t>勞保條例第</a:t>
            </a:r>
            <a:r>
              <a:rPr lang="en-US" altLang="zh-TW" dirty="0"/>
              <a:t>9</a:t>
            </a:r>
            <a:r>
              <a:rPr lang="zh-TW" altLang="en-US" dirty="0"/>
              <a:t>條規定，被保險人有左列情形之一者，得繼續參加勞工保險：</a:t>
            </a:r>
          </a:p>
          <a:p>
            <a:pPr marL="554038" indent="-514350">
              <a:lnSpc>
                <a:spcPct val="100000"/>
              </a:lnSpc>
              <a:buFont typeface="+mj-ea"/>
              <a:buAutoNum type="ea1ChtPeriod"/>
            </a:pPr>
            <a:r>
              <a:rPr lang="zh-TW" altLang="en-US" dirty="0"/>
              <a:t>應徵召服兵役者。</a:t>
            </a:r>
          </a:p>
          <a:p>
            <a:pPr marL="554038" indent="-514350">
              <a:lnSpc>
                <a:spcPct val="100000"/>
              </a:lnSpc>
              <a:buFont typeface="+mj-ea"/>
              <a:buAutoNum type="ea1ChtPeriod"/>
            </a:pPr>
            <a:r>
              <a:rPr lang="zh-TW" altLang="en-US" dirty="0"/>
              <a:t>派遺出國考察、研習或提供服務者。</a:t>
            </a:r>
          </a:p>
          <a:p>
            <a:pPr marL="554038" indent="-514350">
              <a:lnSpc>
                <a:spcPct val="100000"/>
              </a:lnSpc>
              <a:buFont typeface="+mj-ea"/>
              <a:buAutoNum type="ea1ChtPeriod"/>
            </a:pPr>
            <a:r>
              <a:rPr lang="zh-TW" altLang="en-US" dirty="0"/>
              <a:t>因傷病請假留職停薪，普通傷病未超過一年，職業災害未超過二年者。</a:t>
            </a:r>
          </a:p>
          <a:p>
            <a:pPr marL="554038" indent="-514350">
              <a:lnSpc>
                <a:spcPct val="100000"/>
              </a:lnSpc>
              <a:buFont typeface="+mj-ea"/>
              <a:buAutoNum type="ea1ChtPeriod"/>
            </a:pPr>
            <a:r>
              <a:rPr lang="zh-TW" altLang="en-US" dirty="0"/>
              <a:t>在職勞工，年逾六十歲繼續工作者。</a:t>
            </a:r>
          </a:p>
          <a:p>
            <a:pPr marL="554038" indent="-514350">
              <a:lnSpc>
                <a:spcPct val="100000"/>
              </a:lnSpc>
              <a:buFont typeface="+mj-ea"/>
              <a:buAutoNum type="ea1ChtPeriod"/>
            </a:pPr>
            <a:r>
              <a:rPr lang="zh-TW" altLang="en-US" dirty="0"/>
              <a:t>因案停職或被羈押，未經法院判決確定者。</a:t>
            </a:r>
          </a:p>
        </p:txBody>
      </p:sp>
    </p:spTree>
    <p:extLst>
      <p:ext uri="{BB962C8B-B14F-4D97-AF65-F5344CB8AC3E}">
        <p14:creationId xmlns:p14="http://schemas.microsoft.com/office/powerpoint/2010/main" val="98279910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5414" y="404663"/>
            <a:ext cx="10273141" cy="1080121"/>
          </a:xfrm>
        </p:spPr>
        <p:txBody>
          <a:bodyPr/>
          <a:lstStyle/>
          <a:p>
            <a:r>
              <a:rPr lang="zh-TW" altLang="en-US" dirty="0"/>
              <a:t>符合勞保條例第</a:t>
            </a:r>
            <a:r>
              <a:rPr lang="en-US" altLang="zh-TW" dirty="0"/>
              <a:t>9</a:t>
            </a:r>
            <a:r>
              <a:rPr lang="zh-TW" altLang="en-US" dirty="0"/>
              <a:t>條規定</a:t>
            </a:r>
            <a:r>
              <a:rPr lang="en-US" altLang="zh-TW" dirty="0"/>
              <a:t>, </a:t>
            </a:r>
            <a:r>
              <a:rPr lang="zh-TW" altLang="en-US" dirty="0"/>
              <a:t>留職停薪期間的勞保費用誰來付</a:t>
            </a:r>
            <a:r>
              <a:rPr lang="en-US" altLang="zh-TW" dirty="0"/>
              <a:t>?</a:t>
            </a:r>
            <a:r>
              <a:rPr lang="zh-TW" altLang="en-US" dirty="0"/>
              <a:t> </a:t>
            </a:r>
            <a:r>
              <a:rPr lang="en-US" altLang="zh-TW" sz="2400" dirty="0"/>
              <a:t>(</a:t>
            </a:r>
            <a:r>
              <a:rPr lang="zh-TW" altLang="en-US" sz="2400" dirty="0"/>
              <a:t>勞工保險條例施行細則第</a:t>
            </a:r>
            <a:r>
              <a:rPr lang="en-US" altLang="zh-TW" sz="2400" dirty="0"/>
              <a:t>24</a:t>
            </a:r>
            <a:r>
              <a:rPr lang="zh-TW" altLang="en-US" sz="2400" dirty="0"/>
              <a:t>條</a:t>
            </a:r>
            <a:r>
              <a:rPr lang="en-US" altLang="zh-TW" sz="2400" dirty="0"/>
              <a:t>)</a:t>
            </a:r>
            <a:endParaRPr lang="zh-TW" altLang="en-US" sz="2400" dirty="0"/>
          </a:p>
        </p:txBody>
      </p:sp>
      <p:sp>
        <p:nvSpPr>
          <p:cNvPr id="3" name="內容版面配置區 2"/>
          <p:cNvSpPr>
            <a:spLocks noGrp="1"/>
          </p:cNvSpPr>
          <p:nvPr>
            <p:ph idx="1"/>
          </p:nvPr>
        </p:nvSpPr>
        <p:spPr>
          <a:xfrm>
            <a:off x="465584" y="1607325"/>
            <a:ext cx="10972800" cy="4658271"/>
          </a:xfrm>
        </p:spPr>
        <p:txBody>
          <a:bodyPr/>
          <a:lstStyle/>
          <a:p>
            <a:r>
              <a:rPr lang="zh-TW" altLang="en-US" dirty="0"/>
              <a:t>本條例第九條規定之被保險人繼續加保時，其所屬投保單位</a:t>
            </a:r>
            <a:r>
              <a:rPr lang="zh-TW" altLang="en-US" u="sng" dirty="0">
                <a:solidFill>
                  <a:srgbClr val="FF0000"/>
                </a:solidFill>
              </a:rPr>
              <a:t>應繼續為其繳納保險費</a:t>
            </a:r>
            <a:r>
              <a:rPr lang="zh-TW" altLang="en-US" dirty="0"/>
              <a:t>，除同條第二款及第四款外，並將其姓名、出生年月日、國民身分證統一編號，及服兵役、留職停薪、因案停職或被羈押日期，以書面通知保險人；被保險人退伍、復職或撤銷羈押、停止羈押時，亦同。本條例第九條第三款規定</a:t>
            </a:r>
            <a:r>
              <a:rPr lang="en-US" altLang="zh-TW" dirty="0"/>
              <a:t>(</a:t>
            </a:r>
            <a:r>
              <a:rPr lang="zh-TW" altLang="en-US" dirty="0"/>
              <a:t>普通傷病之留停</a:t>
            </a:r>
            <a:r>
              <a:rPr lang="en-US" altLang="zh-TW" dirty="0"/>
              <a:t>)</a:t>
            </a:r>
            <a:r>
              <a:rPr lang="zh-TW" altLang="en-US" dirty="0"/>
              <a:t>之被保險人繼續加保時，除依前項規定辦理外，</a:t>
            </a:r>
            <a:r>
              <a:rPr lang="zh-TW" altLang="en-US" u="sng" dirty="0">
                <a:solidFill>
                  <a:srgbClr val="FF0000"/>
                </a:solidFill>
                <a:effectLst>
                  <a:outerShdw blurRad="38100" dist="38100" dir="2700000" algn="tl">
                    <a:srgbClr val="000000">
                      <a:alpha val="43137"/>
                    </a:srgbClr>
                  </a:outerShdw>
                </a:effectLst>
              </a:rPr>
              <a:t>並應檢附醫院或診所診斷書。。</a:t>
            </a:r>
          </a:p>
        </p:txBody>
      </p:sp>
      <p:sp>
        <p:nvSpPr>
          <p:cNvPr id="4" name="圓角矩形 3"/>
          <p:cNvSpPr/>
          <p:nvPr/>
        </p:nvSpPr>
        <p:spPr bwMode="auto">
          <a:xfrm>
            <a:off x="3153623" y="5645889"/>
            <a:ext cx="8516680" cy="961916"/>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2800" b="1" dirty="0">
                <a:solidFill>
                  <a:srgbClr val="FF0000"/>
                </a:solidFill>
                <a:latin typeface="Arial" charset="0"/>
                <a:sym typeface="Arial" charset="0"/>
              </a:rPr>
              <a:t>勞工</a:t>
            </a:r>
            <a:r>
              <a:rPr lang="zh-TW" altLang="en-US" sz="2800" b="1" u="sng" dirty="0">
                <a:solidFill>
                  <a:schemeClr val="tx2"/>
                </a:solidFill>
                <a:effectLst>
                  <a:outerShdw blurRad="38100" dist="38100" dir="2700000" algn="tl">
                    <a:srgbClr val="000000">
                      <a:alpha val="43137"/>
                    </a:srgbClr>
                  </a:outerShdw>
                </a:effectLst>
                <a:latin typeface="Arial" charset="0"/>
                <a:sym typeface="Arial" charset="0"/>
              </a:rPr>
              <a:t>其他私人原因</a:t>
            </a:r>
            <a:r>
              <a:rPr lang="en-US" altLang="zh-TW" sz="2800" b="1" u="sng" dirty="0">
                <a:solidFill>
                  <a:schemeClr val="tx2"/>
                </a:solidFill>
                <a:effectLst>
                  <a:outerShdw blurRad="38100" dist="38100" dir="2700000" algn="tl">
                    <a:srgbClr val="000000">
                      <a:alpha val="43137"/>
                    </a:srgbClr>
                  </a:outerShdw>
                </a:effectLst>
                <a:latin typeface="Arial" charset="0"/>
                <a:sym typeface="Arial" charset="0"/>
              </a:rPr>
              <a:t>&amp;</a:t>
            </a:r>
            <a:r>
              <a:rPr lang="zh-TW" altLang="en-US" sz="2800" b="1" u="sng" dirty="0">
                <a:solidFill>
                  <a:schemeClr val="tx2"/>
                </a:solidFill>
                <a:effectLst>
                  <a:outerShdw blurRad="38100" dist="38100" dir="2700000" algn="tl">
                    <a:srgbClr val="000000">
                      <a:alpha val="43137"/>
                    </a:srgbClr>
                  </a:outerShdw>
                </a:effectLst>
                <a:latin typeface="Arial" charset="0"/>
                <a:sym typeface="Arial" charset="0"/>
              </a:rPr>
              <a:t>育嬰留停</a:t>
            </a:r>
            <a:r>
              <a:rPr lang="zh-TW" altLang="en-US" sz="2800" b="1" dirty="0">
                <a:solidFill>
                  <a:srgbClr val="FF0000"/>
                </a:solidFill>
                <a:latin typeface="Arial" charset="0"/>
                <a:sym typeface="Arial" charset="0"/>
              </a:rPr>
              <a:t>申請留職停薪者</a:t>
            </a:r>
            <a:r>
              <a:rPr lang="en-US" altLang="zh-TW" sz="2800" b="1" dirty="0">
                <a:solidFill>
                  <a:srgbClr val="FF0000"/>
                </a:solidFill>
                <a:latin typeface="Arial" charset="0"/>
                <a:sym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lang="zh-TW" altLang="en-US" sz="2800" b="1" dirty="0">
                <a:solidFill>
                  <a:srgbClr val="FF0000"/>
                </a:solidFill>
                <a:latin typeface="Arial" charset="0"/>
                <a:sym typeface="Arial" charset="0"/>
              </a:rPr>
              <a:t>勞健保費</a:t>
            </a:r>
            <a:r>
              <a:rPr lang="zh-TW" altLang="en-US" sz="2800" b="1" u="sng" dirty="0">
                <a:solidFill>
                  <a:schemeClr val="tx2"/>
                </a:solidFill>
                <a:effectLst>
                  <a:outerShdw blurRad="38100" dist="38100" dir="2700000" algn="tl">
                    <a:srgbClr val="000000">
                      <a:alpha val="43137"/>
                    </a:srgbClr>
                  </a:outerShdw>
                </a:effectLst>
                <a:latin typeface="Arial" charset="0"/>
                <a:sym typeface="Arial" charset="0"/>
              </a:rPr>
              <a:t>自行負擔</a:t>
            </a:r>
            <a:endParaRPr kumimoji="0" lang="zh-TW" altLang="en-US" sz="2800" b="1" i="0" u="sng" strike="noStrike" cap="none" normalizeH="0" baseline="0" dirty="0">
              <a:ln>
                <a:noFill/>
              </a:ln>
              <a:solidFill>
                <a:schemeClr val="tx2"/>
              </a:solidFill>
              <a:effectLst>
                <a:outerShdw blurRad="38100" dist="38100" dir="2700000" algn="tl">
                  <a:srgbClr val="000000">
                    <a:alpha val="43137"/>
                  </a:srgbClr>
                </a:outerShdw>
              </a:effectLst>
              <a:latin typeface="Arial" charset="0"/>
              <a:sym typeface="Arial" charset="0"/>
            </a:endParaRPr>
          </a:p>
        </p:txBody>
      </p:sp>
    </p:spTree>
    <p:extLst>
      <p:ext uri="{BB962C8B-B14F-4D97-AF65-F5344CB8AC3E}">
        <p14:creationId xmlns:p14="http://schemas.microsoft.com/office/powerpoint/2010/main" val="375154895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留職停薪期間</a:t>
            </a:r>
            <a:r>
              <a:rPr lang="en-US" altLang="zh-TW" dirty="0"/>
              <a:t>_</a:t>
            </a:r>
            <a:r>
              <a:rPr lang="zh-TW" altLang="en-US" dirty="0"/>
              <a:t>退休金提撥</a:t>
            </a:r>
          </a:p>
        </p:txBody>
      </p:sp>
      <p:sp>
        <p:nvSpPr>
          <p:cNvPr id="3" name="內容版面配置區 2"/>
          <p:cNvSpPr>
            <a:spLocks noGrp="1"/>
          </p:cNvSpPr>
          <p:nvPr>
            <p:ph idx="1"/>
          </p:nvPr>
        </p:nvSpPr>
        <p:spPr/>
        <p:txBody>
          <a:bodyPr/>
          <a:lstStyle/>
          <a:p>
            <a:r>
              <a:rPr lang="zh-TW" altLang="en-US" dirty="0"/>
              <a:t>勞工退休金條例第</a:t>
            </a:r>
            <a:r>
              <a:rPr lang="en-US" altLang="zh-TW" dirty="0"/>
              <a:t>20</a:t>
            </a:r>
            <a:r>
              <a:rPr lang="zh-TW" altLang="en-US" dirty="0"/>
              <a:t>條 </a:t>
            </a:r>
          </a:p>
          <a:p>
            <a:r>
              <a:rPr lang="zh-TW" altLang="en-US" dirty="0"/>
              <a:t>勞工留職停薪、入伍服役、因案停職或被羈押未經法院判決確定前，雇主應於發生事由之日起七日內以書面向勞保局申報停止提繳其退休金。勞工復職時，雇主應以書面向勞保局申報開始提繳退休金</a:t>
            </a:r>
          </a:p>
          <a:p>
            <a:endParaRPr lang="zh-TW" altLang="en-US" dirty="0"/>
          </a:p>
        </p:txBody>
      </p:sp>
    </p:spTree>
    <p:extLst>
      <p:ext uri="{BB962C8B-B14F-4D97-AF65-F5344CB8AC3E}">
        <p14:creationId xmlns:p14="http://schemas.microsoft.com/office/powerpoint/2010/main" val="423178465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9720" y="820288"/>
            <a:ext cx="10273141" cy="792088"/>
          </a:xfrm>
        </p:spPr>
        <p:txBody>
          <a:bodyPr/>
          <a:lstStyle/>
          <a:p>
            <a:pPr lvl="0"/>
            <a:r>
              <a:rPr lang="zh-TW" altLang="zh-TW" sz="3600" dirty="0"/>
              <a:t>勞工於留職停薪期間因普通傷病死亡之撫卹疑義</a:t>
            </a:r>
            <a:endParaRPr lang="zh-TW" altLang="en-US" dirty="0"/>
          </a:p>
        </p:txBody>
      </p:sp>
      <p:sp>
        <p:nvSpPr>
          <p:cNvPr id="3" name="內容版面配置區 2"/>
          <p:cNvSpPr>
            <a:spLocks noGrp="1"/>
          </p:cNvSpPr>
          <p:nvPr>
            <p:ph idx="1"/>
          </p:nvPr>
        </p:nvSpPr>
        <p:spPr>
          <a:xfrm>
            <a:off x="602762" y="2083981"/>
            <a:ext cx="11135582" cy="4264866"/>
          </a:xfrm>
        </p:spPr>
        <p:txBody>
          <a:bodyPr/>
          <a:lstStyle/>
          <a:p>
            <a:pPr marL="39688" indent="0">
              <a:buNone/>
            </a:pPr>
            <a:r>
              <a:rPr lang="zh-TW" altLang="zh-TW" dirty="0"/>
              <a:t>行政院勞工委員會七十八年二月二日台勞動三字第○一○一六號函</a:t>
            </a:r>
          </a:p>
          <a:p>
            <a:r>
              <a:rPr lang="zh-TW" altLang="zh-TW" dirty="0"/>
              <a:t>勞工留職停薪期間，</a:t>
            </a:r>
            <a:r>
              <a:rPr lang="zh-TW" altLang="zh-TW" u="sng" dirty="0">
                <a:solidFill>
                  <a:srgbClr val="C00000"/>
                </a:solidFill>
                <a:effectLst>
                  <a:outerShdw blurRad="38100" dist="38100" dir="2700000" algn="tl">
                    <a:srgbClr val="000000">
                      <a:alpha val="43137"/>
                    </a:srgbClr>
                  </a:outerShdw>
                </a:effectLst>
              </a:rPr>
              <a:t>勞動契約並未終止</a:t>
            </a:r>
            <a:r>
              <a:rPr lang="zh-TW" altLang="zh-TW" dirty="0"/>
              <a:t>，公司如訂有撫卹金規定，留職停薪期間之勞工</a:t>
            </a:r>
            <a:r>
              <a:rPr lang="zh-TW" altLang="zh-TW" u="sng" dirty="0">
                <a:solidFill>
                  <a:srgbClr val="C00000"/>
                </a:solidFill>
                <a:effectLst>
                  <a:outerShdw blurRad="38100" dist="38100" dir="2700000" algn="tl">
                    <a:srgbClr val="000000">
                      <a:alpha val="43137"/>
                    </a:srgbClr>
                  </a:outerShdw>
                </a:effectLst>
              </a:rPr>
              <a:t>仍享有該項權利</a:t>
            </a:r>
            <a:r>
              <a:rPr lang="zh-TW" altLang="zh-TW" dirty="0"/>
              <a:t>。</a:t>
            </a:r>
            <a:endParaRPr lang="zh-TW" altLang="en-US" dirty="0"/>
          </a:p>
        </p:txBody>
      </p:sp>
    </p:spTree>
    <p:extLst>
      <p:ext uri="{BB962C8B-B14F-4D97-AF65-F5344CB8AC3E}">
        <p14:creationId xmlns:p14="http://schemas.microsoft.com/office/powerpoint/2010/main" val="2299165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637" y="135621"/>
            <a:ext cx="11316178" cy="660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97488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因普通傷病留職停薪期滿</a:t>
            </a:r>
            <a:r>
              <a:rPr lang="en-US" altLang="zh-TW" dirty="0"/>
              <a:t>, </a:t>
            </a:r>
            <a:r>
              <a:rPr lang="zh-TW" altLang="en-US" dirty="0"/>
              <a:t>勞工可否要求資遣</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dirty="0"/>
              <a:t>行政院勞工委員會八十年七月八日臺</a:t>
            </a:r>
            <a:r>
              <a:rPr lang="en-US" altLang="zh-TW" dirty="0"/>
              <a:t>﹙</a:t>
            </a:r>
            <a:r>
              <a:rPr lang="zh-TW" altLang="en-US" dirty="0"/>
              <a:t>八十</a:t>
            </a:r>
            <a:r>
              <a:rPr lang="en-US" altLang="zh-TW" dirty="0"/>
              <a:t>﹚</a:t>
            </a:r>
            <a:r>
              <a:rPr lang="zh-TW" altLang="en-US" dirty="0"/>
              <a:t>勞資二字第一六六三一號函：本案勞工因普通傷病假逾限，經雇主同意留職停薪一年期間，於取得不能勝任所擔任工作之醫院證明，而請求依勞動基準法第十一條第五款規定終止勞動契約雇主應否同意疑義乙節，查現行法令並無明文，八月二十日臺勞字第三三七九六六號函示在案，如雇主未主動予以終止勞動契約，而勞工確因體能關係請求資遣離職時，雇主</a:t>
            </a:r>
            <a:r>
              <a:rPr lang="zh-TW" altLang="en-US" dirty="0">
                <a:solidFill>
                  <a:srgbClr val="C00000"/>
                </a:solidFill>
              </a:rPr>
              <a:t>宜</a:t>
            </a:r>
            <a:r>
              <a:rPr lang="zh-TW" altLang="en-US" dirty="0"/>
              <a:t>本善意對待勞工之原則予以同意，並發給資遣費。</a:t>
            </a:r>
          </a:p>
        </p:txBody>
      </p:sp>
    </p:spTree>
    <p:extLst>
      <p:ext uri="{BB962C8B-B14F-4D97-AF65-F5344CB8AC3E}">
        <p14:creationId xmlns:p14="http://schemas.microsoft.com/office/powerpoint/2010/main" val="119836940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C889CCB-6982-4FC4-B42C-AC5B416B1BAE}"/>
              </a:ext>
            </a:extLst>
          </p:cNvPr>
          <p:cNvSpPr>
            <a:spLocks noGrp="1"/>
          </p:cNvSpPr>
          <p:nvPr>
            <p:ph type="title"/>
          </p:nvPr>
        </p:nvSpPr>
        <p:spPr/>
        <p:txBody>
          <a:bodyPr/>
          <a:lstStyle/>
          <a:p>
            <a:r>
              <a:rPr lang="zh-TW" altLang="en-US" dirty="0"/>
              <a:t>職災給付</a:t>
            </a:r>
            <a:r>
              <a:rPr lang="zh-TW" altLang="en-US" dirty="0" smtClean="0"/>
              <a:t>內容  勞工職業災害保險及保護法 </a:t>
            </a:r>
            <a:r>
              <a:rPr lang="en-US" altLang="zh-TW" dirty="0" smtClean="0"/>
              <a:t>110</a:t>
            </a:r>
            <a:r>
              <a:rPr lang="zh-TW" altLang="en-US" dirty="0" smtClean="0"/>
              <a:t>年</a:t>
            </a:r>
            <a:r>
              <a:rPr lang="en-US" altLang="zh-TW" dirty="0" smtClean="0"/>
              <a:t>4</a:t>
            </a:r>
            <a:r>
              <a:rPr lang="zh-TW" altLang="en-US" smtClean="0"/>
              <a:t>月</a:t>
            </a:r>
            <a:endParaRPr lang="zh-TW" altLang="en-US" dirty="0"/>
          </a:p>
        </p:txBody>
      </p:sp>
      <p:sp>
        <p:nvSpPr>
          <p:cNvPr id="3" name="內容版面配置區 2">
            <a:extLst>
              <a:ext uri="{FF2B5EF4-FFF2-40B4-BE49-F238E27FC236}">
                <a16:creationId xmlns="" xmlns:a16="http://schemas.microsoft.com/office/drawing/2014/main" id="{3D751197-F757-45B0-B884-3DB9DAE5DEC7}"/>
              </a:ext>
            </a:extLst>
          </p:cNvPr>
          <p:cNvSpPr>
            <a:spLocks noGrp="1"/>
          </p:cNvSpPr>
          <p:nvPr>
            <p:ph sz="quarter" idx="1"/>
          </p:nvPr>
        </p:nvSpPr>
        <p:spPr/>
        <p:txBody>
          <a:bodyPr/>
          <a:lstStyle/>
          <a:p>
            <a:endParaRPr lang="zh-TW" altLang="en-US"/>
          </a:p>
        </p:txBody>
      </p:sp>
      <p:pic>
        <p:nvPicPr>
          <p:cNvPr id="5" name="圖片 4">
            <a:extLst>
              <a:ext uri="{FF2B5EF4-FFF2-40B4-BE49-F238E27FC236}">
                <a16:creationId xmlns="" xmlns:a16="http://schemas.microsoft.com/office/drawing/2014/main" id="{377D1D66-9322-4600-8A43-458947208ADA}"/>
              </a:ext>
            </a:extLst>
          </p:cNvPr>
          <p:cNvPicPr>
            <a:picLocks noChangeAspect="1"/>
          </p:cNvPicPr>
          <p:nvPr/>
        </p:nvPicPr>
        <p:blipFill>
          <a:blip r:embed="rId2"/>
          <a:stretch>
            <a:fillRect/>
          </a:stretch>
        </p:blipFill>
        <p:spPr>
          <a:xfrm>
            <a:off x="1566862" y="2000249"/>
            <a:ext cx="8224838" cy="3785771"/>
          </a:xfrm>
          <a:prstGeom prst="rect">
            <a:avLst/>
          </a:prstGeom>
        </p:spPr>
      </p:pic>
    </p:spTree>
    <p:extLst>
      <p:ext uri="{BB962C8B-B14F-4D97-AF65-F5344CB8AC3E}">
        <p14:creationId xmlns:p14="http://schemas.microsoft.com/office/powerpoint/2010/main" val="326509360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2E97272-E3BF-4A02-9F97-D85F245B7BC7}"/>
              </a:ext>
            </a:extLst>
          </p:cNvPr>
          <p:cNvSpPr>
            <a:spLocks noGrp="1"/>
          </p:cNvSpPr>
          <p:nvPr>
            <p:ph type="title"/>
          </p:nvPr>
        </p:nvSpPr>
        <p:spPr>
          <a:xfrm>
            <a:off x="1219200" y="274638"/>
            <a:ext cx="10363200" cy="811212"/>
          </a:xfrm>
        </p:spPr>
        <p:txBody>
          <a:bodyPr/>
          <a:lstStyle/>
          <a:p>
            <a:r>
              <a:rPr lang="zh-TW" altLang="en-US" dirty="0"/>
              <a:t>職災給付新法的差異</a:t>
            </a:r>
          </a:p>
        </p:txBody>
      </p:sp>
      <p:sp>
        <p:nvSpPr>
          <p:cNvPr id="3" name="內容版面配置區 2">
            <a:extLst>
              <a:ext uri="{FF2B5EF4-FFF2-40B4-BE49-F238E27FC236}">
                <a16:creationId xmlns="" xmlns:a16="http://schemas.microsoft.com/office/drawing/2014/main" id="{82F84FCD-6288-4E0C-8B16-E33ED5525A70}"/>
              </a:ext>
            </a:extLst>
          </p:cNvPr>
          <p:cNvSpPr>
            <a:spLocks noGrp="1"/>
          </p:cNvSpPr>
          <p:nvPr>
            <p:ph sz="quarter" idx="1"/>
          </p:nvPr>
        </p:nvSpPr>
        <p:spPr/>
        <p:txBody>
          <a:bodyPr/>
          <a:lstStyle/>
          <a:p>
            <a:endParaRPr lang="zh-TW" altLang="en-US"/>
          </a:p>
        </p:txBody>
      </p:sp>
      <p:pic>
        <p:nvPicPr>
          <p:cNvPr id="5" name="圖片 4">
            <a:extLst>
              <a:ext uri="{FF2B5EF4-FFF2-40B4-BE49-F238E27FC236}">
                <a16:creationId xmlns="" xmlns:a16="http://schemas.microsoft.com/office/drawing/2014/main" id="{A095E5FA-3703-4953-A54E-4C53DD97AD15}"/>
              </a:ext>
            </a:extLst>
          </p:cNvPr>
          <p:cNvPicPr>
            <a:picLocks noChangeAspect="1"/>
          </p:cNvPicPr>
          <p:nvPr/>
        </p:nvPicPr>
        <p:blipFill>
          <a:blip r:embed="rId2"/>
          <a:stretch>
            <a:fillRect/>
          </a:stretch>
        </p:blipFill>
        <p:spPr>
          <a:xfrm>
            <a:off x="1129071" y="1343025"/>
            <a:ext cx="10453329" cy="5294430"/>
          </a:xfrm>
          <a:prstGeom prst="rect">
            <a:avLst/>
          </a:prstGeom>
        </p:spPr>
      </p:pic>
    </p:spTree>
    <p:extLst>
      <p:ext uri="{BB962C8B-B14F-4D97-AF65-F5344CB8AC3E}">
        <p14:creationId xmlns:p14="http://schemas.microsoft.com/office/powerpoint/2010/main" val="77465325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931EDBF-4188-43D8-B514-4D0720650126}"/>
              </a:ext>
            </a:extLst>
          </p:cNvPr>
          <p:cNvSpPr>
            <a:spLocks noGrp="1"/>
          </p:cNvSpPr>
          <p:nvPr>
            <p:ph type="title"/>
          </p:nvPr>
        </p:nvSpPr>
        <p:spPr/>
        <p:txBody>
          <a:bodyPr/>
          <a:lstStyle/>
          <a:p>
            <a:r>
              <a:rPr lang="zh-TW" altLang="en-US" dirty="0"/>
              <a:t>中高齡及高齡就業促進相關辦法</a:t>
            </a:r>
          </a:p>
        </p:txBody>
      </p:sp>
      <p:graphicFrame>
        <p:nvGraphicFramePr>
          <p:cNvPr id="5" name="資料庫圖表 4">
            <a:extLst>
              <a:ext uri="{FF2B5EF4-FFF2-40B4-BE49-F238E27FC236}">
                <a16:creationId xmlns="" xmlns:a16="http://schemas.microsoft.com/office/drawing/2014/main" id="{5E4D5780-938A-4547-9155-0D90AA8FA3FF}"/>
              </a:ext>
            </a:extLst>
          </p:cNvPr>
          <p:cNvGraphicFramePr/>
          <p:nvPr>
            <p:extLst>
              <p:ext uri="{D42A27DB-BD31-4B8C-83A1-F6EECF244321}">
                <p14:modId xmlns:p14="http://schemas.microsoft.com/office/powerpoint/2010/main" val="3507300043"/>
              </p:ext>
            </p:extLst>
          </p:nvPr>
        </p:nvGraphicFramePr>
        <p:xfrm>
          <a:off x="2108200" y="1600200"/>
          <a:ext cx="7864475"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40002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2692B7D-E7D2-4655-8614-D90B9AE80D1D}"/>
              </a:ext>
            </a:extLst>
          </p:cNvPr>
          <p:cNvSpPr>
            <a:spLocks noGrp="1"/>
          </p:cNvSpPr>
          <p:nvPr>
            <p:ph type="title"/>
          </p:nvPr>
        </p:nvSpPr>
        <p:spPr>
          <a:xfrm>
            <a:off x="914400" y="231095"/>
            <a:ext cx="10363200" cy="683305"/>
          </a:xfrm>
        </p:spPr>
        <p:txBody>
          <a:bodyPr>
            <a:normAutofit fontScale="90000"/>
          </a:bodyPr>
          <a:lstStyle/>
          <a:p>
            <a:r>
              <a:rPr lang="zh-TW" altLang="en-US" sz="4000" b="0" cap="none" spc="0" dirty="0">
                <a:ln w="0"/>
                <a:solidFill>
                  <a:schemeClr val="accent1"/>
                </a:solidFill>
                <a:effectLst>
                  <a:outerShdw blurRad="38100" dist="25400" dir="5400000" algn="ctr" rotWithShape="0">
                    <a:srgbClr val="6E747A">
                      <a:alpha val="43000"/>
                    </a:srgbClr>
                  </a:outerShdw>
                </a:effectLst>
              </a:rPr>
              <a:t>中高齡及高齡就業促進法架構</a:t>
            </a:r>
            <a:endParaRPr lang="zh-TW" altLang="en-US" dirty="0"/>
          </a:p>
        </p:txBody>
      </p:sp>
      <p:graphicFrame>
        <p:nvGraphicFramePr>
          <p:cNvPr id="4" name="內容版面配置區 3">
            <a:extLst>
              <a:ext uri="{FF2B5EF4-FFF2-40B4-BE49-F238E27FC236}">
                <a16:creationId xmlns="" xmlns:a16="http://schemas.microsoft.com/office/drawing/2014/main" id="{430CDBE1-BAD6-43FF-9E80-3AAAEFF94923}"/>
              </a:ext>
            </a:extLst>
          </p:cNvPr>
          <p:cNvGraphicFramePr>
            <a:graphicFrameLocks noGrp="1"/>
          </p:cNvGraphicFramePr>
          <p:nvPr>
            <p:ph sz="quarter" idx="1"/>
            <p:extLst>
              <p:ext uri="{D42A27DB-BD31-4B8C-83A1-F6EECF244321}">
                <p14:modId xmlns:p14="http://schemas.microsoft.com/office/powerpoint/2010/main" val="523160603"/>
              </p:ext>
            </p:extLst>
          </p:nvPr>
        </p:nvGraphicFramePr>
        <p:xfrm>
          <a:off x="555172" y="1240971"/>
          <a:ext cx="10439400" cy="5279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61312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205DD3B-80FB-4BD6-975B-8CD29B079DC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 xmlns:a16="http://schemas.microsoft.com/office/drawing/2014/main" id="{B9FFF90D-D4F0-4C87-AB0C-CB01FC1E58BC}"/>
              </a:ext>
            </a:extLst>
          </p:cNvPr>
          <p:cNvSpPr>
            <a:spLocks noGrp="1"/>
          </p:cNvSpPr>
          <p:nvPr>
            <p:ph sz="quarter" idx="1"/>
          </p:nvPr>
        </p:nvSpPr>
        <p:spPr/>
        <p:txBody>
          <a:bodyPr/>
          <a:lstStyle/>
          <a:p>
            <a:endParaRPr lang="zh-TW" altLang="en-US"/>
          </a:p>
        </p:txBody>
      </p:sp>
      <p:pic>
        <p:nvPicPr>
          <p:cNvPr id="5" name="圖片 4">
            <a:extLst>
              <a:ext uri="{FF2B5EF4-FFF2-40B4-BE49-F238E27FC236}">
                <a16:creationId xmlns="" xmlns:a16="http://schemas.microsoft.com/office/drawing/2014/main" id="{82F0653A-38D2-4810-B6CC-CB23B5F37B27}"/>
              </a:ext>
            </a:extLst>
          </p:cNvPr>
          <p:cNvPicPr>
            <a:picLocks noChangeAspect="1"/>
          </p:cNvPicPr>
          <p:nvPr/>
        </p:nvPicPr>
        <p:blipFill>
          <a:blip r:embed="rId2"/>
          <a:stretch>
            <a:fillRect/>
          </a:stretch>
        </p:blipFill>
        <p:spPr>
          <a:xfrm>
            <a:off x="1046696" y="378694"/>
            <a:ext cx="9719276" cy="6100611"/>
          </a:xfrm>
          <a:prstGeom prst="rect">
            <a:avLst/>
          </a:prstGeom>
        </p:spPr>
      </p:pic>
    </p:spTree>
    <p:extLst>
      <p:ext uri="{BB962C8B-B14F-4D97-AF65-F5344CB8AC3E}">
        <p14:creationId xmlns:p14="http://schemas.microsoft.com/office/powerpoint/2010/main" val="345710592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7570" y="3416857"/>
            <a:ext cx="3818636" cy="2246256"/>
          </a:xfrm>
        </p:spPr>
      </p:pic>
      <p:pic>
        <p:nvPicPr>
          <p:cNvPr id="2050" name="Picture 2" descr="「thank you」的圖片搜尋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862" y="3166533"/>
            <a:ext cx="5221708" cy="274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1408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4128" y="585216"/>
            <a:ext cx="9720072" cy="714195"/>
          </a:xfrm>
        </p:spPr>
        <p:txBody>
          <a:bodyPr>
            <a:normAutofit/>
          </a:bodyPr>
          <a:lstStyle/>
          <a:p>
            <a:r>
              <a:rPr lang="zh-TW" altLang="en-US" dirty="0"/>
              <a:t>八週變形</a:t>
            </a:r>
            <a:r>
              <a:rPr lang="en-US" altLang="zh-TW" dirty="0"/>
              <a:t>:</a:t>
            </a:r>
            <a:r>
              <a:rPr lang="zh-TW" altLang="en-US" dirty="0"/>
              <a:t> 例假日調整</a:t>
            </a:r>
          </a:p>
        </p:txBody>
      </p:sp>
      <p:graphicFrame>
        <p:nvGraphicFramePr>
          <p:cNvPr id="4" name="內容版面配置區 3"/>
          <p:cNvGraphicFramePr>
            <a:graphicFrameLocks/>
          </p:cNvGraphicFramePr>
          <p:nvPr/>
        </p:nvGraphicFramePr>
        <p:xfrm>
          <a:off x="296376" y="2453805"/>
          <a:ext cx="5587788" cy="3882825"/>
        </p:xfrm>
        <a:graphic>
          <a:graphicData uri="http://schemas.openxmlformats.org/drawingml/2006/table">
            <a:tbl>
              <a:tblPr>
                <a:tableStyleId>{5940675A-B579-460E-94D1-54222C63F5DA}</a:tableStyleId>
              </a:tblPr>
              <a:tblGrid>
                <a:gridCol w="1012467">
                  <a:extLst>
                    <a:ext uri="{9D8B030D-6E8A-4147-A177-3AD203B41FA5}">
                      <a16:colId xmlns="" xmlns:a16="http://schemas.microsoft.com/office/drawing/2014/main" val="20000"/>
                    </a:ext>
                  </a:extLst>
                </a:gridCol>
                <a:gridCol w="645378">
                  <a:extLst>
                    <a:ext uri="{9D8B030D-6E8A-4147-A177-3AD203B41FA5}">
                      <a16:colId xmlns="" xmlns:a16="http://schemas.microsoft.com/office/drawing/2014/main" val="20001"/>
                    </a:ext>
                  </a:extLst>
                </a:gridCol>
                <a:gridCol w="664603">
                  <a:extLst>
                    <a:ext uri="{9D8B030D-6E8A-4147-A177-3AD203B41FA5}">
                      <a16:colId xmlns="" xmlns:a16="http://schemas.microsoft.com/office/drawing/2014/main" val="20002"/>
                    </a:ext>
                  </a:extLst>
                </a:gridCol>
                <a:gridCol w="639886">
                  <a:extLst>
                    <a:ext uri="{9D8B030D-6E8A-4147-A177-3AD203B41FA5}">
                      <a16:colId xmlns="" xmlns:a16="http://schemas.microsoft.com/office/drawing/2014/main" val="20003"/>
                    </a:ext>
                  </a:extLst>
                </a:gridCol>
                <a:gridCol w="649956">
                  <a:extLst>
                    <a:ext uri="{9D8B030D-6E8A-4147-A177-3AD203B41FA5}">
                      <a16:colId xmlns="" xmlns:a16="http://schemas.microsoft.com/office/drawing/2014/main" val="20004"/>
                    </a:ext>
                  </a:extLst>
                </a:gridCol>
                <a:gridCol w="669179">
                  <a:extLst>
                    <a:ext uri="{9D8B030D-6E8A-4147-A177-3AD203B41FA5}">
                      <a16:colId xmlns="" xmlns:a16="http://schemas.microsoft.com/office/drawing/2014/main" val="20005"/>
                    </a:ext>
                  </a:extLst>
                </a:gridCol>
                <a:gridCol w="659110">
                  <a:extLst>
                    <a:ext uri="{9D8B030D-6E8A-4147-A177-3AD203B41FA5}">
                      <a16:colId xmlns="" xmlns:a16="http://schemas.microsoft.com/office/drawing/2014/main" val="20006"/>
                    </a:ext>
                  </a:extLst>
                </a:gridCol>
                <a:gridCol w="647209">
                  <a:extLst>
                    <a:ext uri="{9D8B030D-6E8A-4147-A177-3AD203B41FA5}">
                      <a16:colId xmlns="" xmlns:a16="http://schemas.microsoft.com/office/drawing/2014/main" val="20007"/>
                    </a:ext>
                  </a:extLst>
                </a:gridCol>
              </a:tblGrid>
              <a:tr h="431425">
                <a:tc>
                  <a:txBody>
                    <a:bodyPr/>
                    <a:lstStyle/>
                    <a:p>
                      <a:pPr algn="ctr">
                        <a:spcAft>
                          <a:spcPts val="0"/>
                        </a:spcAft>
                      </a:pP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dirty="0">
                          <a:effectLst/>
                        </a:rPr>
                        <a:t>一</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5255" marR="122555" algn="ctr">
                        <a:lnSpc>
                          <a:spcPts val="1365"/>
                        </a:lnSpc>
                        <a:spcAft>
                          <a:spcPts val="0"/>
                        </a:spcAft>
                      </a:pPr>
                      <a:r>
                        <a:rPr lang="zh-TW" sz="2000" kern="0" dirty="0">
                          <a:effectLst/>
                        </a:rPr>
                        <a:t>二</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7000" marR="114300" algn="ctr">
                        <a:lnSpc>
                          <a:spcPts val="1365"/>
                        </a:lnSpc>
                        <a:spcAft>
                          <a:spcPts val="0"/>
                        </a:spcAft>
                      </a:pPr>
                      <a:r>
                        <a:rPr lang="zh-TW" sz="2000" kern="0" dirty="0">
                          <a:effectLst/>
                        </a:rPr>
                        <a:t>三</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0175" marR="117475" algn="ctr">
                        <a:lnSpc>
                          <a:spcPts val="1365"/>
                        </a:lnSpc>
                        <a:spcAft>
                          <a:spcPts val="0"/>
                        </a:spcAft>
                      </a:pPr>
                      <a:r>
                        <a:rPr lang="zh-TW" sz="2000" kern="0">
                          <a:effectLst/>
                        </a:rPr>
                        <a:t>四</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7160" marR="124460" algn="ctr">
                        <a:lnSpc>
                          <a:spcPts val="1365"/>
                        </a:lnSpc>
                        <a:spcAft>
                          <a:spcPts val="0"/>
                        </a:spcAft>
                      </a:pPr>
                      <a:r>
                        <a:rPr lang="zh-TW" sz="2000" kern="0">
                          <a:effectLst/>
                        </a:rPr>
                        <a:t>五</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a:effectLst/>
                        </a:rPr>
                        <a:t>六</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a:effectLst/>
                        </a:rPr>
                        <a:t>日</a:t>
                      </a:r>
                      <a:endParaRPr lang="zh-TW" sz="2000" kern="10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0"/>
                  </a:ext>
                </a:extLst>
              </a:tr>
              <a:tr h="431425">
                <a:tc>
                  <a:txBody>
                    <a:bodyPr/>
                    <a:lstStyle/>
                    <a:p>
                      <a:pPr marL="139065" algn="ctr">
                        <a:lnSpc>
                          <a:spcPts val="1365"/>
                        </a:lnSpc>
                        <a:spcAft>
                          <a:spcPts val="0"/>
                        </a:spcAft>
                      </a:pPr>
                      <a:r>
                        <a:rPr lang="zh-TW" sz="2000" kern="0" dirty="0">
                          <a:effectLst/>
                        </a:rPr>
                        <a:t>第一週</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1"/>
                  </a:ext>
                </a:extLst>
              </a:tr>
              <a:tr h="431425">
                <a:tc>
                  <a:txBody>
                    <a:bodyPr/>
                    <a:lstStyle/>
                    <a:p>
                      <a:pPr marL="139065" algn="ctr">
                        <a:lnSpc>
                          <a:spcPts val="1365"/>
                        </a:lnSpc>
                        <a:spcAft>
                          <a:spcPts val="0"/>
                        </a:spcAft>
                      </a:pPr>
                      <a:r>
                        <a:rPr lang="zh-TW" sz="2000" kern="0" dirty="0">
                          <a:effectLst/>
                        </a:rPr>
                        <a:t>第二週</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2"/>
                  </a:ext>
                </a:extLst>
              </a:tr>
              <a:tr h="431425">
                <a:tc>
                  <a:txBody>
                    <a:bodyPr/>
                    <a:lstStyle/>
                    <a:p>
                      <a:pPr marL="139065" algn="ctr">
                        <a:lnSpc>
                          <a:spcPts val="1365"/>
                        </a:lnSpc>
                        <a:spcAft>
                          <a:spcPts val="0"/>
                        </a:spcAft>
                      </a:pPr>
                      <a:r>
                        <a:rPr lang="zh-TW" sz="2000" kern="0" dirty="0">
                          <a:effectLst/>
                        </a:rPr>
                        <a:t>第三週</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a:effectLst/>
                        </a:rPr>
                        <a:t>8</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lvl="0" indent="0" algn="ctr" defTabSz="914400" rtl="0" eaLnBrk="1" fontAlgn="auto" latinLnBrk="0" hangingPunct="1">
                        <a:lnSpc>
                          <a:spcPts val="1365"/>
                        </a:lnSpc>
                        <a:spcBef>
                          <a:spcPts val="0"/>
                        </a:spcBef>
                        <a:spcAft>
                          <a:spcPts val="0"/>
                        </a:spcAft>
                        <a:buClrTx/>
                        <a:buSzTx/>
                        <a:buFontTx/>
                        <a:buNone/>
                        <a:tabLst/>
                        <a:defRPr/>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3"/>
                  </a:ext>
                </a:extLst>
              </a:tr>
              <a:tr h="431425">
                <a:tc>
                  <a:txBody>
                    <a:bodyPr/>
                    <a:lstStyle/>
                    <a:p>
                      <a:pPr marL="139065" algn="ctr">
                        <a:lnSpc>
                          <a:spcPts val="1365"/>
                        </a:lnSpc>
                        <a:spcAft>
                          <a:spcPts val="0"/>
                        </a:spcAft>
                      </a:pPr>
                      <a:r>
                        <a:rPr lang="zh-TW" sz="2000" kern="0" dirty="0">
                          <a:effectLst/>
                        </a:rPr>
                        <a:t>第四週</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4"/>
                  </a:ext>
                </a:extLst>
              </a:tr>
              <a:tr h="431425">
                <a:tc>
                  <a:txBody>
                    <a:bodyPr/>
                    <a:lstStyle/>
                    <a:p>
                      <a:pPr marL="139065" algn="ctr">
                        <a:lnSpc>
                          <a:spcPts val="1365"/>
                        </a:lnSpc>
                        <a:spcAft>
                          <a:spcPts val="0"/>
                        </a:spcAft>
                      </a:pPr>
                      <a:r>
                        <a:rPr lang="zh-TW" altLang="zh-TW" sz="2000" kern="0" dirty="0">
                          <a:effectLst/>
                        </a:rPr>
                        <a:t>第</a:t>
                      </a:r>
                      <a:r>
                        <a:rPr lang="zh-TW" altLang="en-US" sz="2000" kern="0" dirty="0">
                          <a:effectLst/>
                        </a:rPr>
                        <a:t>五</a:t>
                      </a:r>
                      <a:r>
                        <a:rPr lang="zh-TW" altLang="zh-TW" sz="2000" kern="0" dirty="0">
                          <a:effectLst/>
                        </a:rPr>
                        <a:t>週</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5"/>
                  </a:ext>
                </a:extLst>
              </a:tr>
              <a:tr h="431425">
                <a:tc>
                  <a:txBody>
                    <a:bodyPr/>
                    <a:lstStyle/>
                    <a:p>
                      <a:pPr marL="139065" algn="ctr">
                        <a:lnSpc>
                          <a:spcPts val="1365"/>
                        </a:lnSpc>
                        <a:spcAft>
                          <a:spcPts val="0"/>
                        </a:spcAft>
                      </a:pPr>
                      <a:r>
                        <a:rPr lang="zh-TW" altLang="zh-TW" sz="2000" kern="0" dirty="0">
                          <a:effectLst/>
                        </a:rPr>
                        <a:t>第</a:t>
                      </a:r>
                      <a:r>
                        <a:rPr lang="zh-TW" altLang="en-US" sz="2000" kern="0" dirty="0">
                          <a:effectLst/>
                        </a:rPr>
                        <a:t>六</a:t>
                      </a:r>
                      <a:r>
                        <a:rPr lang="zh-TW" altLang="zh-TW" sz="2000" kern="0" dirty="0">
                          <a:effectLst/>
                        </a:rPr>
                        <a:t>週</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6"/>
                  </a:ext>
                </a:extLst>
              </a:tr>
              <a:tr h="431425">
                <a:tc>
                  <a:txBody>
                    <a:bodyPr/>
                    <a:lstStyle/>
                    <a:p>
                      <a:pPr marL="139065" algn="ctr">
                        <a:lnSpc>
                          <a:spcPts val="1365"/>
                        </a:lnSpc>
                        <a:spcAft>
                          <a:spcPts val="0"/>
                        </a:spcAft>
                      </a:pPr>
                      <a:r>
                        <a:rPr lang="zh-TW" altLang="zh-TW" sz="2000" kern="0" dirty="0">
                          <a:effectLst/>
                        </a:rPr>
                        <a:t>第</a:t>
                      </a:r>
                      <a:r>
                        <a:rPr lang="zh-TW" altLang="en-US" sz="2000" kern="0" dirty="0">
                          <a:effectLst/>
                        </a:rPr>
                        <a:t>七</a:t>
                      </a:r>
                      <a:r>
                        <a:rPr lang="zh-TW" altLang="zh-TW" sz="2000" kern="0" dirty="0">
                          <a:effectLst/>
                        </a:rPr>
                        <a:t>週</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7"/>
                  </a:ext>
                </a:extLst>
              </a:tr>
              <a:tr h="431425">
                <a:tc>
                  <a:txBody>
                    <a:bodyPr/>
                    <a:lstStyle/>
                    <a:p>
                      <a:pPr marL="139065" algn="ctr">
                        <a:lnSpc>
                          <a:spcPts val="1365"/>
                        </a:lnSpc>
                        <a:spcAft>
                          <a:spcPts val="0"/>
                        </a:spcAft>
                      </a:pPr>
                      <a:r>
                        <a:rPr lang="zh-TW" altLang="zh-TW" sz="2000" kern="0" dirty="0">
                          <a:effectLst/>
                        </a:rPr>
                        <a:t>第</a:t>
                      </a:r>
                      <a:r>
                        <a:rPr lang="zh-TW" altLang="en-US" sz="2000" kern="0" dirty="0">
                          <a:effectLst/>
                        </a:rPr>
                        <a:t>八</a:t>
                      </a:r>
                      <a:r>
                        <a:rPr lang="zh-TW" altLang="zh-TW" sz="2000" kern="0" dirty="0">
                          <a:effectLst/>
                        </a:rPr>
                        <a:t>週</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3195" marR="15049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4305" marR="14160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33350" marR="120650" algn="ctr">
                        <a:lnSpc>
                          <a:spcPts val="1365"/>
                        </a:lnSpc>
                        <a:spcAft>
                          <a:spcPts val="0"/>
                        </a:spcAft>
                      </a:pPr>
                      <a:r>
                        <a:rPr lang="zh-TW" sz="2000" kern="0" dirty="0">
                          <a:solidFill>
                            <a:srgbClr val="FF0000"/>
                          </a:solidFill>
                          <a:effectLst/>
                        </a:rPr>
                        <a:t>休</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8"/>
                  </a:ext>
                </a:extLst>
              </a:tr>
            </a:tbl>
          </a:graphicData>
        </a:graphic>
      </p:graphicFrame>
      <p:graphicFrame>
        <p:nvGraphicFramePr>
          <p:cNvPr id="5" name="內容版面配置區 3"/>
          <p:cNvGraphicFramePr>
            <a:graphicFrameLocks/>
          </p:cNvGraphicFramePr>
          <p:nvPr/>
        </p:nvGraphicFramePr>
        <p:xfrm>
          <a:off x="6127681" y="2453804"/>
          <a:ext cx="5587788" cy="3882825"/>
        </p:xfrm>
        <a:graphic>
          <a:graphicData uri="http://schemas.openxmlformats.org/drawingml/2006/table">
            <a:tbl>
              <a:tblPr>
                <a:tableStyleId>{5940675A-B579-460E-94D1-54222C63F5DA}</a:tableStyleId>
              </a:tblPr>
              <a:tblGrid>
                <a:gridCol w="1012467">
                  <a:extLst>
                    <a:ext uri="{9D8B030D-6E8A-4147-A177-3AD203B41FA5}">
                      <a16:colId xmlns="" xmlns:a16="http://schemas.microsoft.com/office/drawing/2014/main" val="20000"/>
                    </a:ext>
                  </a:extLst>
                </a:gridCol>
                <a:gridCol w="645378">
                  <a:extLst>
                    <a:ext uri="{9D8B030D-6E8A-4147-A177-3AD203B41FA5}">
                      <a16:colId xmlns="" xmlns:a16="http://schemas.microsoft.com/office/drawing/2014/main" val="20001"/>
                    </a:ext>
                  </a:extLst>
                </a:gridCol>
                <a:gridCol w="664603">
                  <a:extLst>
                    <a:ext uri="{9D8B030D-6E8A-4147-A177-3AD203B41FA5}">
                      <a16:colId xmlns="" xmlns:a16="http://schemas.microsoft.com/office/drawing/2014/main" val="20002"/>
                    </a:ext>
                  </a:extLst>
                </a:gridCol>
                <a:gridCol w="639886">
                  <a:extLst>
                    <a:ext uri="{9D8B030D-6E8A-4147-A177-3AD203B41FA5}">
                      <a16:colId xmlns="" xmlns:a16="http://schemas.microsoft.com/office/drawing/2014/main" val="20003"/>
                    </a:ext>
                  </a:extLst>
                </a:gridCol>
                <a:gridCol w="649956">
                  <a:extLst>
                    <a:ext uri="{9D8B030D-6E8A-4147-A177-3AD203B41FA5}">
                      <a16:colId xmlns="" xmlns:a16="http://schemas.microsoft.com/office/drawing/2014/main" val="20004"/>
                    </a:ext>
                  </a:extLst>
                </a:gridCol>
                <a:gridCol w="669179">
                  <a:extLst>
                    <a:ext uri="{9D8B030D-6E8A-4147-A177-3AD203B41FA5}">
                      <a16:colId xmlns="" xmlns:a16="http://schemas.microsoft.com/office/drawing/2014/main" val="20005"/>
                    </a:ext>
                  </a:extLst>
                </a:gridCol>
                <a:gridCol w="659110">
                  <a:extLst>
                    <a:ext uri="{9D8B030D-6E8A-4147-A177-3AD203B41FA5}">
                      <a16:colId xmlns="" xmlns:a16="http://schemas.microsoft.com/office/drawing/2014/main" val="20006"/>
                    </a:ext>
                  </a:extLst>
                </a:gridCol>
                <a:gridCol w="647209">
                  <a:extLst>
                    <a:ext uri="{9D8B030D-6E8A-4147-A177-3AD203B41FA5}">
                      <a16:colId xmlns="" xmlns:a16="http://schemas.microsoft.com/office/drawing/2014/main" val="20007"/>
                    </a:ext>
                  </a:extLst>
                </a:gridCol>
              </a:tblGrid>
              <a:tr h="431425">
                <a:tc>
                  <a:txBody>
                    <a:bodyPr/>
                    <a:lstStyle/>
                    <a:p>
                      <a:pPr algn="ctr">
                        <a:spcAft>
                          <a:spcPts val="0"/>
                        </a:spcAft>
                      </a:pP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dirty="0">
                          <a:effectLst/>
                        </a:rPr>
                        <a:t>一</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5255" marR="122555" algn="ctr">
                        <a:lnSpc>
                          <a:spcPts val="1365"/>
                        </a:lnSpc>
                        <a:spcAft>
                          <a:spcPts val="0"/>
                        </a:spcAft>
                      </a:pPr>
                      <a:r>
                        <a:rPr lang="zh-TW" sz="2000" kern="0" dirty="0">
                          <a:effectLst/>
                        </a:rPr>
                        <a:t>二</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7000" marR="114300" algn="ctr">
                        <a:lnSpc>
                          <a:spcPts val="1365"/>
                        </a:lnSpc>
                        <a:spcAft>
                          <a:spcPts val="0"/>
                        </a:spcAft>
                      </a:pPr>
                      <a:r>
                        <a:rPr lang="zh-TW" sz="2000" kern="0" dirty="0">
                          <a:effectLst/>
                        </a:rPr>
                        <a:t>三</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0175" marR="117475" algn="ctr">
                        <a:lnSpc>
                          <a:spcPts val="1365"/>
                        </a:lnSpc>
                        <a:spcAft>
                          <a:spcPts val="0"/>
                        </a:spcAft>
                      </a:pPr>
                      <a:r>
                        <a:rPr lang="zh-TW" sz="2000" kern="0">
                          <a:effectLst/>
                        </a:rPr>
                        <a:t>四</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7160" marR="124460" algn="ctr">
                        <a:lnSpc>
                          <a:spcPts val="1365"/>
                        </a:lnSpc>
                        <a:spcAft>
                          <a:spcPts val="0"/>
                        </a:spcAft>
                      </a:pPr>
                      <a:r>
                        <a:rPr lang="zh-TW" sz="2000" kern="0">
                          <a:effectLst/>
                        </a:rPr>
                        <a:t>五</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33350" marR="120650" algn="ctr">
                        <a:lnSpc>
                          <a:spcPts val="1365"/>
                        </a:lnSpc>
                        <a:spcAft>
                          <a:spcPts val="0"/>
                        </a:spcAft>
                      </a:pPr>
                      <a:r>
                        <a:rPr lang="zh-TW" sz="2000" kern="0">
                          <a:effectLst/>
                        </a:rPr>
                        <a:t>六</a:t>
                      </a:r>
                      <a:endParaRPr lang="zh-TW" sz="2000" kern="10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905" marR="116205" algn="ctr">
                        <a:lnSpc>
                          <a:spcPts val="1365"/>
                        </a:lnSpc>
                        <a:spcAft>
                          <a:spcPts val="0"/>
                        </a:spcAft>
                      </a:pPr>
                      <a:r>
                        <a:rPr lang="zh-TW" sz="2000" kern="0">
                          <a:effectLst/>
                        </a:rPr>
                        <a:t>日</a:t>
                      </a:r>
                      <a:endParaRPr lang="zh-TW" sz="2000" kern="10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0"/>
                  </a:ext>
                </a:extLst>
              </a:tr>
              <a:tr h="431425">
                <a:tc>
                  <a:txBody>
                    <a:bodyPr/>
                    <a:lstStyle/>
                    <a:p>
                      <a:pPr marL="139065" algn="ctr">
                        <a:lnSpc>
                          <a:spcPts val="1365"/>
                        </a:lnSpc>
                        <a:spcAft>
                          <a:spcPts val="0"/>
                        </a:spcAft>
                      </a:pPr>
                      <a:r>
                        <a:rPr lang="zh-TW" sz="2000" kern="0" dirty="0">
                          <a:effectLst/>
                        </a:rPr>
                        <a:t>第一週</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1"/>
                  </a:ext>
                </a:extLst>
              </a:tr>
              <a:tr h="431425">
                <a:tc>
                  <a:txBody>
                    <a:bodyPr/>
                    <a:lstStyle/>
                    <a:p>
                      <a:pPr marL="139065" algn="ctr">
                        <a:lnSpc>
                          <a:spcPts val="1365"/>
                        </a:lnSpc>
                        <a:spcAft>
                          <a:spcPts val="0"/>
                        </a:spcAft>
                      </a:pPr>
                      <a:r>
                        <a:rPr lang="zh-TW" sz="2000" kern="0" dirty="0">
                          <a:effectLst/>
                        </a:rPr>
                        <a:t>第二週</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2"/>
                  </a:ext>
                </a:extLst>
              </a:tr>
              <a:tr h="431425">
                <a:tc>
                  <a:txBody>
                    <a:bodyPr/>
                    <a:lstStyle/>
                    <a:p>
                      <a:pPr marL="139065" algn="ctr">
                        <a:lnSpc>
                          <a:spcPts val="1365"/>
                        </a:lnSpc>
                        <a:spcAft>
                          <a:spcPts val="0"/>
                        </a:spcAft>
                      </a:pPr>
                      <a:r>
                        <a:rPr lang="zh-TW" sz="2000" kern="0" dirty="0">
                          <a:effectLst/>
                        </a:rPr>
                        <a:t>第三週</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lvl="0" indent="0" algn="ctr" defTabSz="914400" rtl="0" eaLnBrk="1" fontAlgn="auto" latinLnBrk="0" hangingPunct="1">
                        <a:lnSpc>
                          <a:spcPts val="1365"/>
                        </a:lnSpc>
                        <a:spcBef>
                          <a:spcPts val="0"/>
                        </a:spcBef>
                        <a:spcAft>
                          <a:spcPts val="0"/>
                        </a:spcAft>
                        <a:buClrTx/>
                        <a:buSzTx/>
                        <a:buFontTx/>
                        <a:buNone/>
                        <a:tabLst/>
                        <a:defRPr/>
                      </a:pPr>
                      <a:r>
                        <a:rPr lang="zh-TW" altLang="en-US" sz="2000" kern="0" dirty="0">
                          <a:solidFill>
                            <a:srgbClr val="FF0000"/>
                          </a:solidFill>
                          <a:effectLst/>
                        </a:rPr>
                        <a:t>例</a:t>
                      </a:r>
                      <a:endParaRPr 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en-US" altLang="zh-TW" sz="2000" kern="0" dirty="0">
                          <a:solidFill>
                            <a:schemeClr val="tx1"/>
                          </a:solidFill>
                          <a:effectLst/>
                        </a:rPr>
                        <a:t>8</a:t>
                      </a:r>
                      <a:endParaRPr lang="zh-TW" altLang="zh-TW" sz="2000" kern="100" dirty="0">
                        <a:solidFill>
                          <a:schemeClr val="tx1"/>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en-US" altLang="zh-TW" sz="2000" kern="0" dirty="0">
                          <a:solidFill>
                            <a:schemeClr val="tx1"/>
                          </a:solidFill>
                          <a:effectLst/>
                        </a:rPr>
                        <a:t>8</a:t>
                      </a:r>
                      <a:endParaRPr lang="zh-TW" altLang="zh-TW" sz="2000" kern="100" dirty="0">
                        <a:solidFill>
                          <a:schemeClr val="tx1"/>
                        </a:solidFill>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3"/>
                  </a:ext>
                </a:extLst>
              </a:tr>
              <a:tr h="431425">
                <a:tc>
                  <a:txBody>
                    <a:bodyPr/>
                    <a:lstStyle/>
                    <a:p>
                      <a:pPr marL="139065" algn="ctr">
                        <a:lnSpc>
                          <a:spcPts val="1365"/>
                        </a:lnSpc>
                        <a:spcAft>
                          <a:spcPts val="0"/>
                        </a:spcAft>
                      </a:pPr>
                      <a:r>
                        <a:rPr lang="zh-TW" sz="2000" kern="0" dirty="0">
                          <a:effectLst/>
                        </a:rPr>
                        <a:t>第四週</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4"/>
                  </a:ext>
                </a:extLst>
              </a:tr>
              <a:tr h="431425">
                <a:tc>
                  <a:txBody>
                    <a:bodyPr/>
                    <a:lstStyle/>
                    <a:p>
                      <a:pPr marL="139065" algn="ctr">
                        <a:lnSpc>
                          <a:spcPts val="1365"/>
                        </a:lnSpc>
                        <a:spcAft>
                          <a:spcPts val="0"/>
                        </a:spcAft>
                      </a:pPr>
                      <a:r>
                        <a:rPr lang="zh-TW" altLang="zh-TW" sz="2000" kern="0" dirty="0">
                          <a:effectLst/>
                        </a:rPr>
                        <a:t>第</a:t>
                      </a:r>
                      <a:r>
                        <a:rPr lang="zh-TW" altLang="en-US" sz="2000" kern="0" dirty="0">
                          <a:effectLst/>
                        </a:rPr>
                        <a:t>五</a:t>
                      </a:r>
                      <a:r>
                        <a:rPr lang="zh-TW" altLang="zh-TW" sz="2000" kern="0" dirty="0">
                          <a:effectLst/>
                        </a:rPr>
                        <a:t>週</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5"/>
                  </a:ext>
                </a:extLst>
              </a:tr>
              <a:tr h="431425">
                <a:tc>
                  <a:txBody>
                    <a:bodyPr/>
                    <a:lstStyle/>
                    <a:p>
                      <a:pPr marL="139065" algn="ctr">
                        <a:lnSpc>
                          <a:spcPts val="1365"/>
                        </a:lnSpc>
                        <a:spcAft>
                          <a:spcPts val="0"/>
                        </a:spcAft>
                      </a:pPr>
                      <a:r>
                        <a:rPr lang="zh-TW" altLang="zh-TW" sz="2000" kern="0" dirty="0">
                          <a:effectLst/>
                        </a:rPr>
                        <a:t>第</a:t>
                      </a:r>
                      <a:r>
                        <a:rPr lang="zh-TW" altLang="en-US" sz="2000" kern="0" dirty="0">
                          <a:effectLst/>
                        </a:rPr>
                        <a:t>六</a:t>
                      </a:r>
                      <a:r>
                        <a:rPr lang="zh-TW" altLang="zh-TW" sz="2000" kern="0" dirty="0">
                          <a:effectLst/>
                        </a:rPr>
                        <a:t>週</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6"/>
                  </a:ext>
                </a:extLst>
              </a:tr>
              <a:tr h="431425">
                <a:tc>
                  <a:txBody>
                    <a:bodyPr/>
                    <a:lstStyle/>
                    <a:p>
                      <a:pPr marL="139065" algn="ctr">
                        <a:lnSpc>
                          <a:spcPts val="1365"/>
                        </a:lnSpc>
                        <a:spcAft>
                          <a:spcPts val="0"/>
                        </a:spcAft>
                      </a:pPr>
                      <a:r>
                        <a:rPr lang="zh-TW" altLang="zh-TW" sz="2000" kern="0" dirty="0">
                          <a:effectLst/>
                        </a:rPr>
                        <a:t>第</a:t>
                      </a:r>
                      <a:r>
                        <a:rPr lang="zh-TW" altLang="en-US" sz="2000" kern="0" dirty="0">
                          <a:effectLst/>
                        </a:rPr>
                        <a:t>七</a:t>
                      </a:r>
                      <a:r>
                        <a:rPr lang="zh-TW" altLang="zh-TW" sz="2000" kern="0" dirty="0">
                          <a:effectLst/>
                        </a:rPr>
                        <a:t>週</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7480" marR="145415"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4465" marR="151765" algn="ctr">
                        <a:spcBef>
                          <a:spcPts val="95"/>
                        </a:spcBef>
                        <a:spcAft>
                          <a:spcPts val="0"/>
                        </a:spcAft>
                      </a:pPr>
                      <a:r>
                        <a:rPr lang="en-US" sz="2000" b="1" kern="0" dirty="0">
                          <a:effectLst/>
                        </a:rPr>
                        <a:t>8</a:t>
                      </a:r>
                      <a:endParaRPr lang="zh-TW" sz="2000" b="1" kern="100" dirty="0">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7"/>
                  </a:ext>
                </a:extLst>
              </a:tr>
              <a:tr h="431425">
                <a:tc>
                  <a:txBody>
                    <a:bodyPr/>
                    <a:lstStyle/>
                    <a:p>
                      <a:pPr marL="139065" algn="ctr">
                        <a:lnSpc>
                          <a:spcPts val="1365"/>
                        </a:lnSpc>
                        <a:spcAft>
                          <a:spcPts val="0"/>
                        </a:spcAft>
                      </a:pPr>
                      <a:r>
                        <a:rPr lang="zh-TW" altLang="zh-TW" sz="2000" kern="0" dirty="0">
                          <a:effectLst/>
                        </a:rPr>
                        <a:t>第</a:t>
                      </a:r>
                      <a:r>
                        <a:rPr lang="zh-TW" altLang="en-US" sz="2000" kern="0" dirty="0">
                          <a:effectLst/>
                        </a:rPr>
                        <a:t>八</a:t>
                      </a:r>
                      <a:r>
                        <a:rPr lang="zh-TW" altLang="zh-TW" sz="2000" kern="0" dirty="0">
                          <a:effectLst/>
                        </a:rPr>
                        <a:t>週</a:t>
                      </a:r>
                      <a:endParaRPr lang="zh-TW" alt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56210" marR="143510" algn="ctr">
                        <a:spcBef>
                          <a:spcPts val="95"/>
                        </a:spcBef>
                        <a:spcAft>
                          <a:spcPts val="0"/>
                        </a:spcAft>
                      </a:pPr>
                      <a:r>
                        <a:rPr lang="en-US" sz="2000" kern="0" dirty="0">
                          <a:effectLst/>
                        </a:rPr>
                        <a:t>8</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28270" marR="115570" algn="ctr">
                        <a:lnSpc>
                          <a:spcPts val="1365"/>
                        </a:lnSpc>
                        <a:spcAft>
                          <a:spcPts val="0"/>
                        </a:spcAft>
                      </a:pPr>
                      <a:r>
                        <a:rPr lang="zh-TW" altLang="en-US" sz="2000" kern="0" dirty="0">
                          <a:solidFill>
                            <a:srgbClr val="FF0000"/>
                          </a:solidFill>
                          <a:effectLst/>
                        </a:rPr>
                        <a:t>例</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a:solidFill>
                            <a:srgbClr val="FF0000"/>
                          </a:solidFill>
                          <a:effectLst/>
                        </a:rPr>
                        <a:t>休</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solidFill>
                      <a:schemeClr val="bg1"/>
                    </a:solidFill>
                  </a:tcP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a:solidFill>
                            <a:srgbClr val="FF0000"/>
                          </a:solidFill>
                          <a:effectLst/>
                        </a:rPr>
                        <a:t>休</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tc>
                  <a:txBody>
                    <a:bodyPr/>
                    <a:lstStyle/>
                    <a:p>
                      <a:pPr marL="161290" marR="148590" lvl="0" indent="0" algn="ctr" defTabSz="914400" rtl="0" eaLnBrk="1" fontAlgn="auto" latinLnBrk="0" hangingPunct="1">
                        <a:lnSpc>
                          <a:spcPct val="100000"/>
                        </a:lnSpc>
                        <a:spcBef>
                          <a:spcPts val="95"/>
                        </a:spcBef>
                        <a:spcAft>
                          <a:spcPts val="0"/>
                        </a:spcAft>
                        <a:buClrTx/>
                        <a:buSzTx/>
                        <a:buFontTx/>
                        <a:buNone/>
                        <a:tabLst/>
                        <a:defRPr/>
                      </a:pPr>
                      <a:r>
                        <a:rPr lang="zh-TW" altLang="zh-TW" sz="2000" kern="0" dirty="0">
                          <a:solidFill>
                            <a:srgbClr val="FF0000"/>
                          </a:solidFill>
                          <a:effectLst/>
                        </a:rPr>
                        <a:t>休</a:t>
                      </a:r>
                      <a:endParaRPr lang="zh-TW" altLang="zh-TW" sz="20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tc>
                <a:extLst>
                  <a:ext uri="{0D108BD9-81ED-4DB2-BD59-A6C34878D82A}">
                    <a16:rowId xmlns="" xmlns:a16="http://schemas.microsoft.com/office/drawing/2014/main" val="10008"/>
                  </a:ext>
                </a:extLst>
              </a:tr>
            </a:tbl>
          </a:graphicData>
        </a:graphic>
      </p:graphicFrame>
      <p:sp>
        <p:nvSpPr>
          <p:cNvPr id="6" name="文字方塊 5"/>
          <p:cNvSpPr txBox="1"/>
          <p:nvPr/>
        </p:nvSpPr>
        <p:spPr>
          <a:xfrm>
            <a:off x="2490705" y="2053694"/>
            <a:ext cx="1199130" cy="400110"/>
          </a:xfrm>
          <a:prstGeom prst="rect">
            <a:avLst/>
          </a:prstGeom>
          <a:noFill/>
        </p:spPr>
        <p:txBody>
          <a:bodyPr wrap="square" rtlCol="0">
            <a:spAutoFit/>
          </a:bodyPr>
          <a:lstStyle/>
          <a:p>
            <a:r>
              <a:rPr lang="zh-TW" altLang="en-US" sz="2000" b="1" dirty="0"/>
              <a:t>正常工時</a:t>
            </a:r>
          </a:p>
        </p:txBody>
      </p:sp>
      <p:sp>
        <p:nvSpPr>
          <p:cNvPr id="7" name="文字方塊 6"/>
          <p:cNvSpPr txBox="1"/>
          <p:nvPr/>
        </p:nvSpPr>
        <p:spPr>
          <a:xfrm>
            <a:off x="8646138" y="2053694"/>
            <a:ext cx="1199130" cy="400110"/>
          </a:xfrm>
          <a:prstGeom prst="rect">
            <a:avLst/>
          </a:prstGeom>
          <a:noFill/>
        </p:spPr>
        <p:txBody>
          <a:bodyPr wrap="square" rtlCol="0">
            <a:spAutoFit/>
          </a:bodyPr>
          <a:lstStyle/>
          <a:p>
            <a:r>
              <a:rPr lang="zh-TW" altLang="en-US" sz="2000" b="1" dirty="0"/>
              <a:t>變形工時</a:t>
            </a:r>
          </a:p>
        </p:txBody>
      </p:sp>
      <p:sp>
        <p:nvSpPr>
          <p:cNvPr id="8" name="向右箭號 7"/>
          <p:cNvSpPr/>
          <p:nvPr/>
        </p:nvSpPr>
        <p:spPr>
          <a:xfrm>
            <a:off x="5662457" y="1864169"/>
            <a:ext cx="789352" cy="441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2370" y="1515371"/>
            <a:ext cx="928335" cy="928335"/>
          </a:xfrm>
          <a:prstGeom prst="rect">
            <a:avLst/>
          </a:prstGeom>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744" y="1523841"/>
            <a:ext cx="911394" cy="911394"/>
          </a:xfrm>
          <a:prstGeom prst="rect">
            <a:avLst/>
          </a:prstGeom>
        </p:spPr>
      </p:pic>
    </p:spTree>
    <p:extLst>
      <p:ext uri="{BB962C8B-B14F-4D97-AF65-F5344CB8AC3E}">
        <p14:creationId xmlns:p14="http://schemas.microsoft.com/office/powerpoint/2010/main" val="39347451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四周變形工時</a:t>
            </a:r>
            <a:r>
              <a:rPr lang="en-US" altLang="zh-TW" dirty="0"/>
              <a:t>~</a:t>
            </a:r>
            <a:r>
              <a:rPr lang="zh-TW" altLang="en-US" dirty="0"/>
              <a:t> 第</a:t>
            </a:r>
            <a:r>
              <a:rPr lang="en-US" altLang="zh-TW" dirty="0"/>
              <a:t>30</a:t>
            </a:r>
            <a:r>
              <a:rPr lang="zh-TW" altLang="en-US" dirty="0"/>
              <a:t>條之</a:t>
            </a:r>
            <a:r>
              <a:rPr lang="en-US" altLang="zh-TW" dirty="0"/>
              <a:t>1</a:t>
            </a:r>
            <a:r>
              <a:rPr lang="zh-TW" altLang="en-US" dirty="0"/>
              <a:t>條</a:t>
            </a:r>
          </a:p>
        </p:txBody>
      </p:sp>
      <p:sp>
        <p:nvSpPr>
          <p:cNvPr id="3" name="內容版面配置區 2"/>
          <p:cNvSpPr>
            <a:spLocks noGrp="1"/>
          </p:cNvSpPr>
          <p:nvPr>
            <p:ph idx="1"/>
          </p:nvPr>
        </p:nvSpPr>
        <p:spPr>
          <a:xfrm>
            <a:off x="277906" y="1484785"/>
            <a:ext cx="11555505" cy="5214937"/>
          </a:xfrm>
        </p:spPr>
        <p:txBody>
          <a:bodyPr/>
          <a:lstStyle/>
          <a:p>
            <a:pPr marL="39688" indent="0">
              <a:lnSpc>
                <a:spcPct val="100000"/>
              </a:lnSpc>
              <a:buNone/>
            </a:pPr>
            <a:r>
              <a:rPr lang="zh-TW" altLang="en-US" sz="2400" dirty="0"/>
              <a:t>中央主管機關指定之行業，雇主經工會或勞工半數以上同意後，其工作時間得依下列原則變更：</a:t>
            </a:r>
          </a:p>
          <a:p>
            <a:pPr marL="496888" indent="-457200">
              <a:lnSpc>
                <a:spcPct val="100000"/>
              </a:lnSpc>
              <a:buFont typeface="+mj-ea"/>
              <a:buAutoNum type="ea1ChtPeriod"/>
            </a:pPr>
            <a:r>
              <a:rPr lang="zh-TW" altLang="en-US" sz="2400" dirty="0">
                <a:solidFill>
                  <a:srgbClr val="C00000"/>
                </a:solidFill>
              </a:rPr>
              <a:t>四週內正常工作時數</a:t>
            </a:r>
            <a:r>
              <a:rPr lang="zh-TW" altLang="en-US" sz="2400" dirty="0"/>
              <a:t>分配於其他工作日之時數，每日不得超過</a:t>
            </a:r>
            <a:r>
              <a:rPr lang="zh-TW" altLang="en-US" sz="2400" dirty="0">
                <a:solidFill>
                  <a:srgbClr val="C00000"/>
                </a:solidFill>
              </a:rPr>
              <a:t>二</a:t>
            </a:r>
            <a:r>
              <a:rPr lang="zh-TW" altLang="en-US" sz="2400" dirty="0"/>
              <a:t>小時，不受第三十條第二項之限制。</a:t>
            </a:r>
          </a:p>
          <a:p>
            <a:pPr marL="496888" indent="-457200">
              <a:lnSpc>
                <a:spcPct val="100000"/>
              </a:lnSpc>
              <a:buFont typeface="+mj-ea"/>
              <a:buAutoNum type="ea1ChtPeriod"/>
            </a:pPr>
            <a:r>
              <a:rPr lang="zh-TW" altLang="en-US" sz="2400" dirty="0"/>
              <a:t>當日正常工時達</a:t>
            </a:r>
            <a:r>
              <a:rPr lang="zh-TW" altLang="en-US" sz="2400" dirty="0">
                <a:solidFill>
                  <a:srgbClr val="C00000"/>
                </a:solidFill>
              </a:rPr>
              <a:t>十</a:t>
            </a:r>
            <a:r>
              <a:rPr lang="zh-TW" altLang="en-US" sz="2400" dirty="0"/>
              <a:t>小時者，其</a:t>
            </a:r>
            <a:r>
              <a:rPr lang="zh-TW" altLang="en-US" sz="2400" dirty="0">
                <a:solidFill>
                  <a:srgbClr val="C00000"/>
                </a:solidFill>
              </a:rPr>
              <a:t>延長之工作</a:t>
            </a:r>
            <a:r>
              <a:rPr lang="zh-TW" altLang="en-US" sz="2400" dirty="0"/>
              <a:t>時間不得超過</a:t>
            </a:r>
            <a:r>
              <a:rPr lang="zh-TW" altLang="en-US" sz="2400" dirty="0">
                <a:solidFill>
                  <a:srgbClr val="C00000"/>
                </a:solidFill>
              </a:rPr>
              <a:t>二</a:t>
            </a:r>
            <a:r>
              <a:rPr lang="zh-TW" altLang="en-US" sz="2400" dirty="0"/>
              <a:t>小時。</a:t>
            </a:r>
          </a:p>
          <a:p>
            <a:pPr marL="496888" indent="-457200">
              <a:lnSpc>
                <a:spcPct val="100000"/>
              </a:lnSpc>
              <a:buFont typeface="+mj-ea"/>
              <a:buAutoNum type="ea1ChtPeriod"/>
            </a:pPr>
            <a:r>
              <a:rPr lang="zh-TW" altLang="en-US" sz="2400" u="sng" dirty="0">
                <a:solidFill>
                  <a:srgbClr val="7030A0"/>
                </a:solidFill>
                <a:effectLst>
                  <a:outerShdw blurRad="38100" dist="38100" dir="2700000" algn="tl">
                    <a:srgbClr val="000000">
                      <a:alpha val="43137"/>
                    </a:srgbClr>
                  </a:outerShdw>
                </a:effectLst>
              </a:rPr>
              <a:t>二週內至少應有二日之休息，</a:t>
            </a:r>
            <a:r>
              <a:rPr lang="zh-TW" altLang="en-US" sz="2400" dirty="0"/>
              <a:t>作為例假，不受第三十六條之限制。</a:t>
            </a:r>
          </a:p>
          <a:p>
            <a:pPr marL="496888" indent="-457200">
              <a:lnSpc>
                <a:spcPct val="100000"/>
              </a:lnSpc>
              <a:buFont typeface="+mj-ea"/>
              <a:buAutoNum type="ea1ChtPeriod"/>
            </a:pPr>
            <a:r>
              <a:rPr lang="zh-TW" altLang="en-US" sz="2400" dirty="0"/>
              <a:t>女性勞工，除妊娠或哺乳期間者外，於夜間工作，不受第四十九條之限制。但雇主應提供完善安全衛生設施。</a:t>
            </a:r>
          </a:p>
          <a:p>
            <a:pPr>
              <a:lnSpc>
                <a:spcPct val="100000"/>
              </a:lnSpc>
            </a:pPr>
            <a:r>
              <a:rPr lang="zh-TW" altLang="en-US" sz="2400" dirty="0"/>
              <a:t>   本法第三條修正前已適用本法之行業，除農、林、漁、牧業外，不適用前項規定</a:t>
            </a:r>
          </a:p>
        </p:txBody>
      </p:sp>
      <p:sp>
        <p:nvSpPr>
          <p:cNvPr id="4" name="五邊形 3"/>
          <p:cNvSpPr/>
          <p:nvPr/>
        </p:nvSpPr>
        <p:spPr bwMode="auto">
          <a:xfrm>
            <a:off x="10773164" y="332947"/>
            <a:ext cx="727018" cy="390068"/>
          </a:xfrm>
          <a:prstGeom prst="homePlat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4D4D4D"/>
                </a:solidFill>
                <a:effectLst/>
                <a:latin typeface="Arial" charset="0"/>
                <a:sym typeface="Arial" charset="0"/>
              </a:rPr>
              <a:t>5-2</a:t>
            </a:r>
            <a:endParaRPr kumimoji="0" lang="zh-TW" altLang="en-US" sz="1800" b="0" i="0" u="none" strike="noStrike" cap="none" normalizeH="0" baseline="0" dirty="0">
              <a:ln>
                <a:noFill/>
              </a:ln>
              <a:solidFill>
                <a:srgbClr val="4D4D4D"/>
              </a:solidFill>
              <a:effectLst/>
              <a:latin typeface="Arial" charset="0"/>
              <a:sym typeface="Arial" charset="0"/>
            </a:endParaRPr>
          </a:p>
        </p:txBody>
      </p:sp>
    </p:spTree>
    <p:extLst>
      <p:ext uri="{BB962C8B-B14F-4D97-AF65-F5344CB8AC3E}">
        <p14:creationId xmlns:p14="http://schemas.microsoft.com/office/powerpoint/2010/main" val="36249662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藍色漩渦">
  <a:themeElements>
    <a:clrScheme name="">
      <a:dk1>
        <a:srgbClr val="4D4D4D"/>
      </a:dk1>
      <a:lt1>
        <a:srgbClr val="FFFFFF"/>
      </a:lt1>
      <a:dk2>
        <a:srgbClr val="000000"/>
      </a:dk2>
      <a:lt2>
        <a:srgbClr val="808080"/>
      </a:lt2>
      <a:accent1>
        <a:srgbClr val="438ACB"/>
      </a:accent1>
      <a:accent2>
        <a:srgbClr val="333399"/>
      </a:accent2>
      <a:accent3>
        <a:srgbClr val="FFFFFF"/>
      </a:accent3>
      <a:accent4>
        <a:srgbClr val="404040"/>
      </a:accent4>
      <a:accent5>
        <a:srgbClr val="B0C4E2"/>
      </a:accent5>
      <a:accent6>
        <a:srgbClr val="2D2D8A"/>
      </a:accent6>
      <a:hlink>
        <a:srgbClr val="009999"/>
      </a:hlink>
      <a:folHlink>
        <a:srgbClr val="99CC00"/>
      </a:folHlink>
    </a:clrScheme>
    <a:fontScheme name="2_33">
      <a:majorFont>
        <a:latin typeface="Lucida Grande"/>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38ACB"/>
        </a:solidFill>
        <a:ln w="9525" cap="flat" cmpd="sng" algn="ctr">
          <a:solidFill>
            <a:srgbClr val="4D4D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rgbClr val="4D4D4D"/>
            </a:solidFill>
            <a:effectLst/>
            <a:latin typeface="Arial" charset="0"/>
            <a:sym typeface="Arial" charset="0"/>
          </a:defRPr>
        </a:defPPr>
      </a:lstStyle>
    </a:spDef>
    <a:lnDef>
      <a:spPr bwMode="auto">
        <a:xfrm>
          <a:off x="0" y="0"/>
          <a:ext cx="1" cy="1"/>
        </a:xfrm>
        <a:custGeom>
          <a:avLst/>
          <a:gdLst/>
          <a:ahLst/>
          <a:cxnLst/>
          <a:rect l="0" t="0" r="0" b="0"/>
          <a:pathLst/>
        </a:custGeom>
        <a:solidFill>
          <a:srgbClr val="438ACB"/>
        </a:solidFill>
        <a:ln w="9525" cap="flat" cmpd="sng" algn="ctr">
          <a:solidFill>
            <a:srgbClr val="4D4D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rgbClr val="4D4D4D"/>
            </a:solidFill>
            <a:effectLst/>
            <a:latin typeface="Arial" charset="0"/>
            <a:sym typeface="Arial" charset="0"/>
          </a:defRPr>
        </a:defPPr>
      </a:lstStyle>
    </a:lnDef>
  </a:objectDefaults>
  <a:extraClrSchemeLst>
    <a:extraClrScheme>
      <a:clrScheme name="2_3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藍色漩渦" id="{69699874-0527-4034-8CDE-4F379A7A9309}" vid="{F4FEA82D-EF6B-4D9B-A1E8-3B29596DDF63}"/>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藍色漩渦</Template>
  <TotalTime>1199</TotalTime>
  <Words>7946</Words>
  <Application>Microsoft Office PowerPoint</Application>
  <PresentationFormat>自訂</PresentationFormat>
  <Paragraphs>782</Paragraphs>
  <Slides>76</Slides>
  <Notes>8</Notes>
  <HiddenSlides>0</HiddenSlides>
  <MMClips>0</MMClips>
  <ScaleCrop>false</ScaleCrop>
  <HeadingPairs>
    <vt:vector size="4" baseType="variant">
      <vt:variant>
        <vt:lpstr>佈景主題</vt:lpstr>
      </vt:variant>
      <vt:variant>
        <vt:i4>1</vt:i4>
      </vt:variant>
      <vt:variant>
        <vt:lpstr>投影片標題</vt:lpstr>
      </vt:variant>
      <vt:variant>
        <vt:i4>76</vt:i4>
      </vt:variant>
    </vt:vector>
  </HeadingPairs>
  <TitlesOfParts>
    <vt:vector size="77" baseType="lpstr">
      <vt:lpstr>藍色漩渦</vt:lpstr>
      <vt:lpstr>勞基法實務與探討-工時篇</vt:lpstr>
      <vt:lpstr>陳惠玟  Lisa Chen</vt:lpstr>
      <vt:lpstr>勞動基準法~工時規範</vt:lpstr>
      <vt:lpstr>Part 1   正常工時篇</vt:lpstr>
      <vt:lpstr>正常工時~ 第30條</vt:lpstr>
      <vt:lpstr>正常工時~ 第30條 </vt:lpstr>
      <vt:lpstr>PowerPoint 簡報</vt:lpstr>
      <vt:lpstr>八週變形: 例假日調整</vt:lpstr>
      <vt:lpstr>四周變形工時~ 第30條之1條</vt:lpstr>
      <vt:lpstr>4變形工時的實施要件</vt:lpstr>
      <vt:lpstr>四周變形: 工時調整</vt:lpstr>
      <vt:lpstr>四周變形: 例假&amp;休息日調整</vt:lpstr>
      <vt:lpstr>因變形工時產生的【免出勤日-空班】</vt:lpstr>
      <vt:lpstr>休息時間~ 第35條</vt:lpstr>
      <vt:lpstr>工作輪班者~ 第34條</vt:lpstr>
      <vt:lpstr>「勞工在事業場所外工作時間指導原則」                                                   (民國106年11月修正公告)</vt:lpstr>
      <vt:lpstr>在外工作者延長工時</vt:lpstr>
      <vt:lpstr>在外工作者簽到方式</vt:lpstr>
      <vt:lpstr>第八十四之一條（另行約定之工作者）</vt:lpstr>
      <vt:lpstr>監督管理人員等用語之定義</vt:lpstr>
      <vt:lpstr>工作時間包括 : 待命、開早會</vt:lpstr>
      <vt:lpstr>雙方約定內含加班費建議</vt:lpstr>
      <vt:lpstr>女性與童工的保護</vt:lpstr>
      <vt:lpstr>禁止女性在夜間工作， 違憲-2021年8月</vt:lpstr>
      <vt:lpstr>Part 2   加班篇</vt:lpstr>
      <vt:lpstr>加班種類</vt:lpstr>
      <vt:lpstr>平日加班~第32條</vt:lpstr>
      <vt:lpstr>例假日加班與工資~第39條</vt:lpstr>
      <vt:lpstr>天災事變加班~第32 &amp; 40條</vt:lpstr>
      <vt:lpstr>加班費的計算</vt:lpstr>
      <vt:lpstr>每月加班上限46小時的範圍</vt:lpstr>
      <vt:lpstr>加班補休~ 第32-1條</vt:lpstr>
      <vt:lpstr>加班補休_執行重點</vt:lpstr>
      <vt:lpstr>PowerPoint 簡報</vt:lpstr>
      <vt:lpstr>勞動基準法第32條所稱『經工會或勞工同意』疑義</vt:lpstr>
      <vt:lpstr>勞工因健康或其他正當理由，不能接受正常工作時間以外之工作者，雇主不得強制其工作</vt:lpstr>
      <vt:lpstr>員工自主加班可否申請加班費</vt:lpstr>
      <vt:lpstr>雇主強制勞工於下班後參加與業務頗具關連性之教育訓練，勞工可否請領延時工資 </vt:lpstr>
      <vt:lpstr>值日(夜)之報酬、補休及週期規定(舊規定)</vt:lpstr>
      <vt:lpstr>目前&amp;未來規範</vt:lpstr>
      <vt:lpstr>天然災害發生時(後)勞工之出勤管理及工資給付處理原則</vt:lpstr>
      <vt:lpstr>Part 3   例休特假篇</vt:lpstr>
      <vt:lpstr>例假&amp;休息日~第36</vt:lpstr>
      <vt:lpstr>PowerPoint 簡報</vt:lpstr>
      <vt:lpstr>天災事變突發事件的解釋</vt:lpstr>
      <vt:lpstr>休假~第 37條</vt:lpstr>
      <vt:lpstr>特別休假~ 第38條</vt:lpstr>
      <vt:lpstr>特別休假未休完應給薪</vt:lpstr>
      <vt:lpstr>例休/特別假給薪～第39條</vt:lpstr>
      <vt:lpstr>到職日制</vt:lpstr>
      <vt:lpstr>曆年制</vt:lpstr>
      <vt:lpstr>PowerPoint 簡報</vt:lpstr>
      <vt:lpstr>勞工例假日出勤規範</vt:lpstr>
      <vt:lpstr>員工於休息例假日接受勞工教育訓練，是否該發加班費?</vt:lpstr>
      <vt:lpstr>勞工同意於休假日工作，屆時未到工之處理 </vt:lpstr>
      <vt:lpstr>原住民歲時祭儀應給假一天</vt:lpstr>
      <vt:lpstr>休假日遇到休息例假日的補休與加班費</vt:lpstr>
      <vt:lpstr>Part 4   請假篇</vt:lpstr>
      <vt:lpstr>請假~第43條</vt:lpstr>
      <vt:lpstr>假別與天數~勞工請假規則 (民國 100 年 10 月 14 日修正</vt:lpstr>
      <vt:lpstr>性別工作平等法假期種類</vt:lpstr>
      <vt:lpstr>普通傷病假&amp;留職停薪</vt:lpstr>
      <vt:lpstr>勞工普通傷病假期屆滿仍未癒者，雇主可終止契約</vt:lpstr>
      <vt:lpstr>勞工普通傷病假期滿申請留職停薪，雇主得否拒絕</vt:lpstr>
      <vt:lpstr>法界對「留職停薪」的看法</vt:lpstr>
      <vt:lpstr>留職停薪期間得繼續參加勞保</vt:lpstr>
      <vt:lpstr>符合勞保條例第9條規定, 留職停薪期間的勞保費用誰來付? (勞工保險條例施行細則第24條)</vt:lpstr>
      <vt:lpstr>留職停薪期間_退休金提撥</vt:lpstr>
      <vt:lpstr>勞工於留職停薪期間因普通傷病死亡之撫卹疑義</vt:lpstr>
      <vt:lpstr>因普通傷病留職停薪期滿, 勞工可否要求資遣?</vt:lpstr>
      <vt:lpstr>職災給付內容  勞工職業災害保險及保護法 110年4月</vt:lpstr>
      <vt:lpstr>職災給付新法的差異</vt:lpstr>
      <vt:lpstr>中高齡及高齡就業促進相關辦法</vt:lpstr>
      <vt:lpstr>中高齡及高齡就業促進法架構</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勞基法實務與探討 -工時篇</dc:title>
  <dc:creator>陳惠玟</dc:creator>
  <cp:lastModifiedBy>User</cp:lastModifiedBy>
  <cp:revision>177</cp:revision>
  <dcterms:created xsi:type="dcterms:W3CDTF">2015-08-23T06:45:43Z</dcterms:created>
  <dcterms:modified xsi:type="dcterms:W3CDTF">2021-10-15T00:39:44Z</dcterms:modified>
</cp:coreProperties>
</file>