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88"/>
  </p:notesMasterIdLst>
  <p:sldIdLst>
    <p:sldId id="256" r:id="rId2"/>
    <p:sldId id="391" r:id="rId3"/>
    <p:sldId id="380" r:id="rId4"/>
    <p:sldId id="320" r:id="rId5"/>
    <p:sldId id="331" r:id="rId6"/>
    <p:sldId id="332" r:id="rId7"/>
    <p:sldId id="355" r:id="rId8"/>
    <p:sldId id="351" r:id="rId9"/>
    <p:sldId id="265" r:id="rId10"/>
    <p:sldId id="356" r:id="rId11"/>
    <p:sldId id="363" r:id="rId12"/>
    <p:sldId id="372" r:id="rId13"/>
    <p:sldId id="373" r:id="rId14"/>
    <p:sldId id="374" r:id="rId15"/>
    <p:sldId id="375" r:id="rId16"/>
    <p:sldId id="376" r:id="rId17"/>
    <p:sldId id="333" r:id="rId18"/>
    <p:sldId id="335" r:id="rId19"/>
    <p:sldId id="337" r:id="rId20"/>
    <p:sldId id="334" r:id="rId21"/>
    <p:sldId id="338" r:id="rId22"/>
    <p:sldId id="268" r:id="rId23"/>
    <p:sldId id="271" r:id="rId24"/>
    <p:sldId id="341" r:id="rId25"/>
    <p:sldId id="340" r:id="rId26"/>
    <p:sldId id="270" r:id="rId27"/>
    <p:sldId id="344" r:id="rId28"/>
    <p:sldId id="364" r:id="rId29"/>
    <p:sldId id="389" r:id="rId30"/>
    <p:sldId id="390" r:id="rId31"/>
    <p:sldId id="321" r:id="rId32"/>
    <p:sldId id="385" r:id="rId33"/>
    <p:sldId id="275" r:id="rId34"/>
    <p:sldId id="276" r:id="rId35"/>
    <p:sldId id="343" r:id="rId36"/>
    <p:sldId id="342" r:id="rId37"/>
    <p:sldId id="382" r:id="rId38"/>
    <p:sldId id="277" r:id="rId39"/>
    <p:sldId id="278" r:id="rId40"/>
    <p:sldId id="345" r:id="rId41"/>
    <p:sldId id="362" r:id="rId42"/>
    <p:sldId id="324" r:id="rId43"/>
    <p:sldId id="285" r:id="rId44"/>
    <p:sldId id="280" r:id="rId45"/>
    <p:sldId id="383" r:id="rId46"/>
    <p:sldId id="384" r:id="rId47"/>
    <p:sldId id="283" r:id="rId48"/>
    <p:sldId id="281" r:id="rId49"/>
    <p:sldId id="284" r:id="rId50"/>
    <p:sldId id="297" r:id="rId51"/>
    <p:sldId id="279" r:id="rId52"/>
    <p:sldId id="286" r:id="rId53"/>
    <p:sldId id="346" r:id="rId54"/>
    <p:sldId id="287" r:id="rId55"/>
    <p:sldId id="322" r:id="rId56"/>
    <p:sldId id="288" r:id="rId57"/>
    <p:sldId id="358" r:id="rId58"/>
    <p:sldId id="381" r:id="rId59"/>
    <p:sldId id="357" r:id="rId60"/>
    <p:sldId id="361" r:id="rId61"/>
    <p:sldId id="387" r:id="rId62"/>
    <p:sldId id="359" r:id="rId63"/>
    <p:sldId id="292" r:id="rId64"/>
    <p:sldId id="347" r:id="rId65"/>
    <p:sldId id="348" r:id="rId66"/>
    <p:sldId id="360" r:id="rId67"/>
    <p:sldId id="317" r:id="rId68"/>
    <p:sldId id="295" r:id="rId69"/>
    <p:sldId id="296" r:id="rId70"/>
    <p:sldId id="282" r:id="rId71"/>
    <p:sldId id="305" r:id="rId72"/>
    <p:sldId id="323" r:id="rId73"/>
    <p:sldId id="306" r:id="rId74"/>
    <p:sldId id="307" r:id="rId75"/>
    <p:sldId id="309" r:id="rId76"/>
    <p:sldId id="365" r:id="rId77"/>
    <p:sldId id="366" r:id="rId78"/>
    <p:sldId id="367" r:id="rId79"/>
    <p:sldId id="368" r:id="rId80"/>
    <p:sldId id="369" r:id="rId81"/>
    <p:sldId id="378" r:id="rId82"/>
    <p:sldId id="379" r:id="rId83"/>
    <p:sldId id="388" r:id="rId84"/>
    <p:sldId id="392" r:id="rId85"/>
    <p:sldId id="393" r:id="rId86"/>
    <p:sldId id="394" r:id="rId87"/>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51" autoAdjust="0"/>
    <p:restoredTop sz="84485" autoAdjust="0"/>
  </p:normalViewPr>
  <p:slideViewPr>
    <p:cSldViewPr snapToGrid="0">
      <p:cViewPr varScale="1">
        <p:scale>
          <a:sx n="48" d="100"/>
          <a:sy n="48" d="100"/>
        </p:scale>
        <p:origin x="420" y="36"/>
      </p:cViewPr>
      <p:guideLst>
        <p:guide orient="horz" pos="2160"/>
        <p:guide pos="3840"/>
      </p:guideLst>
    </p:cSldViewPr>
  </p:slideViewPr>
  <p:notesTextViewPr>
    <p:cViewPr>
      <p:scale>
        <a:sx n="1" d="1"/>
        <a:sy n="1" d="1"/>
      </p:scale>
      <p:origin x="0" y="0"/>
    </p:cViewPr>
  </p:notesTextViewPr>
  <p:sorterViewPr>
    <p:cViewPr varScale="1">
      <p:scale>
        <a:sx n="1" d="1"/>
        <a:sy n="1" d="1"/>
      </p:scale>
      <p:origin x="0" y="-3291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82D9E6-C3C7-4B89-97EB-B33C6179876B}"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zh-TW" altLang="en-US"/>
        </a:p>
      </dgm:t>
    </dgm:pt>
    <dgm:pt modelId="{9F5942ED-A466-4915-9E15-805D48B18A3A}">
      <dgm:prSet phldrT="[文字]" custT="1"/>
      <dgm:spPr/>
      <dgm:t>
        <a:bodyPr/>
        <a:lstStyle/>
        <a:p>
          <a:r>
            <a:rPr lang="zh-TW" altLang="en-US" sz="3600" b="1" dirty="0">
              <a:latin typeface="微軟正黑體" pitchFamily="34" charset="-120"/>
              <a:ea typeface="微軟正黑體" pitchFamily="34" charset="-120"/>
            </a:rPr>
            <a:t>二周變形</a:t>
          </a:r>
        </a:p>
      </dgm:t>
    </dgm:pt>
    <dgm:pt modelId="{7F4E4126-7A26-4F78-85A8-57004E89C39A}" type="parTrans" cxnId="{7422EDA8-6497-4B78-9BF9-A1C5B7E3F3FF}">
      <dgm:prSet/>
      <dgm:spPr/>
      <dgm:t>
        <a:bodyPr/>
        <a:lstStyle/>
        <a:p>
          <a:endParaRPr lang="zh-TW" altLang="en-US"/>
        </a:p>
      </dgm:t>
    </dgm:pt>
    <dgm:pt modelId="{13A7E2D9-B025-4A58-A656-43E8211F08E3}" type="sibTrans" cxnId="{7422EDA8-6497-4B78-9BF9-A1C5B7E3F3FF}">
      <dgm:prSet/>
      <dgm:spPr/>
      <dgm:t>
        <a:bodyPr/>
        <a:lstStyle/>
        <a:p>
          <a:endParaRPr lang="zh-TW" altLang="en-US"/>
        </a:p>
      </dgm:t>
    </dgm:pt>
    <dgm:pt modelId="{7C0504E8-D2A9-4A08-9D4D-2D11E6D72099}">
      <dgm:prSet phldrT="[文字]"/>
      <dgm:spPr/>
      <dgm:t>
        <a:bodyPr/>
        <a:lstStyle/>
        <a:p>
          <a:r>
            <a:rPr lang="zh-TW" altLang="en-US" dirty="0">
              <a:latin typeface="微軟正黑體" pitchFamily="34" charset="-120"/>
              <a:ea typeface="微軟正黑體" pitchFamily="34" charset="-120"/>
            </a:rPr>
            <a:t>第</a:t>
          </a:r>
          <a:r>
            <a:rPr lang="en-US" altLang="zh-TW" dirty="0">
              <a:latin typeface="微軟正黑體" pitchFamily="34" charset="-120"/>
              <a:ea typeface="微軟正黑體" pitchFamily="34" charset="-120"/>
            </a:rPr>
            <a:t>30</a:t>
          </a:r>
          <a:r>
            <a:rPr lang="zh-TW" altLang="en-US" dirty="0">
              <a:latin typeface="微軟正黑體" pitchFamily="34" charset="-120"/>
              <a:ea typeface="微軟正黑體" pitchFamily="34" charset="-120"/>
            </a:rPr>
            <a:t>條</a:t>
          </a:r>
          <a:endParaRPr lang="en-US" altLang="zh-TW" dirty="0">
            <a:latin typeface="微軟正黑體" pitchFamily="34" charset="-120"/>
            <a:ea typeface="微軟正黑體" pitchFamily="34" charset="-120"/>
          </a:endParaRPr>
        </a:p>
        <a:p>
          <a:r>
            <a:rPr lang="zh-TW" altLang="en-US" dirty="0">
              <a:latin typeface="微軟正黑體" pitchFamily="34" charset="-120"/>
              <a:ea typeface="微軟正黑體" pitchFamily="34" charset="-120"/>
            </a:rPr>
            <a:t>將</a:t>
          </a:r>
          <a:r>
            <a:rPr lang="zh-TW" dirty="0">
              <a:latin typeface="微軟正黑體" pitchFamily="34" charset="-120"/>
              <a:ea typeface="微軟正黑體" pitchFamily="34" charset="-120"/>
            </a:rPr>
            <a:t>二週內二日之正常工作時數，分配於其他工作日。</a:t>
          </a:r>
          <a:endParaRPr lang="zh-TW" altLang="en-US" dirty="0">
            <a:latin typeface="微軟正黑體" pitchFamily="34" charset="-120"/>
            <a:ea typeface="微軟正黑體" pitchFamily="34" charset="-120"/>
          </a:endParaRPr>
        </a:p>
      </dgm:t>
    </dgm:pt>
    <dgm:pt modelId="{115BF0C6-70ED-4097-8D16-A9A43412E940}" type="parTrans" cxnId="{52D9C3EA-F5F3-49E8-9280-454CA1495193}">
      <dgm:prSet/>
      <dgm:spPr/>
      <dgm:t>
        <a:bodyPr/>
        <a:lstStyle/>
        <a:p>
          <a:endParaRPr lang="zh-TW" altLang="en-US"/>
        </a:p>
      </dgm:t>
    </dgm:pt>
    <dgm:pt modelId="{B67A3615-1A6C-4C08-BF40-8CE09AEE1C88}" type="sibTrans" cxnId="{52D9C3EA-F5F3-49E8-9280-454CA1495193}">
      <dgm:prSet/>
      <dgm:spPr/>
      <dgm:t>
        <a:bodyPr/>
        <a:lstStyle/>
        <a:p>
          <a:endParaRPr lang="zh-TW" altLang="en-US"/>
        </a:p>
      </dgm:t>
    </dgm:pt>
    <dgm:pt modelId="{0CADA056-802A-45B7-8881-325E8FD7C719}">
      <dgm:prSet phldrT="[文字]" custT="1"/>
      <dgm:spPr/>
      <dgm:t>
        <a:bodyPr/>
        <a:lstStyle/>
        <a:p>
          <a:r>
            <a:rPr lang="zh-TW" altLang="en-US" sz="3600" b="1" dirty="0">
              <a:latin typeface="微軟正黑體" pitchFamily="34" charset="-120"/>
              <a:ea typeface="微軟正黑體" pitchFamily="34" charset="-120"/>
            </a:rPr>
            <a:t>四周變形</a:t>
          </a:r>
        </a:p>
      </dgm:t>
    </dgm:pt>
    <dgm:pt modelId="{A25C6F1B-4675-479A-B09A-4488E85AE912}" type="parTrans" cxnId="{DE153E16-82FC-4BD4-A293-95E125CF75D4}">
      <dgm:prSet/>
      <dgm:spPr/>
      <dgm:t>
        <a:bodyPr/>
        <a:lstStyle/>
        <a:p>
          <a:endParaRPr lang="zh-TW" altLang="en-US"/>
        </a:p>
      </dgm:t>
    </dgm:pt>
    <dgm:pt modelId="{E8BE1E28-520D-4493-9A45-340F2FBBADE2}" type="sibTrans" cxnId="{DE153E16-82FC-4BD4-A293-95E125CF75D4}">
      <dgm:prSet/>
      <dgm:spPr/>
      <dgm:t>
        <a:bodyPr/>
        <a:lstStyle/>
        <a:p>
          <a:endParaRPr lang="zh-TW" altLang="en-US"/>
        </a:p>
      </dgm:t>
    </dgm:pt>
    <dgm:pt modelId="{C4160A41-D70C-40AB-98E3-97283D561148}">
      <dgm:prSet phldrT="[文字]"/>
      <dgm:spPr/>
      <dgm:t>
        <a:bodyPr/>
        <a:lstStyle/>
        <a:p>
          <a:r>
            <a:rPr lang="zh-TW" altLang="en-US" dirty="0">
              <a:latin typeface="微軟正黑體" pitchFamily="34" charset="-120"/>
              <a:ea typeface="微軟正黑體" pitchFamily="34" charset="-120"/>
            </a:rPr>
            <a:t>第</a:t>
          </a:r>
          <a:r>
            <a:rPr lang="en-US" altLang="zh-TW" dirty="0">
              <a:latin typeface="微軟正黑體" pitchFamily="34" charset="-120"/>
              <a:ea typeface="微軟正黑體" pitchFamily="34" charset="-120"/>
            </a:rPr>
            <a:t>30-1</a:t>
          </a:r>
          <a:r>
            <a:rPr lang="zh-TW" altLang="en-US" dirty="0">
              <a:latin typeface="微軟正黑體" pitchFamily="34" charset="-120"/>
              <a:ea typeface="微軟正黑體" pitchFamily="34" charset="-120"/>
            </a:rPr>
            <a:t>條</a:t>
          </a:r>
          <a:endParaRPr lang="en-US" altLang="zh-TW" dirty="0">
            <a:latin typeface="微軟正黑體" pitchFamily="34" charset="-120"/>
            <a:ea typeface="微軟正黑體" pitchFamily="34" charset="-120"/>
          </a:endParaRPr>
        </a:p>
        <a:p>
          <a:r>
            <a:rPr lang="zh-TW" dirty="0">
              <a:latin typeface="微軟正黑體" pitchFamily="34" charset="-120"/>
              <a:ea typeface="微軟正黑體" pitchFamily="34" charset="-120"/>
            </a:rPr>
            <a:t>四週內正常工作時數分配於其他工作日之時數</a:t>
          </a:r>
          <a:endParaRPr lang="zh-TW" altLang="en-US" dirty="0">
            <a:latin typeface="微軟正黑體" pitchFamily="34" charset="-120"/>
            <a:ea typeface="微軟正黑體" pitchFamily="34" charset="-120"/>
          </a:endParaRPr>
        </a:p>
      </dgm:t>
    </dgm:pt>
    <dgm:pt modelId="{2756FA50-0F92-4016-B1A8-0E4992CC3607}" type="parTrans" cxnId="{6C97A7ED-4835-4A45-A66C-C6E280EB66D5}">
      <dgm:prSet/>
      <dgm:spPr/>
      <dgm:t>
        <a:bodyPr/>
        <a:lstStyle/>
        <a:p>
          <a:endParaRPr lang="zh-TW" altLang="en-US"/>
        </a:p>
      </dgm:t>
    </dgm:pt>
    <dgm:pt modelId="{57A9A095-3B86-472C-B83E-D5735D70B3A0}" type="sibTrans" cxnId="{6C97A7ED-4835-4A45-A66C-C6E280EB66D5}">
      <dgm:prSet/>
      <dgm:spPr/>
      <dgm:t>
        <a:bodyPr/>
        <a:lstStyle/>
        <a:p>
          <a:endParaRPr lang="zh-TW" altLang="en-US"/>
        </a:p>
      </dgm:t>
    </dgm:pt>
    <dgm:pt modelId="{A81E79EB-8875-4CFC-BACF-1E7D21402131}">
      <dgm:prSet phldrT="[文字]" custT="1"/>
      <dgm:spPr/>
      <dgm:t>
        <a:bodyPr/>
        <a:lstStyle/>
        <a:p>
          <a:r>
            <a:rPr lang="zh-TW" altLang="en-US" sz="3600" b="1" dirty="0">
              <a:latin typeface="微軟正黑體" pitchFamily="34" charset="-120"/>
              <a:ea typeface="微軟正黑體" pitchFamily="34" charset="-120"/>
            </a:rPr>
            <a:t>八周變形</a:t>
          </a:r>
        </a:p>
      </dgm:t>
    </dgm:pt>
    <dgm:pt modelId="{E41BB6F4-8150-4752-80E5-BD800E446E7E}" type="parTrans" cxnId="{89A7DD63-3DBD-48A6-AA03-E50C8FC30F9C}">
      <dgm:prSet/>
      <dgm:spPr/>
      <dgm:t>
        <a:bodyPr/>
        <a:lstStyle/>
        <a:p>
          <a:endParaRPr lang="zh-TW" altLang="en-US"/>
        </a:p>
      </dgm:t>
    </dgm:pt>
    <dgm:pt modelId="{45282AF2-8CEC-462F-B28B-543017146279}" type="sibTrans" cxnId="{89A7DD63-3DBD-48A6-AA03-E50C8FC30F9C}">
      <dgm:prSet/>
      <dgm:spPr/>
      <dgm:t>
        <a:bodyPr/>
        <a:lstStyle/>
        <a:p>
          <a:endParaRPr lang="zh-TW" altLang="en-US"/>
        </a:p>
      </dgm:t>
    </dgm:pt>
    <dgm:pt modelId="{1463759D-C83C-40CE-A26F-E818E317971D}">
      <dgm:prSet phldrT="[文字]"/>
      <dgm:spPr/>
      <dgm:t>
        <a:bodyPr/>
        <a:lstStyle/>
        <a:p>
          <a:r>
            <a:rPr lang="zh-TW" altLang="en-US" dirty="0">
              <a:latin typeface="微軟正黑體" pitchFamily="34" charset="-120"/>
              <a:ea typeface="微軟正黑體" pitchFamily="34" charset="-120"/>
            </a:rPr>
            <a:t>第</a:t>
          </a:r>
          <a:r>
            <a:rPr lang="en-US" altLang="zh-TW" dirty="0">
              <a:latin typeface="微軟正黑體" pitchFamily="34" charset="-120"/>
              <a:ea typeface="微軟正黑體" pitchFamily="34" charset="-120"/>
            </a:rPr>
            <a:t>30</a:t>
          </a:r>
          <a:r>
            <a:rPr lang="zh-TW" altLang="en-US" dirty="0">
              <a:latin typeface="微軟正黑體" pitchFamily="34" charset="-120"/>
              <a:ea typeface="微軟正黑體" pitchFamily="34" charset="-120"/>
            </a:rPr>
            <a:t>條</a:t>
          </a:r>
          <a:endParaRPr lang="en-US" altLang="zh-TW" dirty="0">
            <a:latin typeface="微軟正黑體" pitchFamily="34" charset="-120"/>
            <a:ea typeface="微軟正黑體" pitchFamily="34" charset="-120"/>
          </a:endParaRPr>
        </a:p>
        <a:p>
          <a:r>
            <a:rPr lang="zh-TW" dirty="0">
              <a:latin typeface="微軟正黑體" pitchFamily="34" charset="-120"/>
              <a:ea typeface="微軟正黑體" pitchFamily="34" charset="-120"/>
            </a:rPr>
            <a:t>將八週內之正常工作時數加以分配。</a:t>
          </a:r>
          <a:endParaRPr lang="en-US" altLang="zh-TW" dirty="0">
            <a:latin typeface="微軟正黑體" pitchFamily="34" charset="-120"/>
            <a:ea typeface="微軟正黑體" pitchFamily="34" charset="-120"/>
          </a:endParaRPr>
        </a:p>
        <a:p>
          <a:endParaRPr lang="zh-TW" altLang="en-US" dirty="0">
            <a:latin typeface="微軟正黑體" pitchFamily="34" charset="-120"/>
            <a:ea typeface="微軟正黑體" pitchFamily="34" charset="-120"/>
          </a:endParaRPr>
        </a:p>
      </dgm:t>
    </dgm:pt>
    <dgm:pt modelId="{F11EC78F-F516-4107-A882-88BADF973FD9}" type="parTrans" cxnId="{4466C1F6-EED3-48BE-AEA7-6613B842CEC3}">
      <dgm:prSet/>
      <dgm:spPr/>
      <dgm:t>
        <a:bodyPr/>
        <a:lstStyle/>
        <a:p>
          <a:endParaRPr lang="zh-TW" altLang="en-US"/>
        </a:p>
      </dgm:t>
    </dgm:pt>
    <dgm:pt modelId="{4EE327D9-491D-4B60-8D49-D21AC32965BE}" type="sibTrans" cxnId="{4466C1F6-EED3-48BE-AEA7-6613B842CEC3}">
      <dgm:prSet/>
      <dgm:spPr/>
      <dgm:t>
        <a:bodyPr/>
        <a:lstStyle/>
        <a:p>
          <a:endParaRPr lang="zh-TW" altLang="en-US"/>
        </a:p>
      </dgm:t>
    </dgm:pt>
    <dgm:pt modelId="{877B3B67-6A71-4698-ABFC-8FA232DE8E99}" type="pres">
      <dgm:prSet presAssocID="{EC82D9E6-C3C7-4B89-97EB-B33C6179876B}" presName="Name0" presStyleCnt="0">
        <dgm:presLayoutVars>
          <dgm:chMax val="5"/>
          <dgm:chPref val="5"/>
          <dgm:dir/>
          <dgm:animLvl val="lvl"/>
        </dgm:presLayoutVars>
      </dgm:prSet>
      <dgm:spPr/>
    </dgm:pt>
    <dgm:pt modelId="{6AC473AE-9899-420A-BF58-E64AD154918F}" type="pres">
      <dgm:prSet presAssocID="{9F5942ED-A466-4915-9E15-805D48B18A3A}" presName="parentText1" presStyleLbl="node1" presStyleIdx="0" presStyleCnt="3">
        <dgm:presLayoutVars>
          <dgm:chMax/>
          <dgm:chPref val="3"/>
          <dgm:bulletEnabled val="1"/>
        </dgm:presLayoutVars>
      </dgm:prSet>
      <dgm:spPr/>
    </dgm:pt>
    <dgm:pt modelId="{33E40D78-89D0-4E23-84F4-C3C8C2091E3A}" type="pres">
      <dgm:prSet presAssocID="{9F5942ED-A466-4915-9E15-805D48B18A3A}" presName="childText1" presStyleLbl="solidAlignAcc1" presStyleIdx="0" presStyleCnt="3" custLinFactNeighborX="-1069">
        <dgm:presLayoutVars>
          <dgm:chMax val="0"/>
          <dgm:chPref val="0"/>
          <dgm:bulletEnabled val="1"/>
        </dgm:presLayoutVars>
      </dgm:prSet>
      <dgm:spPr/>
    </dgm:pt>
    <dgm:pt modelId="{998B9D9D-06C9-4831-A0BC-3CA55CADD082}" type="pres">
      <dgm:prSet presAssocID="{0CADA056-802A-45B7-8881-325E8FD7C719}" presName="parentText2" presStyleLbl="node1" presStyleIdx="1" presStyleCnt="3">
        <dgm:presLayoutVars>
          <dgm:chMax/>
          <dgm:chPref val="3"/>
          <dgm:bulletEnabled val="1"/>
        </dgm:presLayoutVars>
      </dgm:prSet>
      <dgm:spPr/>
    </dgm:pt>
    <dgm:pt modelId="{FBF692E9-2C33-4769-AC7C-2736F2835643}" type="pres">
      <dgm:prSet presAssocID="{0CADA056-802A-45B7-8881-325E8FD7C719}" presName="childText2" presStyleLbl="solidAlignAcc1" presStyleIdx="1" presStyleCnt="3">
        <dgm:presLayoutVars>
          <dgm:chMax val="0"/>
          <dgm:chPref val="0"/>
          <dgm:bulletEnabled val="1"/>
        </dgm:presLayoutVars>
      </dgm:prSet>
      <dgm:spPr/>
    </dgm:pt>
    <dgm:pt modelId="{E2A39B7F-30B0-4FE8-9D2B-E7F51CFF3F91}" type="pres">
      <dgm:prSet presAssocID="{A81E79EB-8875-4CFC-BACF-1E7D21402131}" presName="parentText3" presStyleLbl="node1" presStyleIdx="2" presStyleCnt="3">
        <dgm:presLayoutVars>
          <dgm:chMax/>
          <dgm:chPref val="3"/>
          <dgm:bulletEnabled val="1"/>
        </dgm:presLayoutVars>
      </dgm:prSet>
      <dgm:spPr/>
    </dgm:pt>
    <dgm:pt modelId="{6C6D5B38-85AF-4489-AE60-20FD38270AA8}" type="pres">
      <dgm:prSet presAssocID="{A81E79EB-8875-4CFC-BACF-1E7D21402131}" presName="childText3" presStyleLbl="solidAlignAcc1" presStyleIdx="2" presStyleCnt="3">
        <dgm:presLayoutVars>
          <dgm:chMax val="0"/>
          <dgm:chPref val="0"/>
          <dgm:bulletEnabled val="1"/>
        </dgm:presLayoutVars>
      </dgm:prSet>
      <dgm:spPr/>
    </dgm:pt>
  </dgm:ptLst>
  <dgm:cxnLst>
    <dgm:cxn modelId="{DE153E16-82FC-4BD4-A293-95E125CF75D4}" srcId="{EC82D9E6-C3C7-4B89-97EB-B33C6179876B}" destId="{0CADA056-802A-45B7-8881-325E8FD7C719}" srcOrd="1" destOrd="0" parTransId="{A25C6F1B-4675-479A-B09A-4488E85AE912}" sibTransId="{E8BE1E28-520D-4493-9A45-340F2FBBADE2}"/>
    <dgm:cxn modelId="{A0C55E18-0391-4128-BB08-26BEFC2DF927}" type="presOf" srcId="{0CADA056-802A-45B7-8881-325E8FD7C719}" destId="{998B9D9D-06C9-4831-A0BC-3CA55CADD082}" srcOrd="0" destOrd="0" presId="urn:microsoft.com/office/officeart/2009/3/layout/IncreasingArrowsProcess"/>
    <dgm:cxn modelId="{F1E5F63F-EA21-42F8-B5A8-CB3F3E0C2839}" type="presOf" srcId="{1463759D-C83C-40CE-A26F-E818E317971D}" destId="{6C6D5B38-85AF-4489-AE60-20FD38270AA8}" srcOrd="0" destOrd="0" presId="urn:microsoft.com/office/officeart/2009/3/layout/IncreasingArrowsProcess"/>
    <dgm:cxn modelId="{89A7DD63-3DBD-48A6-AA03-E50C8FC30F9C}" srcId="{EC82D9E6-C3C7-4B89-97EB-B33C6179876B}" destId="{A81E79EB-8875-4CFC-BACF-1E7D21402131}" srcOrd="2" destOrd="0" parTransId="{E41BB6F4-8150-4752-80E5-BD800E446E7E}" sibTransId="{45282AF2-8CEC-462F-B28B-543017146279}"/>
    <dgm:cxn modelId="{9A1A4D68-7B64-410D-AB1C-E7A823EE3620}" type="presOf" srcId="{A81E79EB-8875-4CFC-BACF-1E7D21402131}" destId="{E2A39B7F-30B0-4FE8-9D2B-E7F51CFF3F91}" srcOrd="0" destOrd="0" presId="urn:microsoft.com/office/officeart/2009/3/layout/IncreasingArrowsProcess"/>
    <dgm:cxn modelId="{2C54266C-F918-4EC8-87A7-10BB82279A9B}" type="presOf" srcId="{7C0504E8-D2A9-4A08-9D4D-2D11E6D72099}" destId="{33E40D78-89D0-4E23-84F4-C3C8C2091E3A}" srcOrd="0" destOrd="0" presId="urn:microsoft.com/office/officeart/2009/3/layout/IncreasingArrowsProcess"/>
    <dgm:cxn modelId="{8B0F4F52-ED9C-445C-95D1-F8C4EE77B581}" type="presOf" srcId="{9F5942ED-A466-4915-9E15-805D48B18A3A}" destId="{6AC473AE-9899-420A-BF58-E64AD154918F}" srcOrd="0" destOrd="0" presId="urn:microsoft.com/office/officeart/2009/3/layout/IncreasingArrowsProcess"/>
    <dgm:cxn modelId="{2EE8A054-1601-4143-8231-7B180999A39B}" type="presOf" srcId="{C4160A41-D70C-40AB-98E3-97283D561148}" destId="{FBF692E9-2C33-4769-AC7C-2736F2835643}" srcOrd="0" destOrd="0" presId="urn:microsoft.com/office/officeart/2009/3/layout/IncreasingArrowsProcess"/>
    <dgm:cxn modelId="{7422EDA8-6497-4B78-9BF9-A1C5B7E3F3FF}" srcId="{EC82D9E6-C3C7-4B89-97EB-B33C6179876B}" destId="{9F5942ED-A466-4915-9E15-805D48B18A3A}" srcOrd="0" destOrd="0" parTransId="{7F4E4126-7A26-4F78-85A8-57004E89C39A}" sibTransId="{13A7E2D9-B025-4A58-A656-43E8211F08E3}"/>
    <dgm:cxn modelId="{7FE00FD7-7C09-4F48-A71E-899559D9FBAB}" type="presOf" srcId="{EC82D9E6-C3C7-4B89-97EB-B33C6179876B}" destId="{877B3B67-6A71-4698-ABFC-8FA232DE8E99}" srcOrd="0" destOrd="0" presId="urn:microsoft.com/office/officeart/2009/3/layout/IncreasingArrowsProcess"/>
    <dgm:cxn modelId="{52D9C3EA-F5F3-49E8-9280-454CA1495193}" srcId="{9F5942ED-A466-4915-9E15-805D48B18A3A}" destId="{7C0504E8-D2A9-4A08-9D4D-2D11E6D72099}" srcOrd="0" destOrd="0" parTransId="{115BF0C6-70ED-4097-8D16-A9A43412E940}" sibTransId="{B67A3615-1A6C-4C08-BF40-8CE09AEE1C88}"/>
    <dgm:cxn modelId="{6C97A7ED-4835-4A45-A66C-C6E280EB66D5}" srcId="{0CADA056-802A-45B7-8881-325E8FD7C719}" destId="{C4160A41-D70C-40AB-98E3-97283D561148}" srcOrd="0" destOrd="0" parTransId="{2756FA50-0F92-4016-B1A8-0E4992CC3607}" sibTransId="{57A9A095-3B86-472C-B83E-D5735D70B3A0}"/>
    <dgm:cxn modelId="{4466C1F6-EED3-48BE-AEA7-6613B842CEC3}" srcId="{A81E79EB-8875-4CFC-BACF-1E7D21402131}" destId="{1463759D-C83C-40CE-A26F-E818E317971D}" srcOrd="0" destOrd="0" parTransId="{F11EC78F-F516-4107-A882-88BADF973FD9}" sibTransId="{4EE327D9-491D-4B60-8D49-D21AC32965BE}"/>
    <dgm:cxn modelId="{CC89FA48-0AFB-4132-B0E7-DD18B7221A6B}" type="presParOf" srcId="{877B3B67-6A71-4698-ABFC-8FA232DE8E99}" destId="{6AC473AE-9899-420A-BF58-E64AD154918F}" srcOrd="0" destOrd="0" presId="urn:microsoft.com/office/officeart/2009/3/layout/IncreasingArrowsProcess"/>
    <dgm:cxn modelId="{EC002454-9FB1-4048-A209-7DFFFAE641CC}" type="presParOf" srcId="{877B3B67-6A71-4698-ABFC-8FA232DE8E99}" destId="{33E40D78-89D0-4E23-84F4-C3C8C2091E3A}" srcOrd="1" destOrd="0" presId="urn:microsoft.com/office/officeart/2009/3/layout/IncreasingArrowsProcess"/>
    <dgm:cxn modelId="{0B551F90-2B57-4A6B-A20E-CB4C99F2F03F}" type="presParOf" srcId="{877B3B67-6A71-4698-ABFC-8FA232DE8E99}" destId="{998B9D9D-06C9-4831-A0BC-3CA55CADD082}" srcOrd="2" destOrd="0" presId="urn:microsoft.com/office/officeart/2009/3/layout/IncreasingArrowsProcess"/>
    <dgm:cxn modelId="{4C2137FE-51CB-4DB3-A1C3-2876996503F9}" type="presParOf" srcId="{877B3B67-6A71-4698-ABFC-8FA232DE8E99}" destId="{FBF692E9-2C33-4769-AC7C-2736F2835643}" srcOrd="3" destOrd="0" presId="urn:microsoft.com/office/officeart/2009/3/layout/IncreasingArrowsProcess"/>
    <dgm:cxn modelId="{B4D2C683-DF08-4DE6-A0BE-19EE967EB9BE}" type="presParOf" srcId="{877B3B67-6A71-4698-ABFC-8FA232DE8E99}" destId="{E2A39B7F-30B0-4FE8-9D2B-E7F51CFF3F91}" srcOrd="4" destOrd="0" presId="urn:microsoft.com/office/officeart/2009/3/layout/IncreasingArrowsProcess"/>
    <dgm:cxn modelId="{E4377F3E-4EEE-47D7-A9BF-839D8A573F94}" type="presParOf" srcId="{877B3B67-6A71-4698-ABFC-8FA232DE8E99}" destId="{6C6D5B38-85AF-4489-AE60-20FD38270AA8}"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55A42F-F79F-480D-9DF3-8398CB61A802}" type="doc">
      <dgm:prSet loTypeId="urn:microsoft.com/office/officeart/2005/8/layout/hProcess9" loCatId="process" qsTypeId="urn:microsoft.com/office/officeart/2005/8/quickstyle/simple1" qsCatId="simple" csTypeId="urn:microsoft.com/office/officeart/2005/8/colors/accent1_2" csCatId="accent1" phldr="1"/>
      <dgm:spPr/>
    </dgm:pt>
    <dgm:pt modelId="{D0D6B5B3-527F-4A02-A3ED-5E4DC053B0FE}">
      <dgm:prSet phldrT="[文字]"/>
      <dgm:spPr/>
      <dgm:t>
        <a:bodyPr/>
        <a:lstStyle/>
        <a:p>
          <a:r>
            <a:rPr lang="zh-TW" altLang="en-US" dirty="0"/>
            <a:t>平日加班</a:t>
          </a:r>
        </a:p>
      </dgm:t>
    </dgm:pt>
    <dgm:pt modelId="{5BD12491-9072-42AB-866D-146966D28B70}" type="parTrans" cxnId="{FE3E82AE-3D41-4738-89FB-3FBAFD8A2E74}">
      <dgm:prSet/>
      <dgm:spPr/>
      <dgm:t>
        <a:bodyPr/>
        <a:lstStyle/>
        <a:p>
          <a:endParaRPr lang="zh-TW" altLang="en-US"/>
        </a:p>
      </dgm:t>
    </dgm:pt>
    <dgm:pt modelId="{88F51A05-2E8B-4FE0-883B-D4F1A65C6BEB}" type="sibTrans" cxnId="{FE3E82AE-3D41-4738-89FB-3FBAFD8A2E74}">
      <dgm:prSet/>
      <dgm:spPr/>
      <dgm:t>
        <a:bodyPr/>
        <a:lstStyle/>
        <a:p>
          <a:endParaRPr lang="zh-TW" altLang="en-US"/>
        </a:p>
      </dgm:t>
    </dgm:pt>
    <dgm:pt modelId="{65ADA777-3360-4E07-94BA-8E87D3848DD5}">
      <dgm:prSet phldrT="[文字]"/>
      <dgm:spPr/>
      <dgm:t>
        <a:bodyPr/>
        <a:lstStyle/>
        <a:p>
          <a:r>
            <a:rPr lang="zh-TW" altLang="en-US" dirty="0"/>
            <a:t>例假日加班</a:t>
          </a:r>
        </a:p>
      </dgm:t>
    </dgm:pt>
    <dgm:pt modelId="{1B3D3B72-49AC-4C0B-A590-092C3F5A7C19}" type="parTrans" cxnId="{5BFCBF00-8F54-427F-8C62-2F02D59C0DA0}">
      <dgm:prSet/>
      <dgm:spPr/>
      <dgm:t>
        <a:bodyPr/>
        <a:lstStyle/>
        <a:p>
          <a:endParaRPr lang="zh-TW" altLang="en-US"/>
        </a:p>
      </dgm:t>
    </dgm:pt>
    <dgm:pt modelId="{95261EAA-92B0-4363-B825-86ADCC018346}" type="sibTrans" cxnId="{5BFCBF00-8F54-427F-8C62-2F02D59C0DA0}">
      <dgm:prSet/>
      <dgm:spPr/>
      <dgm:t>
        <a:bodyPr/>
        <a:lstStyle/>
        <a:p>
          <a:endParaRPr lang="zh-TW" altLang="en-US"/>
        </a:p>
      </dgm:t>
    </dgm:pt>
    <dgm:pt modelId="{1984E653-02A2-4E92-810F-6FDB520105B6}">
      <dgm:prSet phldrT="[文字]"/>
      <dgm:spPr/>
      <dgm:t>
        <a:bodyPr/>
        <a:lstStyle/>
        <a:p>
          <a:r>
            <a:rPr lang="zh-TW" altLang="en-US" dirty="0"/>
            <a:t>休假特休加班</a:t>
          </a:r>
        </a:p>
      </dgm:t>
    </dgm:pt>
    <dgm:pt modelId="{19BC08A9-CDD6-471C-8684-1EB19E1DAA13}" type="parTrans" cxnId="{D61816C8-D90F-4C66-BF7F-CDD16608FE61}">
      <dgm:prSet/>
      <dgm:spPr/>
      <dgm:t>
        <a:bodyPr/>
        <a:lstStyle/>
        <a:p>
          <a:endParaRPr lang="zh-TW" altLang="en-US"/>
        </a:p>
      </dgm:t>
    </dgm:pt>
    <dgm:pt modelId="{95C53E2E-FEC9-41E8-BDB9-2BAA21ABEBF9}" type="sibTrans" cxnId="{D61816C8-D90F-4C66-BF7F-CDD16608FE61}">
      <dgm:prSet/>
      <dgm:spPr/>
      <dgm:t>
        <a:bodyPr/>
        <a:lstStyle/>
        <a:p>
          <a:endParaRPr lang="zh-TW" altLang="en-US"/>
        </a:p>
      </dgm:t>
    </dgm:pt>
    <dgm:pt modelId="{0D50D823-F19A-4EC6-B407-385A17E443BA}">
      <dgm:prSet/>
      <dgm:spPr/>
      <dgm:t>
        <a:bodyPr/>
        <a:lstStyle/>
        <a:p>
          <a:r>
            <a:rPr lang="zh-TW" altLang="en-US" dirty="0"/>
            <a:t>休息日加班</a:t>
          </a:r>
        </a:p>
      </dgm:t>
    </dgm:pt>
    <dgm:pt modelId="{7D686FC8-F155-4366-82F3-6819400C02D2}" type="parTrans" cxnId="{28A3653D-26D1-407F-8DFB-564B5F7DAFBC}">
      <dgm:prSet/>
      <dgm:spPr/>
    </dgm:pt>
    <dgm:pt modelId="{C1DFA768-1B5B-4466-A94C-A04566FC0EE1}" type="sibTrans" cxnId="{28A3653D-26D1-407F-8DFB-564B5F7DAFBC}">
      <dgm:prSet/>
      <dgm:spPr/>
    </dgm:pt>
    <dgm:pt modelId="{DDCFDBB2-DCF9-4F44-86D9-6882973BE08D}" type="pres">
      <dgm:prSet presAssocID="{6755A42F-F79F-480D-9DF3-8398CB61A802}" presName="CompostProcess" presStyleCnt="0">
        <dgm:presLayoutVars>
          <dgm:dir/>
          <dgm:resizeHandles val="exact"/>
        </dgm:presLayoutVars>
      </dgm:prSet>
      <dgm:spPr/>
    </dgm:pt>
    <dgm:pt modelId="{2988FB1A-896D-445F-98A0-39C415849572}" type="pres">
      <dgm:prSet presAssocID="{6755A42F-F79F-480D-9DF3-8398CB61A802}" presName="arrow" presStyleLbl="bgShp" presStyleIdx="0" presStyleCnt="1"/>
      <dgm:spPr/>
    </dgm:pt>
    <dgm:pt modelId="{AB3AC5F6-FD1D-4C0B-A9ED-06C2EFDCC5EB}" type="pres">
      <dgm:prSet presAssocID="{6755A42F-F79F-480D-9DF3-8398CB61A802}" presName="linearProcess" presStyleCnt="0"/>
      <dgm:spPr/>
    </dgm:pt>
    <dgm:pt modelId="{A7066C8F-444B-4931-B348-770B95B7EC54}" type="pres">
      <dgm:prSet presAssocID="{D0D6B5B3-527F-4A02-A3ED-5E4DC053B0FE}" presName="textNode" presStyleLbl="node1" presStyleIdx="0" presStyleCnt="4">
        <dgm:presLayoutVars>
          <dgm:bulletEnabled val="1"/>
        </dgm:presLayoutVars>
      </dgm:prSet>
      <dgm:spPr/>
    </dgm:pt>
    <dgm:pt modelId="{C66D3E31-B9C2-4599-9DFC-0E51FC53AE30}" type="pres">
      <dgm:prSet presAssocID="{88F51A05-2E8B-4FE0-883B-D4F1A65C6BEB}" presName="sibTrans" presStyleCnt="0"/>
      <dgm:spPr/>
    </dgm:pt>
    <dgm:pt modelId="{B1BFE4E3-442B-4D45-849B-4C2D24405D77}" type="pres">
      <dgm:prSet presAssocID="{0D50D823-F19A-4EC6-B407-385A17E443BA}" presName="textNode" presStyleLbl="node1" presStyleIdx="1" presStyleCnt="4">
        <dgm:presLayoutVars>
          <dgm:bulletEnabled val="1"/>
        </dgm:presLayoutVars>
      </dgm:prSet>
      <dgm:spPr/>
    </dgm:pt>
    <dgm:pt modelId="{D7D8C212-1AB1-453A-B817-164460811DA7}" type="pres">
      <dgm:prSet presAssocID="{C1DFA768-1B5B-4466-A94C-A04566FC0EE1}" presName="sibTrans" presStyleCnt="0"/>
      <dgm:spPr/>
    </dgm:pt>
    <dgm:pt modelId="{FC6EEC75-2533-482B-8B7D-9633B1ED18CC}" type="pres">
      <dgm:prSet presAssocID="{65ADA777-3360-4E07-94BA-8E87D3848DD5}" presName="textNode" presStyleLbl="node1" presStyleIdx="2" presStyleCnt="4">
        <dgm:presLayoutVars>
          <dgm:bulletEnabled val="1"/>
        </dgm:presLayoutVars>
      </dgm:prSet>
      <dgm:spPr/>
    </dgm:pt>
    <dgm:pt modelId="{81E7D5C0-2082-4275-9024-F5CBC6B8C128}" type="pres">
      <dgm:prSet presAssocID="{95261EAA-92B0-4363-B825-86ADCC018346}" presName="sibTrans" presStyleCnt="0"/>
      <dgm:spPr/>
    </dgm:pt>
    <dgm:pt modelId="{C38F861A-C38A-4DCF-99D6-8BF6F6A274A6}" type="pres">
      <dgm:prSet presAssocID="{1984E653-02A2-4E92-810F-6FDB520105B6}" presName="textNode" presStyleLbl="node1" presStyleIdx="3" presStyleCnt="4">
        <dgm:presLayoutVars>
          <dgm:bulletEnabled val="1"/>
        </dgm:presLayoutVars>
      </dgm:prSet>
      <dgm:spPr/>
    </dgm:pt>
  </dgm:ptLst>
  <dgm:cxnLst>
    <dgm:cxn modelId="{5BFCBF00-8F54-427F-8C62-2F02D59C0DA0}" srcId="{6755A42F-F79F-480D-9DF3-8398CB61A802}" destId="{65ADA777-3360-4E07-94BA-8E87D3848DD5}" srcOrd="2" destOrd="0" parTransId="{1B3D3B72-49AC-4C0B-A590-092C3F5A7C19}" sibTransId="{95261EAA-92B0-4363-B825-86ADCC018346}"/>
    <dgm:cxn modelId="{C848C81E-30C2-4521-87B6-E85A1BEA2720}" type="presOf" srcId="{D0D6B5B3-527F-4A02-A3ED-5E4DC053B0FE}" destId="{A7066C8F-444B-4931-B348-770B95B7EC54}" srcOrd="0" destOrd="0" presId="urn:microsoft.com/office/officeart/2005/8/layout/hProcess9"/>
    <dgm:cxn modelId="{19243026-3D38-48F2-A335-62B787E718D9}" type="presOf" srcId="{65ADA777-3360-4E07-94BA-8E87D3848DD5}" destId="{FC6EEC75-2533-482B-8B7D-9633B1ED18CC}" srcOrd="0" destOrd="0" presId="urn:microsoft.com/office/officeart/2005/8/layout/hProcess9"/>
    <dgm:cxn modelId="{28A3653D-26D1-407F-8DFB-564B5F7DAFBC}" srcId="{6755A42F-F79F-480D-9DF3-8398CB61A802}" destId="{0D50D823-F19A-4EC6-B407-385A17E443BA}" srcOrd="1" destOrd="0" parTransId="{7D686FC8-F155-4366-82F3-6819400C02D2}" sibTransId="{C1DFA768-1B5B-4466-A94C-A04566FC0EE1}"/>
    <dgm:cxn modelId="{AED16869-85A7-4CEF-AAAD-A6600F08B091}" type="presOf" srcId="{1984E653-02A2-4E92-810F-6FDB520105B6}" destId="{C38F861A-C38A-4DCF-99D6-8BF6F6A274A6}" srcOrd="0" destOrd="0" presId="urn:microsoft.com/office/officeart/2005/8/layout/hProcess9"/>
    <dgm:cxn modelId="{14AC214C-6444-4482-8469-0C2C3ED58548}" type="presOf" srcId="{6755A42F-F79F-480D-9DF3-8398CB61A802}" destId="{DDCFDBB2-DCF9-4F44-86D9-6882973BE08D}" srcOrd="0" destOrd="0" presId="urn:microsoft.com/office/officeart/2005/8/layout/hProcess9"/>
    <dgm:cxn modelId="{FE3E82AE-3D41-4738-89FB-3FBAFD8A2E74}" srcId="{6755A42F-F79F-480D-9DF3-8398CB61A802}" destId="{D0D6B5B3-527F-4A02-A3ED-5E4DC053B0FE}" srcOrd="0" destOrd="0" parTransId="{5BD12491-9072-42AB-866D-146966D28B70}" sibTransId="{88F51A05-2E8B-4FE0-883B-D4F1A65C6BEB}"/>
    <dgm:cxn modelId="{D61816C8-D90F-4C66-BF7F-CDD16608FE61}" srcId="{6755A42F-F79F-480D-9DF3-8398CB61A802}" destId="{1984E653-02A2-4E92-810F-6FDB520105B6}" srcOrd="3" destOrd="0" parTransId="{19BC08A9-CDD6-471C-8684-1EB19E1DAA13}" sibTransId="{95C53E2E-FEC9-41E8-BDB9-2BAA21ABEBF9}"/>
    <dgm:cxn modelId="{5E8DE3DE-3422-46DF-9C9C-B5ECA116F955}" type="presOf" srcId="{0D50D823-F19A-4EC6-B407-385A17E443BA}" destId="{B1BFE4E3-442B-4D45-849B-4C2D24405D77}" srcOrd="0" destOrd="0" presId="urn:microsoft.com/office/officeart/2005/8/layout/hProcess9"/>
    <dgm:cxn modelId="{C80F212A-FF4A-437B-AE5B-6D53F7DE648A}" type="presParOf" srcId="{DDCFDBB2-DCF9-4F44-86D9-6882973BE08D}" destId="{2988FB1A-896D-445F-98A0-39C415849572}" srcOrd="0" destOrd="0" presId="urn:microsoft.com/office/officeart/2005/8/layout/hProcess9"/>
    <dgm:cxn modelId="{7A10DDA3-4EE2-4F7F-9769-A98AE63E74B3}" type="presParOf" srcId="{DDCFDBB2-DCF9-4F44-86D9-6882973BE08D}" destId="{AB3AC5F6-FD1D-4C0B-A9ED-06C2EFDCC5EB}" srcOrd="1" destOrd="0" presId="urn:microsoft.com/office/officeart/2005/8/layout/hProcess9"/>
    <dgm:cxn modelId="{3DD6D552-0CED-43BA-9C4F-591F5E1B2F3A}" type="presParOf" srcId="{AB3AC5F6-FD1D-4C0B-A9ED-06C2EFDCC5EB}" destId="{A7066C8F-444B-4931-B348-770B95B7EC54}" srcOrd="0" destOrd="0" presId="urn:microsoft.com/office/officeart/2005/8/layout/hProcess9"/>
    <dgm:cxn modelId="{6C5F93B1-CB8A-48D9-A93D-6B5817294963}" type="presParOf" srcId="{AB3AC5F6-FD1D-4C0B-A9ED-06C2EFDCC5EB}" destId="{C66D3E31-B9C2-4599-9DFC-0E51FC53AE30}" srcOrd="1" destOrd="0" presId="urn:microsoft.com/office/officeart/2005/8/layout/hProcess9"/>
    <dgm:cxn modelId="{EB324D8B-9231-4F11-AB7E-6ED2656114D5}" type="presParOf" srcId="{AB3AC5F6-FD1D-4C0B-A9ED-06C2EFDCC5EB}" destId="{B1BFE4E3-442B-4D45-849B-4C2D24405D77}" srcOrd="2" destOrd="0" presId="urn:microsoft.com/office/officeart/2005/8/layout/hProcess9"/>
    <dgm:cxn modelId="{8B69D1CD-BB30-4D91-BD4D-96AE233DF3D1}" type="presParOf" srcId="{AB3AC5F6-FD1D-4C0B-A9ED-06C2EFDCC5EB}" destId="{D7D8C212-1AB1-453A-B817-164460811DA7}" srcOrd="3" destOrd="0" presId="urn:microsoft.com/office/officeart/2005/8/layout/hProcess9"/>
    <dgm:cxn modelId="{89438F21-5344-4DF7-BF17-D421EA1EFD3B}" type="presParOf" srcId="{AB3AC5F6-FD1D-4C0B-A9ED-06C2EFDCC5EB}" destId="{FC6EEC75-2533-482B-8B7D-9633B1ED18CC}" srcOrd="4" destOrd="0" presId="urn:microsoft.com/office/officeart/2005/8/layout/hProcess9"/>
    <dgm:cxn modelId="{C9B1F158-C9BB-428D-AAB9-D455FA9F12F8}" type="presParOf" srcId="{AB3AC5F6-FD1D-4C0B-A9ED-06C2EFDCC5EB}" destId="{81E7D5C0-2082-4275-9024-F5CBC6B8C128}" srcOrd="5" destOrd="0" presId="urn:microsoft.com/office/officeart/2005/8/layout/hProcess9"/>
    <dgm:cxn modelId="{EB046384-13D4-48C5-BBA9-0C4195E8D088}" type="presParOf" srcId="{AB3AC5F6-FD1D-4C0B-A9ED-06C2EFDCC5EB}" destId="{C38F861A-C38A-4DCF-99D6-8BF6F6A274A6}"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6AEE05-A4E9-4A07-BF81-7C44ECE6D74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TW" altLang="en-US"/>
        </a:p>
      </dgm:t>
    </dgm:pt>
    <dgm:pt modelId="{E5B4D52E-1F1A-492E-9EA9-F091412BBC3B}">
      <dgm:prSet phldrT="[文字]" custT="1"/>
      <dgm:spPr/>
      <dgm:t>
        <a:bodyPr/>
        <a:lstStyle/>
        <a:p>
          <a:r>
            <a:rPr lang="zh-TW" altLang="en-US" sz="6500" dirty="0"/>
            <a:t>加班</a:t>
          </a:r>
          <a:endParaRPr lang="en-US" altLang="zh-TW" sz="6500" dirty="0"/>
        </a:p>
        <a:p>
          <a:r>
            <a:rPr lang="en-US" altLang="zh-TW" sz="2400" dirty="0">
              <a:solidFill>
                <a:srgbClr val="C00000"/>
              </a:solidFill>
            </a:rPr>
            <a:t>(</a:t>
          </a:r>
          <a:r>
            <a:rPr lang="zh-TW" altLang="en-US" sz="2400" dirty="0">
              <a:solidFill>
                <a:srgbClr val="C00000"/>
              </a:solidFill>
            </a:rPr>
            <a:t>解釋函</a:t>
          </a:r>
          <a:r>
            <a:rPr lang="en-US" altLang="zh-TW" sz="2400" dirty="0">
              <a:solidFill>
                <a:srgbClr val="C00000"/>
              </a:solidFill>
            </a:rPr>
            <a:t>)</a:t>
          </a:r>
          <a:endParaRPr lang="zh-TW" altLang="en-US" sz="2400" dirty="0">
            <a:solidFill>
              <a:srgbClr val="C00000"/>
            </a:solidFill>
          </a:endParaRPr>
        </a:p>
      </dgm:t>
    </dgm:pt>
    <dgm:pt modelId="{F073D158-BE6D-486B-B340-9BB07A5D9501}" type="parTrans" cxnId="{D99590D0-BB6C-496A-AE5B-D62225C2ACBE}">
      <dgm:prSet/>
      <dgm:spPr/>
      <dgm:t>
        <a:bodyPr/>
        <a:lstStyle/>
        <a:p>
          <a:endParaRPr lang="zh-TW" altLang="en-US"/>
        </a:p>
      </dgm:t>
    </dgm:pt>
    <dgm:pt modelId="{16AC70AA-DEBF-49BD-A022-9A4555B68AC6}" type="sibTrans" cxnId="{D99590D0-BB6C-496A-AE5B-D62225C2ACBE}">
      <dgm:prSet/>
      <dgm:spPr/>
      <dgm:t>
        <a:bodyPr/>
        <a:lstStyle/>
        <a:p>
          <a:endParaRPr lang="zh-TW" altLang="en-US"/>
        </a:p>
      </dgm:t>
    </dgm:pt>
    <dgm:pt modelId="{FE74D5BD-B474-4565-8D89-4353DC3186F6}">
      <dgm:prSet phldrT="[文字]"/>
      <dgm:spPr/>
      <dgm:t>
        <a:bodyPr/>
        <a:lstStyle/>
        <a:p>
          <a:r>
            <a:rPr lang="en-US" altLang="zh-TW" dirty="0"/>
            <a:t>1.</a:t>
          </a:r>
          <a:r>
            <a:rPr lang="zh-TW" altLang="zh-TW" dirty="0"/>
            <a:t>『經工會或勞工同意』</a:t>
          </a:r>
          <a:r>
            <a:rPr lang="zh-TW" altLang="en-US" dirty="0"/>
            <a:t>釋</a:t>
          </a:r>
          <a:r>
            <a:rPr lang="zh-TW" altLang="zh-TW" dirty="0"/>
            <a:t>義</a:t>
          </a:r>
          <a:endParaRPr lang="zh-TW" altLang="en-US" dirty="0"/>
        </a:p>
      </dgm:t>
    </dgm:pt>
    <dgm:pt modelId="{46184828-635C-460B-9D4B-9717B566C4FF}" type="parTrans" cxnId="{DB254FB7-6CF6-4FFB-8A71-8DF4A79CF4EA}">
      <dgm:prSet/>
      <dgm:spPr/>
      <dgm:t>
        <a:bodyPr/>
        <a:lstStyle/>
        <a:p>
          <a:endParaRPr lang="zh-TW" altLang="en-US"/>
        </a:p>
      </dgm:t>
    </dgm:pt>
    <dgm:pt modelId="{2A6A46BA-2C08-4A10-8727-8A61353A1BE5}" type="sibTrans" cxnId="{DB254FB7-6CF6-4FFB-8A71-8DF4A79CF4EA}">
      <dgm:prSet/>
      <dgm:spPr/>
      <dgm:t>
        <a:bodyPr/>
        <a:lstStyle/>
        <a:p>
          <a:endParaRPr lang="zh-TW" altLang="en-US"/>
        </a:p>
      </dgm:t>
    </dgm:pt>
    <dgm:pt modelId="{E89F450A-8351-4489-A51D-A163FF7A68F0}">
      <dgm:prSet phldrT="[文字]"/>
      <dgm:spPr/>
      <dgm:t>
        <a:bodyPr/>
        <a:lstStyle/>
        <a:p>
          <a:r>
            <a:rPr lang="en-US" altLang="zh-TW" dirty="0"/>
            <a:t>2.</a:t>
          </a:r>
          <a:r>
            <a:rPr lang="zh-TW" altLang="en-US" dirty="0"/>
            <a:t>平日加班時數</a:t>
          </a:r>
          <a:r>
            <a:rPr lang="en-US" altLang="zh-TW" dirty="0"/>
            <a:t>&amp;</a:t>
          </a:r>
          <a:r>
            <a:rPr lang="zh-TW" altLang="en-US" dirty="0"/>
            <a:t>例假日加班時數計算</a:t>
          </a:r>
        </a:p>
      </dgm:t>
    </dgm:pt>
    <dgm:pt modelId="{1B30855A-67D8-4E81-8548-5A6FD6705D2C}" type="parTrans" cxnId="{B40465DF-FFD7-45BC-9218-8E9AA17F169E}">
      <dgm:prSet/>
      <dgm:spPr/>
      <dgm:t>
        <a:bodyPr/>
        <a:lstStyle/>
        <a:p>
          <a:endParaRPr lang="zh-TW" altLang="en-US"/>
        </a:p>
      </dgm:t>
    </dgm:pt>
    <dgm:pt modelId="{F67B2F04-6DAA-4A24-B702-31C8DEDA431B}" type="sibTrans" cxnId="{B40465DF-FFD7-45BC-9218-8E9AA17F169E}">
      <dgm:prSet/>
      <dgm:spPr/>
      <dgm:t>
        <a:bodyPr/>
        <a:lstStyle/>
        <a:p>
          <a:endParaRPr lang="zh-TW" altLang="en-US"/>
        </a:p>
      </dgm:t>
    </dgm:pt>
    <dgm:pt modelId="{EFF0A0C9-D764-4B75-923B-EBDCBDAE91F4}">
      <dgm:prSet phldrT="[文字]"/>
      <dgm:spPr/>
      <dgm:t>
        <a:bodyPr/>
        <a:lstStyle/>
        <a:p>
          <a:r>
            <a:rPr lang="en-US" altLang="zh-TW" dirty="0"/>
            <a:t>5.</a:t>
          </a:r>
          <a:r>
            <a:rPr lang="zh-TW" altLang="en-US" dirty="0"/>
            <a:t> 加班補休</a:t>
          </a:r>
        </a:p>
      </dgm:t>
    </dgm:pt>
    <dgm:pt modelId="{D3531CB5-30AC-4253-A9E6-FC0A002EC945}" type="parTrans" cxnId="{1038FEF2-6910-4201-919E-71FC2FC6F5E7}">
      <dgm:prSet/>
      <dgm:spPr/>
      <dgm:t>
        <a:bodyPr/>
        <a:lstStyle/>
        <a:p>
          <a:endParaRPr lang="zh-TW" altLang="en-US"/>
        </a:p>
      </dgm:t>
    </dgm:pt>
    <dgm:pt modelId="{0A44EF2A-5E05-419B-9F51-5DAF4AF84A08}" type="sibTrans" cxnId="{1038FEF2-6910-4201-919E-71FC2FC6F5E7}">
      <dgm:prSet/>
      <dgm:spPr/>
      <dgm:t>
        <a:bodyPr/>
        <a:lstStyle/>
        <a:p>
          <a:endParaRPr lang="zh-TW" altLang="en-US"/>
        </a:p>
      </dgm:t>
    </dgm:pt>
    <dgm:pt modelId="{9211B20D-E8DF-4DF8-ACFF-4117F9DFFD2D}">
      <dgm:prSet/>
      <dgm:spPr/>
      <dgm:t>
        <a:bodyPr/>
        <a:lstStyle/>
        <a:p>
          <a:r>
            <a:rPr lang="en-US" altLang="zh-TW" dirty="0"/>
            <a:t>3.</a:t>
          </a:r>
          <a:r>
            <a:rPr lang="zh-TW" altLang="en-US" dirty="0"/>
            <a:t> 勞工可否拒絕加班</a:t>
          </a:r>
        </a:p>
      </dgm:t>
    </dgm:pt>
    <dgm:pt modelId="{123EFA40-348B-44E8-8BA2-A3FD4B386C77}" type="parTrans" cxnId="{92F52D38-32F9-4C90-BFE4-F2D89650940B}">
      <dgm:prSet/>
      <dgm:spPr/>
      <dgm:t>
        <a:bodyPr/>
        <a:lstStyle/>
        <a:p>
          <a:endParaRPr lang="zh-TW" altLang="en-US"/>
        </a:p>
      </dgm:t>
    </dgm:pt>
    <dgm:pt modelId="{2D19795E-F5C2-434F-B2A9-9A04C5EDF208}" type="sibTrans" cxnId="{92F52D38-32F9-4C90-BFE4-F2D89650940B}">
      <dgm:prSet/>
      <dgm:spPr/>
      <dgm:t>
        <a:bodyPr/>
        <a:lstStyle/>
        <a:p>
          <a:endParaRPr lang="zh-TW" altLang="en-US"/>
        </a:p>
      </dgm:t>
    </dgm:pt>
    <dgm:pt modelId="{A84F5B24-609D-4353-8C34-E153B7E5A6DE}">
      <dgm:prSet/>
      <dgm:spPr/>
      <dgm:t>
        <a:bodyPr/>
        <a:lstStyle/>
        <a:p>
          <a:r>
            <a:rPr lang="en-US" altLang="zh-TW" dirty="0"/>
            <a:t>4.</a:t>
          </a:r>
          <a:r>
            <a:rPr lang="zh-TW" altLang="en-US" dirty="0"/>
            <a:t>勞工</a:t>
          </a:r>
          <a:r>
            <a:rPr lang="en-US" altLang="zh-TW" dirty="0">
              <a:latin typeface="新細明體" panose="02020500000000000000" pitchFamily="18" charset="-120"/>
              <a:ea typeface="新細明體" panose="02020500000000000000" pitchFamily="18" charset="-120"/>
            </a:rPr>
            <a:t>『</a:t>
          </a:r>
          <a:r>
            <a:rPr lang="zh-TW" altLang="en-US" dirty="0">
              <a:latin typeface="新細明體" panose="02020500000000000000" pitchFamily="18" charset="-120"/>
              <a:ea typeface="新細明體" panose="02020500000000000000" pitchFamily="18" charset="-120"/>
            </a:rPr>
            <a:t>自動加班</a:t>
          </a:r>
          <a:r>
            <a:rPr lang="en-US" altLang="zh-TW" dirty="0">
              <a:latin typeface="新細明體" panose="02020500000000000000" pitchFamily="18" charset="-120"/>
              <a:ea typeface="新細明體" panose="02020500000000000000" pitchFamily="18" charset="-120"/>
            </a:rPr>
            <a:t>』</a:t>
          </a:r>
          <a:r>
            <a:rPr lang="zh-TW" altLang="en-US" dirty="0">
              <a:latin typeface="新細明體" panose="02020500000000000000" pitchFamily="18" charset="-120"/>
              <a:ea typeface="新細明體" panose="02020500000000000000" pitchFamily="18" charset="-120"/>
            </a:rPr>
            <a:t>的判例</a:t>
          </a:r>
          <a:endParaRPr lang="zh-TW" altLang="en-US" dirty="0"/>
        </a:p>
      </dgm:t>
    </dgm:pt>
    <dgm:pt modelId="{4B7921A8-0A0D-40A7-A445-0F6455175E74}" type="parTrans" cxnId="{1AC8DAFE-2093-498F-935F-09B029A3088C}">
      <dgm:prSet/>
      <dgm:spPr/>
      <dgm:t>
        <a:bodyPr/>
        <a:lstStyle/>
        <a:p>
          <a:endParaRPr lang="zh-TW" altLang="en-US"/>
        </a:p>
      </dgm:t>
    </dgm:pt>
    <dgm:pt modelId="{324C504B-52E1-409B-ABB4-9C05D5C39922}" type="sibTrans" cxnId="{1AC8DAFE-2093-498F-935F-09B029A3088C}">
      <dgm:prSet/>
      <dgm:spPr/>
      <dgm:t>
        <a:bodyPr/>
        <a:lstStyle/>
        <a:p>
          <a:endParaRPr lang="zh-TW" altLang="en-US"/>
        </a:p>
      </dgm:t>
    </dgm:pt>
    <dgm:pt modelId="{AF58F694-A29E-4A97-9BE4-535B35E9DBF4}">
      <dgm:prSet/>
      <dgm:spPr/>
      <dgm:t>
        <a:bodyPr/>
        <a:lstStyle/>
        <a:p>
          <a:r>
            <a:rPr lang="en-US" altLang="zh-TW" dirty="0"/>
            <a:t>6.</a:t>
          </a:r>
          <a:r>
            <a:rPr lang="zh-TW" altLang="en-US" dirty="0"/>
            <a:t> 值班</a:t>
          </a:r>
          <a:r>
            <a:rPr lang="en-US" altLang="zh-TW" dirty="0"/>
            <a:t>(</a:t>
          </a:r>
          <a:r>
            <a:rPr lang="zh-TW" altLang="en-US" dirty="0"/>
            <a:t>夜</a:t>
          </a:r>
          <a:r>
            <a:rPr lang="en-US" altLang="zh-TW" dirty="0"/>
            <a:t>)</a:t>
          </a:r>
          <a:r>
            <a:rPr lang="zh-TW" altLang="en-US" dirty="0"/>
            <a:t>規範</a:t>
          </a:r>
        </a:p>
      </dgm:t>
    </dgm:pt>
    <dgm:pt modelId="{6045A792-5D51-4752-9180-663B79A51F48}" type="parTrans" cxnId="{797BC818-B619-4AD1-B631-D069D8F7F36D}">
      <dgm:prSet/>
      <dgm:spPr/>
      <dgm:t>
        <a:bodyPr/>
        <a:lstStyle/>
        <a:p>
          <a:endParaRPr lang="zh-TW" altLang="en-US"/>
        </a:p>
      </dgm:t>
    </dgm:pt>
    <dgm:pt modelId="{69095EFC-2787-493D-83D5-F749C989E16F}" type="sibTrans" cxnId="{797BC818-B619-4AD1-B631-D069D8F7F36D}">
      <dgm:prSet/>
      <dgm:spPr/>
      <dgm:t>
        <a:bodyPr/>
        <a:lstStyle/>
        <a:p>
          <a:endParaRPr lang="zh-TW" altLang="en-US"/>
        </a:p>
      </dgm:t>
    </dgm:pt>
    <dgm:pt modelId="{DD4D074E-5E24-49A6-BB45-CD11C46B809E}">
      <dgm:prSet/>
      <dgm:spPr/>
      <dgm:t>
        <a:bodyPr/>
        <a:lstStyle/>
        <a:p>
          <a:r>
            <a:rPr lang="en-US" altLang="zh-TW" dirty="0"/>
            <a:t>7.</a:t>
          </a:r>
          <a:r>
            <a:rPr lang="zh-TW" altLang="en-US" dirty="0"/>
            <a:t> 延長工時 </a:t>
          </a:r>
          <a:r>
            <a:rPr lang="en-US" altLang="zh-TW" dirty="0"/>
            <a:t>&amp;</a:t>
          </a:r>
          <a:r>
            <a:rPr lang="zh-TW" altLang="en-US" dirty="0"/>
            <a:t> 教育訓練</a:t>
          </a:r>
        </a:p>
      </dgm:t>
    </dgm:pt>
    <dgm:pt modelId="{7CE5F343-DAF9-491A-9855-EA1D2E57E4F5}" type="parTrans" cxnId="{C436968A-D1D2-49A4-91F1-300900825C2C}">
      <dgm:prSet/>
      <dgm:spPr/>
      <dgm:t>
        <a:bodyPr/>
        <a:lstStyle/>
        <a:p>
          <a:endParaRPr lang="zh-TW" altLang="en-US"/>
        </a:p>
      </dgm:t>
    </dgm:pt>
    <dgm:pt modelId="{9F5A5BCB-D0A8-444C-AD49-DDBBBF8678C4}" type="sibTrans" cxnId="{C436968A-D1D2-49A4-91F1-300900825C2C}">
      <dgm:prSet/>
      <dgm:spPr/>
      <dgm:t>
        <a:bodyPr/>
        <a:lstStyle/>
        <a:p>
          <a:endParaRPr lang="zh-TW" altLang="en-US"/>
        </a:p>
      </dgm:t>
    </dgm:pt>
    <dgm:pt modelId="{AA14FE51-15A9-4341-A956-76F50A6BB23E}" type="pres">
      <dgm:prSet presAssocID="{136AEE05-A4E9-4A07-BF81-7C44ECE6D745}" presName="vert0" presStyleCnt="0">
        <dgm:presLayoutVars>
          <dgm:dir/>
          <dgm:animOne val="branch"/>
          <dgm:animLvl val="lvl"/>
        </dgm:presLayoutVars>
      </dgm:prSet>
      <dgm:spPr/>
    </dgm:pt>
    <dgm:pt modelId="{EDCEDFC6-6FD0-45EA-9C5B-7CB14455936C}" type="pres">
      <dgm:prSet presAssocID="{E5B4D52E-1F1A-492E-9EA9-F091412BBC3B}" presName="thickLine" presStyleLbl="alignNode1" presStyleIdx="0" presStyleCnt="1"/>
      <dgm:spPr/>
    </dgm:pt>
    <dgm:pt modelId="{20DBFAC3-8978-41B0-A779-A845B126BF1E}" type="pres">
      <dgm:prSet presAssocID="{E5B4D52E-1F1A-492E-9EA9-F091412BBC3B}" presName="horz1" presStyleCnt="0"/>
      <dgm:spPr/>
    </dgm:pt>
    <dgm:pt modelId="{B6B656EF-D62D-4DED-B684-D2A73ABAE18C}" type="pres">
      <dgm:prSet presAssocID="{E5B4D52E-1F1A-492E-9EA9-F091412BBC3B}" presName="tx1" presStyleLbl="revTx" presStyleIdx="0" presStyleCnt="8"/>
      <dgm:spPr/>
    </dgm:pt>
    <dgm:pt modelId="{6E740C9C-03B8-42CC-9E84-3DE26C281306}" type="pres">
      <dgm:prSet presAssocID="{E5B4D52E-1F1A-492E-9EA9-F091412BBC3B}" presName="vert1" presStyleCnt="0"/>
      <dgm:spPr/>
    </dgm:pt>
    <dgm:pt modelId="{F179FD5B-2EF0-4619-9CC1-2CEA362CE271}" type="pres">
      <dgm:prSet presAssocID="{FE74D5BD-B474-4565-8D89-4353DC3186F6}" presName="vertSpace2a" presStyleCnt="0"/>
      <dgm:spPr/>
    </dgm:pt>
    <dgm:pt modelId="{8D99E75B-4776-4A8E-96FE-938198F2D13B}" type="pres">
      <dgm:prSet presAssocID="{FE74D5BD-B474-4565-8D89-4353DC3186F6}" presName="horz2" presStyleCnt="0"/>
      <dgm:spPr/>
    </dgm:pt>
    <dgm:pt modelId="{8DB52A89-18C5-4248-81AF-D685693209C7}" type="pres">
      <dgm:prSet presAssocID="{FE74D5BD-B474-4565-8D89-4353DC3186F6}" presName="horzSpace2" presStyleCnt="0"/>
      <dgm:spPr/>
    </dgm:pt>
    <dgm:pt modelId="{6DBBAD89-0749-4A53-95D0-45E5837095B6}" type="pres">
      <dgm:prSet presAssocID="{FE74D5BD-B474-4565-8D89-4353DC3186F6}" presName="tx2" presStyleLbl="revTx" presStyleIdx="1" presStyleCnt="8"/>
      <dgm:spPr/>
    </dgm:pt>
    <dgm:pt modelId="{3AA7D7EF-798A-4FE2-AE16-7A7625A08BC7}" type="pres">
      <dgm:prSet presAssocID="{FE74D5BD-B474-4565-8D89-4353DC3186F6}" presName="vert2" presStyleCnt="0"/>
      <dgm:spPr/>
    </dgm:pt>
    <dgm:pt modelId="{A7E743A2-BED8-4731-8E12-DA9448B17552}" type="pres">
      <dgm:prSet presAssocID="{FE74D5BD-B474-4565-8D89-4353DC3186F6}" presName="thinLine2b" presStyleLbl="callout" presStyleIdx="0" presStyleCnt="7"/>
      <dgm:spPr/>
    </dgm:pt>
    <dgm:pt modelId="{FB1350E2-F155-4823-9E46-09E75D3B4B29}" type="pres">
      <dgm:prSet presAssocID="{FE74D5BD-B474-4565-8D89-4353DC3186F6}" presName="vertSpace2b" presStyleCnt="0"/>
      <dgm:spPr/>
    </dgm:pt>
    <dgm:pt modelId="{FB38D42B-771D-4D0F-8408-4F97A7F78879}" type="pres">
      <dgm:prSet presAssocID="{E89F450A-8351-4489-A51D-A163FF7A68F0}" presName="horz2" presStyleCnt="0"/>
      <dgm:spPr/>
    </dgm:pt>
    <dgm:pt modelId="{4A8981BB-0CA0-4776-A444-D40276ED879B}" type="pres">
      <dgm:prSet presAssocID="{E89F450A-8351-4489-A51D-A163FF7A68F0}" presName="horzSpace2" presStyleCnt="0"/>
      <dgm:spPr/>
    </dgm:pt>
    <dgm:pt modelId="{F4EEFB3B-4B72-4D33-8C98-AA2C36B0E2F7}" type="pres">
      <dgm:prSet presAssocID="{E89F450A-8351-4489-A51D-A163FF7A68F0}" presName="tx2" presStyleLbl="revTx" presStyleIdx="2" presStyleCnt="8"/>
      <dgm:spPr/>
    </dgm:pt>
    <dgm:pt modelId="{468ED9E8-FB1B-444F-95C3-857C40A8659D}" type="pres">
      <dgm:prSet presAssocID="{E89F450A-8351-4489-A51D-A163FF7A68F0}" presName="vert2" presStyleCnt="0"/>
      <dgm:spPr/>
    </dgm:pt>
    <dgm:pt modelId="{0483E8A7-B274-46D8-B100-E2998F5FFD20}" type="pres">
      <dgm:prSet presAssocID="{E89F450A-8351-4489-A51D-A163FF7A68F0}" presName="thinLine2b" presStyleLbl="callout" presStyleIdx="1" presStyleCnt="7"/>
      <dgm:spPr/>
    </dgm:pt>
    <dgm:pt modelId="{54C67E92-0C49-40BA-AE70-2207BEE4E413}" type="pres">
      <dgm:prSet presAssocID="{E89F450A-8351-4489-A51D-A163FF7A68F0}" presName="vertSpace2b" presStyleCnt="0"/>
      <dgm:spPr/>
    </dgm:pt>
    <dgm:pt modelId="{098ABDB9-B7B6-434F-9679-14850D55E99B}" type="pres">
      <dgm:prSet presAssocID="{9211B20D-E8DF-4DF8-ACFF-4117F9DFFD2D}" presName="horz2" presStyleCnt="0"/>
      <dgm:spPr/>
    </dgm:pt>
    <dgm:pt modelId="{2B824BA3-1BE5-4E70-A6E5-7A494BC8C699}" type="pres">
      <dgm:prSet presAssocID="{9211B20D-E8DF-4DF8-ACFF-4117F9DFFD2D}" presName="horzSpace2" presStyleCnt="0"/>
      <dgm:spPr/>
    </dgm:pt>
    <dgm:pt modelId="{B214AE31-8705-461D-B58F-9AEF30A7C85D}" type="pres">
      <dgm:prSet presAssocID="{9211B20D-E8DF-4DF8-ACFF-4117F9DFFD2D}" presName="tx2" presStyleLbl="revTx" presStyleIdx="3" presStyleCnt="8"/>
      <dgm:spPr/>
    </dgm:pt>
    <dgm:pt modelId="{BBB1AA5D-A544-43C9-A83B-1CE2565CD5D8}" type="pres">
      <dgm:prSet presAssocID="{9211B20D-E8DF-4DF8-ACFF-4117F9DFFD2D}" presName="vert2" presStyleCnt="0"/>
      <dgm:spPr/>
    </dgm:pt>
    <dgm:pt modelId="{C8442F97-8FFE-4BF7-A640-C4A4D7AE01A4}" type="pres">
      <dgm:prSet presAssocID="{9211B20D-E8DF-4DF8-ACFF-4117F9DFFD2D}" presName="thinLine2b" presStyleLbl="callout" presStyleIdx="2" presStyleCnt="7"/>
      <dgm:spPr/>
    </dgm:pt>
    <dgm:pt modelId="{103FEAE5-4C76-46DA-8245-E1CB9FF5E4A3}" type="pres">
      <dgm:prSet presAssocID="{9211B20D-E8DF-4DF8-ACFF-4117F9DFFD2D}" presName="vertSpace2b" presStyleCnt="0"/>
      <dgm:spPr/>
    </dgm:pt>
    <dgm:pt modelId="{2C54E5F0-02E4-43CE-B51F-2185FCB7388F}" type="pres">
      <dgm:prSet presAssocID="{A84F5B24-609D-4353-8C34-E153B7E5A6DE}" presName="horz2" presStyleCnt="0"/>
      <dgm:spPr/>
    </dgm:pt>
    <dgm:pt modelId="{364A0462-88BC-4D2A-B1AC-53E609ED722E}" type="pres">
      <dgm:prSet presAssocID="{A84F5B24-609D-4353-8C34-E153B7E5A6DE}" presName="horzSpace2" presStyleCnt="0"/>
      <dgm:spPr/>
    </dgm:pt>
    <dgm:pt modelId="{203C4F56-C549-4F62-B87A-6397913A8CB8}" type="pres">
      <dgm:prSet presAssocID="{A84F5B24-609D-4353-8C34-E153B7E5A6DE}" presName="tx2" presStyleLbl="revTx" presStyleIdx="4" presStyleCnt="8"/>
      <dgm:spPr/>
    </dgm:pt>
    <dgm:pt modelId="{487C0524-585E-4CC2-9A2C-E1BC4D7C0AB7}" type="pres">
      <dgm:prSet presAssocID="{A84F5B24-609D-4353-8C34-E153B7E5A6DE}" presName="vert2" presStyleCnt="0"/>
      <dgm:spPr/>
    </dgm:pt>
    <dgm:pt modelId="{FCB5F512-2EF8-42B5-82F0-3DCECC241463}" type="pres">
      <dgm:prSet presAssocID="{A84F5B24-609D-4353-8C34-E153B7E5A6DE}" presName="thinLine2b" presStyleLbl="callout" presStyleIdx="3" presStyleCnt="7"/>
      <dgm:spPr/>
    </dgm:pt>
    <dgm:pt modelId="{B5AF385C-1A86-440D-AE13-A92559C02ECA}" type="pres">
      <dgm:prSet presAssocID="{A84F5B24-609D-4353-8C34-E153B7E5A6DE}" presName="vertSpace2b" presStyleCnt="0"/>
      <dgm:spPr/>
    </dgm:pt>
    <dgm:pt modelId="{1ECF78F9-9539-491A-86D0-C324D95F48C0}" type="pres">
      <dgm:prSet presAssocID="{EFF0A0C9-D764-4B75-923B-EBDCBDAE91F4}" presName="horz2" presStyleCnt="0"/>
      <dgm:spPr/>
    </dgm:pt>
    <dgm:pt modelId="{65D6EBDF-0A59-4973-8874-CBB26C08135C}" type="pres">
      <dgm:prSet presAssocID="{EFF0A0C9-D764-4B75-923B-EBDCBDAE91F4}" presName="horzSpace2" presStyleCnt="0"/>
      <dgm:spPr/>
    </dgm:pt>
    <dgm:pt modelId="{53E30CCB-4575-4F3D-9B2A-7357C312568E}" type="pres">
      <dgm:prSet presAssocID="{EFF0A0C9-D764-4B75-923B-EBDCBDAE91F4}" presName="tx2" presStyleLbl="revTx" presStyleIdx="5" presStyleCnt="8"/>
      <dgm:spPr/>
    </dgm:pt>
    <dgm:pt modelId="{20A5E12B-1D12-4BE1-8CC9-DAAC7640C86C}" type="pres">
      <dgm:prSet presAssocID="{EFF0A0C9-D764-4B75-923B-EBDCBDAE91F4}" presName="vert2" presStyleCnt="0"/>
      <dgm:spPr/>
    </dgm:pt>
    <dgm:pt modelId="{5D87EEA4-F7A9-422E-8609-923F703EC87F}" type="pres">
      <dgm:prSet presAssocID="{EFF0A0C9-D764-4B75-923B-EBDCBDAE91F4}" presName="thinLine2b" presStyleLbl="callout" presStyleIdx="4" presStyleCnt="7"/>
      <dgm:spPr/>
    </dgm:pt>
    <dgm:pt modelId="{CAFBB667-15E8-4585-A346-9DA1366E61E2}" type="pres">
      <dgm:prSet presAssocID="{EFF0A0C9-D764-4B75-923B-EBDCBDAE91F4}" presName="vertSpace2b" presStyleCnt="0"/>
      <dgm:spPr/>
    </dgm:pt>
    <dgm:pt modelId="{01F560ED-AFD0-426B-8778-E57839B9D075}" type="pres">
      <dgm:prSet presAssocID="{AF58F694-A29E-4A97-9BE4-535B35E9DBF4}" presName="horz2" presStyleCnt="0"/>
      <dgm:spPr/>
    </dgm:pt>
    <dgm:pt modelId="{32EF465F-6DBF-4AC2-B222-AB06ADEB56A7}" type="pres">
      <dgm:prSet presAssocID="{AF58F694-A29E-4A97-9BE4-535B35E9DBF4}" presName="horzSpace2" presStyleCnt="0"/>
      <dgm:spPr/>
    </dgm:pt>
    <dgm:pt modelId="{565A5176-EA74-4E5D-A0E3-C94FB9EB6D1A}" type="pres">
      <dgm:prSet presAssocID="{AF58F694-A29E-4A97-9BE4-535B35E9DBF4}" presName="tx2" presStyleLbl="revTx" presStyleIdx="6" presStyleCnt="8"/>
      <dgm:spPr/>
    </dgm:pt>
    <dgm:pt modelId="{AACA203A-5CD6-44A3-B7D3-8D2093E97841}" type="pres">
      <dgm:prSet presAssocID="{AF58F694-A29E-4A97-9BE4-535B35E9DBF4}" presName="vert2" presStyleCnt="0"/>
      <dgm:spPr/>
    </dgm:pt>
    <dgm:pt modelId="{43FCF584-A794-4807-B6BA-BE522802963F}" type="pres">
      <dgm:prSet presAssocID="{AF58F694-A29E-4A97-9BE4-535B35E9DBF4}" presName="thinLine2b" presStyleLbl="callout" presStyleIdx="5" presStyleCnt="7"/>
      <dgm:spPr/>
    </dgm:pt>
    <dgm:pt modelId="{811C6ED6-CFE5-48C8-9CE6-40B2E01935D0}" type="pres">
      <dgm:prSet presAssocID="{AF58F694-A29E-4A97-9BE4-535B35E9DBF4}" presName="vertSpace2b" presStyleCnt="0"/>
      <dgm:spPr/>
    </dgm:pt>
    <dgm:pt modelId="{F5FB43A6-01EB-4A79-B970-B5813830EA2A}" type="pres">
      <dgm:prSet presAssocID="{DD4D074E-5E24-49A6-BB45-CD11C46B809E}" presName="horz2" presStyleCnt="0"/>
      <dgm:spPr/>
    </dgm:pt>
    <dgm:pt modelId="{28A63F96-09B2-403A-B302-F9040F36B72A}" type="pres">
      <dgm:prSet presAssocID="{DD4D074E-5E24-49A6-BB45-CD11C46B809E}" presName="horzSpace2" presStyleCnt="0"/>
      <dgm:spPr/>
    </dgm:pt>
    <dgm:pt modelId="{B1AB625F-D8B4-491F-B179-F434FA651683}" type="pres">
      <dgm:prSet presAssocID="{DD4D074E-5E24-49A6-BB45-CD11C46B809E}" presName="tx2" presStyleLbl="revTx" presStyleIdx="7" presStyleCnt="8"/>
      <dgm:spPr/>
    </dgm:pt>
    <dgm:pt modelId="{D217A0DA-97BE-45AB-A793-A19ED28281DE}" type="pres">
      <dgm:prSet presAssocID="{DD4D074E-5E24-49A6-BB45-CD11C46B809E}" presName="vert2" presStyleCnt="0"/>
      <dgm:spPr/>
    </dgm:pt>
    <dgm:pt modelId="{6D00174F-6608-4240-92EB-57912FFFB60A}" type="pres">
      <dgm:prSet presAssocID="{DD4D074E-5E24-49A6-BB45-CD11C46B809E}" presName="thinLine2b" presStyleLbl="callout" presStyleIdx="6" presStyleCnt="7"/>
      <dgm:spPr/>
    </dgm:pt>
    <dgm:pt modelId="{C2ECBF6E-3567-4239-B4C0-C9276EAA1359}" type="pres">
      <dgm:prSet presAssocID="{DD4D074E-5E24-49A6-BB45-CD11C46B809E}" presName="vertSpace2b" presStyleCnt="0"/>
      <dgm:spPr/>
    </dgm:pt>
  </dgm:ptLst>
  <dgm:cxnLst>
    <dgm:cxn modelId="{D7D28810-9CF6-40EB-81BF-F82AC0D8A7AD}" type="presOf" srcId="{9211B20D-E8DF-4DF8-ACFF-4117F9DFFD2D}" destId="{B214AE31-8705-461D-B58F-9AEF30A7C85D}" srcOrd="0" destOrd="0" presId="urn:microsoft.com/office/officeart/2008/layout/LinedList"/>
    <dgm:cxn modelId="{7AD73B12-3B4E-4AB8-89C7-771E0A4A95C8}" type="presOf" srcId="{136AEE05-A4E9-4A07-BF81-7C44ECE6D745}" destId="{AA14FE51-15A9-4341-A956-76F50A6BB23E}" srcOrd="0" destOrd="0" presId="urn:microsoft.com/office/officeart/2008/layout/LinedList"/>
    <dgm:cxn modelId="{797BC818-B619-4AD1-B631-D069D8F7F36D}" srcId="{E5B4D52E-1F1A-492E-9EA9-F091412BBC3B}" destId="{AF58F694-A29E-4A97-9BE4-535B35E9DBF4}" srcOrd="5" destOrd="0" parTransId="{6045A792-5D51-4752-9180-663B79A51F48}" sibTransId="{69095EFC-2787-493D-83D5-F749C989E16F}"/>
    <dgm:cxn modelId="{92F52D38-32F9-4C90-BFE4-F2D89650940B}" srcId="{E5B4D52E-1F1A-492E-9EA9-F091412BBC3B}" destId="{9211B20D-E8DF-4DF8-ACFF-4117F9DFFD2D}" srcOrd="2" destOrd="0" parTransId="{123EFA40-348B-44E8-8BA2-A3FD4B386C77}" sibTransId="{2D19795E-F5C2-434F-B2A9-9A04C5EDF208}"/>
    <dgm:cxn modelId="{B8F7A45F-B6FE-4E4B-9DC1-E97AB9F1C861}" type="presOf" srcId="{A84F5B24-609D-4353-8C34-E153B7E5A6DE}" destId="{203C4F56-C549-4F62-B87A-6397913A8CB8}" srcOrd="0" destOrd="0" presId="urn:microsoft.com/office/officeart/2008/layout/LinedList"/>
    <dgm:cxn modelId="{C436968A-D1D2-49A4-91F1-300900825C2C}" srcId="{E5B4D52E-1F1A-492E-9EA9-F091412BBC3B}" destId="{DD4D074E-5E24-49A6-BB45-CD11C46B809E}" srcOrd="6" destOrd="0" parTransId="{7CE5F343-DAF9-491A-9855-EA1D2E57E4F5}" sibTransId="{9F5A5BCB-D0A8-444C-AD49-DDBBBF8678C4}"/>
    <dgm:cxn modelId="{7E34B3A9-4C25-438B-BAA2-248FA8E34BAE}" type="presOf" srcId="{FE74D5BD-B474-4565-8D89-4353DC3186F6}" destId="{6DBBAD89-0749-4A53-95D0-45E5837095B6}" srcOrd="0" destOrd="0" presId="urn:microsoft.com/office/officeart/2008/layout/LinedList"/>
    <dgm:cxn modelId="{BEE240B3-7ED0-4E3E-8EBE-4016B3D1EB8B}" type="presOf" srcId="{E89F450A-8351-4489-A51D-A163FF7A68F0}" destId="{F4EEFB3B-4B72-4D33-8C98-AA2C36B0E2F7}" srcOrd="0" destOrd="0" presId="urn:microsoft.com/office/officeart/2008/layout/LinedList"/>
    <dgm:cxn modelId="{DB254FB7-6CF6-4FFB-8A71-8DF4A79CF4EA}" srcId="{E5B4D52E-1F1A-492E-9EA9-F091412BBC3B}" destId="{FE74D5BD-B474-4565-8D89-4353DC3186F6}" srcOrd="0" destOrd="0" parTransId="{46184828-635C-460B-9D4B-9717B566C4FF}" sibTransId="{2A6A46BA-2C08-4A10-8727-8A61353A1BE5}"/>
    <dgm:cxn modelId="{1426ECBA-A62B-46AA-B2FB-7B614620A669}" type="presOf" srcId="{AF58F694-A29E-4A97-9BE4-535B35E9DBF4}" destId="{565A5176-EA74-4E5D-A0E3-C94FB9EB6D1A}" srcOrd="0" destOrd="0" presId="urn:microsoft.com/office/officeart/2008/layout/LinedList"/>
    <dgm:cxn modelId="{AF5639C9-7275-42DD-9A12-3C131450265B}" type="presOf" srcId="{EFF0A0C9-D764-4B75-923B-EBDCBDAE91F4}" destId="{53E30CCB-4575-4F3D-9B2A-7357C312568E}" srcOrd="0" destOrd="0" presId="urn:microsoft.com/office/officeart/2008/layout/LinedList"/>
    <dgm:cxn modelId="{D99590D0-BB6C-496A-AE5B-D62225C2ACBE}" srcId="{136AEE05-A4E9-4A07-BF81-7C44ECE6D745}" destId="{E5B4D52E-1F1A-492E-9EA9-F091412BBC3B}" srcOrd="0" destOrd="0" parTransId="{F073D158-BE6D-486B-B340-9BB07A5D9501}" sibTransId="{16AC70AA-DEBF-49BD-A022-9A4555B68AC6}"/>
    <dgm:cxn modelId="{89C570D8-BDE9-410A-A18C-86FDC0B6AFD1}" type="presOf" srcId="{E5B4D52E-1F1A-492E-9EA9-F091412BBC3B}" destId="{B6B656EF-D62D-4DED-B684-D2A73ABAE18C}" srcOrd="0" destOrd="0" presId="urn:microsoft.com/office/officeart/2008/layout/LinedList"/>
    <dgm:cxn modelId="{BBA8A7DC-F1B5-4A97-A36C-D5A2E0559BBC}" type="presOf" srcId="{DD4D074E-5E24-49A6-BB45-CD11C46B809E}" destId="{B1AB625F-D8B4-491F-B179-F434FA651683}" srcOrd="0" destOrd="0" presId="urn:microsoft.com/office/officeart/2008/layout/LinedList"/>
    <dgm:cxn modelId="{B40465DF-FFD7-45BC-9218-8E9AA17F169E}" srcId="{E5B4D52E-1F1A-492E-9EA9-F091412BBC3B}" destId="{E89F450A-8351-4489-A51D-A163FF7A68F0}" srcOrd="1" destOrd="0" parTransId="{1B30855A-67D8-4E81-8548-5A6FD6705D2C}" sibTransId="{F67B2F04-6DAA-4A24-B702-31C8DEDA431B}"/>
    <dgm:cxn modelId="{1038FEF2-6910-4201-919E-71FC2FC6F5E7}" srcId="{E5B4D52E-1F1A-492E-9EA9-F091412BBC3B}" destId="{EFF0A0C9-D764-4B75-923B-EBDCBDAE91F4}" srcOrd="4" destOrd="0" parTransId="{D3531CB5-30AC-4253-A9E6-FC0A002EC945}" sibTransId="{0A44EF2A-5E05-419B-9F51-5DAF4AF84A08}"/>
    <dgm:cxn modelId="{1AC8DAFE-2093-498F-935F-09B029A3088C}" srcId="{E5B4D52E-1F1A-492E-9EA9-F091412BBC3B}" destId="{A84F5B24-609D-4353-8C34-E153B7E5A6DE}" srcOrd="3" destOrd="0" parTransId="{4B7921A8-0A0D-40A7-A445-0F6455175E74}" sibTransId="{324C504B-52E1-409B-ABB4-9C05D5C39922}"/>
    <dgm:cxn modelId="{E6BCD103-C552-486B-833E-64E2D0CF3F59}" type="presParOf" srcId="{AA14FE51-15A9-4341-A956-76F50A6BB23E}" destId="{EDCEDFC6-6FD0-45EA-9C5B-7CB14455936C}" srcOrd="0" destOrd="0" presId="urn:microsoft.com/office/officeart/2008/layout/LinedList"/>
    <dgm:cxn modelId="{1C571F2E-428C-4BC0-9926-51BABFE5D70D}" type="presParOf" srcId="{AA14FE51-15A9-4341-A956-76F50A6BB23E}" destId="{20DBFAC3-8978-41B0-A779-A845B126BF1E}" srcOrd="1" destOrd="0" presId="urn:microsoft.com/office/officeart/2008/layout/LinedList"/>
    <dgm:cxn modelId="{1A62DC12-11F7-4C96-82B7-0130A15CDC48}" type="presParOf" srcId="{20DBFAC3-8978-41B0-A779-A845B126BF1E}" destId="{B6B656EF-D62D-4DED-B684-D2A73ABAE18C}" srcOrd="0" destOrd="0" presId="urn:microsoft.com/office/officeart/2008/layout/LinedList"/>
    <dgm:cxn modelId="{7D50DD2F-A48D-421A-93FE-012F28DB7C65}" type="presParOf" srcId="{20DBFAC3-8978-41B0-A779-A845B126BF1E}" destId="{6E740C9C-03B8-42CC-9E84-3DE26C281306}" srcOrd="1" destOrd="0" presId="urn:microsoft.com/office/officeart/2008/layout/LinedList"/>
    <dgm:cxn modelId="{F200AE48-2172-4A91-AC20-951B385D6EAF}" type="presParOf" srcId="{6E740C9C-03B8-42CC-9E84-3DE26C281306}" destId="{F179FD5B-2EF0-4619-9CC1-2CEA362CE271}" srcOrd="0" destOrd="0" presId="urn:microsoft.com/office/officeart/2008/layout/LinedList"/>
    <dgm:cxn modelId="{7E16A23E-CA0A-486B-97BE-B8DCE112AE55}" type="presParOf" srcId="{6E740C9C-03B8-42CC-9E84-3DE26C281306}" destId="{8D99E75B-4776-4A8E-96FE-938198F2D13B}" srcOrd="1" destOrd="0" presId="urn:microsoft.com/office/officeart/2008/layout/LinedList"/>
    <dgm:cxn modelId="{4F24CC04-4530-49B7-A5D4-F0F6C8186317}" type="presParOf" srcId="{8D99E75B-4776-4A8E-96FE-938198F2D13B}" destId="{8DB52A89-18C5-4248-81AF-D685693209C7}" srcOrd="0" destOrd="0" presId="urn:microsoft.com/office/officeart/2008/layout/LinedList"/>
    <dgm:cxn modelId="{625CC139-4E73-4491-9DC2-55C5AEC448A0}" type="presParOf" srcId="{8D99E75B-4776-4A8E-96FE-938198F2D13B}" destId="{6DBBAD89-0749-4A53-95D0-45E5837095B6}" srcOrd="1" destOrd="0" presId="urn:microsoft.com/office/officeart/2008/layout/LinedList"/>
    <dgm:cxn modelId="{B5A87CB4-7469-4177-9E0E-C2D70961597B}" type="presParOf" srcId="{8D99E75B-4776-4A8E-96FE-938198F2D13B}" destId="{3AA7D7EF-798A-4FE2-AE16-7A7625A08BC7}" srcOrd="2" destOrd="0" presId="urn:microsoft.com/office/officeart/2008/layout/LinedList"/>
    <dgm:cxn modelId="{7D180FD6-B0AE-46B9-9AB1-D0FF3EAE560B}" type="presParOf" srcId="{6E740C9C-03B8-42CC-9E84-3DE26C281306}" destId="{A7E743A2-BED8-4731-8E12-DA9448B17552}" srcOrd="2" destOrd="0" presId="urn:microsoft.com/office/officeart/2008/layout/LinedList"/>
    <dgm:cxn modelId="{FB9CC259-C538-4DB4-94DA-A8217AE00867}" type="presParOf" srcId="{6E740C9C-03B8-42CC-9E84-3DE26C281306}" destId="{FB1350E2-F155-4823-9E46-09E75D3B4B29}" srcOrd="3" destOrd="0" presId="urn:microsoft.com/office/officeart/2008/layout/LinedList"/>
    <dgm:cxn modelId="{F020D66E-7D8E-4A78-A46A-9FC67D58D1F9}" type="presParOf" srcId="{6E740C9C-03B8-42CC-9E84-3DE26C281306}" destId="{FB38D42B-771D-4D0F-8408-4F97A7F78879}" srcOrd="4" destOrd="0" presId="urn:microsoft.com/office/officeart/2008/layout/LinedList"/>
    <dgm:cxn modelId="{39246123-C417-4075-A846-11D2A0DDB74D}" type="presParOf" srcId="{FB38D42B-771D-4D0F-8408-4F97A7F78879}" destId="{4A8981BB-0CA0-4776-A444-D40276ED879B}" srcOrd="0" destOrd="0" presId="urn:microsoft.com/office/officeart/2008/layout/LinedList"/>
    <dgm:cxn modelId="{0590B93C-1028-4492-9900-54A88A9A4898}" type="presParOf" srcId="{FB38D42B-771D-4D0F-8408-4F97A7F78879}" destId="{F4EEFB3B-4B72-4D33-8C98-AA2C36B0E2F7}" srcOrd="1" destOrd="0" presId="urn:microsoft.com/office/officeart/2008/layout/LinedList"/>
    <dgm:cxn modelId="{6E80DB80-1964-46D6-A242-5A09FF7C2801}" type="presParOf" srcId="{FB38D42B-771D-4D0F-8408-4F97A7F78879}" destId="{468ED9E8-FB1B-444F-95C3-857C40A8659D}" srcOrd="2" destOrd="0" presId="urn:microsoft.com/office/officeart/2008/layout/LinedList"/>
    <dgm:cxn modelId="{D80C800F-2093-47F4-9F34-28D79D32FADC}" type="presParOf" srcId="{6E740C9C-03B8-42CC-9E84-3DE26C281306}" destId="{0483E8A7-B274-46D8-B100-E2998F5FFD20}" srcOrd="5" destOrd="0" presId="urn:microsoft.com/office/officeart/2008/layout/LinedList"/>
    <dgm:cxn modelId="{3755D64B-FD61-4E54-A8DF-BD7F0A8EDEBD}" type="presParOf" srcId="{6E740C9C-03B8-42CC-9E84-3DE26C281306}" destId="{54C67E92-0C49-40BA-AE70-2207BEE4E413}" srcOrd="6" destOrd="0" presId="urn:microsoft.com/office/officeart/2008/layout/LinedList"/>
    <dgm:cxn modelId="{29FFD6D4-E96E-4704-877D-E497F76FE7F4}" type="presParOf" srcId="{6E740C9C-03B8-42CC-9E84-3DE26C281306}" destId="{098ABDB9-B7B6-434F-9679-14850D55E99B}" srcOrd="7" destOrd="0" presId="urn:microsoft.com/office/officeart/2008/layout/LinedList"/>
    <dgm:cxn modelId="{F37DFF2F-4DB3-45DC-AF12-553FB7FC182D}" type="presParOf" srcId="{098ABDB9-B7B6-434F-9679-14850D55E99B}" destId="{2B824BA3-1BE5-4E70-A6E5-7A494BC8C699}" srcOrd="0" destOrd="0" presId="urn:microsoft.com/office/officeart/2008/layout/LinedList"/>
    <dgm:cxn modelId="{B6BACD75-DCBF-43D0-808E-F1BB56C5E85A}" type="presParOf" srcId="{098ABDB9-B7B6-434F-9679-14850D55E99B}" destId="{B214AE31-8705-461D-B58F-9AEF30A7C85D}" srcOrd="1" destOrd="0" presId="urn:microsoft.com/office/officeart/2008/layout/LinedList"/>
    <dgm:cxn modelId="{38521B92-F67B-4AB5-BD14-0358A74CCCD5}" type="presParOf" srcId="{098ABDB9-B7B6-434F-9679-14850D55E99B}" destId="{BBB1AA5D-A544-43C9-A83B-1CE2565CD5D8}" srcOrd="2" destOrd="0" presId="urn:microsoft.com/office/officeart/2008/layout/LinedList"/>
    <dgm:cxn modelId="{971BDC45-2FD3-4278-BD98-AECEAF03B41B}" type="presParOf" srcId="{6E740C9C-03B8-42CC-9E84-3DE26C281306}" destId="{C8442F97-8FFE-4BF7-A640-C4A4D7AE01A4}" srcOrd="8" destOrd="0" presId="urn:microsoft.com/office/officeart/2008/layout/LinedList"/>
    <dgm:cxn modelId="{22429778-C78F-44B8-A315-580B086CB099}" type="presParOf" srcId="{6E740C9C-03B8-42CC-9E84-3DE26C281306}" destId="{103FEAE5-4C76-46DA-8245-E1CB9FF5E4A3}" srcOrd="9" destOrd="0" presId="urn:microsoft.com/office/officeart/2008/layout/LinedList"/>
    <dgm:cxn modelId="{4928C4BB-83D1-456F-A486-8B6F0B2691A4}" type="presParOf" srcId="{6E740C9C-03B8-42CC-9E84-3DE26C281306}" destId="{2C54E5F0-02E4-43CE-B51F-2185FCB7388F}" srcOrd="10" destOrd="0" presId="urn:microsoft.com/office/officeart/2008/layout/LinedList"/>
    <dgm:cxn modelId="{57C08FB9-BBE0-4234-A104-A8AFE917BE61}" type="presParOf" srcId="{2C54E5F0-02E4-43CE-B51F-2185FCB7388F}" destId="{364A0462-88BC-4D2A-B1AC-53E609ED722E}" srcOrd="0" destOrd="0" presId="urn:microsoft.com/office/officeart/2008/layout/LinedList"/>
    <dgm:cxn modelId="{49405D17-E358-4ACB-B9CF-85B5CAB5061A}" type="presParOf" srcId="{2C54E5F0-02E4-43CE-B51F-2185FCB7388F}" destId="{203C4F56-C549-4F62-B87A-6397913A8CB8}" srcOrd="1" destOrd="0" presId="urn:microsoft.com/office/officeart/2008/layout/LinedList"/>
    <dgm:cxn modelId="{E2A00653-1218-48F7-B0A5-01FE13EA61CF}" type="presParOf" srcId="{2C54E5F0-02E4-43CE-B51F-2185FCB7388F}" destId="{487C0524-585E-4CC2-9A2C-E1BC4D7C0AB7}" srcOrd="2" destOrd="0" presId="urn:microsoft.com/office/officeart/2008/layout/LinedList"/>
    <dgm:cxn modelId="{BF747A0F-9977-41A6-BD6C-FEE3766C753C}" type="presParOf" srcId="{6E740C9C-03B8-42CC-9E84-3DE26C281306}" destId="{FCB5F512-2EF8-42B5-82F0-3DCECC241463}" srcOrd="11" destOrd="0" presId="urn:microsoft.com/office/officeart/2008/layout/LinedList"/>
    <dgm:cxn modelId="{BB29598E-BBF6-4BA0-B89C-7AECEB000BDD}" type="presParOf" srcId="{6E740C9C-03B8-42CC-9E84-3DE26C281306}" destId="{B5AF385C-1A86-440D-AE13-A92559C02ECA}" srcOrd="12" destOrd="0" presId="urn:microsoft.com/office/officeart/2008/layout/LinedList"/>
    <dgm:cxn modelId="{9279232D-EDF6-4D3E-A3F4-5EC2A3910934}" type="presParOf" srcId="{6E740C9C-03B8-42CC-9E84-3DE26C281306}" destId="{1ECF78F9-9539-491A-86D0-C324D95F48C0}" srcOrd="13" destOrd="0" presId="urn:microsoft.com/office/officeart/2008/layout/LinedList"/>
    <dgm:cxn modelId="{360A48D8-2646-4340-B172-8A1942EA7AC2}" type="presParOf" srcId="{1ECF78F9-9539-491A-86D0-C324D95F48C0}" destId="{65D6EBDF-0A59-4973-8874-CBB26C08135C}" srcOrd="0" destOrd="0" presId="urn:microsoft.com/office/officeart/2008/layout/LinedList"/>
    <dgm:cxn modelId="{5028F6CB-68F6-49C6-9F73-B8A286655900}" type="presParOf" srcId="{1ECF78F9-9539-491A-86D0-C324D95F48C0}" destId="{53E30CCB-4575-4F3D-9B2A-7357C312568E}" srcOrd="1" destOrd="0" presId="urn:microsoft.com/office/officeart/2008/layout/LinedList"/>
    <dgm:cxn modelId="{651A155E-5121-4532-9DC5-52CCE5E02747}" type="presParOf" srcId="{1ECF78F9-9539-491A-86D0-C324D95F48C0}" destId="{20A5E12B-1D12-4BE1-8CC9-DAAC7640C86C}" srcOrd="2" destOrd="0" presId="urn:microsoft.com/office/officeart/2008/layout/LinedList"/>
    <dgm:cxn modelId="{CB038A2C-2B7A-4343-98A7-846BB1FBA78D}" type="presParOf" srcId="{6E740C9C-03B8-42CC-9E84-3DE26C281306}" destId="{5D87EEA4-F7A9-422E-8609-923F703EC87F}" srcOrd="14" destOrd="0" presId="urn:microsoft.com/office/officeart/2008/layout/LinedList"/>
    <dgm:cxn modelId="{4009B590-2C30-4CF5-BA94-9315DF3A6C0C}" type="presParOf" srcId="{6E740C9C-03B8-42CC-9E84-3DE26C281306}" destId="{CAFBB667-15E8-4585-A346-9DA1366E61E2}" srcOrd="15" destOrd="0" presId="urn:microsoft.com/office/officeart/2008/layout/LinedList"/>
    <dgm:cxn modelId="{B5DE67DD-B3CC-4742-8A99-9C748C4FE507}" type="presParOf" srcId="{6E740C9C-03B8-42CC-9E84-3DE26C281306}" destId="{01F560ED-AFD0-426B-8778-E57839B9D075}" srcOrd="16" destOrd="0" presId="urn:microsoft.com/office/officeart/2008/layout/LinedList"/>
    <dgm:cxn modelId="{38A65C2A-B893-4C94-9917-4618695DBBDB}" type="presParOf" srcId="{01F560ED-AFD0-426B-8778-E57839B9D075}" destId="{32EF465F-6DBF-4AC2-B222-AB06ADEB56A7}" srcOrd="0" destOrd="0" presId="urn:microsoft.com/office/officeart/2008/layout/LinedList"/>
    <dgm:cxn modelId="{AF749964-4365-4AE8-8121-86493B35227B}" type="presParOf" srcId="{01F560ED-AFD0-426B-8778-E57839B9D075}" destId="{565A5176-EA74-4E5D-A0E3-C94FB9EB6D1A}" srcOrd="1" destOrd="0" presId="urn:microsoft.com/office/officeart/2008/layout/LinedList"/>
    <dgm:cxn modelId="{34CF41E6-A2EA-4A1F-90C8-7F53A0FCBAE3}" type="presParOf" srcId="{01F560ED-AFD0-426B-8778-E57839B9D075}" destId="{AACA203A-5CD6-44A3-B7D3-8D2093E97841}" srcOrd="2" destOrd="0" presId="urn:microsoft.com/office/officeart/2008/layout/LinedList"/>
    <dgm:cxn modelId="{4A80C819-9F4A-43EC-9172-049916783B62}" type="presParOf" srcId="{6E740C9C-03B8-42CC-9E84-3DE26C281306}" destId="{43FCF584-A794-4807-B6BA-BE522802963F}" srcOrd="17" destOrd="0" presId="urn:microsoft.com/office/officeart/2008/layout/LinedList"/>
    <dgm:cxn modelId="{3C678FC1-B54F-45B9-93DC-83D82E464BC2}" type="presParOf" srcId="{6E740C9C-03B8-42CC-9E84-3DE26C281306}" destId="{811C6ED6-CFE5-48C8-9CE6-40B2E01935D0}" srcOrd="18" destOrd="0" presId="urn:microsoft.com/office/officeart/2008/layout/LinedList"/>
    <dgm:cxn modelId="{18649348-086F-4E92-9001-02423214AABD}" type="presParOf" srcId="{6E740C9C-03B8-42CC-9E84-3DE26C281306}" destId="{F5FB43A6-01EB-4A79-B970-B5813830EA2A}" srcOrd="19" destOrd="0" presId="urn:microsoft.com/office/officeart/2008/layout/LinedList"/>
    <dgm:cxn modelId="{4F137BDA-57D6-45A9-8B4F-C4FE50417BF9}" type="presParOf" srcId="{F5FB43A6-01EB-4A79-B970-B5813830EA2A}" destId="{28A63F96-09B2-403A-B302-F9040F36B72A}" srcOrd="0" destOrd="0" presId="urn:microsoft.com/office/officeart/2008/layout/LinedList"/>
    <dgm:cxn modelId="{1F0E3E58-4397-4F02-BB96-C4D311F09C6F}" type="presParOf" srcId="{F5FB43A6-01EB-4A79-B970-B5813830EA2A}" destId="{B1AB625F-D8B4-491F-B179-F434FA651683}" srcOrd="1" destOrd="0" presId="urn:microsoft.com/office/officeart/2008/layout/LinedList"/>
    <dgm:cxn modelId="{66560C7F-D277-451A-8BE2-F6EC07FAAB8D}" type="presParOf" srcId="{F5FB43A6-01EB-4A79-B970-B5813830EA2A}" destId="{D217A0DA-97BE-45AB-A793-A19ED28281DE}" srcOrd="2" destOrd="0" presId="urn:microsoft.com/office/officeart/2008/layout/LinedList"/>
    <dgm:cxn modelId="{A78D7F4F-BA9A-4E0B-96AA-AEB3B470CF1A}" type="presParOf" srcId="{6E740C9C-03B8-42CC-9E84-3DE26C281306}" destId="{6D00174F-6608-4240-92EB-57912FFFB60A}" srcOrd="20" destOrd="0" presId="urn:microsoft.com/office/officeart/2008/layout/LinedList"/>
    <dgm:cxn modelId="{A8D3A8BF-EB29-4945-BAE8-02FF81A41CB3}" type="presParOf" srcId="{6E740C9C-03B8-42CC-9E84-3DE26C281306}" destId="{C2ECBF6E-3567-4239-B4C0-C9276EAA1359}" srcOrd="2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6AEE05-A4E9-4A07-BF81-7C44ECE6D74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TW" altLang="en-US"/>
        </a:p>
      </dgm:t>
    </dgm:pt>
    <dgm:pt modelId="{E5B4D52E-1F1A-492E-9EA9-F091412BBC3B}">
      <dgm:prSet phldrT="[文字]" custT="1"/>
      <dgm:spPr/>
      <dgm:t>
        <a:bodyPr/>
        <a:lstStyle/>
        <a:p>
          <a:r>
            <a:rPr lang="zh-TW" altLang="en-US" sz="6500" dirty="0"/>
            <a:t>例假</a:t>
          </a:r>
          <a:endParaRPr lang="en-US" altLang="zh-TW" sz="6500" dirty="0"/>
        </a:p>
        <a:p>
          <a:r>
            <a:rPr lang="en-US" altLang="zh-TW" sz="2400" dirty="0">
              <a:solidFill>
                <a:srgbClr val="C00000"/>
              </a:solidFill>
            </a:rPr>
            <a:t>(</a:t>
          </a:r>
          <a:r>
            <a:rPr lang="zh-TW" altLang="en-US" sz="2400" dirty="0">
              <a:solidFill>
                <a:srgbClr val="C00000"/>
              </a:solidFill>
            </a:rPr>
            <a:t>解釋函</a:t>
          </a:r>
          <a:r>
            <a:rPr lang="en-US" altLang="zh-TW" sz="2400" dirty="0">
              <a:solidFill>
                <a:srgbClr val="C00000"/>
              </a:solidFill>
            </a:rPr>
            <a:t>)</a:t>
          </a:r>
          <a:endParaRPr lang="zh-TW" altLang="en-US" sz="2400" dirty="0">
            <a:solidFill>
              <a:srgbClr val="C00000"/>
            </a:solidFill>
          </a:endParaRPr>
        </a:p>
      </dgm:t>
    </dgm:pt>
    <dgm:pt modelId="{F073D158-BE6D-486B-B340-9BB07A5D9501}" type="parTrans" cxnId="{D99590D0-BB6C-496A-AE5B-D62225C2ACBE}">
      <dgm:prSet/>
      <dgm:spPr/>
      <dgm:t>
        <a:bodyPr/>
        <a:lstStyle/>
        <a:p>
          <a:endParaRPr lang="zh-TW" altLang="en-US"/>
        </a:p>
      </dgm:t>
    </dgm:pt>
    <dgm:pt modelId="{16AC70AA-DEBF-49BD-A022-9A4555B68AC6}" type="sibTrans" cxnId="{D99590D0-BB6C-496A-AE5B-D62225C2ACBE}">
      <dgm:prSet/>
      <dgm:spPr/>
      <dgm:t>
        <a:bodyPr/>
        <a:lstStyle/>
        <a:p>
          <a:endParaRPr lang="zh-TW" altLang="en-US"/>
        </a:p>
      </dgm:t>
    </dgm:pt>
    <dgm:pt modelId="{FE74D5BD-B474-4565-8D89-4353DC3186F6}">
      <dgm:prSet phldrT="[文字]"/>
      <dgm:spPr/>
      <dgm:t>
        <a:bodyPr/>
        <a:lstStyle/>
        <a:p>
          <a:r>
            <a:rPr lang="en-US" altLang="zh-TW" dirty="0"/>
            <a:t>1.</a:t>
          </a:r>
          <a:r>
            <a:rPr lang="zh-TW" altLang="en-US" dirty="0"/>
            <a:t>例假處理原則</a:t>
          </a:r>
        </a:p>
      </dgm:t>
    </dgm:pt>
    <dgm:pt modelId="{46184828-635C-460B-9D4B-9717B566C4FF}" type="parTrans" cxnId="{DB254FB7-6CF6-4FFB-8A71-8DF4A79CF4EA}">
      <dgm:prSet/>
      <dgm:spPr/>
      <dgm:t>
        <a:bodyPr/>
        <a:lstStyle/>
        <a:p>
          <a:endParaRPr lang="zh-TW" altLang="en-US"/>
        </a:p>
      </dgm:t>
    </dgm:pt>
    <dgm:pt modelId="{2A6A46BA-2C08-4A10-8727-8A61353A1BE5}" type="sibTrans" cxnId="{DB254FB7-6CF6-4FFB-8A71-8DF4A79CF4EA}">
      <dgm:prSet/>
      <dgm:spPr/>
      <dgm:t>
        <a:bodyPr/>
        <a:lstStyle/>
        <a:p>
          <a:endParaRPr lang="zh-TW" altLang="en-US"/>
        </a:p>
      </dgm:t>
    </dgm:pt>
    <dgm:pt modelId="{E89F450A-8351-4489-A51D-A163FF7A68F0}">
      <dgm:prSet phldrT="[文字]"/>
      <dgm:spPr/>
      <dgm:t>
        <a:bodyPr/>
        <a:lstStyle/>
        <a:p>
          <a:r>
            <a:rPr lang="en-US" altLang="zh-TW" dirty="0"/>
            <a:t>2.</a:t>
          </a:r>
          <a:r>
            <a:rPr lang="zh-TW" altLang="en-US" dirty="0"/>
            <a:t>例假出勤規範</a:t>
          </a:r>
        </a:p>
      </dgm:t>
    </dgm:pt>
    <dgm:pt modelId="{1B30855A-67D8-4E81-8548-5A6FD6705D2C}" type="parTrans" cxnId="{B40465DF-FFD7-45BC-9218-8E9AA17F169E}">
      <dgm:prSet/>
      <dgm:spPr/>
      <dgm:t>
        <a:bodyPr/>
        <a:lstStyle/>
        <a:p>
          <a:endParaRPr lang="zh-TW" altLang="en-US"/>
        </a:p>
      </dgm:t>
    </dgm:pt>
    <dgm:pt modelId="{F67B2F04-6DAA-4A24-B702-31C8DEDA431B}" type="sibTrans" cxnId="{B40465DF-FFD7-45BC-9218-8E9AA17F169E}">
      <dgm:prSet/>
      <dgm:spPr/>
      <dgm:t>
        <a:bodyPr/>
        <a:lstStyle/>
        <a:p>
          <a:endParaRPr lang="zh-TW" altLang="en-US"/>
        </a:p>
      </dgm:t>
    </dgm:pt>
    <dgm:pt modelId="{EFF0A0C9-D764-4B75-923B-EBDCBDAE91F4}">
      <dgm:prSet phldrT="[文字]"/>
      <dgm:spPr/>
      <dgm:t>
        <a:bodyPr/>
        <a:lstStyle/>
        <a:p>
          <a:r>
            <a:rPr lang="en-US" altLang="zh-TW" dirty="0"/>
            <a:t>5.</a:t>
          </a:r>
          <a:r>
            <a:rPr lang="zh-TW" altLang="en-US" dirty="0"/>
            <a:t>勞動節適逢假日補休一天</a:t>
          </a:r>
        </a:p>
      </dgm:t>
    </dgm:pt>
    <dgm:pt modelId="{D3531CB5-30AC-4253-A9E6-FC0A002EC945}" type="parTrans" cxnId="{1038FEF2-6910-4201-919E-71FC2FC6F5E7}">
      <dgm:prSet/>
      <dgm:spPr/>
      <dgm:t>
        <a:bodyPr/>
        <a:lstStyle/>
        <a:p>
          <a:endParaRPr lang="zh-TW" altLang="en-US"/>
        </a:p>
      </dgm:t>
    </dgm:pt>
    <dgm:pt modelId="{0A44EF2A-5E05-419B-9F51-5DAF4AF84A08}" type="sibTrans" cxnId="{1038FEF2-6910-4201-919E-71FC2FC6F5E7}">
      <dgm:prSet/>
      <dgm:spPr/>
      <dgm:t>
        <a:bodyPr/>
        <a:lstStyle/>
        <a:p>
          <a:endParaRPr lang="zh-TW" altLang="en-US"/>
        </a:p>
      </dgm:t>
    </dgm:pt>
    <dgm:pt modelId="{9211B20D-E8DF-4DF8-ACFF-4117F9DFFD2D}">
      <dgm:prSet/>
      <dgm:spPr/>
      <dgm:t>
        <a:bodyPr/>
        <a:lstStyle/>
        <a:p>
          <a:r>
            <a:rPr lang="en-US" altLang="zh-TW" dirty="0"/>
            <a:t>3.</a:t>
          </a:r>
          <a:r>
            <a:rPr lang="zh-TW" altLang="en-US" dirty="0"/>
            <a:t>例假日出勤教育訓練</a:t>
          </a:r>
          <a:r>
            <a:rPr lang="en-US" altLang="zh-TW" dirty="0"/>
            <a:t>,</a:t>
          </a:r>
          <a:r>
            <a:rPr lang="zh-TW" altLang="en-US" dirty="0"/>
            <a:t>加班費計算原則</a:t>
          </a:r>
        </a:p>
      </dgm:t>
    </dgm:pt>
    <dgm:pt modelId="{123EFA40-348B-44E8-8BA2-A3FD4B386C77}" type="parTrans" cxnId="{92F52D38-32F9-4C90-BFE4-F2D89650940B}">
      <dgm:prSet/>
      <dgm:spPr/>
      <dgm:t>
        <a:bodyPr/>
        <a:lstStyle/>
        <a:p>
          <a:endParaRPr lang="zh-TW" altLang="en-US"/>
        </a:p>
      </dgm:t>
    </dgm:pt>
    <dgm:pt modelId="{2D19795E-F5C2-434F-B2A9-9A04C5EDF208}" type="sibTrans" cxnId="{92F52D38-32F9-4C90-BFE4-F2D89650940B}">
      <dgm:prSet/>
      <dgm:spPr/>
      <dgm:t>
        <a:bodyPr/>
        <a:lstStyle/>
        <a:p>
          <a:endParaRPr lang="zh-TW" altLang="en-US"/>
        </a:p>
      </dgm:t>
    </dgm:pt>
    <dgm:pt modelId="{A84F5B24-609D-4353-8C34-E153B7E5A6DE}">
      <dgm:prSet/>
      <dgm:spPr/>
      <dgm:t>
        <a:bodyPr/>
        <a:lstStyle/>
        <a:p>
          <a:r>
            <a:rPr lang="en-US" altLang="zh-TW" dirty="0"/>
            <a:t>4.</a:t>
          </a:r>
          <a:r>
            <a:rPr lang="zh-TW" altLang="en-US" dirty="0"/>
            <a:t>例假日同意出勤</a:t>
          </a:r>
          <a:r>
            <a:rPr lang="en-US" altLang="zh-TW" dirty="0"/>
            <a:t>, </a:t>
          </a:r>
          <a:r>
            <a:rPr lang="zh-TW" altLang="en-US" dirty="0"/>
            <a:t>卻未到勤</a:t>
          </a:r>
        </a:p>
      </dgm:t>
    </dgm:pt>
    <dgm:pt modelId="{4B7921A8-0A0D-40A7-A445-0F6455175E74}" type="parTrans" cxnId="{1AC8DAFE-2093-498F-935F-09B029A3088C}">
      <dgm:prSet/>
      <dgm:spPr/>
      <dgm:t>
        <a:bodyPr/>
        <a:lstStyle/>
        <a:p>
          <a:endParaRPr lang="zh-TW" altLang="en-US"/>
        </a:p>
      </dgm:t>
    </dgm:pt>
    <dgm:pt modelId="{324C504B-52E1-409B-ABB4-9C05D5C39922}" type="sibTrans" cxnId="{1AC8DAFE-2093-498F-935F-09B029A3088C}">
      <dgm:prSet/>
      <dgm:spPr/>
      <dgm:t>
        <a:bodyPr/>
        <a:lstStyle/>
        <a:p>
          <a:endParaRPr lang="zh-TW" altLang="en-US"/>
        </a:p>
      </dgm:t>
    </dgm:pt>
    <dgm:pt modelId="{AA14FE51-15A9-4341-A956-76F50A6BB23E}" type="pres">
      <dgm:prSet presAssocID="{136AEE05-A4E9-4A07-BF81-7C44ECE6D745}" presName="vert0" presStyleCnt="0">
        <dgm:presLayoutVars>
          <dgm:dir/>
          <dgm:animOne val="branch"/>
          <dgm:animLvl val="lvl"/>
        </dgm:presLayoutVars>
      </dgm:prSet>
      <dgm:spPr/>
    </dgm:pt>
    <dgm:pt modelId="{EDCEDFC6-6FD0-45EA-9C5B-7CB14455936C}" type="pres">
      <dgm:prSet presAssocID="{E5B4D52E-1F1A-492E-9EA9-F091412BBC3B}" presName="thickLine" presStyleLbl="alignNode1" presStyleIdx="0" presStyleCnt="1"/>
      <dgm:spPr/>
    </dgm:pt>
    <dgm:pt modelId="{20DBFAC3-8978-41B0-A779-A845B126BF1E}" type="pres">
      <dgm:prSet presAssocID="{E5B4D52E-1F1A-492E-9EA9-F091412BBC3B}" presName="horz1" presStyleCnt="0"/>
      <dgm:spPr/>
    </dgm:pt>
    <dgm:pt modelId="{B6B656EF-D62D-4DED-B684-D2A73ABAE18C}" type="pres">
      <dgm:prSet presAssocID="{E5B4D52E-1F1A-492E-9EA9-F091412BBC3B}" presName="tx1" presStyleLbl="revTx" presStyleIdx="0" presStyleCnt="6"/>
      <dgm:spPr/>
    </dgm:pt>
    <dgm:pt modelId="{6E740C9C-03B8-42CC-9E84-3DE26C281306}" type="pres">
      <dgm:prSet presAssocID="{E5B4D52E-1F1A-492E-9EA9-F091412BBC3B}" presName="vert1" presStyleCnt="0"/>
      <dgm:spPr/>
    </dgm:pt>
    <dgm:pt modelId="{F179FD5B-2EF0-4619-9CC1-2CEA362CE271}" type="pres">
      <dgm:prSet presAssocID="{FE74D5BD-B474-4565-8D89-4353DC3186F6}" presName="vertSpace2a" presStyleCnt="0"/>
      <dgm:spPr/>
    </dgm:pt>
    <dgm:pt modelId="{8D99E75B-4776-4A8E-96FE-938198F2D13B}" type="pres">
      <dgm:prSet presAssocID="{FE74D5BD-B474-4565-8D89-4353DC3186F6}" presName="horz2" presStyleCnt="0"/>
      <dgm:spPr/>
    </dgm:pt>
    <dgm:pt modelId="{8DB52A89-18C5-4248-81AF-D685693209C7}" type="pres">
      <dgm:prSet presAssocID="{FE74D5BD-B474-4565-8D89-4353DC3186F6}" presName="horzSpace2" presStyleCnt="0"/>
      <dgm:spPr/>
    </dgm:pt>
    <dgm:pt modelId="{6DBBAD89-0749-4A53-95D0-45E5837095B6}" type="pres">
      <dgm:prSet presAssocID="{FE74D5BD-B474-4565-8D89-4353DC3186F6}" presName="tx2" presStyleLbl="revTx" presStyleIdx="1" presStyleCnt="6"/>
      <dgm:spPr/>
    </dgm:pt>
    <dgm:pt modelId="{3AA7D7EF-798A-4FE2-AE16-7A7625A08BC7}" type="pres">
      <dgm:prSet presAssocID="{FE74D5BD-B474-4565-8D89-4353DC3186F6}" presName="vert2" presStyleCnt="0"/>
      <dgm:spPr/>
    </dgm:pt>
    <dgm:pt modelId="{A7E743A2-BED8-4731-8E12-DA9448B17552}" type="pres">
      <dgm:prSet presAssocID="{FE74D5BD-B474-4565-8D89-4353DC3186F6}" presName="thinLine2b" presStyleLbl="callout" presStyleIdx="0" presStyleCnt="5"/>
      <dgm:spPr/>
    </dgm:pt>
    <dgm:pt modelId="{FB1350E2-F155-4823-9E46-09E75D3B4B29}" type="pres">
      <dgm:prSet presAssocID="{FE74D5BD-B474-4565-8D89-4353DC3186F6}" presName="vertSpace2b" presStyleCnt="0"/>
      <dgm:spPr/>
    </dgm:pt>
    <dgm:pt modelId="{FB38D42B-771D-4D0F-8408-4F97A7F78879}" type="pres">
      <dgm:prSet presAssocID="{E89F450A-8351-4489-A51D-A163FF7A68F0}" presName="horz2" presStyleCnt="0"/>
      <dgm:spPr/>
    </dgm:pt>
    <dgm:pt modelId="{4A8981BB-0CA0-4776-A444-D40276ED879B}" type="pres">
      <dgm:prSet presAssocID="{E89F450A-8351-4489-A51D-A163FF7A68F0}" presName="horzSpace2" presStyleCnt="0"/>
      <dgm:spPr/>
    </dgm:pt>
    <dgm:pt modelId="{F4EEFB3B-4B72-4D33-8C98-AA2C36B0E2F7}" type="pres">
      <dgm:prSet presAssocID="{E89F450A-8351-4489-A51D-A163FF7A68F0}" presName="tx2" presStyleLbl="revTx" presStyleIdx="2" presStyleCnt="6"/>
      <dgm:spPr/>
    </dgm:pt>
    <dgm:pt modelId="{468ED9E8-FB1B-444F-95C3-857C40A8659D}" type="pres">
      <dgm:prSet presAssocID="{E89F450A-8351-4489-A51D-A163FF7A68F0}" presName="vert2" presStyleCnt="0"/>
      <dgm:spPr/>
    </dgm:pt>
    <dgm:pt modelId="{0483E8A7-B274-46D8-B100-E2998F5FFD20}" type="pres">
      <dgm:prSet presAssocID="{E89F450A-8351-4489-A51D-A163FF7A68F0}" presName="thinLine2b" presStyleLbl="callout" presStyleIdx="1" presStyleCnt="5"/>
      <dgm:spPr/>
    </dgm:pt>
    <dgm:pt modelId="{54C67E92-0C49-40BA-AE70-2207BEE4E413}" type="pres">
      <dgm:prSet presAssocID="{E89F450A-8351-4489-A51D-A163FF7A68F0}" presName="vertSpace2b" presStyleCnt="0"/>
      <dgm:spPr/>
    </dgm:pt>
    <dgm:pt modelId="{098ABDB9-B7B6-434F-9679-14850D55E99B}" type="pres">
      <dgm:prSet presAssocID="{9211B20D-E8DF-4DF8-ACFF-4117F9DFFD2D}" presName="horz2" presStyleCnt="0"/>
      <dgm:spPr/>
    </dgm:pt>
    <dgm:pt modelId="{2B824BA3-1BE5-4E70-A6E5-7A494BC8C699}" type="pres">
      <dgm:prSet presAssocID="{9211B20D-E8DF-4DF8-ACFF-4117F9DFFD2D}" presName="horzSpace2" presStyleCnt="0"/>
      <dgm:spPr/>
    </dgm:pt>
    <dgm:pt modelId="{B214AE31-8705-461D-B58F-9AEF30A7C85D}" type="pres">
      <dgm:prSet presAssocID="{9211B20D-E8DF-4DF8-ACFF-4117F9DFFD2D}" presName="tx2" presStyleLbl="revTx" presStyleIdx="3" presStyleCnt="6"/>
      <dgm:spPr/>
    </dgm:pt>
    <dgm:pt modelId="{BBB1AA5D-A544-43C9-A83B-1CE2565CD5D8}" type="pres">
      <dgm:prSet presAssocID="{9211B20D-E8DF-4DF8-ACFF-4117F9DFFD2D}" presName="vert2" presStyleCnt="0"/>
      <dgm:spPr/>
    </dgm:pt>
    <dgm:pt modelId="{C8442F97-8FFE-4BF7-A640-C4A4D7AE01A4}" type="pres">
      <dgm:prSet presAssocID="{9211B20D-E8DF-4DF8-ACFF-4117F9DFFD2D}" presName="thinLine2b" presStyleLbl="callout" presStyleIdx="2" presStyleCnt="5"/>
      <dgm:spPr/>
    </dgm:pt>
    <dgm:pt modelId="{103FEAE5-4C76-46DA-8245-E1CB9FF5E4A3}" type="pres">
      <dgm:prSet presAssocID="{9211B20D-E8DF-4DF8-ACFF-4117F9DFFD2D}" presName="vertSpace2b" presStyleCnt="0"/>
      <dgm:spPr/>
    </dgm:pt>
    <dgm:pt modelId="{2C54E5F0-02E4-43CE-B51F-2185FCB7388F}" type="pres">
      <dgm:prSet presAssocID="{A84F5B24-609D-4353-8C34-E153B7E5A6DE}" presName="horz2" presStyleCnt="0"/>
      <dgm:spPr/>
    </dgm:pt>
    <dgm:pt modelId="{364A0462-88BC-4D2A-B1AC-53E609ED722E}" type="pres">
      <dgm:prSet presAssocID="{A84F5B24-609D-4353-8C34-E153B7E5A6DE}" presName="horzSpace2" presStyleCnt="0"/>
      <dgm:spPr/>
    </dgm:pt>
    <dgm:pt modelId="{203C4F56-C549-4F62-B87A-6397913A8CB8}" type="pres">
      <dgm:prSet presAssocID="{A84F5B24-609D-4353-8C34-E153B7E5A6DE}" presName="tx2" presStyleLbl="revTx" presStyleIdx="4" presStyleCnt="6"/>
      <dgm:spPr/>
    </dgm:pt>
    <dgm:pt modelId="{487C0524-585E-4CC2-9A2C-E1BC4D7C0AB7}" type="pres">
      <dgm:prSet presAssocID="{A84F5B24-609D-4353-8C34-E153B7E5A6DE}" presName="vert2" presStyleCnt="0"/>
      <dgm:spPr/>
    </dgm:pt>
    <dgm:pt modelId="{FCB5F512-2EF8-42B5-82F0-3DCECC241463}" type="pres">
      <dgm:prSet presAssocID="{A84F5B24-609D-4353-8C34-E153B7E5A6DE}" presName="thinLine2b" presStyleLbl="callout" presStyleIdx="3" presStyleCnt="5"/>
      <dgm:spPr/>
    </dgm:pt>
    <dgm:pt modelId="{B5AF385C-1A86-440D-AE13-A92559C02ECA}" type="pres">
      <dgm:prSet presAssocID="{A84F5B24-609D-4353-8C34-E153B7E5A6DE}" presName="vertSpace2b" presStyleCnt="0"/>
      <dgm:spPr/>
    </dgm:pt>
    <dgm:pt modelId="{1ECF78F9-9539-491A-86D0-C324D95F48C0}" type="pres">
      <dgm:prSet presAssocID="{EFF0A0C9-D764-4B75-923B-EBDCBDAE91F4}" presName="horz2" presStyleCnt="0"/>
      <dgm:spPr/>
    </dgm:pt>
    <dgm:pt modelId="{65D6EBDF-0A59-4973-8874-CBB26C08135C}" type="pres">
      <dgm:prSet presAssocID="{EFF0A0C9-D764-4B75-923B-EBDCBDAE91F4}" presName="horzSpace2" presStyleCnt="0"/>
      <dgm:spPr/>
    </dgm:pt>
    <dgm:pt modelId="{53E30CCB-4575-4F3D-9B2A-7357C312568E}" type="pres">
      <dgm:prSet presAssocID="{EFF0A0C9-D764-4B75-923B-EBDCBDAE91F4}" presName="tx2" presStyleLbl="revTx" presStyleIdx="5" presStyleCnt="6"/>
      <dgm:spPr/>
    </dgm:pt>
    <dgm:pt modelId="{20A5E12B-1D12-4BE1-8CC9-DAAC7640C86C}" type="pres">
      <dgm:prSet presAssocID="{EFF0A0C9-D764-4B75-923B-EBDCBDAE91F4}" presName="vert2" presStyleCnt="0"/>
      <dgm:spPr/>
    </dgm:pt>
    <dgm:pt modelId="{5D87EEA4-F7A9-422E-8609-923F703EC87F}" type="pres">
      <dgm:prSet presAssocID="{EFF0A0C9-D764-4B75-923B-EBDCBDAE91F4}" presName="thinLine2b" presStyleLbl="callout" presStyleIdx="4" presStyleCnt="5"/>
      <dgm:spPr/>
    </dgm:pt>
    <dgm:pt modelId="{CAFBB667-15E8-4585-A346-9DA1366E61E2}" type="pres">
      <dgm:prSet presAssocID="{EFF0A0C9-D764-4B75-923B-EBDCBDAE91F4}" presName="vertSpace2b" presStyleCnt="0"/>
      <dgm:spPr/>
    </dgm:pt>
  </dgm:ptLst>
  <dgm:cxnLst>
    <dgm:cxn modelId="{5746FF26-B275-4D3C-916B-413D660DC5DB}" type="presOf" srcId="{EFF0A0C9-D764-4B75-923B-EBDCBDAE91F4}" destId="{53E30CCB-4575-4F3D-9B2A-7357C312568E}" srcOrd="0" destOrd="0" presId="urn:microsoft.com/office/officeart/2008/layout/LinedList"/>
    <dgm:cxn modelId="{92F52D38-32F9-4C90-BFE4-F2D89650940B}" srcId="{E5B4D52E-1F1A-492E-9EA9-F091412BBC3B}" destId="{9211B20D-E8DF-4DF8-ACFF-4117F9DFFD2D}" srcOrd="2" destOrd="0" parTransId="{123EFA40-348B-44E8-8BA2-A3FD4B386C77}" sibTransId="{2D19795E-F5C2-434F-B2A9-9A04C5EDF208}"/>
    <dgm:cxn modelId="{5A1C304B-B32A-42DB-B83B-BE3E4CED463B}" type="presOf" srcId="{E5B4D52E-1F1A-492E-9EA9-F091412BBC3B}" destId="{B6B656EF-D62D-4DED-B684-D2A73ABAE18C}" srcOrd="0" destOrd="0" presId="urn:microsoft.com/office/officeart/2008/layout/LinedList"/>
    <dgm:cxn modelId="{843A2681-499C-4354-831D-49A2757233F2}" type="presOf" srcId="{A84F5B24-609D-4353-8C34-E153B7E5A6DE}" destId="{203C4F56-C549-4F62-B87A-6397913A8CB8}" srcOrd="0" destOrd="0" presId="urn:microsoft.com/office/officeart/2008/layout/LinedList"/>
    <dgm:cxn modelId="{0B810691-9512-4887-BE8C-A59DB9C8239A}" type="presOf" srcId="{136AEE05-A4E9-4A07-BF81-7C44ECE6D745}" destId="{AA14FE51-15A9-4341-A956-76F50A6BB23E}" srcOrd="0" destOrd="0" presId="urn:microsoft.com/office/officeart/2008/layout/LinedList"/>
    <dgm:cxn modelId="{1603C59C-65B5-43F5-AB28-5CFE0F748AE9}" type="presOf" srcId="{9211B20D-E8DF-4DF8-ACFF-4117F9DFFD2D}" destId="{B214AE31-8705-461D-B58F-9AEF30A7C85D}" srcOrd="0" destOrd="0" presId="urn:microsoft.com/office/officeart/2008/layout/LinedList"/>
    <dgm:cxn modelId="{416C97B0-EB48-424E-9585-746F106141D0}" type="presOf" srcId="{E89F450A-8351-4489-A51D-A163FF7A68F0}" destId="{F4EEFB3B-4B72-4D33-8C98-AA2C36B0E2F7}" srcOrd="0" destOrd="0" presId="urn:microsoft.com/office/officeart/2008/layout/LinedList"/>
    <dgm:cxn modelId="{DB254FB7-6CF6-4FFB-8A71-8DF4A79CF4EA}" srcId="{E5B4D52E-1F1A-492E-9EA9-F091412BBC3B}" destId="{FE74D5BD-B474-4565-8D89-4353DC3186F6}" srcOrd="0" destOrd="0" parTransId="{46184828-635C-460B-9D4B-9717B566C4FF}" sibTransId="{2A6A46BA-2C08-4A10-8727-8A61353A1BE5}"/>
    <dgm:cxn modelId="{D99590D0-BB6C-496A-AE5B-D62225C2ACBE}" srcId="{136AEE05-A4E9-4A07-BF81-7C44ECE6D745}" destId="{E5B4D52E-1F1A-492E-9EA9-F091412BBC3B}" srcOrd="0" destOrd="0" parTransId="{F073D158-BE6D-486B-B340-9BB07A5D9501}" sibTransId="{16AC70AA-DEBF-49BD-A022-9A4555B68AC6}"/>
    <dgm:cxn modelId="{B40465DF-FFD7-45BC-9218-8E9AA17F169E}" srcId="{E5B4D52E-1F1A-492E-9EA9-F091412BBC3B}" destId="{E89F450A-8351-4489-A51D-A163FF7A68F0}" srcOrd="1" destOrd="0" parTransId="{1B30855A-67D8-4E81-8548-5A6FD6705D2C}" sibTransId="{F67B2F04-6DAA-4A24-B702-31C8DEDA431B}"/>
    <dgm:cxn modelId="{E2E411F2-E191-40FC-8DA8-0EF587E72263}" type="presOf" srcId="{FE74D5BD-B474-4565-8D89-4353DC3186F6}" destId="{6DBBAD89-0749-4A53-95D0-45E5837095B6}" srcOrd="0" destOrd="0" presId="urn:microsoft.com/office/officeart/2008/layout/LinedList"/>
    <dgm:cxn modelId="{1038FEF2-6910-4201-919E-71FC2FC6F5E7}" srcId="{E5B4D52E-1F1A-492E-9EA9-F091412BBC3B}" destId="{EFF0A0C9-D764-4B75-923B-EBDCBDAE91F4}" srcOrd="4" destOrd="0" parTransId="{D3531CB5-30AC-4253-A9E6-FC0A002EC945}" sibTransId="{0A44EF2A-5E05-419B-9F51-5DAF4AF84A08}"/>
    <dgm:cxn modelId="{1AC8DAFE-2093-498F-935F-09B029A3088C}" srcId="{E5B4D52E-1F1A-492E-9EA9-F091412BBC3B}" destId="{A84F5B24-609D-4353-8C34-E153B7E5A6DE}" srcOrd="3" destOrd="0" parTransId="{4B7921A8-0A0D-40A7-A445-0F6455175E74}" sibTransId="{324C504B-52E1-409B-ABB4-9C05D5C39922}"/>
    <dgm:cxn modelId="{E3D29F7F-BCF2-4F74-8453-57F264C2503D}" type="presParOf" srcId="{AA14FE51-15A9-4341-A956-76F50A6BB23E}" destId="{EDCEDFC6-6FD0-45EA-9C5B-7CB14455936C}" srcOrd="0" destOrd="0" presId="urn:microsoft.com/office/officeart/2008/layout/LinedList"/>
    <dgm:cxn modelId="{3869BF62-672E-4F68-BC19-76CB382D51AC}" type="presParOf" srcId="{AA14FE51-15A9-4341-A956-76F50A6BB23E}" destId="{20DBFAC3-8978-41B0-A779-A845B126BF1E}" srcOrd="1" destOrd="0" presId="urn:microsoft.com/office/officeart/2008/layout/LinedList"/>
    <dgm:cxn modelId="{6A3024A3-34BE-49FB-910E-6F547E2F71FD}" type="presParOf" srcId="{20DBFAC3-8978-41B0-A779-A845B126BF1E}" destId="{B6B656EF-D62D-4DED-B684-D2A73ABAE18C}" srcOrd="0" destOrd="0" presId="urn:microsoft.com/office/officeart/2008/layout/LinedList"/>
    <dgm:cxn modelId="{8C05550D-FB27-4F5A-9F41-D67BE413BB7E}" type="presParOf" srcId="{20DBFAC3-8978-41B0-A779-A845B126BF1E}" destId="{6E740C9C-03B8-42CC-9E84-3DE26C281306}" srcOrd="1" destOrd="0" presId="urn:microsoft.com/office/officeart/2008/layout/LinedList"/>
    <dgm:cxn modelId="{9B4B7F9A-CAF5-4181-80AA-0213C972FE1D}" type="presParOf" srcId="{6E740C9C-03B8-42CC-9E84-3DE26C281306}" destId="{F179FD5B-2EF0-4619-9CC1-2CEA362CE271}" srcOrd="0" destOrd="0" presId="urn:microsoft.com/office/officeart/2008/layout/LinedList"/>
    <dgm:cxn modelId="{7889E0E0-C9A6-4749-8388-9957EE7B3952}" type="presParOf" srcId="{6E740C9C-03B8-42CC-9E84-3DE26C281306}" destId="{8D99E75B-4776-4A8E-96FE-938198F2D13B}" srcOrd="1" destOrd="0" presId="urn:microsoft.com/office/officeart/2008/layout/LinedList"/>
    <dgm:cxn modelId="{526B3783-22FF-4938-B716-91B6F9D9B4BE}" type="presParOf" srcId="{8D99E75B-4776-4A8E-96FE-938198F2D13B}" destId="{8DB52A89-18C5-4248-81AF-D685693209C7}" srcOrd="0" destOrd="0" presId="urn:microsoft.com/office/officeart/2008/layout/LinedList"/>
    <dgm:cxn modelId="{E9BBA9EC-6F4A-4C02-A71E-E6914000E8CC}" type="presParOf" srcId="{8D99E75B-4776-4A8E-96FE-938198F2D13B}" destId="{6DBBAD89-0749-4A53-95D0-45E5837095B6}" srcOrd="1" destOrd="0" presId="urn:microsoft.com/office/officeart/2008/layout/LinedList"/>
    <dgm:cxn modelId="{5A57F205-A2DA-4ABF-8CBE-AE254CC36C8D}" type="presParOf" srcId="{8D99E75B-4776-4A8E-96FE-938198F2D13B}" destId="{3AA7D7EF-798A-4FE2-AE16-7A7625A08BC7}" srcOrd="2" destOrd="0" presId="urn:microsoft.com/office/officeart/2008/layout/LinedList"/>
    <dgm:cxn modelId="{68ECB807-0B64-495A-A1D6-1F85A90D849A}" type="presParOf" srcId="{6E740C9C-03B8-42CC-9E84-3DE26C281306}" destId="{A7E743A2-BED8-4731-8E12-DA9448B17552}" srcOrd="2" destOrd="0" presId="urn:microsoft.com/office/officeart/2008/layout/LinedList"/>
    <dgm:cxn modelId="{0DEA582A-3F83-491B-8CBC-6DF90472D504}" type="presParOf" srcId="{6E740C9C-03B8-42CC-9E84-3DE26C281306}" destId="{FB1350E2-F155-4823-9E46-09E75D3B4B29}" srcOrd="3" destOrd="0" presId="urn:microsoft.com/office/officeart/2008/layout/LinedList"/>
    <dgm:cxn modelId="{F99DBCF1-19A0-45D2-929E-7940E688C06B}" type="presParOf" srcId="{6E740C9C-03B8-42CC-9E84-3DE26C281306}" destId="{FB38D42B-771D-4D0F-8408-4F97A7F78879}" srcOrd="4" destOrd="0" presId="urn:microsoft.com/office/officeart/2008/layout/LinedList"/>
    <dgm:cxn modelId="{675F04C0-24FB-45DC-9253-A993D0FA87C1}" type="presParOf" srcId="{FB38D42B-771D-4D0F-8408-4F97A7F78879}" destId="{4A8981BB-0CA0-4776-A444-D40276ED879B}" srcOrd="0" destOrd="0" presId="urn:microsoft.com/office/officeart/2008/layout/LinedList"/>
    <dgm:cxn modelId="{7FF1060B-CDC8-4A70-844B-4FF4807ADA59}" type="presParOf" srcId="{FB38D42B-771D-4D0F-8408-4F97A7F78879}" destId="{F4EEFB3B-4B72-4D33-8C98-AA2C36B0E2F7}" srcOrd="1" destOrd="0" presId="urn:microsoft.com/office/officeart/2008/layout/LinedList"/>
    <dgm:cxn modelId="{A81ED102-5810-468B-802D-EE8B598D0B3A}" type="presParOf" srcId="{FB38D42B-771D-4D0F-8408-4F97A7F78879}" destId="{468ED9E8-FB1B-444F-95C3-857C40A8659D}" srcOrd="2" destOrd="0" presId="urn:microsoft.com/office/officeart/2008/layout/LinedList"/>
    <dgm:cxn modelId="{00BFFF03-4F0F-4C69-85D3-5FCF4B6B3B31}" type="presParOf" srcId="{6E740C9C-03B8-42CC-9E84-3DE26C281306}" destId="{0483E8A7-B274-46D8-B100-E2998F5FFD20}" srcOrd="5" destOrd="0" presId="urn:microsoft.com/office/officeart/2008/layout/LinedList"/>
    <dgm:cxn modelId="{02BFCE03-AEB2-4D0B-9FA4-7D5CD5348BD5}" type="presParOf" srcId="{6E740C9C-03B8-42CC-9E84-3DE26C281306}" destId="{54C67E92-0C49-40BA-AE70-2207BEE4E413}" srcOrd="6" destOrd="0" presId="urn:microsoft.com/office/officeart/2008/layout/LinedList"/>
    <dgm:cxn modelId="{04E67569-CAB9-453A-BABE-92ED5314E536}" type="presParOf" srcId="{6E740C9C-03B8-42CC-9E84-3DE26C281306}" destId="{098ABDB9-B7B6-434F-9679-14850D55E99B}" srcOrd="7" destOrd="0" presId="urn:microsoft.com/office/officeart/2008/layout/LinedList"/>
    <dgm:cxn modelId="{1B187667-72F1-48A0-8C01-6208F072B53D}" type="presParOf" srcId="{098ABDB9-B7B6-434F-9679-14850D55E99B}" destId="{2B824BA3-1BE5-4E70-A6E5-7A494BC8C699}" srcOrd="0" destOrd="0" presId="urn:microsoft.com/office/officeart/2008/layout/LinedList"/>
    <dgm:cxn modelId="{529E92C9-30CC-4EBD-9CE3-EBD3B8602C43}" type="presParOf" srcId="{098ABDB9-B7B6-434F-9679-14850D55E99B}" destId="{B214AE31-8705-461D-B58F-9AEF30A7C85D}" srcOrd="1" destOrd="0" presId="urn:microsoft.com/office/officeart/2008/layout/LinedList"/>
    <dgm:cxn modelId="{3A9D41BC-EA21-4DE5-BD61-98E739FB332F}" type="presParOf" srcId="{098ABDB9-B7B6-434F-9679-14850D55E99B}" destId="{BBB1AA5D-A544-43C9-A83B-1CE2565CD5D8}" srcOrd="2" destOrd="0" presId="urn:microsoft.com/office/officeart/2008/layout/LinedList"/>
    <dgm:cxn modelId="{DDA06617-0FDF-476D-9162-9CD04AC9F25F}" type="presParOf" srcId="{6E740C9C-03B8-42CC-9E84-3DE26C281306}" destId="{C8442F97-8FFE-4BF7-A640-C4A4D7AE01A4}" srcOrd="8" destOrd="0" presId="urn:microsoft.com/office/officeart/2008/layout/LinedList"/>
    <dgm:cxn modelId="{57AE3771-ABEC-462A-AA2B-BA457C7431A5}" type="presParOf" srcId="{6E740C9C-03B8-42CC-9E84-3DE26C281306}" destId="{103FEAE5-4C76-46DA-8245-E1CB9FF5E4A3}" srcOrd="9" destOrd="0" presId="urn:microsoft.com/office/officeart/2008/layout/LinedList"/>
    <dgm:cxn modelId="{DB2E7F13-5617-4CCD-A473-7DBCFCC5C36F}" type="presParOf" srcId="{6E740C9C-03B8-42CC-9E84-3DE26C281306}" destId="{2C54E5F0-02E4-43CE-B51F-2185FCB7388F}" srcOrd="10" destOrd="0" presId="urn:microsoft.com/office/officeart/2008/layout/LinedList"/>
    <dgm:cxn modelId="{889C103C-6AE1-4E50-BCFF-199763B99296}" type="presParOf" srcId="{2C54E5F0-02E4-43CE-B51F-2185FCB7388F}" destId="{364A0462-88BC-4D2A-B1AC-53E609ED722E}" srcOrd="0" destOrd="0" presId="urn:microsoft.com/office/officeart/2008/layout/LinedList"/>
    <dgm:cxn modelId="{E7954380-5E29-495C-994F-0CE40EB7265E}" type="presParOf" srcId="{2C54E5F0-02E4-43CE-B51F-2185FCB7388F}" destId="{203C4F56-C549-4F62-B87A-6397913A8CB8}" srcOrd="1" destOrd="0" presId="urn:microsoft.com/office/officeart/2008/layout/LinedList"/>
    <dgm:cxn modelId="{B5480FAC-9709-4A46-826C-0A7ED31C119C}" type="presParOf" srcId="{2C54E5F0-02E4-43CE-B51F-2185FCB7388F}" destId="{487C0524-585E-4CC2-9A2C-E1BC4D7C0AB7}" srcOrd="2" destOrd="0" presId="urn:microsoft.com/office/officeart/2008/layout/LinedList"/>
    <dgm:cxn modelId="{F9ED9442-1354-4AD6-9B8D-14A7FEA77FA9}" type="presParOf" srcId="{6E740C9C-03B8-42CC-9E84-3DE26C281306}" destId="{FCB5F512-2EF8-42B5-82F0-3DCECC241463}" srcOrd="11" destOrd="0" presId="urn:microsoft.com/office/officeart/2008/layout/LinedList"/>
    <dgm:cxn modelId="{BF2E00ED-E708-4E04-AA3E-801B87163544}" type="presParOf" srcId="{6E740C9C-03B8-42CC-9E84-3DE26C281306}" destId="{B5AF385C-1A86-440D-AE13-A92559C02ECA}" srcOrd="12" destOrd="0" presId="urn:microsoft.com/office/officeart/2008/layout/LinedList"/>
    <dgm:cxn modelId="{63076013-F7A2-4338-8B09-681004CDB489}" type="presParOf" srcId="{6E740C9C-03B8-42CC-9E84-3DE26C281306}" destId="{1ECF78F9-9539-491A-86D0-C324D95F48C0}" srcOrd="13" destOrd="0" presId="urn:microsoft.com/office/officeart/2008/layout/LinedList"/>
    <dgm:cxn modelId="{37008442-8F1C-428A-B686-08CBEE931F42}" type="presParOf" srcId="{1ECF78F9-9539-491A-86D0-C324D95F48C0}" destId="{65D6EBDF-0A59-4973-8874-CBB26C08135C}" srcOrd="0" destOrd="0" presId="urn:microsoft.com/office/officeart/2008/layout/LinedList"/>
    <dgm:cxn modelId="{9836FB1A-274A-4AE8-A677-B5E2CE894966}" type="presParOf" srcId="{1ECF78F9-9539-491A-86D0-C324D95F48C0}" destId="{53E30CCB-4575-4F3D-9B2A-7357C312568E}" srcOrd="1" destOrd="0" presId="urn:microsoft.com/office/officeart/2008/layout/LinedList"/>
    <dgm:cxn modelId="{64BCB756-8735-44A3-ACF1-CC8D8B4599E3}" type="presParOf" srcId="{1ECF78F9-9539-491A-86D0-C324D95F48C0}" destId="{20A5E12B-1D12-4BE1-8CC9-DAAC7640C86C}" srcOrd="2" destOrd="0" presId="urn:microsoft.com/office/officeart/2008/layout/LinedList"/>
    <dgm:cxn modelId="{666290C1-0C99-4C54-843A-B633F58EF446}" type="presParOf" srcId="{6E740C9C-03B8-42CC-9E84-3DE26C281306}" destId="{5D87EEA4-F7A9-422E-8609-923F703EC87F}" srcOrd="14" destOrd="0" presId="urn:microsoft.com/office/officeart/2008/layout/LinedList"/>
    <dgm:cxn modelId="{DA7FC3C5-08C4-4869-89B1-8D787C2BAD98}" type="presParOf" srcId="{6E740C9C-03B8-42CC-9E84-3DE26C281306}" destId="{CAFBB667-15E8-4585-A346-9DA1366E61E2}"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C473AE-9899-420A-BF58-E64AD154918F}">
      <dsp:nvSpPr>
        <dsp:cNvPr id="0" name=""/>
        <dsp:cNvSpPr/>
      </dsp:nvSpPr>
      <dsp:spPr>
        <a:xfrm>
          <a:off x="144279" y="12016"/>
          <a:ext cx="10684240" cy="1556032"/>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254000" bIns="247020" numCol="1" spcCol="1270" anchor="ctr" anchorCtr="0">
          <a:noAutofit/>
        </a:bodyPr>
        <a:lstStyle/>
        <a:p>
          <a:pPr marL="0" lvl="0" indent="0" algn="l" defTabSz="1600200">
            <a:lnSpc>
              <a:spcPct val="90000"/>
            </a:lnSpc>
            <a:spcBef>
              <a:spcPct val="0"/>
            </a:spcBef>
            <a:spcAft>
              <a:spcPct val="35000"/>
            </a:spcAft>
            <a:buNone/>
          </a:pPr>
          <a:r>
            <a:rPr lang="zh-TW" altLang="en-US" sz="3600" b="1" kern="1200" dirty="0">
              <a:latin typeface="微軟正黑體" pitchFamily="34" charset="-120"/>
              <a:ea typeface="微軟正黑體" pitchFamily="34" charset="-120"/>
            </a:rPr>
            <a:t>二周變形</a:t>
          </a:r>
        </a:p>
      </dsp:txBody>
      <dsp:txXfrm>
        <a:off x="144279" y="401024"/>
        <a:ext cx="10295232" cy="778016"/>
      </dsp:txXfrm>
    </dsp:sp>
    <dsp:sp modelId="{33E40D78-89D0-4E23-84F4-C3C8C2091E3A}">
      <dsp:nvSpPr>
        <dsp:cNvPr id="0" name=""/>
        <dsp:cNvSpPr/>
      </dsp:nvSpPr>
      <dsp:spPr>
        <a:xfrm>
          <a:off x="109101" y="1211942"/>
          <a:ext cx="3290746" cy="299749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zh-TW" altLang="en-US" sz="2800" kern="1200" dirty="0">
              <a:latin typeface="微軟正黑體" pitchFamily="34" charset="-120"/>
              <a:ea typeface="微軟正黑體" pitchFamily="34" charset="-120"/>
            </a:rPr>
            <a:t>第</a:t>
          </a:r>
          <a:r>
            <a:rPr lang="en-US" altLang="zh-TW" sz="2800" kern="1200" dirty="0">
              <a:latin typeface="微軟正黑體" pitchFamily="34" charset="-120"/>
              <a:ea typeface="微軟正黑體" pitchFamily="34" charset="-120"/>
            </a:rPr>
            <a:t>30</a:t>
          </a:r>
          <a:r>
            <a:rPr lang="zh-TW" altLang="en-US" sz="2800" kern="1200" dirty="0">
              <a:latin typeface="微軟正黑體" pitchFamily="34" charset="-120"/>
              <a:ea typeface="微軟正黑體" pitchFamily="34" charset="-120"/>
            </a:rPr>
            <a:t>條</a:t>
          </a:r>
          <a:endParaRPr lang="en-US" altLang="zh-TW" sz="2800" kern="1200" dirty="0">
            <a:latin typeface="微軟正黑體" pitchFamily="34" charset="-120"/>
            <a:ea typeface="微軟正黑體" pitchFamily="34" charset="-120"/>
          </a:endParaRPr>
        </a:p>
        <a:p>
          <a:pPr marL="0" lvl="0" indent="0" algn="l" defTabSz="1244600">
            <a:lnSpc>
              <a:spcPct val="90000"/>
            </a:lnSpc>
            <a:spcBef>
              <a:spcPct val="0"/>
            </a:spcBef>
            <a:spcAft>
              <a:spcPct val="35000"/>
            </a:spcAft>
            <a:buNone/>
          </a:pPr>
          <a:r>
            <a:rPr lang="zh-TW" altLang="en-US" sz="2800" kern="1200" dirty="0">
              <a:latin typeface="微軟正黑體" pitchFamily="34" charset="-120"/>
              <a:ea typeface="微軟正黑體" pitchFamily="34" charset="-120"/>
            </a:rPr>
            <a:t>將</a:t>
          </a:r>
          <a:r>
            <a:rPr lang="zh-TW" sz="2800" kern="1200" dirty="0">
              <a:latin typeface="微軟正黑體" pitchFamily="34" charset="-120"/>
              <a:ea typeface="微軟正黑體" pitchFamily="34" charset="-120"/>
            </a:rPr>
            <a:t>二週內二日之正常工作時數，分配於其他工作日。</a:t>
          </a:r>
          <a:endParaRPr lang="zh-TW" altLang="en-US" sz="2800" kern="1200" dirty="0">
            <a:latin typeface="微軟正黑體" pitchFamily="34" charset="-120"/>
            <a:ea typeface="微軟正黑體" pitchFamily="34" charset="-120"/>
          </a:endParaRPr>
        </a:p>
      </dsp:txBody>
      <dsp:txXfrm>
        <a:off x="109101" y="1211942"/>
        <a:ext cx="3290746" cy="2997491"/>
      </dsp:txXfrm>
    </dsp:sp>
    <dsp:sp modelId="{998B9D9D-06C9-4831-A0BC-3CA55CADD082}">
      <dsp:nvSpPr>
        <dsp:cNvPr id="0" name=""/>
        <dsp:cNvSpPr/>
      </dsp:nvSpPr>
      <dsp:spPr>
        <a:xfrm>
          <a:off x="3435025" y="530694"/>
          <a:ext cx="7393494" cy="1556032"/>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254000" bIns="247020" numCol="1" spcCol="1270" anchor="ctr" anchorCtr="0">
          <a:noAutofit/>
        </a:bodyPr>
        <a:lstStyle/>
        <a:p>
          <a:pPr marL="0" lvl="0" indent="0" algn="l" defTabSz="1600200">
            <a:lnSpc>
              <a:spcPct val="90000"/>
            </a:lnSpc>
            <a:spcBef>
              <a:spcPct val="0"/>
            </a:spcBef>
            <a:spcAft>
              <a:spcPct val="35000"/>
            </a:spcAft>
            <a:buNone/>
          </a:pPr>
          <a:r>
            <a:rPr lang="zh-TW" altLang="en-US" sz="3600" b="1" kern="1200" dirty="0">
              <a:latin typeface="微軟正黑體" pitchFamily="34" charset="-120"/>
              <a:ea typeface="微軟正黑體" pitchFamily="34" charset="-120"/>
            </a:rPr>
            <a:t>四周變形</a:t>
          </a:r>
        </a:p>
      </dsp:txBody>
      <dsp:txXfrm>
        <a:off x="3435025" y="919702"/>
        <a:ext cx="7004486" cy="778016"/>
      </dsp:txXfrm>
    </dsp:sp>
    <dsp:sp modelId="{FBF692E9-2C33-4769-AC7C-2736F2835643}">
      <dsp:nvSpPr>
        <dsp:cNvPr id="0" name=""/>
        <dsp:cNvSpPr/>
      </dsp:nvSpPr>
      <dsp:spPr>
        <a:xfrm>
          <a:off x="3435025" y="1730619"/>
          <a:ext cx="3290746" cy="299749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zh-TW" altLang="en-US" sz="2800" kern="1200" dirty="0">
              <a:latin typeface="微軟正黑體" pitchFamily="34" charset="-120"/>
              <a:ea typeface="微軟正黑體" pitchFamily="34" charset="-120"/>
            </a:rPr>
            <a:t>第</a:t>
          </a:r>
          <a:r>
            <a:rPr lang="en-US" altLang="zh-TW" sz="2800" kern="1200" dirty="0">
              <a:latin typeface="微軟正黑體" pitchFamily="34" charset="-120"/>
              <a:ea typeface="微軟正黑體" pitchFamily="34" charset="-120"/>
            </a:rPr>
            <a:t>30-1</a:t>
          </a:r>
          <a:r>
            <a:rPr lang="zh-TW" altLang="en-US" sz="2800" kern="1200" dirty="0">
              <a:latin typeface="微軟正黑體" pitchFamily="34" charset="-120"/>
              <a:ea typeface="微軟正黑體" pitchFamily="34" charset="-120"/>
            </a:rPr>
            <a:t>條</a:t>
          </a:r>
          <a:endParaRPr lang="en-US" altLang="zh-TW" sz="2800" kern="1200" dirty="0">
            <a:latin typeface="微軟正黑體" pitchFamily="34" charset="-120"/>
            <a:ea typeface="微軟正黑體" pitchFamily="34" charset="-120"/>
          </a:endParaRPr>
        </a:p>
        <a:p>
          <a:pPr marL="0" lvl="0" indent="0" algn="l" defTabSz="1244600">
            <a:lnSpc>
              <a:spcPct val="90000"/>
            </a:lnSpc>
            <a:spcBef>
              <a:spcPct val="0"/>
            </a:spcBef>
            <a:spcAft>
              <a:spcPct val="35000"/>
            </a:spcAft>
            <a:buNone/>
          </a:pPr>
          <a:r>
            <a:rPr lang="zh-TW" sz="2800" kern="1200" dirty="0">
              <a:latin typeface="微軟正黑體" pitchFamily="34" charset="-120"/>
              <a:ea typeface="微軟正黑體" pitchFamily="34" charset="-120"/>
            </a:rPr>
            <a:t>四週內正常工作時數分配於其他工作日之時數</a:t>
          </a:r>
          <a:endParaRPr lang="zh-TW" altLang="en-US" sz="2800" kern="1200" dirty="0">
            <a:latin typeface="微軟正黑體" pitchFamily="34" charset="-120"/>
            <a:ea typeface="微軟正黑體" pitchFamily="34" charset="-120"/>
          </a:endParaRPr>
        </a:p>
      </dsp:txBody>
      <dsp:txXfrm>
        <a:off x="3435025" y="1730619"/>
        <a:ext cx="3290746" cy="2997491"/>
      </dsp:txXfrm>
    </dsp:sp>
    <dsp:sp modelId="{E2A39B7F-30B0-4FE8-9D2B-E7F51CFF3F91}">
      <dsp:nvSpPr>
        <dsp:cNvPr id="0" name=""/>
        <dsp:cNvSpPr/>
      </dsp:nvSpPr>
      <dsp:spPr>
        <a:xfrm>
          <a:off x="6725771" y="1049371"/>
          <a:ext cx="4102748" cy="1556032"/>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254000" bIns="247020" numCol="1" spcCol="1270" anchor="ctr" anchorCtr="0">
          <a:noAutofit/>
        </a:bodyPr>
        <a:lstStyle/>
        <a:p>
          <a:pPr marL="0" lvl="0" indent="0" algn="l" defTabSz="1600200">
            <a:lnSpc>
              <a:spcPct val="90000"/>
            </a:lnSpc>
            <a:spcBef>
              <a:spcPct val="0"/>
            </a:spcBef>
            <a:spcAft>
              <a:spcPct val="35000"/>
            </a:spcAft>
            <a:buNone/>
          </a:pPr>
          <a:r>
            <a:rPr lang="zh-TW" altLang="en-US" sz="3600" b="1" kern="1200" dirty="0">
              <a:latin typeface="微軟正黑體" pitchFamily="34" charset="-120"/>
              <a:ea typeface="微軟正黑體" pitchFamily="34" charset="-120"/>
            </a:rPr>
            <a:t>八周變形</a:t>
          </a:r>
        </a:p>
      </dsp:txBody>
      <dsp:txXfrm>
        <a:off x="6725771" y="1438379"/>
        <a:ext cx="3713740" cy="778016"/>
      </dsp:txXfrm>
    </dsp:sp>
    <dsp:sp modelId="{6C6D5B38-85AF-4489-AE60-20FD38270AA8}">
      <dsp:nvSpPr>
        <dsp:cNvPr id="0" name=""/>
        <dsp:cNvSpPr/>
      </dsp:nvSpPr>
      <dsp:spPr>
        <a:xfrm>
          <a:off x="6725771" y="2249297"/>
          <a:ext cx="3290746" cy="2953623"/>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zh-TW" altLang="en-US" sz="2800" kern="1200" dirty="0">
              <a:latin typeface="微軟正黑體" pitchFamily="34" charset="-120"/>
              <a:ea typeface="微軟正黑體" pitchFamily="34" charset="-120"/>
            </a:rPr>
            <a:t>第</a:t>
          </a:r>
          <a:r>
            <a:rPr lang="en-US" altLang="zh-TW" sz="2800" kern="1200" dirty="0">
              <a:latin typeface="微軟正黑體" pitchFamily="34" charset="-120"/>
              <a:ea typeface="微軟正黑體" pitchFamily="34" charset="-120"/>
            </a:rPr>
            <a:t>30</a:t>
          </a:r>
          <a:r>
            <a:rPr lang="zh-TW" altLang="en-US" sz="2800" kern="1200" dirty="0">
              <a:latin typeface="微軟正黑體" pitchFamily="34" charset="-120"/>
              <a:ea typeface="微軟正黑體" pitchFamily="34" charset="-120"/>
            </a:rPr>
            <a:t>條</a:t>
          </a:r>
          <a:endParaRPr lang="en-US" altLang="zh-TW" sz="2800" kern="1200" dirty="0">
            <a:latin typeface="微軟正黑體" pitchFamily="34" charset="-120"/>
            <a:ea typeface="微軟正黑體" pitchFamily="34" charset="-120"/>
          </a:endParaRPr>
        </a:p>
        <a:p>
          <a:pPr marL="0" lvl="0" indent="0" algn="l" defTabSz="1244600">
            <a:lnSpc>
              <a:spcPct val="90000"/>
            </a:lnSpc>
            <a:spcBef>
              <a:spcPct val="0"/>
            </a:spcBef>
            <a:spcAft>
              <a:spcPct val="35000"/>
            </a:spcAft>
            <a:buNone/>
          </a:pPr>
          <a:r>
            <a:rPr lang="zh-TW" sz="2800" kern="1200" dirty="0">
              <a:latin typeface="微軟正黑體" pitchFamily="34" charset="-120"/>
              <a:ea typeface="微軟正黑體" pitchFamily="34" charset="-120"/>
            </a:rPr>
            <a:t>將八週內之正常工作時數加以分配。</a:t>
          </a:r>
          <a:endParaRPr lang="en-US" altLang="zh-TW" sz="2800" kern="1200" dirty="0">
            <a:latin typeface="微軟正黑體" pitchFamily="34" charset="-120"/>
            <a:ea typeface="微軟正黑體" pitchFamily="34" charset="-120"/>
          </a:endParaRPr>
        </a:p>
        <a:p>
          <a:pPr marL="0" lvl="0" indent="0" algn="l" defTabSz="1244600">
            <a:lnSpc>
              <a:spcPct val="90000"/>
            </a:lnSpc>
            <a:spcBef>
              <a:spcPct val="0"/>
            </a:spcBef>
            <a:spcAft>
              <a:spcPct val="35000"/>
            </a:spcAft>
            <a:buNone/>
          </a:pPr>
          <a:endParaRPr lang="zh-TW" altLang="en-US" sz="2800" kern="1200" dirty="0">
            <a:latin typeface="微軟正黑體" pitchFamily="34" charset="-120"/>
            <a:ea typeface="微軟正黑體" pitchFamily="34" charset="-120"/>
          </a:endParaRPr>
        </a:p>
      </dsp:txBody>
      <dsp:txXfrm>
        <a:off x="6725771" y="2249297"/>
        <a:ext cx="3290746" cy="29536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88FB1A-896D-445F-98A0-39C415849572}">
      <dsp:nvSpPr>
        <dsp:cNvPr id="0" name=""/>
        <dsp:cNvSpPr/>
      </dsp:nvSpPr>
      <dsp:spPr>
        <a:xfrm>
          <a:off x="822959" y="0"/>
          <a:ext cx="9326880" cy="521493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066C8F-444B-4931-B348-770B95B7EC54}">
      <dsp:nvSpPr>
        <dsp:cNvPr id="0" name=""/>
        <dsp:cNvSpPr/>
      </dsp:nvSpPr>
      <dsp:spPr>
        <a:xfrm>
          <a:off x="3553" y="1564481"/>
          <a:ext cx="2560798" cy="20859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zh-TW" altLang="en-US" sz="3900" kern="1200" dirty="0"/>
            <a:t>平日加班</a:t>
          </a:r>
        </a:p>
      </dsp:txBody>
      <dsp:txXfrm>
        <a:off x="105382" y="1666310"/>
        <a:ext cx="2357140" cy="1882316"/>
      </dsp:txXfrm>
    </dsp:sp>
    <dsp:sp modelId="{B1BFE4E3-442B-4D45-849B-4C2D24405D77}">
      <dsp:nvSpPr>
        <dsp:cNvPr id="0" name=""/>
        <dsp:cNvSpPr/>
      </dsp:nvSpPr>
      <dsp:spPr>
        <a:xfrm>
          <a:off x="2805185" y="1564481"/>
          <a:ext cx="2560798" cy="20859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zh-TW" altLang="en-US" sz="3900" kern="1200" dirty="0"/>
            <a:t>休息日加班</a:t>
          </a:r>
        </a:p>
      </dsp:txBody>
      <dsp:txXfrm>
        <a:off x="2907014" y="1666310"/>
        <a:ext cx="2357140" cy="1882316"/>
      </dsp:txXfrm>
    </dsp:sp>
    <dsp:sp modelId="{FC6EEC75-2533-482B-8B7D-9633B1ED18CC}">
      <dsp:nvSpPr>
        <dsp:cNvPr id="0" name=""/>
        <dsp:cNvSpPr/>
      </dsp:nvSpPr>
      <dsp:spPr>
        <a:xfrm>
          <a:off x="5606816" y="1564481"/>
          <a:ext cx="2560798" cy="20859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zh-TW" altLang="en-US" sz="3900" kern="1200" dirty="0"/>
            <a:t>例假日加班</a:t>
          </a:r>
        </a:p>
      </dsp:txBody>
      <dsp:txXfrm>
        <a:off x="5708645" y="1666310"/>
        <a:ext cx="2357140" cy="1882316"/>
      </dsp:txXfrm>
    </dsp:sp>
    <dsp:sp modelId="{C38F861A-C38A-4DCF-99D6-8BF6F6A274A6}">
      <dsp:nvSpPr>
        <dsp:cNvPr id="0" name=""/>
        <dsp:cNvSpPr/>
      </dsp:nvSpPr>
      <dsp:spPr>
        <a:xfrm>
          <a:off x="8408448" y="1564481"/>
          <a:ext cx="2560798" cy="20859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zh-TW" altLang="en-US" sz="3900" kern="1200" dirty="0"/>
            <a:t>休假特休加班</a:t>
          </a:r>
        </a:p>
      </dsp:txBody>
      <dsp:txXfrm>
        <a:off x="8510277" y="1666310"/>
        <a:ext cx="2357140" cy="18823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EDFC6-6FD0-45EA-9C5B-7CB14455936C}">
      <dsp:nvSpPr>
        <dsp:cNvPr id="0" name=""/>
        <dsp:cNvSpPr/>
      </dsp:nvSpPr>
      <dsp:spPr>
        <a:xfrm>
          <a:off x="0" y="0"/>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B656EF-D62D-4DED-B684-D2A73ABAE18C}">
      <dsp:nvSpPr>
        <dsp:cNvPr id="0" name=""/>
        <dsp:cNvSpPr/>
      </dsp:nvSpPr>
      <dsp:spPr>
        <a:xfrm>
          <a:off x="0" y="0"/>
          <a:ext cx="2194560" cy="5214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zh-TW" altLang="en-US" sz="6500" kern="1200" dirty="0"/>
            <a:t>加班</a:t>
          </a:r>
          <a:endParaRPr lang="en-US" altLang="zh-TW" sz="6500" kern="1200" dirty="0"/>
        </a:p>
        <a:p>
          <a:pPr marL="0" lvl="0" indent="0" algn="l" defTabSz="2889250">
            <a:lnSpc>
              <a:spcPct val="90000"/>
            </a:lnSpc>
            <a:spcBef>
              <a:spcPct val="0"/>
            </a:spcBef>
            <a:spcAft>
              <a:spcPct val="35000"/>
            </a:spcAft>
            <a:buNone/>
          </a:pPr>
          <a:r>
            <a:rPr lang="en-US" altLang="zh-TW" sz="2400" kern="1200" dirty="0">
              <a:solidFill>
                <a:srgbClr val="C00000"/>
              </a:solidFill>
            </a:rPr>
            <a:t>(</a:t>
          </a:r>
          <a:r>
            <a:rPr lang="zh-TW" altLang="en-US" sz="2400" kern="1200" dirty="0">
              <a:solidFill>
                <a:srgbClr val="C00000"/>
              </a:solidFill>
            </a:rPr>
            <a:t>解釋函</a:t>
          </a:r>
          <a:r>
            <a:rPr lang="en-US" altLang="zh-TW" sz="2400" kern="1200" dirty="0">
              <a:solidFill>
                <a:srgbClr val="C00000"/>
              </a:solidFill>
            </a:rPr>
            <a:t>)</a:t>
          </a:r>
          <a:endParaRPr lang="zh-TW" altLang="en-US" sz="2400" kern="1200" dirty="0">
            <a:solidFill>
              <a:srgbClr val="C00000"/>
            </a:solidFill>
          </a:endParaRPr>
        </a:p>
      </dsp:txBody>
      <dsp:txXfrm>
        <a:off x="0" y="0"/>
        <a:ext cx="2194560" cy="5214936"/>
      </dsp:txXfrm>
    </dsp:sp>
    <dsp:sp modelId="{6DBBAD89-0749-4A53-95D0-45E5837095B6}">
      <dsp:nvSpPr>
        <dsp:cNvPr id="0" name=""/>
        <dsp:cNvSpPr/>
      </dsp:nvSpPr>
      <dsp:spPr>
        <a:xfrm>
          <a:off x="2359152" y="35203"/>
          <a:ext cx="8613648" cy="704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altLang="zh-TW" sz="2500" kern="1200" dirty="0"/>
            <a:t>1.</a:t>
          </a:r>
          <a:r>
            <a:rPr lang="zh-TW" altLang="zh-TW" sz="2500" kern="1200" dirty="0"/>
            <a:t>『經工會或勞工同意』</a:t>
          </a:r>
          <a:r>
            <a:rPr lang="zh-TW" altLang="en-US" sz="2500" kern="1200" dirty="0"/>
            <a:t>釋</a:t>
          </a:r>
          <a:r>
            <a:rPr lang="zh-TW" altLang="zh-TW" sz="2500" kern="1200" dirty="0"/>
            <a:t>義</a:t>
          </a:r>
          <a:endParaRPr lang="zh-TW" altLang="en-US" sz="2500" kern="1200" dirty="0"/>
        </a:p>
      </dsp:txBody>
      <dsp:txXfrm>
        <a:off x="2359152" y="35203"/>
        <a:ext cx="8613648" cy="704067"/>
      </dsp:txXfrm>
    </dsp:sp>
    <dsp:sp modelId="{A7E743A2-BED8-4731-8E12-DA9448B17552}">
      <dsp:nvSpPr>
        <dsp:cNvPr id="0" name=""/>
        <dsp:cNvSpPr/>
      </dsp:nvSpPr>
      <dsp:spPr>
        <a:xfrm>
          <a:off x="2194560" y="739270"/>
          <a:ext cx="87782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EEFB3B-4B72-4D33-8C98-AA2C36B0E2F7}">
      <dsp:nvSpPr>
        <dsp:cNvPr id="0" name=""/>
        <dsp:cNvSpPr/>
      </dsp:nvSpPr>
      <dsp:spPr>
        <a:xfrm>
          <a:off x="2359152" y="774474"/>
          <a:ext cx="8613648" cy="704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altLang="zh-TW" sz="2500" kern="1200" dirty="0"/>
            <a:t>2.</a:t>
          </a:r>
          <a:r>
            <a:rPr lang="zh-TW" altLang="en-US" sz="2500" kern="1200" dirty="0"/>
            <a:t>平日加班時數</a:t>
          </a:r>
          <a:r>
            <a:rPr lang="en-US" altLang="zh-TW" sz="2500" kern="1200" dirty="0"/>
            <a:t>&amp;</a:t>
          </a:r>
          <a:r>
            <a:rPr lang="zh-TW" altLang="en-US" sz="2500" kern="1200" dirty="0"/>
            <a:t>例假日加班時數計算</a:t>
          </a:r>
        </a:p>
      </dsp:txBody>
      <dsp:txXfrm>
        <a:off x="2359152" y="774474"/>
        <a:ext cx="8613648" cy="704067"/>
      </dsp:txXfrm>
    </dsp:sp>
    <dsp:sp modelId="{0483E8A7-B274-46D8-B100-E2998F5FFD20}">
      <dsp:nvSpPr>
        <dsp:cNvPr id="0" name=""/>
        <dsp:cNvSpPr/>
      </dsp:nvSpPr>
      <dsp:spPr>
        <a:xfrm>
          <a:off x="2194560" y="1478541"/>
          <a:ext cx="87782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14AE31-8705-461D-B58F-9AEF30A7C85D}">
      <dsp:nvSpPr>
        <dsp:cNvPr id="0" name=""/>
        <dsp:cNvSpPr/>
      </dsp:nvSpPr>
      <dsp:spPr>
        <a:xfrm>
          <a:off x="2359152" y="1513744"/>
          <a:ext cx="8613648" cy="704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altLang="zh-TW" sz="2500" kern="1200" dirty="0"/>
            <a:t>3.</a:t>
          </a:r>
          <a:r>
            <a:rPr lang="zh-TW" altLang="en-US" sz="2500" kern="1200" dirty="0"/>
            <a:t> 勞工可否拒絕加班</a:t>
          </a:r>
        </a:p>
      </dsp:txBody>
      <dsp:txXfrm>
        <a:off x="2359152" y="1513744"/>
        <a:ext cx="8613648" cy="704067"/>
      </dsp:txXfrm>
    </dsp:sp>
    <dsp:sp modelId="{C8442F97-8FFE-4BF7-A640-C4A4D7AE01A4}">
      <dsp:nvSpPr>
        <dsp:cNvPr id="0" name=""/>
        <dsp:cNvSpPr/>
      </dsp:nvSpPr>
      <dsp:spPr>
        <a:xfrm>
          <a:off x="2194560" y="2217812"/>
          <a:ext cx="87782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3C4F56-C549-4F62-B87A-6397913A8CB8}">
      <dsp:nvSpPr>
        <dsp:cNvPr id="0" name=""/>
        <dsp:cNvSpPr/>
      </dsp:nvSpPr>
      <dsp:spPr>
        <a:xfrm>
          <a:off x="2359152" y="2253015"/>
          <a:ext cx="8613648" cy="704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altLang="zh-TW" sz="2500" kern="1200" dirty="0"/>
            <a:t>4.</a:t>
          </a:r>
          <a:r>
            <a:rPr lang="zh-TW" altLang="en-US" sz="2500" kern="1200" dirty="0"/>
            <a:t>勞工</a:t>
          </a:r>
          <a:r>
            <a:rPr lang="en-US" altLang="zh-TW" sz="2500" kern="1200" dirty="0">
              <a:latin typeface="新細明體" panose="02020500000000000000" pitchFamily="18" charset="-120"/>
              <a:ea typeface="新細明體" panose="02020500000000000000" pitchFamily="18" charset="-120"/>
            </a:rPr>
            <a:t>『</a:t>
          </a:r>
          <a:r>
            <a:rPr lang="zh-TW" altLang="en-US" sz="2500" kern="1200" dirty="0">
              <a:latin typeface="新細明體" panose="02020500000000000000" pitchFamily="18" charset="-120"/>
              <a:ea typeface="新細明體" panose="02020500000000000000" pitchFamily="18" charset="-120"/>
            </a:rPr>
            <a:t>自動加班</a:t>
          </a:r>
          <a:r>
            <a:rPr lang="en-US" altLang="zh-TW" sz="2500" kern="1200" dirty="0">
              <a:latin typeface="新細明體" panose="02020500000000000000" pitchFamily="18" charset="-120"/>
              <a:ea typeface="新細明體" panose="02020500000000000000" pitchFamily="18" charset="-120"/>
            </a:rPr>
            <a:t>』</a:t>
          </a:r>
          <a:r>
            <a:rPr lang="zh-TW" altLang="en-US" sz="2500" kern="1200" dirty="0">
              <a:latin typeface="新細明體" panose="02020500000000000000" pitchFamily="18" charset="-120"/>
              <a:ea typeface="新細明體" panose="02020500000000000000" pitchFamily="18" charset="-120"/>
            </a:rPr>
            <a:t>的判例</a:t>
          </a:r>
          <a:endParaRPr lang="zh-TW" altLang="en-US" sz="2500" kern="1200" dirty="0"/>
        </a:p>
      </dsp:txBody>
      <dsp:txXfrm>
        <a:off x="2359152" y="2253015"/>
        <a:ext cx="8613648" cy="704067"/>
      </dsp:txXfrm>
    </dsp:sp>
    <dsp:sp modelId="{FCB5F512-2EF8-42B5-82F0-3DCECC241463}">
      <dsp:nvSpPr>
        <dsp:cNvPr id="0" name=""/>
        <dsp:cNvSpPr/>
      </dsp:nvSpPr>
      <dsp:spPr>
        <a:xfrm>
          <a:off x="2194560" y="2957083"/>
          <a:ext cx="87782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E30CCB-4575-4F3D-9B2A-7357C312568E}">
      <dsp:nvSpPr>
        <dsp:cNvPr id="0" name=""/>
        <dsp:cNvSpPr/>
      </dsp:nvSpPr>
      <dsp:spPr>
        <a:xfrm>
          <a:off x="2359152" y="2992286"/>
          <a:ext cx="8613648" cy="704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altLang="zh-TW" sz="2500" kern="1200" dirty="0"/>
            <a:t>5.</a:t>
          </a:r>
          <a:r>
            <a:rPr lang="zh-TW" altLang="en-US" sz="2500" kern="1200" dirty="0"/>
            <a:t> 加班補休</a:t>
          </a:r>
        </a:p>
      </dsp:txBody>
      <dsp:txXfrm>
        <a:off x="2359152" y="2992286"/>
        <a:ext cx="8613648" cy="704067"/>
      </dsp:txXfrm>
    </dsp:sp>
    <dsp:sp modelId="{5D87EEA4-F7A9-422E-8609-923F703EC87F}">
      <dsp:nvSpPr>
        <dsp:cNvPr id="0" name=""/>
        <dsp:cNvSpPr/>
      </dsp:nvSpPr>
      <dsp:spPr>
        <a:xfrm>
          <a:off x="2194560" y="3696353"/>
          <a:ext cx="87782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5A5176-EA74-4E5D-A0E3-C94FB9EB6D1A}">
      <dsp:nvSpPr>
        <dsp:cNvPr id="0" name=""/>
        <dsp:cNvSpPr/>
      </dsp:nvSpPr>
      <dsp:spPr>
        <a:xfrm>
          <a:off x="2359152" y="3731557"/>
          <a:ext cx="8613648" cy="704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altLang="zh-TW" sz="2500" kern="1200" dirty="0"/>
            <a:t>6.</a:t>
          </a:r>
          <a:r>
            <a:rPr lang="zh-TW" altLang="en-US" sz="2500" kern="1200" dirty="0"/>
            <a:t> 值班</a:t>
          </a:r>
          <a:r>
            <a:rPr lang="en-US" altLang="zh-TW" sz="2500" kern="1200" dirty="0"/>
            <a:t>(</a:t>
          </a:r>
          <a:r>
            <a:rPr lang="zh-TW" altLang="en-US" sz="2500" kern="1200" dirty="0"/>
            <a:t>夜</a:t>
          </a:r>
          <a:r>
            <a:rPr lang="en-US" altLang="zh-TW" sz="2500" kern="1200" dirty="0"/>
            <a:t>)</a:t>
          </a:r>
          <a:r>
            <a:rPr lang="zh-TW" altLang="en-US" sz="2500" kern="1200" dirty="0"/>
            <a:t>規範</a:t>
          </a:r>
        </a:p>
      </dsp:txBody>
      <dsp:txXfrm>
        <a:off x="2359152" y="3731557"/>
        <a:ext cx="8613648" cy="704067"/>
      </dsp:txXfrm>
    </dsp:sp>
    <dsp:sp modelId="{43FCF584-A794-4807-B6BA-BE522802963F}">
      <dsp:nvSpPr>
        <dsp:cNvPr id="0" name=""/>
        <dsp:cNvSpPr/>
      </dsp:nvSpPr>
      <dsp:spPr>
        <a:xfrm>
          <a:off x="2194560" y="4435624"/>
          <a:ext cx="87782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AB625F-D8B4-491F-B179-F434FA651683}">
      <dsp:nvSpPr>
        <dsp:cNvPr id="0" name=""/>
        <dsp:cNvSpPr/>
      </dsp:nvSpPr>
      <dsp:spPr>
        <a:xfrm>
          <a:off x="2359152" y="4470828"/>
          <a:ext cx="8613648" cy="704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altLang="zh-TW" sz="2500" kern="1200" dirty="0"/>
            <a:t>7.</a:t>
          </a:r>
          <a:r>
            <a:rPr lang="zh-TW" altLang="en-US" sz="2500" kern="1200" dirty="0"/>
            <a:t> 延長工時 </a:t>
          </a:r>
          <a:r>
            <a:rPr lang="en-US" altLang="zh-TW" sz="2500" kern="1200" dirty="0"/>
            <a:t>&amp;</a:t>
          </a:r>
          <a:r>
            <a:rPr lang="zh-TW" altLang="en-US" sz="2500" kern="1200" dirty="0"/>
            <a:t> 教育訓練</a:t>
          </a:r>
        </a:p>
      </dsp:txBody>
      <dsp:txXfrm>
        <a:off x="2359152" y="4470828"/>
        <a:ext cx="8613648" cy="704067"/>
      </dsp:txXfrm>
    </dsp:sp>
    <dsp:sp modelId="{6D00174F-6608-4240-92EB-57912FFFB60A}">
      <dsp:nvSpPr>
        <dsp:cNvPr id="0" name=""/>
        <dsp:cNvSpPr/>
      </dsp:nvSpPr>
      <dsp:spPr>
        <a:xfrm>
          <a:off x="2194560" y="5174895"/>
          <a:ext cx="87782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EDFC6-6FD0-45EA-9C5B-7CB14455936C}">
      <dsp:nvSpPr>
        <dsp:cNvPr id="0" name=""/>
        <dsp:cNvSpPr/>
      </dsp:nvSpPr>
      <dsp:spPr>
        <a:xfrm>
          <a:off x="0" y="0"/>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B656EF-D62D-4DED-B684-D2A73ABAE18C}">
      <dsp:nvSpPr>
        <dsp:cNvPr id="0" name=""/>
        <dsp:cNvSpPr/>
      </dsp:nvSpPr>
      <dsp:spPr>
        <a:xfrm>
          <a:off x="0" y="0"/>
          <a:ext cx="2194560" cy="5214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zh-TW" altLang="en-US" sz="6500" kern="1200" dirty="0"/>
            <a:t>例假</a:t>
          </a:r>
          <a:endParaRPr lang="en-US" altLang="zh-TW" sz="6500" kern="1200" dirty="0"/>
        </a:p>
        <a:p>
          <a:pPr marL="0" lvl="0" indent="0" algn="l" defTabSz="2889250">
            <a:lnSpc>
              <a:spcPct val="90000"/>
            </a:lnSpc>
            <a:spcBef>
              <a:spcPct val="0"/>
            </a:spcBef>
            <a:spcAft>
              <a:spcPct val="35000"/>
            </a:spcAft>
            <a:buNone/>
          </a:pPr>
          <a:r>
            <a:rPr lang="en-US" altLang="zh-TW" sz="2400" kern="1200" dirty="0">
              <a:solidFill>
                <a:srgbClr val="C00000"/>
              </a:solidFill>
            </a:rPr>
            <a:t>(</a:t>
          </a:r>
          <a:r>
            <a:rPr lang="zh-TW" altLang="en-US" sz="2400" kern="1200" dirty="0">
              <a:solidFill>
                <a:srgbClr val="C00000"/>
              </a:solidFill>
            </a:rPr>
            <a:t>解釋函</a:t>
          </a:r>
          <a:r>
            <a:rPr lang="en-US" altLang="zh-TW" sz="2400" kern="1200" dirty="0">
              <a:solidFill>
                <a:srgbClr val="C00000"/>
              </a:solidFill>
            </a:rPr>
            <a:t>)</a:t>
          </a:r>
          <a:endParaRPr lang="zh-TW" altLang="en-US" sz="2400" kern="1200" dirty="0">
            <a:solidFill>
              <a:srgbClr val="C00000"/>
            </a:solidFill>
          </a:endParaRPr>
        </a:p>
      </dsp:txBody>
      <dsp:txXfrm>
        <a:off x="0" y="0"/>
        <a:ext cx="2194560" cy="5214936"/>
      </dsp:txXfrm>
    </dsp:sp>
    <dsp:sp modelId="{6DBBAD89-0749-4A53-95D0-45E5837095B6}">
      <dsp:nvSpPr>
        <dsp:cNvPr id="0" name=""/>
        <dsp:cNvSpPr/>
      </dsp:nvSpPr>
      <dsp:spPr>
        <a:xfrm>
          <a:off x="2359152" y="49144"/>
          <a:ext cx="8613648" cy="98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altLang="zh-TW" sz="3500" kern="1200" dirty="0"/>
            <a:t>1.</a:t>
          </a:r>
          <a:r>
            <a:rPr lang="zh-TW" altLang="en-US" sz="3500" kern="1200" dirty="0"/>
            <a:t>例假處理原則</a:t>
          </a:r>
        </a:p>
      </dsp:txBody>
      <dsp:txXfrm>
        <a:off x="2359152" y="49144"/>
        <a:ext cx="8613648" cy="982893"/>
      </dsp:txXfrm>
    </dsp:sp>
    <dsp:sp modelId="{A7E743A2-BED8-4731-8E12-DA9448B17552}">
      <dsp:nvSpPr>
        <dsp:cNvPr id="0" name=""/>
        <dsp:cNvSpPr/>
      </dsp:nvSpPr>
      <dsp:spPr>
        <a:xfrm>
          <a:off x="2194560" y="1032038"/>
          <a:ext cx="87782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EEFB3B-4B72-4D33-8C98-AA2C36B0E2F7}">
      <dsp:nvSpPr>
        <dsp:cNvPr id="0" name=""/>
        <dsp:cNvSpPr/>
      </dsp:nvSpPr>
      <dsp:spPr>
        <a:xfrm>
          <a:off x="2359152" y="1081182"/>
          <a:ext cx="8613648" cy="98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altLang="zh-TW" sz="3500" kern="1200" dirty="0"/>
            <a:t>2.</a:t>
          </a:r>
          <a:r>
            <a:rPr lang="zh-TW" altLang="en-US" sz="3500" kern="1200" dirty="0"/>
            <a:t>例假出勤規範</a:t>
          </a:r>
        </a:p>
      </dsp:txBody>
      <dsp:txXfrm>
        <a:off x="2359152" y="1081182"/>
        <a:ext cx="8613648" cy="982893"/>
      </dsp:txXfrm>
    </dsp:sp>
    <dsp:sp modelId="{0483E8A7-B274-46D8-B100-E2998F5FFD20}">
      <dsp:nvSpPr>
        <dsp:cNvPr id="0" name=""/>
        <dsp:cNvSpPr/>
      </dsp:nvSpPr>
      <dsp:spPr>
        <a:xfrm>
          <a:off x="2194560" y="2064076"/>
          <a:ext cx="87782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14AE31-8705-461D-B58F-9AEF30A7C85D}">
      <dsp:nvSpPr>
        <dsp:cNvPr id="0" name=""/>
        <dsp:cNvSpPr/>
      </dsp:nvSpPr>
      <dsp:spPr>
        <a:xfrm>
          <a:off x="2359152" y="2113220"/>
          <a:ext cx="8613648" cy="98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altLang="zh-TW" sz="3500" kern="1200" dirty="0"/>
            <a:t>3.</a:t>
          </a:r>
          <a:r>
            <a:rPr lang="zh-TW" altLang="en-US" sz="3500" kern="1200" dirty="0"/>
            <a:t>例假日出勤教育訓練</a:t>
          </a:r>
          <a:r>
            <a:rPr lang="en-US" altLang="zh-TW" sz="3500" kern="1200" dirty="0"/>
            <a:t>,</a:t>
          </a:r>
          <a:r>
            <a:rPr lang="zh-TW" altLang="en-US" sz="3500" kern="1200" dirty="0"/>
            <a:t>加班費計算原則</a:t>
          </a:r>
        </a:p>
      </dsp:txBody>
      <dsp:txXfrm>
        <a:off x="2359152" y="2113220"/>
        <a:ext cx="8613648" cy="982893"/>
      </dsp:txXfrm>
    </dsp:sp>
    <dsp:sp modelId="{C8442F97-8FFE-4BF7-A640-C4A4D7AE01A4}">
      <dsp:nvSpPr>
        <dsp:cNvPr id="0" name=""/>
        <dsp:cNvSpPr/>
      </dsp:nvSpPr>
      <dsp:spPr>
        <a:xfrm>
          <a:off x="2194560" y="3096114"/>
          <a:ext cx="87782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3C4F56-C549-4F62-B87A-6397913A8CB8}">
      <dsp:nvSpPr>
        <dsp:cNvPr id="0" name=""/>
        <dsp:cNvSpPr/>
      </dsp:nvSpPr>
      <dsp:spPr>
        <a:xfrm>
          <a:off x="2359152" y="3145258"/>
          <a:ext cx="8613648" cy="98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altLang="zh-TW" sz="3500" kern="1200" dirty="0"/>
            <a:t>4.</a:t>
          </a:r>
          <a:r>
            <a:rPr lang="zh-TW" altLang="en-US" sz="3500" kern="1200" dirty="0"/>
            <a:t>例假日同意出勤</a:t>
          </a:r>
          <a:r>
            <a:rPr lang="en-US" altLang="zh-TW" sz="3500" kern="1200" dirty="0"/>
            <a:t>, </a:t>
          </a:r>
          <a:r>
            <a:rPr lang="zh-TW" altLang="en-US" sz="3500" kern="1200" dirty="0"/>
            <a:t>卻未到勤</a:t>
          </a:r>
        </a:p>
      </dsp:txBody>
      <dsp:txXfrm>
        <a:off x="2359152" y="3145258"/>
        <a:ext cx="8613648" cy="982893"/>
      </dsp:txXfrm>
    </dsp:sp>
    <dsp:sp modelId="{FCB5F512-2EF8-42B5-82F0-3DCECC241463}">
      <dsp:nvSpPr>
        <dsp:cNvPr id="0" name=""/>
        <dsp:cNvSpPr/>
      </dsp:nvSpPr>
      <dsp:spPr>
        <a:xfrm>
          <a:off x="2194560" y="4128152"/>
          <a:ext cx="87782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E30CCB-4575-4F3D-9B2A-7357C312568E}">
      <dsp:nvSpPr>
        <dsp:cNvPr id="0" name=""/>
        <dsp:cNvSpPr/>
      </dsp:nvSpPr>
      <dsp:spPr>
        <a:xfrm>
          <a:off x="2359152" y="4177296"/>
          <a:ext cx="8613648" cy="98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altLang="zh-TW" sz="3500" kern="1200" dirty="0"/>
            <a:t>5.</a:t>
          </a:r>
          <a:r>
            <a:rPr lang="zh-TW" altLang="en-US" sz="3500" kern="1200" dirty="0"/>
            <a:t>勞動節適逢假日補休一天</a:t>
          </a:r>
        </a:p>
      </dsp:txBody>
      <dsp:txXfrm>
        <a:off x="2359152" y="4177296"/>
        <a:ext cx="8613648" cy="982893"/>
      </dsp:txXfrm>
    </dsp:sp>
    <dsp:sp modelId="{5D87EEA4-F7A9-422E-8609-923F703EC87F}">
      <dsp:nvSpPr>
        <dsp:cNvPr id="0" name=""/>
        <dsp:cNvSpPr/>
      </dsp:nvSpPr>
      <dsp:spPr>
        <a:xfrm>
          <a:off x="2194560" y="5160190"/>
          <a:ext cx="87782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91F3EF-DE4B-423F-943F-E59F1CF5D656}" type="datetimeFigureOut">
              <a:rPr lang="zh-TW" altLang="en-US" smtClean="0"/>
              <a:t>2018/7/26</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3121DF-C3D5-4732-A96C-7F1025B1DDB9}" type="slidenum">
              <a:rPr lang="zh-TW" altLang="en-US" smtClean="0"/>
              <a:t>‹#›</a:t>
            </a:fld>
            <a:endParaRPr lang="zh-TW" altLang="en-US"/>
          </a:p>
        </p:txBody>
      </p:sp>
    </p:spTree>
    <p:extLst>
      <p:ext uri="{BB962C8B-B14F-4D97-AF65-F5344CB8AC3E}">
        <p14:creationId xmlns:p14="http://schemas.microsoft.com/office/powerpoint/2010/main" val="1472846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A3121DF-C3D5-4732-A96C-7F1025B1DDB9}" type="slidenum">
              <a:rPr lang="zh-TW" altLang="en-US" smtClean="0"/>
              <a:t>1</a:t>
            </a:fld>
            <a:endParaRPr lang="zh-TW" altLang="en-US"/>
          </a:p>
        </p:txBody>
      </p:sp>
    </p:spTree>
    <p:extLst>
      <p:ext uri="{BB962C8B-B14F-4D97-AF65-F5344CB8AC3E}">
        <p14:creationId xmlns:p14="http://schemas.microsoft.com/office/powerpoint/2010/main" val="2427516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85" tIns="44593" rIns="89185" bIns="44593"/>
          <a:lstStyle>
            <a:lvl1pPr defTabSz="922338">
              <a:defRPr kumimoji="1">
                <a:solidFill>
                  <a:schemeClr val="tx1"/>
                </a:solidFill>
                <a:latin typeface="Verdana" panose="020B0604030504040204" pitchFamily="34" charset="0"/>
                <a:ea typeface="新細明體" panose="02020500000000000000" pitchFamily="18" charset="-120"/>
              </a:defRPr>
            </a:lvl1pPr>
            <a:lvl2pPr marL="742950" indent="-285750" defTabSz="922338">
              <a:defRPr kumimoji="1">
                <a:solidFill>
                  <a:schemeClr val="tx1"/>
                </a:solidFill>
                <a:latin typeface="Verdana" panose="020B0604030504040204" pitchFamily="34" charset="0"/>
                <a:ea typeface="新細明體" panose="02020500000000000000" pitchFamily="18" charset="-120"/>
              </a:defRPr>
            </a:lvl2pPr>
            <a:lvl3pPr marL="1143000" indent="-228600" defTabSz="922338">
              <a:defRPr kumimoji="1">
                <a:solidFill>
                  <a:schemeClr val="tx1"/>
                </a:solidFill>
                <a:latin typeface="Verdana" panose="020B0604030504040204" pitchFamily="34" charset="0"/>
                <a:ea typeface="新細明體" panose="02020500000000000000" pitchFamily="18" charset="-120"/>
              </a:defRPr>
            </a:lvl3pPr>
            <a:lvl4pPr marL="1600200" indent="-228600" defTabSz="922338">
              <a:defRPr kumimoji="1">
                <a:solidFill>
                  <a:schemeClr val="tx1"/>
                </a:solidFill>
                <a:latin typeface="Verdana" panose="020B0604030504040204" pitchFamily="34" charset="0"/>
                <a:ea typeface="新細明體" panose="02020500000000000000" pitchFamily="18" charset="-120"/>
              </a:defRPr>
            </a:lvl4pPr>
            <a:lvl5pPr marL="2057400" indent="-228600" defTabSz="922338">
              <a:defRPr kumimoji="1">
                <a:solidFill>
                  <a:schemeClr val="tx1"/>
                </a:solidFill>
                <a:latin typeface="Verdana" panose="020B0604030504040204" pitchFamily="34" charset="0"/>
                <a:ea typeface="新細明體" panose="02020500000000000000" pitchFamily="18" charset="-120"/>
              </a:defRPr>
            </a:lvl5pPr>
            <a:lvl6pPr marL="2514600" indent="-228600" defTabSz="922338"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defTabSz="922338"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defTabSz="922338"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defTabSz="922338"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ACBDF854-E3DC-4125-8BD5-2E985C083CC7}" type="slidenum">
              <a:rPr lang="en-US" altLang="zh-TW" sz="1300">
                <a:latin typeface="Arial" panose="020B0604020202020204" pitchFamily="34" charset="0"/>
              </a:rPr>
              <a:pPr/>
              <a:t>2</a:t>
            </a:fld>
            <a:endParaRPr lang="en-US" altLang="zh-TW" sz="1300">
              <a:latin typeface="Arial" panose="020B0604020202020204" pitchFamily="34"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85" tIns="44593" rIns="89185" bIns="44593"/>
          <a:lstStyle/>
          <a:p>
            <a:pPr eaLnBrk="1" hangingPunct="1"/>
            <a:endParaRPr lang="zh-TW" altLang="zh-TW"/>
          </a:p>
        </p:txBody>
      </p:sp>
    </p:spTree>
    <p:extLst>
      <p:ext uri="{BB962C8B-B14F-4D97-AF65-F5344CB8AC3E}">
        <p14:creationId xmlns:p14="http://schemas.microsoft.com/office/powerpoint/2010/main" val="796762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A3121DF-C3D5-4732-A96C-7F1025B1DDB9}" type="slidenum">
              <a:rPr lang="zh-TW" altLang="en-US" smtClean="0"/>
              <a:t>28</a:t>
            </a:fld>
            <a:endParaRPr lang="zh-TW" altLang="en-US"/>
          </a:p>
        </p:txBody>
      </p:sp>
    </p:spTree>
    <p:extLst>
      <p:ext uri="{BB962C8B-B14F-4D97-AF65-F5344CB8AC3E}">
        <p14:creationId xmlns:p14="http://schemas.microsoft.com/office/powerpoint/2010/main" val="3302033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A3121DF-C3D5-4732-A96C-7F1025B1DDB9}" type="slidenum">
              <a:rPr lang="zh-TW" altLang="en-US" smtClean="0"/>
              <a:t>29</a:t>
            </a:fld>
            <a:endParaRPr lang="zh-TW" altLang="en-US"/>
          </a:p>
        </p:txBody>
      </p:sp>
    </p:spTree>
    <p:extLst>
      <p:ext uri="{BB962C8B-B14F-4D97-AF65-F5344CB8AC3E}">
        <p14:creationId xmlns:p14="http://schemas.microsoft.com/office/powerpoint/2010/main" val="1630875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A3121DF-C3D5-4732-A96C-7F1025B1DDB9}" type="slidenum">
              <a:rPr lang="zh-TW" altLang="en-US" smtClean="0"/>
              <a:t>31</a:t>
            </a:fld>
            <a:endParaRPr lang="zh-TW" altLang="en-US"/>
          </a:p>
        </p:txBody>
      </p:sp>
    </p:spTree>
    <p:extLst>
      <p:ext uri="{BB962C8B-B14F-4D97-AF65-F5344CB8AC3E}">
        <p14:creationId xmlns:p14="http://schemas.microsoft.com/office/powerpoint/2010/main" val="3650266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A3121DF-C3D5-4732-A96C-7F1025B1DDB9}" type="slidenum">
              <a:rPr lang="zh-TW" altLang="en-US" smtClean="0"/>
              <a:t>35</a:t>
            </a:fld>
            <a:endParaRPr lang="zh-TW" altLang="en-US"/>
          </a:p>
        </p:txBody>
      </p:sp>
    </p:spTree>
    <p:extLst>
      <p:ext uri="{BB962C8B-B14F-4D97-AF65-F5344CB8AC3E}">
        <p14:creationId xmlns:p14="http://schemas.microsoft.com/office/powerpoint/2010/main" val="2251213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B3AAF4D-C27F-41D2-B829-406703A51DDD}" type="slidenum">
              <a:rPr lang="zh-TW" altLang="en-US" smtClean="0"/>
              <a:t>37</a:t>
            </a:fld>
            <a:endParaRPr lang="zh-TW" altLang="en-US"/>
          </a:p>
        </p:txBody>
      </p:sp>
    </p:spTree>
    <p:extLst>
      <p:ext uri="{BB962C8B-B14F-4D97-AF65-F5344CB8AC3E}">
        <p14:creationId xmlns:p14="http://schemas.microsoft.com/office/powerpoint/2010/main" val="3334992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A3121DF-C3D5-4732-A96C-7F1025B1DDB9}" type="slidenum">
              <a:rPr lang="zh-TW" altLang="en-US" smtClean="0"/>
              <a:t>59</a:t>
            </a:fld>
            <a:endParaRPr lang="zh-TW" altLang="en-US"/>
          </a:p>
        </p:txBody>
      </p:sp>
    </p:spTree>
    <p:extLst>
      <p:ext uri="{BB962C8B-B14F-4D97-AF65-F5344CB8AC3E}">
        <p14:creationId xmlns:p14="http://schemas.microsoft.com/office/powerpoint/2010/main" val="3704657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A3121DF-C3D5-4732-A96C-7F1025B1DDB9}" type="slidenum">
              <a:rPr lang="zh-TW" altLang="en-US" smtClean="0"/>
              <a:t>82</a:t>
            </a:fld>
            <a:endParaRPr lang="zh-TW" altLang="en-US"/>
          </a:p>
        </p:txBody>
      </p:sp>
    </p:spTree>
    <p:extLst>
      <p:ext uri="{BB962C8B-B14F-4D97-AF65-F5344CB8AC3E}">
        <p14:creationId xmlns:p14="http://schemas.microsoft.com/office/powerpoint/2010/main" val="1999499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6"/>
            <a:ext cx="10363200" cy="1470025"/>
          </a:xfrm>
        </p:spPr>
        <p:txBody>
          <a:bodyPr/>
          <a:lstStyle>
            <a:lvl1pPr>
              <a:defRPr sz="4800">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副標題 2"/>
          <p:cNvSpPr>
            <a:spLocks noGrp="1"/>
          </p:cNvSpPr>
          <p:nvPr>
            <p:ph type="subTitle" idx="1"/>
          </p:nvPr>
        </p:nvSpPr>
        <p:spPr>
          <a:xfrm>
            <a:off x="1828800" y="3886200"/>
            <a:ext cx="8534400" cy="1752600"/>
          </a:xfrm>
        </p:spPr>
        <p:txBody>
          <a:bodyPr/>
          <a:lstStyle>
            <a:lvl1pPr marL="0" indent="0" algn="ctr">
              <a:buNone/>
              <a:defRPr>
                <a:latin typeface="微軟正黑體" panose="020B0604030504040204" pitchFamily="34" charset="-120"/>
                <a:ea typeface="微軟正黑體" panose="020B0604030504040204" pitchFamily="34" charset="-12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endParaRPr lang="zh-TW" altLang="en-US" dirty="0"/>
          </a:p>
        </p:txBody>
      </p:sp>
      <p:sp>
        <p:nvSpPr>
          <p:cNvPr id="4" name="Text Box 5"/>
          <p:cNvSpPr txBox="1">
            <a:spLocks noGrp="1" noChangeArrowheads="1"/>
          </p:cNvSpPr>
          <p:nvPr>
            <p:ph type="sldNum" sz="quarter" idx="10"/>
          </p:nvPr>
        </p:nvSpPr>
        <p:spPr>
          <a:ln/>
        </p:spPr>
        <p:txBody>
          <a:bodyPr/>
          <a:lstStyle>
            <a:lvl1pPr>
              <a:defRPr/>
            </a:lvl1pPr>
          </a:lstStyle>
          <a:p>
            <a:fld id="{5846C2C7-7CAD-4DE7-8DFA-70C9EF91D5AF}" type="slidenum">
              <a:rPr lang="zh-TW" altLang="en-US" smtClean="0"/>
              <a:t>‹#›</a:t>
            </a:fld>
            <a:endParaRPr lang="zh-TW" altLang="en-US"/>
          </a:p>
        </p:txBody>
      </p:sp>
    </p:spTree>
    <p:extLst>
      <p:ext uri="{BB962C8B-B14F-4D97-AF65-F5344CB8AC3E}">
        <p14:creationId xmlns:p14="http://schemas.microsoft.com/office/powerpoint/2010/main" val="115900169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Text Box 5"/>
          <p:cNvSpPr txBox="1">
            <a:spLocks noGrp="1" noChangeArrowheads="1"/>
          </p:cNvSpPr>
          <p:nvPr>
            <p:ph type="sldNum" sz="quarter" idx="10"/>
          </p:nvPr>
        </p:nvSpPr>
        <p:spPr>
          <a:ln/>
        </p:spPr>
        <p:txBody>
          <a:bodyPr/>
          <a:lstStyle>
            <a:lvl1pPr>
              <a:defRPr/>
            </a:lvl1pPr>
          </a:lstStyle>
          <a:p>
            <a:fld id="{5846C2C7-7CAD-4DE7-8DFA-70C9EF91D5AF}" type="slidenum">
              <a:rPr lang="zh-TW" altLang="en-US" smtClean="0"/>
              <a:t>‹#›</a:t>
            </a:fld>
            <a:endParaRPr lang="zh-TW" altLang="en-US"/>
          </a:p>
        </p:txBody>
      </p:sp>
    </p:spTree>
    <p:extLst>
      <p:ext uri="{BB962C8B-B14F-4D97-AF65-F5344CB8AC3E}">
        <p14:creationId xmlns:p14="http://schemas.microsoft.com/office/powerpoint/2010/main" val="403638608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01100" y="347664"/>
            <a:ext cx="2743200" cy="6510337"/>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571500" y="347664"/>
            <a:ext cx="8026400" cy="651033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Text Box 5"/>
          <p:cNvSpPr txBox="1">
            <a:spLocks noGrp="1" noChangeArrowheads="1"/>
          </p:cNvSpPr>
          <p:nvPr>
            <p:ph type="sldNum" sz="quarter" idx="10"/>
          </p:nvPr>
        </p:nvSpPr>
        <p:spPr>
          <a:ln/>
        </p:spPr>
        <p:txBody>
          <a:bodyPr/>
          <a:lstStyle>
            <a:lvl1pPr>
              <a:defRPr/>
            </a:lvl1pPr>
          </a:lstStyle>
          <a:p>
            <a:fld id="{5846C2C7-7CAD-4DE7-8DFA-70C9EF91D5AF}" type="slidenum">
              <a:rPr lang="zh-TW" altLang="en-US" smtClean="0"/>
              <a:t>‹#›</a:t>
            </a:fld>
            <a:endParaRPr lang="zh-TW" altLang="en-US"/>
          </a:p>
        </p:txBody>
      </p:sp>
    </p:spTree>
    <p:extLst>
      <p:ext uri="{BB962C8B-B14F-4D97-AF65-F5344CB8AC3E}">
        <p14:creationId xmlns:p14="http://schemas.microsoft.com/office/powerpoint/2010/main" val="297058275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333500" y="347663"/>
            <a:ext cx="7943851" cy="1295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571500" y="1643064"/>
            <a:ext cx="5384800" cy="52149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59500" y="1643064"/>
            <a:ext cx="5384800" cy="52149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Text Box 5"/>
          <p:cNvSpPr txBox="1">
            <a:spLocks noGrp="1" noChangeArrowheads="1"/>
          </p:cNvSpPr>
          <p:nvPr>
            <p:ph type="sldNum" sz="quarter" idx="10"/>
          </p:nvPr>
        </p:nvSpPr>
        <p:spPr>
          <a:ln/>
        </p:spPr>
        <p:txBody>
          <a:bodyPr/>
          <a:lstStyle>
            <a:lvl1pPr>
              <a:defRPr/>
            </a:lvl1pPr>
          </a:lstStyle>
          <a:p>
            <a:fld id="{5846C2C7-7CAD-4DE7-8DFA-70C9EF91D5AF}" type="slidenum">
              <a:rPr lang="zh-TW" altLang="en-US" smtClean="0"/>
              <a:t>‹#›</a:t>
            </a:fld>
            <a:endParaRPr lang="zh-TW" altLang="en-US"/>
          </a:p>
        </p:txBody>
      </p:sp>
    </p:spTree>
    <p:extLst>
      <p:ext uri="{BB962C8B-B14F-4D97-AF65-F5344CB8AC3E}">
        <p14:creationId xmlns:p14="http://schemas.microsoft.com/office/powerpoint/2010/main" val="110696724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333500" y="347663"/>
            <a:ext cx="7943851" cy="1295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571500" y="1643064"/>
            <a:ext cx="5384800" cy="52149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6159500" y="1643064"/>
            <a:ext cx="5384800" cy="25304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6159500" y="4325938"/>
            <a:ext cx="5384800" cy="253206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Text Box 5"/>
          <p:cNvSpPr txBox="1">
            <a:spLocks noGrp="1" noChangeArrowheads="1"/>
          </p:cNvSpPr>
          <p:nvPr>
            <p:ph type="sldNum" sz="quarter" idx="10"/>
          </p:nvPr>
        </p:nvSpPr>
        <p:spPr>
          <a:ln/>
        </p:spPr>
        <p:txBody>
          <a:bodyPr/>
          <a:lstStyle>
            <a:lvl1pPr>
              <a:defRPr/>
            </a:lvl1pPr>
          </a:lstStyle>
          <a:p>
            <a:fld id="{5846C2C7-7CAD-4DE7-8DFA-70C9EF91D5AF}" type="slidenum">
              <a:rPr lang="zh-TW" altLang="en-US" smtClean="0"/>
              <a:t>‹#›</a:t>
            </a:fld>
            <a:endParaRPr lang="zh-TW" altLang="en-US"/>
          </a:p>
        </p:txBody>
      </p:sp>
    </p:spTree>
    <p:extLst>
      <p:ext uri="{BB962C8B-B14F-4D97-AF65-F5344CB8AC3E}">
        <p14:creationId xmlns:p14="http://schemas.microsoft.com/office/powerpoint/2010/main" val="73180550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p>
            <a:r>
              <a:rPr lang="zh-TW" altLang="en-US"/>
              <a:t>按一下以編輯母片標題樣式</a:t>
            </a:r>
          </a:p>
        </p:txBody>
      </p:sp>
      <p:sp>
        <p:nvSpPr>
          <p:cNvPr id="3" name="表格版面配置區 2"/>
          <p:cNvSpPr>
            <a:spLocks noGrp="1"/>
          </p:cNvSpPr>
          <p:nvPr>
            <p:ph type="tbl" idx="1"/>
          </p:nvPr>
        </p:nvSpPr>
        <p:spPr>
          <a:xfrm>
            <a:off x="609600" y="1600201"/>
            <a:ext cx="10972800" cy="4525963"/>
          </a:xfrm>
        </p:spPr>
        <p:txBody>
          <a:bodyPr/>
          <a:lstStyle/>
          <a:p>
            <a:pPr lvl="0"/>
            <a:r>
              <a:rPr lang="zh-TW" altLang="en-US" noProof="0">
                <a:sym typeface="Verdana" pitchFamily="34" charset="0"/>
              </a:rPr>
              <a:t>按一下圖示以新增表格</a:t>
            </a:r>
          </a:p>
        </p:txBody>
      </p:sp>
      <p:sp>
        <p:nvSpPr>
          <p:cNvPr id="4" name="Rectangle 4"/>
          <p:cNvSpPr>
            <a:spLocks noGrp="1" noChangeArrowheads="1"/>
          </p:cNvSpPr>
          <p:nvPr>
            <p:ph type="dt" sz="half" idx="10"/>
          </p:nvPr>
        </p:nvSpPr>
        <p:spPr>
          <a:xfrm>
            <a:off x="609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新細明體" pitchFamily="18" charset="-120"/>
                <a:sym typeface="Arial" charset="0"/>
              </a:defRPr>
            </a:lvl1pPr>
          </a:lstStyle>
          <a:p>
            <a:fld id="{846B72DF-79A0-43AF-8D61-C4F16C57C36F}" type="datetimeFigureOut">
              <a:rPr lang="zh-TW" altLang="en-US" smtClean="0"/>
              <a:t>2018/7/26</a:t>
            </a:fld>
            <a:endParaRPr lang="zh-TW" altLang="en-US"/>
          </a:p>
        </p:txBody>
      </p:sp>
      <p:sp>
        <p:nvSpPr>
          <p:cNvPr id="5" name="Rectangle 5"/>
          <p:cNvSpPr>
            <a:spLocks noGrp="1" noChangeArrowheads="1"/>
          </p:cNvSpPr>
          <p:nvPr>
            <p:ph type="ftr" sz="quarter" idx="11"/>
          </p:nvPr>
        </p:nvSpPr>
        <p:spPr>
          <a:xfrm>
            <a:off x="4165600" y="6245225"/>
            <a:ext cx="3860800" cy="47625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新細明體" pitchFamily="18" charset="-120"/>
                <a:sym typeface="Arial" charset="0"/>
              </a:defRPr>
            </a:lvl1pPr>
          </a:lstStyle>
          <a:p>
            <a:endParaRPr lang="zh-TW" altLang="en-US"/>
          </a:p>
        </p:txBody>
      </p:sp>
      <p:sp>
        <p:nvSpPr>
          <p:cNvPr id="6" name="Rectangle 6"/>
          <p:cNvSpPr>
            <a:spLocks noGrp="1" noChangeArrowheads="1"/>
          </p:cNvSpPr>
          <p:nvPr>
            <p:ph type="sldNum" sz="quarter" idx="12"/>
          </p:nvPr>
        </p:nvSpPr>
        <p:spPr/>
        <p:txBody>
          <a:bodyPr/>
          <a:lstStyle>
            <a:lvl1pPr>
              <a:defRPr/>
            </a:lvl1pPr>
          </a:lstStyle>
          <a:p>
            <a:fld id="{5846C2C7-7CAD-4DE7-8DFA-70C9EF91D5AF}" type="slidenum">
              <a:rPr lang="zh-TW" altLang="en-US" smtClean="0"/>
              <a:t>‹#›</a:t>
            </a:fld>
            <a:endParaRPr lang="zh-TW" altLang="en-US"/>
          </a:p>
        </p:txBody>
      </p:sp>
    </p:spTree>
    <p:extLst>
      <p:ext uri="{BB962C8B-B14F-4D97-AF65-F5344CB8AC3E}">
        <p14:creationId xmlns:p14="http://schemas.microsoft.com/office/powerpoint/2010/main" val="3630145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cSld name="標題及圖表或組織圖">
    <p:spTree>
      <p:nvGrpSpPr>
        <p:cNvPr id="1" name=""/>
        <p:cNvGrpSpPr/>
        <p:nvPr/>
      </p:nvGrpSpPr>
      <p:grpSpPr>
        <a:xfrm>
          <a:off x="0" y="0"/>
          <a:ext cx="0" cy="0"/>
          <a:chOff x="0" y="0"/>
          <a:chExt cx="0" cy="0"/>
        </a:xfrm>
      </p:grpSpPr>
      <p:sp>
        <p:nvSpPr>
          <p:cNvPr id="2" name="標題 1"/>
          <p:cNvSpPr>
            <a:spLocks noGrp="1"/>
          </p:cNvSpPr>
          <p:nvPr>
            <p:ph type="title"/>
          </p:nvPr>
        </p:nvSpPr>
        <p:spPr>
          <a:xfrm>
            <a:off x="609600" y="277814"/>
            <a:ext cx="10972800" cy="1139825"/>
          </a:xfrm>
        </p:spPr>
        <p:txBody>
          <a:bodyPr/>
          <a:lstStyle/>
          <a:p>
            <a:r>
              <a:rPr lang="zh-TW" altLang="en-US"/>
              <a:t>按一下以編輯母片標題樣式</a:t>
            </a:r>
          </a:p>
        </p:txBody>
      </p:sp>
      <p:sp>
        <p:nvSpPr>
          <p:cNvPr id="3" name="SmartArt 版面配置區 2"/>
          <p:cNvSpPr>
            <a:spLocks noGrp="1"/>
          </p:cNvSpPr>
          <p:nvPr>
            <p:ph type="dgm" idx="1"/>
          </p:nvPr>
        </p:nvSpPr>
        <p:spPr>
          <a:xfrm>
            <a:off x="609600" y="1600201"/>
            <a:ext cx="10972800" cy="4530725"/>
          </a:xfrm>
        </p:spPr>
        <p:txBody>
          <a:bodyPr/>
          <a:lstStyle/>
          <a:p>
            <a:pPr lvl="0"/>
            <a:r>
              <a:rPr lang="zh-TW" altLang="en-US" noProof="0">
                <a:sym typeface="Verdana" pitchFamily="34" charset="0"/>
              </a:rPr>
              <a:t>按一下圖示以新增 </a:t>
            </a:r>
            <a:r>
              <a:rPr lang="en-US" altLang="zh-TW" noProof="0">
                <a:sym typeface="Verdana" pitchFamily="34" charset="0"/>
              </a:rPr>
              <a:t>SmartArt </a:t>
            </a:r>
            <a:r>
              <a:rPr lang="zh-TW" altLang="en-US" noProof="0">
                <a:sym typeface="Verdana" pitchFamily="34" charset="0"/>
              </a:rPr>
              <a:t>圖形</a:t>
            </a:r>
          </a:p>
        </p:txBody>
      </p:sp>
      <p:sp>
        <p:nvSpPr>
          <p:cNvPr id="4" name="Rectangle 4"/>
          <p:cNvSpPr>
            <a:spLocks noGrp="1" noChangeArrowheads="1"/>
          </p:cNvSpPr>
          <p:nvPr>
            <p:ph type="dt" sz="half" idx="10"/>
          </p:nvPr>
        </p:nvSpPr>
        <p:spPr>
          <a:xfrm>
            <a:off x="609600" y="6248400"/>
            <a:ext cx="2844800" cy="457200"/>
          </a:xfrm>
          <a:prstGeom prst="rect">
            <a:avLst/>
          </a:prstGeom>
        </p:spPr>
        <p:txBody>
          <a:bodyPr vert="horz" wrap="square" lIns="91440" tIns="45720" rIns="91440" bIns="45720" numCol="1" anchor="t" anchorCtr="0" compatLnSpc="1">
            <a:prstTxWarp prst="textNoShape">
              <a:avLst/>
            </a:prstTxWarp>
          </a:bodyPr>
          <a:lstStyle>
            <a:lvl1pPr>
              <a:defRPr smtClean="0">
                <a:latin typeface="Arial" charset="0"/>
                <a:ea typeface="新細明體" pitchFamily="18" charset="-120"/>
                <a:sym typeface="Arial" charset="0"/>
              </a:defRPr>
            </a:lvl1pPr>
          </a:lstStyle>
          <a:p>
            <a:fld id="{846B72DF-79A0-43AF-8D61-C4F16C57C36F}" type="datetimeFigureOut">
              <a:rPr lang="zh-TW" altLang="en-US" smtClean="0"/>
              <a:t>2018/7/26</a:t>
            </a:fld>
            <a:endParaRPr lang="zh-TW" altLang="en-US"/>
          </a:p>
        </p:txBody>
      </p:sp>
      <p:sp>
        <p:nvSpPr>
          <p:cNvPr id="5" name="Rectangle 5"/>
          <p:cNvSpPr>
            <a:spLocks noGrp="1" noChangeArrowheads="1"/>
          </p:cNvSpPr>
          <p:nvPr>
            <p:ph type="ftr" sz="quarter" idx="11"/>
          </p:nvPr>
        </p:nvSpPr>
        <p:spPr>
          <a:xfrm>
            <a:off x="4165600" y="6248400"/>
            <a:ext cx="3860800" cy="457200"/>
          </a:xfrm>
          <a:prstGeom prst="rect">
            <a:avLst/>
          </a:prstGeom>
        </p:spPr>
        <p:txBody>
          <a:bodyPr vert="horz" wrap="square" lIns="91440" tIns="45720" rIns="91440" bIns="45720" numCol="1" anchor="t" anchorCtr="0" compatLnSpc="1">
            <a:prstTxWarp prst="textNoShape">
              <a:avLst/>
            </a:prstTxWarp>
          </a:bodyPr>
          <a:lstStyle>
            <a:lvl1pPr>
              <a:defRPr smtClean="0">
                <a:latin typeface="Arial" charset="0"/>
                <a:ea typeface="新細明體" pitchFamily="18" charset="-120"/>
                <a:sym typeface="Arial" charset="0"/>
              </a:defRPr>
            </a:lvl1pPr>
          </a:lstStyle>
          <a:p>
            <a:endParaRPr lang="zh-TW" altLang="en-US"/>
          </a:p>
        </p:txBody>
      </p:sp>
      <p:sp>
        <p:nvSpPr>
          <p:cNvPr id="6" name="Rectangle 6"/>
          <p:cNvSpPr>
            <a:spLocks noGrp="1" noChangeArrowheads="1"/>
          </p:cNvSpPr>
          <p:nvPr>
            <p:ph type="sldNum" sz="quarter" idx="12"/>
          </p:nvPr>
        </p:nvSpPr>
        <p:spPr/>
        <p:txBody>
          <a:bodyPr/>
          <a:lstStyle>
            <a:lvl1pPr>
              <a:defRPr/>
            </a:lvl1pPr>
          </a:lstStyle>
          <a:p>
            <a:fld id="{5846C2C7-7CAD-4DE7-8DFA-70C9EF91D5AF}" type="slidenum">
              <a:rPr lang="zh-TW" altLang="en-US" smtClean="0"/>
              <a:t>‹#›</a:t>
            </a:fld>
            <a:endParaRPr lang="zh-TW" altLang="en-US"/>
          </a:p>
        </p:txBody>
      </p:sp>
    </p:spTree>
    <p:extLst>
      <p:ext uri="{BB962C8B-B14F-4D97-AF65-F5344CB8AC3E}">
        <p14:creationId xmlns:p14="http://schemas.microsoft.com/office/powerpoint/2010/main" val="150266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815414" y="404664"/>
            <a:ext cx="10273141" cy="792088"/>
          </a:xfrm>
        </p:spPr>
        <p:txBody>
          <a:bodyPr/>
          <a:lstStyle>
            <a:lvl1pPr>
              <a:defRPr sz="4000">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內容版面配置區 2"/>
          <p:cNvSpPr>
            <a:spLocks noGrp="1"/>
          </p:cNvSpPr>
          <p:nvPr>
            <p:ph idx="1"/>
          </p:nvPr>
        </p:nvSpPr>
        <p:spPr>
          <a:xfrm>
            <a:off x="527381" y="1484785"/>
            <a:ext cx="10972800" cy="5214937"/>
          </a:xfrm>
        </p:spPr>
        <p:txBody>
          <a:bodyPr/>
          <a:lstStyle>
            <a:lvl1pPr>
              <a:lnSpc>
                <a:spcPct val="150000"/>
              </a:lnSpc>
              <a:defRPr>
                <a:latin typeface="微軟正黑體" panose="020B0604030504040204" pitchFamily="34" charset="-120"/>
                <a:ea typeface="微軟正黑體" panose="020B0604030504040204" pitchFamily="34" charset="-120"/>
              </a:defRPr>
            </a:lvl1pPr>
            <a:lvl2pPr>
              <a:lnSpc>
                <a:spcPct val="150000"/>
              </a:lnSpc>
              <a:defRPr>
                <a:latin typeface="微軟正黑體" panose="020B0604030504040204" pitchFamily="34" charset="-120"/>
                <a:ea typeface="微軟正黑體" panose="020B0604030504040204" pitchFamily="34" charset="-120"/>
              </a:defRPr>
            </a:lvl2pPr>
            <a:lvl3pPr>
              <a:lnSpc>
                <a:spcPct val="150000"/>
              </a:lnSpc>
              <a:defRPr>
                <a:latin typeface="微軟正黑體" panose="020B0604030504040204" pitchFamily="34" charset="-120"/>
                <a:ea typeface="微軟正黑體" panose="020B0604030504040204" pitchFamily="34" charset="-120"/>
              </a:defRPr>
            </a:lvl3pPr>
            <a:lvl4pPr>
              <a:lnSpc>
                <a:spcPct val="150000"/>
              </a:lnSpc>
              <a:defRPr>
                <a:latin typeface="微軟正黑體" panose="020B0604030504040204" pitchFamily="34" charset="-120"/>
                <a:ea typeface="微軟正黑體" panose="020B0604030504040204" pitchFamily="34" charset="-120"/>
              </a:defRPr>
            </a:lvl4pPr>
            <a:lvl5pPr>
              <a:lnSpc>
                <a:spcPct val="150000"/>
              </a:lnSpc>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Text Box 5"/>
          <p:cNvSpPr txBox="1">
            <a:spLocks noGrp="1" noChangeArrowheads="1"/>
          </p:cNvSpPr>
          <p:nvPr>
            <p:ph type="sldNum" sz="quarter" idx="10"/>
          </p:nvPr>
        </p:nvSpPr>
        <p:spPr>
          <a:ln/>
        </p:spPr>
        <p:txBody>
          <a:bodyPr/>
          <a:lstStyle>
            <a:lvl1pPr>
              <a:defRPr/>
            </a:lvl1pPr>
          </a:lstStyle>
          <a:p>
            <a:fld id="{5846C2C7-7CAD-4DE7-8DFA-70C9EF91D5AF}" type="slidenum">
              <a:rPr lang="zh-TW" altLang="en-US" smtClean="0"/>
              <a:t>‹#›</a:t>
            </a:fld>
            <a:endParaRPr lang="zh-TW" altLang="en-US"/>
          </a:p>
        </p:txBody>
      </p:sp>
    </p:spTree>
    <p:extLst>
      <p:ext uri="{BB962C8B-B14F-4D97-AF65-F5344CB8AC3E}">
        <p14:creationId xmlns:p14="http://schemas.microsoft.com/office/powerpoint/2010/main" val="326458360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Text Box 5"/>
          <p:cNvSpPr txBox="1">
            <a:spLocks noGrp="1" noChangeArrowheads="1"/>
          </p:cNvSpPr>
          <p:nvPr>
            <p:ph type="sldNum" sz="quarter" idx="10"/>
          </p:nvPr>
        </p:nvSpPr>
        <p:spPr>
          <a:ln/>
        </p:spPr>
        <p:txBody>
          <a:bodyPr/>
          <a:lstStyle>
            <a:lvl1pPr>
              <a:defRPr/>
            </a:lvl1pPr>
          </a:lstStyle>
          <a:p>
            <a:fld id="{5846C2C7-7CAD-4DE7-8DFA-70C9EF91D5AF}" type="slidenum">
              <a:rPr lang="zh-TW" altLang="en-US" smtClean="0"/>
              <a:t>‹#›</a:t>
            </a:fld>
            <a:endParaRPr lang="zh-TW" altLang="en-US"/>
          </a:p>
        </p:txBody>
      </p:sp>
    </p:spTree>
    <p:extLst>
      <p:ext uri="{BB962C8B-B14F-4D97-AF65-F5344CB8AC3E}">
        <p14:creationId xmlns:p14="http://schemas.microsoft.com/office/powerpoint/2010/main" val="82190465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103445" y="260648"/>
            <a:ext cx="8928992" cy="1080120"/>
          </a:xfrm>
        </p:spPr>
        <p:txBody>
          <a:bodyPr/>
          <a:lstStyle>
            <a:lvl1pPr>
              <a:defRPr sz="4000">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內容版面配置區 2"/>
          <p:cNvSpPr>
            <a:spLocks noGrp="1"/>
          </p:cNvSpPr>
          <p:nvPr>
            <p:ph sz="half" idx="1"/>
          </p:nvPr>
        </p:nvSpPr>
        <p:spPr>
          <a:xfrm>
            <a:off x="571500" y="1643064"/>
            <a:ext cx="5384800" cy="5214937"/>
          </a:xfrm>
        </p:spPr>
        <p:txBody>
          <a:bodyPr/>
          <a:lstStyle>
            <a:lvl1pP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4" name="內容版面配置區 3"/>
          <p:cNvSpPr>
            <a:spLocks noGrp="1"/>
          </p:cNvSpPr>
          <p:nvPr>
            <p:ph sz="half" idx="2"/>
          </p:nvPr>
        </p:nvSpPr>
        <p:spPr>
          <a:xfrm>
            <a:off x="6159500" y="1643064"/>
            <a:ext cx="5384800" cy="5214937"/>
          </a:xfrm>
        </p:spPr>
        <p:txBody>
          <a:bodyPr/>
          <a:lstStyle>
            <a:lvl1pP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5" name="Text Box 5"/>
          <p:cNvSpPr txBox="1">
            <a:spLocks noGrp="1" noChangeArrowheads="1"/>
          </p:cNvSpPr>
          <p:nvPr>
            <p:ph type="sldNum" sz="quarter" idx="10"/>
          </p:nvPr>
        </p:nvSpPr>
        <p:spPr>
          <a:ln/>
        </p:spPr>
        <p:txBody>
          <a:bodyPr/>
          <a:lstStyle>
            <a:lvl1pPr>
              <a:defRPr/>
            </a:lvl1pPr>
          </a:lstStyle>
          <a:p>
            <a:fld id="{5846C2C7-7CAD-4DE7-8DFA-70C9EF91D5AF}" type="slidenum">
              <a:rPr lang="zh-TW" altLang="en-US" smtClean="0"/>
              <a:t>‹#›</a:t>
            </a:fld>
            <a:endParaRPr lang="zh-TW" altLang="en-US"/>
          </a:p>
        </p:txBody>
      </p:sp>
    </p:spTree>
    <p:extLst>
      <p:ext uri="{BB962C8B-B14F-4D97-AF65-F5344CB8AC3E}">
        <p14:creationId xmlns:p14="http://schemas.microsoft.com/office/powerpoint/2010/main" val="44130994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sz="4000">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atin typeface="微軟正黑體" panose="020B0604030504040204" pitchFamily="34" charset="-120"/>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atin typeface="微軟正黑體" panose="020B0604030504040204" pitchFamily="34" charset="-120"/>
                <a:ea typeface="微軟正黑體" panose="020B0604030504040204" pitchFamily="34" charset="-120"/>
              </a:defRPr>
            </a:lvl1pPr>
            <a:lvl2pPr>
              <a:defRPr sz="2000">
                <a:latin typeface="微軟正黑體" panose="020B0604030504040204" pitchFamily="34" charset="-120"/>
                <a:ea typeface="微軟正黑體" panose="020B0604030504040204" pitchFamily="34" charset="-120"/>
              </a:defRPr>
            </a:lvl2pPr>
            <a:lvl3pPr>
              <a:defRPr sz="1800">
                <a:latin typeface="微軟正黑體" panose="020B0604030504040204" pitchFamily="34" charset="-120"/>
                <a:ea typeface="微軟正黑體" panose="020B0604030504040204" pitchFamily="34" charset="-120"/>
              </a:defRPr>
            </a:lvl3pPr>
            <a:lvl4pPr>
              <a:defRPr sz="1600">
                <a:latin typeface="微軟正黑體" panose="020B0604030504040204" pitchFamily="34" charset="-120"/>
                <a:ea typeface="微軟正黑體" panose="020B0604030504040204" pitchFamily="34" charset="-120"/>
              </a:defRPr>
            </a:lvl4pPr>
            <a:lvl5pPr>
              <a:defRPr sz="1600">
                <a:latin typeface="微軟正黑體" panose="020B0604030504040204" pitchFamily="34" charset="-120"/>
                <a:ea typeface="微軟正黑體" panose="020B0604030504040204" pitchFamily="34" charset="-120"/>
              </a:defRPr>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atin typeface="微軟正黑體" panose="020B0604030504040204" pitchFamily="34" charset="-120"/>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atin typeface="微軟正黑體" panose="020B0604030504040204" pitchFamily="34" charset="-120"/>
                <a:ea typeface="微軟正黑體" panose="020B0604030504040204" pitchFamily="34" charset="-120"/>
              </a:defRPr>
            </a:lvl1pPr>
            <a:lvl2pPr>
              <a:defRPr sz="2000">
                <a:latin typeface="微軟正黑體" panose="020B0604030504040204" pitchFamily="34" charset="-120"/>
                <a:ea typeface="微軟正黑體" panose="020B0604030504040204" pitchFamily="34" charset="-120"/>
              </a:defRPr>
            </a:lvl2pPr>
            <a:lvl3pPr>
              <a:defRPr sz="1800">
                <a:latin typeface="微軟正黑體" panose="020B0604030504040204" pitchFamily="34" charset="-120"/>
                <a:ea typeface="微軟正黑體" panose="020B0604030504040204" pitchFamily="34" charset="-120"/>
              </a:defRPr>
            </a:lvl3pPr>
            <a:lvl4pPr>
              <a:defRPr sz="1600">
                <a:latin typeface="微軟正黑體" panose="020B0604030504040204" pitchFamily="34" charset="-120"/>
                <a:ea typeface="微軟正黑體" panose="020B0604030504040204" pitchFamily="34" charset="-120"/>
              </a:defRPr>
            </a:lvl4pPr>
            <a:lvl5pPr>
              <a:defRPr sz="1600">
                <a:latin typeface="微軟正黑體" panose="020B0604030504040204" pitchFamily="34" charset="-120"/>
                <a:ea typeface="微軟正黑體" panose="020B0604030504040204" pitchFamily="34" charset="-120"/>
              </a:defRPr>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7" name="Text Box 5"/>
          <p:cNvSpPr txBox="1">
            <a:spLocks noGrp="1" noChangeArrowheads="1"/>
          </p:cNvSpPr>
          <p:nvPr>
            <p:ph type="sldNum" sz="quarter" idx="10"/>
          </p:nvPr>
        </p:nvSpPr>
        <p:spPr>
          <a:ln/>
        </p:spPr>
        <p:txBody>
          <a:bodyPr/>
          <a:lstStyle>
            <a:lvl1pPr>
              <a:defRPr/>
            </a:lvl1pPr>
          </a:lstStyle>
          <a:p>
            <a:fld id="{5846C2C7-7CAD-4DE7-8DFA-70C9EF91D5AF}" type="slidenum">
              <a:rPr lang="zh-TW" altLang="en-US" smtClean="0"/>
              <a:t>‹#›</a:t>
            </a:fld>
            <a:endParaRPr lang="zh-TW" altLang="en-US"/>
          </a:p>
        </p:txBody>
      </p:sp>
    </p:spTree>
    <p:extLst>
      <p:ext uri="{BB962C8B-B14F-4D97-AF65-F5344CB8AC3E}">
        <p14:creationId xmlns:p14="http://schemas.microsoft.com/office/powerpoint/2010/main" val="209190385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333500" y="347663"/>
            <a:ext cx="9275001" cy="1295400"/>
          </a:xfrm>
        </p:spPr>
        <p:txBody>
          <a:bodyPr/>
          <a:lstStyle>
            <a:lvl1pPr>
              <a:defRPr sz="4000">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Text Box 5"/>
          <p:cNvSpPr txBox="1">
            <a:spLocks noGrp="1" noChangeArrowheads="1"/>
          </p:cNvSpPr>
          <p:nvPr>
            <p:ph type="sldNum" sz="quarter" idx="10"/>
          </p:nvPr>
        </p:nvSpPr>
        <p:spPr>
          <a:ln/>
        </p:spPr>
        <p:txBody>
          <a:bodyPr/>
          <a:lstStyle>
            <a:lvl1pPr>
              <a:defRPr/>
            </a:lvl1pPr>
          </a:lstStyle>
          <a:p>
            <a:fld id="{5846C2C7-7CAD-4DE7-8DFA-70C9EF91D5AF}" type="slidenum">
              <a:rPr lang="zh-TW" altLang="en-US" smtClean="0"/>
              <a:t>‹#›</a:t>
            </a:fld>
            <a:endParaRPr lang="zh-TW" altLang="en-US"/>
          </a:p>
        </p:txBody>
      </p:sp>
    </p:spTree>
    <p:extLst>
      <p:ext uri="{BB962C8B-B14F-4D97-AF65-F5344CB8AC3E}">
        <p14:creationId xmlns:p14="http://schemas.microsoft.com/office/powerpoint/2010/main" val="398884258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Text Box 5"/>
          <p:cNvSpPr txBox="1">
            <a:spLocks noGrp="1" noChangeArrowheads="1"/>
          </p:cNvSpPr>
          <p:nvPr>
            <p:ph type="sldNum" sz="quarter" idx="10"/>
          </p:nvPr>
        </p:nvSpPr>
        <p:spPr>
          <a:ln/>
        </p:spPr>
        <p:txBody>
          <a:bodyPr/>
          <a:lstStyle>
            <a:lvl1pPr>
              <a:defRPr/>
            </a:lvl1pPr>
          </a:lstStyle>
          <a:p>
            <a:fld id="{5846C2C7-7CAD-4DE7-8DFA-70C9EF91D5AF}" type="slidenum">
              <a:rPr lang="zh-TW" altLang="en-US" smtClean="0"/>
              <a:t>‹#›</a:t>
            </a:fld>
            <a:endParaRPr lang="zh-TW" altLang="en-US"/>
          </a:p>
        </p:txBody>
      </p:sp>
    </p:spTree>
    <p:extLst>
      <p:ext uri="{BB962C8B-B14F-4D97-AF65-F5344CB8AC3E}">
        <p14:creationId xmlns:p14="http://schemas.microsoft.com/office/powerpoint/2010/main" val="360750287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Text Box 5"/>
          <p:cNvSpPr txBox="1">
            <a:spLocks noGrp="1" noChangeArrowheads="1"/>
          </p:cNvSpPr>
          <p:nvPr>
            <p:ph type="sldNum" sz="quarter" idx="10"/>
          </p:nvPr>
        </p:nvSpPr>
        <p:spPr>
          <a:ln/>
        </p:spPr>
        <p:txBody>
          <a:bodyPr/>
          <a:lstStyle>
            <a:lvl1pPr>
              <a:defRPr/>
            </a:lvl1pPr>
          </a:lstStyle>
          <a:p>
            <a:fld id="{5846C2C7-7CAD-4DE7-8DFA-70C9EF91D5AF}" type="slidenum">
              <a:rPr lang="zh-TW" altLang="en-US" smtClean="0"/>
              <a:t>‹#›</a:t>
            </a:fld>
            <a:endParaRPr lang="zh-TW" altLang="en-US"/>
          </a:p>
        </p:txBody>
      </p:sp>
    </p:spTree>
    <p:extLst>
      <p:ext uri="{BB962C8B-B14F-4D97-AF65-F5344CB8AC3E}">
        <p14:creationId xmlns:p14="http://schemas.microsoft.com/office/powerpoint/2010/main" val="203736249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sym typeface="Verdana" pitchFamily="34" charset="0"/>
              </a:rPr>
              <a:t>按一下圖示以新增圖片</a:t>
            </a:r>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Text Box 5"/>
          <p:cNvSpPr txBox="1">
            <a:spLocks noGrp="1" noChangeArrowheads="1"/>
          </p:cNvSpPr>
          <p:nvPr>
            <p:ph type="sldNum" sz="quarter" idx="10"/>
          </p:nvPr>
        </p:nvSpPr>
        <p:spPr>
          <a:ln/>
        </p:spPr>
        <p:txBody>
          <a:bodyPr/>
          <a:lstStyle>
            <a:lvl1pPr>
              <a:defRPr/>
            </a:lvl1pPr>
          </a:lstStyle>
          <a:p>
            <a:fld id="{5846C2C7-7CAD-4DE7-8DFA-70C9EF91D5AF}" type="slidenum">
              <a:rPr lang="zh-TW" altLang="en-US" smtClean="0"/>
              <a:t>‹#›</a:t>
            </a:fld>
            <a:endParaRPr lang="zh-TW" altLang="en-US"/>
          </a:p>
        </p:txBody>
      </p:sp>
    </p:spTree>
    <p:extLst>
      <p:ext uri="{BB962C8B-B14F-4D97-AF65-F5344CB8AC3E}">
        <p14:creationId xmlns:p14="http://schemas.microsoft.com/office/powerpoint/2010/main" val="406259120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72501" y="3714750"/>
            <a:ext cx="36195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239251"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3"/>
          <p:cNvSpPr>
            <a:spLocks noGrp="1" noChangeArrowheads="1"/>
          </p:cNvSpPr>
          <p:nvPr>
            <p:ph type="body" idx="1"/>
          </p:nvPr>
        </p:nvSpPr>
        <p:spPr bwMode="auto">
          <a:xfrm>
            <a:off x="571500" y="1643064"/>
            <a:ext cx="10972800" cy="5214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1440" bIns="50800" numCol="1" anchor="t" anchorCtr="0" compatLnSpc="1">
            <a:prstTxWarp prst="textNoShape">
              <a:avLst/>
            </a:prstTxWarp>
          </a:bodyPr>
          <a:lstStyle/>
          <a:p>
            <a:pPr lvl="0"/>
            <a:r>
              <a:rPr lang="zh-TW" altLang="en-US">
                <a:sym typeface="Verdana" panose="020B0604030504040204" pitchFamily="34" charset="0"/>
              </a:rPr>
              <a:t>按一下以編輯母片文字樣式</a:t>
            </a:r>
          </a:p>
          <a:p>
            <a:pPr lvl="1"/>
            <a:r>
              <a:rPr lang="zh-TW" altLang="en-US">
                <a:sym typeface="Verdana" panose="020B0604030504040204" pitchFamily="34" charset="0"/>
              </a:rPr>
              <a:t>第二層</a:t>
            </a:r>
          </a:p>
          <a:p>
            <a:pPr lvl="2"/>
            <a:r>
              <a:rPr lang="zh-TW" altLang="en-US">
                <a:sym typeface="Verdana" panose="020B0604030504040204" pitchFamily="34" charset="0"/>
              </a:rPr>
              <a:t>第三層</a:t>
            </a:r>
          </a:p>
          <a:p>
            <a:pPr lvl="3"/>
            <a:r>
              <a:rPr lang="zh-TW" altLang="en-US">
                <a:sym typeface="Verdana" panose="020B0604030504040204" pitchFamily="34" charset="0"/>
              </a:rPr>
              <a:t>第四層</a:t>
            </a:r>
          </a:p>
          <a:p>
            <a:pPr lvl="4"/>
            <a:r>
              <a:rPr lang="zh-TW" altLang="en-US">
                <a:sym typeface="Verdana" panose="020B0604030504040204" pitchFamily="34" charset="0"/>
              </a:rPr>
              <a:t>第五層</a:t>
            </a:r>
            <a:endParaRPr lang="en-US" altLang="zh-TW">
              <a:sym typeface="Arial" panose="020B0604020202020204" pitchFamily="34" charset="0"/>
            </a:endParaRPr>
          </a:p>
        </p:txBody>
      </p:sp>
      <p:sp>
        <p:nvSpPr>
          <p:cNvPr id="2053" name="Rectangle 4"/>
          <p:cNvSpPr>
            <a:spLocks noGrp="1" noChangeArrowheads="1"/>
          </p:cNvSpPr>
          <p:nvPr>
            <p:ph type="title"/>
          </p:nvPr>
        </p:nvSpPr>
        <p:spPr bwMode="auto">
          <a:xfrm>
            <a:off x="1333500" y="347663"/>
            <a:ext cx="7943851"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1440" bIns="50800" numCol="1" anchor="ctr" anchorCtr="0" compatLnSpc="1">
            <a:prstTxWarp prst="textNoShape">
              <a:avLst/>
            </a:prstTxWarp>
          </a:bodyPr>
          <a:lstStyle/>
          <a:p>
            <a:pPr lvl="0"/>
            <a:r>
              <a:rPr lang="zh-TW" altLang="en-US">
                <a:sym typeface="Lucida Grande" charset="0"/>
              </a:rPr>
              <a:t>按一下以編輯母片標題樣式</a:t>
            </a:r>
            <a:endParaRPr lang="en-US" altLang="zh-TW">
              <a:sym typeface="Lucida Grande" charset="0"/>
            </a:endParaRPr>
          </a:p>
        </p:txBody>
      </p:sp>
      <p:sp>
        <p:nvSpPr>
          <p:cNvPr id="3077" name="Text Box 5"/>
          <p:cNvSpPr txBox="1">
            <a:spLocks noGrp="1" noChangeArrowheads="1"/>
          </p:cNvSpPr>
          <p:nvPr>
            <p:ph type="sldNum" sz="quarter" idx="4"/>
          </p:nvPr>
        </p:nvSpPr>
        <p:spPr bwMode="auto">
          <a:xfrm>
            <a:off x="1746251" y="6229350"/>
            <a:ext cx="366183"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000">
                <a:solidFill>
                  <a:srgbClr val="000000"/>
                </a:solidFill>
                <a:latin typeface="Verdana" panose="020B0604030504040204" pitchFamily="34" charset="0"/>
                <a:ea typeface="新細明體" panose="02020500000000000000" pitchFamily="18" charset="-120"/>
                <a:sym typeface="Verdana" panose="020B0604030504040204" pitchFamily="34" charset="0"/>
              </a:defRPr>
            </a:lvl1pPr>
          </a:lstStyle>
          <a:p>
            <a:fld id="{5846C2C7-7CAD-4DE7-8DFA-70C9EF91D5AF}" type="slidenum">
              <a:rPr lang="zh-TW" altLang="en-US" smtClean="0"/>
              <a:t>‹#›</a:t>
            </a:fld>
            <a:endParaRPr lang="zh-TW" altLang="en-US"/>
          </a:p>
        </p:txBody>
      </p:sp>
    </p:spTree>
    <p:extLst>
      <p:ext uri="{BB962C8B-B14F-4D97-AF65-F5344CB8AC3E}">
        <p14:creationId xmlns:p14="http://schemas.microsoft.com/office/powerpoint/2010/main" val="24858195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Lst>
  <p:transition/>
  <p:txStyles>
    <p:titleStyle>
      <a:lvl1pPr marL="39688" indent="-39688" algn="l" rtl="0" eaLnBrk="1" fontAlgn="base" hangingPunct="1">
        <a:spcBef>
          <a:spcPct val="0"/>
        </a:spcBef>
        <a:spcAft>
          <a:spcPct val="0"/>
        </a:spcAft>
        <a:defRPr sz="2800" b="1">
          <a:solidFill>
            <a:srgbClr val="000000"/>
          </a:solidFill>
          <a:latin typeface="+mj-lt"/>
          <a:ea typeface="+mj-ea"/>
          <a:cs typeface="+mj-cs"/>
          <a:sym typeface="Lucida Grande" charset="0"/>
        </a:defRPr>
      </a:lvl1pPr>
      <a:lvl2pPr marL="39688" indent="-39688" algn="l" rtl="0" eaLnBrk="1" fontAlgn="base" hangingPunct="1">
        <a:spcBef>
          <a:spcPct val="0"/>
        </a:spcBef>
        <a:spcAft>
          <a:spcPct val="0"/>
        </a:spcAft>
        <a:defRPr sz="2800" b="1">
          <a:solidFill>
            <a:srgbClr val="000000"/>
          </a:solidFill>
          <a:latin typeface="Lucida Grande" charset="0"/>
          <a:sym typeface="Lucida Grande" charset="0"/>
        </a:defRPr>
      </a:lvl2pPr>
      <a:lvl3pPr marL="39688" indent="-39688" algn="l" rtl="0" eaLnBrk="1" fontAlgn="base" hangingPunct="1">
        <a:spcBef>
          <a:spcPct val="0"/>
        </a:spcBef>
        <a:spcAft>
          <a:spcPct val="0"/>
        </a:spcAft>
        <a:defRPr sz="2800" b="1">
          <a:solidFill>
            <a:srgbClr val="000000"/>
          </a:solidFill>
          <a:latin typeface="Lucida Grande" charset="0"/>
          <a:sym typeface="Lucida Grande" charset="0"/>
        </a:defRPr>
      </a:lvl3pPr>
      <a:lvl4pPr marL="39688" indent="-39688" algn="l" rtl="0" eaLnBrk="1" fontAlgn="base" hangingPunct="1">
        <a:spcBef>
          <a:spcPct val="0"/>
        </a:spcBef>
        <a:spcAft>
          <a:spcPct val="0"/>
        </a:spcAft>
        <a:defRPr sz="2800" b="1">
          <a:solidFill>
            <a:srgbClr val="000000"/>
          </a:solidFill>
          <a:latin typeface="Lucida Grande" charset="0"/>
          <a:sym typeface="Lucida Grande" charset="0"/>
        </a:defRPr>
      </a:lvl4pPr>
      <a:lvl5pPr marL="39688" indent="-39688" algn="l" rtl="0" eaLnBrk="1" fontAlgn="base" hangingPunct="1">
        <a:spcBef>
          <a:spcPct val="0"/>
        </a:spcBef>
        <a:spcAft>
          <a:spcPct val="0"/>
        </a:spcAft>
        <a:defRPr sz="2800" b="1">
          <a:solidFill>
            <a:srgbClr val="000000"/>
          </a:solidFill>
          <a:latin typeface="Lucida Grande" charset="0"/>
          <a:sym typeface="Lucida Grande" charset="0"/>
        </a:defRPr>
      </a:lvl5pPr>
      <a:lvl6pPr marL="496888" algn="l" rtl="0" eaLnBrk="1" fontAlgn="base" hangingPunct="1">
        <a:spcBef>
          <a:spcPct val="0"/>
        </a:spcBef>
        <a:spcAft>
          <a:spcPct val="0"/>
        </a:spcAft>
        <a:defRPr sz="2800" b="1">
          <a:solidFill>
            <a:srgbClr val="000000"/>
          </a:solidFill>
          <a:latin typeface="Lucida Grande" charset="0"/>
          <a:sym typeface="Lucida Grande" charset="0"/>
        </a:defRPr>
      </a:lvl6pPr>
      <a:lvl7pPr marL="954088" algn="l" rtl="0" eaLnBrk="1" fontAlgn="base" hangingPunct="1">
        <a:spcBef>
          <a:spcPct val="0"/>
        </a:spcBef>
        <a:spcAft>
          <a:spcPct val="0"/>
        </a:spcAft>
        <a:defRPr sz="2800" b="1">
          <a:solidFill>
            <a:srgbClr val="000000"/>
          </a:solidFill>
          <a:latin typeface="Lucida Grande" charset="0"/>
          <a:sym typeface="Lucida Grande" charset="0"/>
        </a:defRPr>
      </a:lvl7pPr>
      <a:lvl8pPr marL="1411288" algn="l" rtl="0" eaLnBrk="1" fontAlgn="base" hangingPunct="1">
        <a:spcBef>
          <a:spcPct val="0"/>
        </a:spcBef>
        <a:spcAft>
          <a:spcPct val="0"/>
        </a:spcAft>
        <a:defRPr sz="2800" b="1">
          <a:solidFill>
            <a:srgbClr val="000000"/>
          </a:solidFill>
          <a:latin typeface="Lucida Grande" charset="0"/>
          <a:sym typeface="Lucida Grande" charset="0"/>
        </a:defRPr>
      </a:lvl8pPr>
      <a:lvl9pPr marL="1868488" algn="l" rtl="0" eaLnBrk="1" fontAlgn="base" hangingPunct="1">
        <a:spcBef>
          <a:spcPct val="0"/>
        </a:spcBef>
        <a:spcAft>
          <a:spcPct val="0"/>
        </a:spcAft>
        <a:defRPr sz="2800" b="1">
          <a:solidFill>
            <a:srgbClr val="000000"/>
          </a:solidFill>
          <a:latin typeface="Lucida Grande" charset="0"/>
          <a:sym typeface="Lucida Grande" charset="0"/>
        </a:defRPr>
      </a:lvl9pPr>
    </p:titleStyle>
    <p:bodyStyle>
      <a:lvl1pPr marL="382588" indent="-342900" algn="l" rtl="0" eaLnBrk="1" fontAlgn="base" hangingPunct="1">
        <a:spcBef>
          <a:spcPts val="700"/>
        </a:spcBef>
        <a:spcAft>
          <a:spcPct val="0"/>
        </a:spcAft>
        <a:buClr>
          <a:srgbClr val="365B93"/>
        </a:buClr>
        <a:buSzPct val="100000"/>
        <a:buFont typeface="Arial" panose="020B0604020202020204" pitchFamily="34" charset="0"/>
        <a:buChar char="•"/>
        <a:defRPr sz="2800" b="1">
          <a:solidFill>
            <a:srgbClr val="26515F"/>
          </a:solidFill>
          <a:latin typeface="+mn-lt"/>
          <a:ea typeface="+mn-ea"/>
          <a:cs typeface="+mn-cs"/>
          <a:sym typeface="Verdana" panose="020B0604030504040204" pitchFamily="34" charset="0"/>
        </a:defRPr>
      </a:lvl1pPr>
      <a:lvl2pPr marL="731838" indent="-285750" algn="l" rtl="0" eaLnBrk="1" fontAlgn="base" hangingPunct="1">
        <a:spcBef>
          <a:spcPts val="600"/>
        </a:spcBef>
        <a:spcAft>
          <a:spcPct val="0"/>
        </a:spcAft>
        <a:buClr>
          <a:srgbClr val="438ACB"/>
        </a:buClr>
        <a:buSzPct val="100000"/>
        <a:buFont typeface="Arial" panose="020B0604020202020204" pitchFamily="34" charset="0"/>
        <a:buChar char="•"/>
        <a:defRPr sz="2800" b="1">
          <a:solidFill>
            <a:srgbClr val="26515F"/>
          </a:solidFill>
          <a:latin typeface="Arial" charset="0"/>
          <a:sym typeface="Arial" panose="020B0604020202020204" pitchFamily="34" charset="0"/>
        </a:defRPr>
      </a:lvl2pPr>
      <a:lvl3pPr marL="1131888" indent="-228600" algn="l" rtl="0" eaLnBrk="1" fontAlgn="base" hangingPunct="1">
        <a:spcBef>
          <a:spcPts val="600"/>
        </a:spcBef>
        <a:spcAft>
          <a:spcPct val="0"/>
        </a:spcAft>
        <a:buClr>
          <a:srgbClr val="4D4D4D"/>
        </a:buClr>
        <a:buSzPct val="100000"/>
        <a:buFont typeface="Arial" panose="020B0604020202020204" pitchFamily="34" charset="0"/>
        <a:buChar char="•"/>
        <a:defRPr sz="2400" b="1">
          <a:solidFill>
            <a:srgbClr val="26515F"/>
          </a:solidFill>
          <a:latin typeface="Arial" charset="0"/>
          <a:sym typeface="Arial" panose="020B0604020202020204" pitchFamily="34" charset="0"/>
        </a:defRPr>
      </a:lvl3pPr>
      <a:lvl4pPr marL="1589088" indent="-228600" algn="l" rtl="0" eaLnBrk="1" fontAlgn="base" hangingPunct="1">
        <a:spcBef>
          <a:spcPts val="500"/>
        </a:spcBef>
        <a:spcAft>
          <a:spcPct val="0"/>
        </a:spcAft>
        <a:buClr>
          <a:srgbClr val="26515F"/>
        </a:buClr>
        <a:buSzPct val="100000"/>
        <a:buFont typeface="Arial" panose="020B0604020202020204" pitchFamily="34" charset="0"/>
        <a:buChar char="•"/>
        <a:defRPr sz="2000" b="1">
          <a:solidFill>
            <a:srgbClr val="26515F"/>
          </a:solidFill>
          <a:latin typeface="Arial" charset="0"/>
          <a:sym typeface="Arial" panose="020B0604020202020204" pitchFamily="34" charset="0"/>
        </a:defRPr>
      </a:lvl4pPr>
      <a:lvl5pPr marL="2046288" indent="-228600" algn="l" rtl="0" eaLnBrk="1" fontAlgn="base" hangingPunct="1">
        <a:spcBef>
          <a:spcPts val="500"/>
        </a:spcBef>
        <a:spcAft>
          <a:spcPct val="0"/>
        </a:spcAft>
        <a:buClr>
          <a:srgbClr val="26515F"/>
        </a:buClr>
        <a:buSzPct val="100000"/>
        <a:buFont typeface="Arial" panose="020B0604020202020204" pitchFamily="34" charset="0"/>
        <a:buChar char="•"/>
        <a:defRPr sz="2000" b="1">
          <a:solidFill>
            <a:srgbClr val="26515F"/>
          </a:solidFill>
          <a:latin typeface="Arial" charset="0"/>
          <a:sym typeface="Arial" panose="020B0604020202020204" pitchFamily="34" charset="0"/>
        </a:defRPr>
      </a:lvl5pPr>
      <a:lvl6pPr marL="2503488" indent="-228600" algn="l" rtl="0" eaLnBrk="1" fontAlgn="base" hangingPunct="1">
        <a:spcBef>
          <a:spcPts val="500"/>
        </a:spcBef>
        <a:spcAft>
          <a:spcPct val="0"/>
        </a:spcAft>
        <a:buClr>
          <a:srgbClr val="26515F"/>
        </a:buClr>
        <a:buSzPct val="100000"/>
        <a:buFont typeface="Arial" charset="0"/>
        <a:buChar char="•"/>
        <a:defRPr sz="2000" b="1">
          <a:solidFill>
            <a:srgbClr val="26515F"/>
          </a:solidFill>
          <a:latin typeface="Arial" charset="0"/>
          <a:sym typeface="Arial" charset="0"/>
        </a:defRPr>
      </a:lvl6pPr>
      <a:lvl7pPr marL="2960688" indent="-228600" algn="l" rtl="0" eaLnBrk="1" fontAlgn="base" hangingPunct="1">
        <a:spcBef>
          <a:spcPts val="500"/>
        </a:spcBef>
        <a:spcAft>
          <a:spcPct val="0"/>
        </a:spcAft>
        <a:buClr>
          <a:srgbClr val="26515F"/>
        </a:buClr>
        <a:buSzPct val="100000"/>
        <a:buFont typeface="Arial" charset="0"/>
        <a:buChar char="•"/>
        <a:defRPr sz="2000" b="1">
          <a:solidFill>
            <a:srgbClr val="26515F"/>
          </a:solidFill>
          <a:latin typeface="Arial" charset="0"/>
          <a:sym typeface="Arial" charset="0"/>
        </a:defRPr>
      </a:lvl7pPr>
      <a:lvl8pPr marL="3417888" indent="-228600" algn="l" rtl="0" eaLnBrk="1" fontAlgn="base" hangingPunct="1">
        <a:spcBef>
          <a:spcPts val="500"/>
        </a:spcBef>
        <a:spcAft>
          <a:spcPct val="0"/>
        </a:spcAft>
        <a:buClr>
          <a:srgbClr val="26515F"/>
        </a:buClr>
        <a:buSzPct val="100000"/>
        <a:buFont typeface="Arial" charset="0"/>
        <a:buChar char="•"/>
        <a:defRPr sz="2000" b="1">
          <a:solidFill>
            <a:srgbClr val="26515F"/>
          </a:solidFill>
          <a:latin typeface="Arial" charset="0"/>
          <a:sym typeface="Arial" charset="0"/>
        </a:defRPr>
      </a:lvl8pPr>
      <a:lvl9pPr marL="3875088" indent="-228600" algn="l" rtl="0" eaLnBrk="1" fontAlgn="base" hangingPunct="1">
        <a:spcBef>
          <a:spcPts val="500"/>
        </a:spcBef>
        <a:spcAft>
          <a:spcPct val="0"/>
        </a:spcAft>
        <a:buClr>
          <a:srgbClr val="26515F"/>
        </a:buClr>
        <a:buSzPct val="100000"/>
        <a:buFont typeface="Arial" charset="0"/>
        <a:buChar char="•"/>
        <a:defRPr sz="2000" b="1">
          <a:solidFill>
            <a:srgbClr val="26515F"/>
          </a:solidFill>
          <a:latin typeface="Arial" charset="0"/>
          <a:sym typeface="Arial" charset="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laws.mol.gov.tw/FLAW/FLAWDOC01.aspx?lsid=FL014930&amp;flno=84-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laws.mol.gov.tw/FLAW/FLAWDOC01.aspx?lsid=FL014931&amp;flno=50-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laws.mol.gov.tw/FLAW/FLAWDOC01.aspx?lsid=FL014931&amp;flno=18"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s://www.google.com.tw/url?sa=i&amp;rct=j&amp;q=&amp;esrc=s&amp;source=images&amp;cd=&amp;cad=rja&amp;uact=8&amp;ved=0ahUKEwjAm8WT5azSAhUJwbwKHfcNDJkQjRwIBw&amp;url=http://www.truste.com/blog/2015/03/12/first-casl-fine-million-non-compliance/&amp;psig=AFQjCNGtAts4iF84Yy6u4wWTU1akAOLTYQ&amp;ust=1488165084095103" TargetMode="Externa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laws.mol.gov.tw/FLAW/FLAWDOC01.aspx?lsid=FL014931&amp;flno=20-1"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laws.mol.gov.tw/FLAW/FLAWDOC01.aspx?lsid=FL014931&amp;flno=18" TargetMode="External"/><Relationship Id="rId2" Type="http://schemas.openxmlformats.org/officeDocument/2006/relationships/hyperlink" Target="https://laws.mol.gov.tw/FLAW/FLAWDOC01.aspx?lsid=FL014931&amp;flno=17" TargetMode="External"/><Relationship Id="rId1" Type="http://schemas.openxmlformats.org/officeDocument/2006/relationships/slideLayout" Target="../slideLayouts/slideLayout2.xml"/><Relationship Id="rId4" Type="http://schemas.openxmlformats.org/officeDocument/2006/relationships/hyperlink" Target="https://laws.mol.gov.tw/FLAW/FLAWDOC01.aspx?lsid=FL014931&amp;flno=19"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laws.mol.gov.tw/FLAW/FLAWDOC01.aspx?lsid=FL014930&amp;flno=34"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36229;&#24066;&#29677;&#34920;.xlsx"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3.wmf"/></Relationships>
</file>

<file path=ppt/slides/_rels/slide8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434352" y="2067673"/>
            <a:ext cx="10363200" cy="1470025"/>
          </a:xfrm>
        </p:spPr>
        <p:txBody>
          <a:bodyPr>
            <a:normAutofit/>
          </a:bodyPr>
          <a:lstStyle/>
          <a:p>
            <a:r>
              <a:rPr lang="zh-TW" altLang="zh-TW" sz="6000" b="1" dirty="0"/>
              <a:t>勞基法實務與探討</a:t>
            </a:r>
            <a:r>
              <a:rPr lang="en-US" altLang="zh-TW" sz="6000" b="1" dirty="0"/>
              <a:t>-</a:t>
            </a:r>
            <a:r>
              <a:rPr lang="zh-TW" altLang="zh-TW" sz="6000" b="1" dirty="0"/>
              <a:t>工時篇</a:t>
            </a:r>
            <a:endParaRPr lang="zh-TW" altLang="en-US" sz="6000" dirty="0"/>
          </a:p>
        </p:txBody>
      </p:sp>
      <p:sp>
        <p:nvSpPr>
          <p:cNvPr id="3" name="副標題 2"/>
          <p:cNvSpPr>
            <a:spLocks noGrp="1"/>
          </p:cNvSpPr>
          <p:nvPr>
            <p:ph type="subTitle" idx="1"/>
          </p:nvPr>
        </p:nvSpPr>
        <p:spPr>
          <a:xfrm>
            <a:off x="1434352" y="3859306"/>
            <a:ext cx="8534400" cy="1035423"/>
          </a:xfrm>
        </p:spPr>
        <p:txBody>
          <a:bodyPr>
            <a:normAutofit/>
          </a:bodyPr>
          <a:lstStyle/>
          <a:p>
            <a:pPr algn="ctr"/>
            <a:r>
              <a:rPr lang="zh-TW" altLang="en-US" sz="3200" dirty="0"/>
              <a:t>講師 </a:t>
            </a:r>
            <a:r>
              <a:rPr lang="en-US" altLang="zh-TW" sz="3200" dirty="0"/>
              <a:t>:</a:t>
            </a:r>
            <a:r>
              <a:rPr lang="zh-TW" altLang="en-US" sz="3200" dirty="0"/>
              <a:t>  陳惠玟 </a:t>
            </a:r>
            <a:r>
              <a:rPr lang="en-US" altLang="zh-TW" sz="3200" dirty="0"/>
              <a:t>Lisa Chen</a:t>
            </a:r>
            <a:endParaRPr lang="zh-TW" altLang="en-US" sz="3200" dirty="0"/>
          </a:p>
        </p:txBody>
      </p:sp>
    </p:spTree>
    <p:extLst>
      <p:ext uri="{BB962C8B-B14F-4D97-AF65-F5344CB8AC3E}">
        <p14:creationId xmlns:p14="http://schemas.microsoft.com/office/powerpoint/2010/main" val="306015415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hlinkClick r:id="rId2"/>
              </a:rPr>
              <a:t>第 84-1 條</a:t>
            </a:r>
            <a:r>
              <a:rPr lang="zh-TW" altLang="en-US" dirty="0"/>
              <a:t> 工作者</a:t>
            </a:r>
          </a:p>
        </p:txBody>
      </p:sp>
      <p:sp>
        <p:nvSpPr>
          <p:cNvPr id="3" name="內容版面配置區 2"/>
          <p:cNvSpPr>
            <a:spLocks noGrp="1"/>
          </p:cNvSpPr>
          <p:nvPr>
            <p:ph idx="1"/>
          </p:nvPr>
        </p:nvSpPr>
        <p:spPr/>
        <p:txBody>
          <a:bodyPr/>
          <a:lstStyle/>
          <a:p>
            <a:pPr>
              <a:lnSpc>
                <a:spcPct val="100000"/>
              </a:lnSpc>
            </a:pPr>
            <a:r>
              <a:rPr lang="zh-TW" altLang="zh-TW" dirty="0"/>
              <a:t>經中央主管機關核定公告之下列工作者，得由勞雇雙方另行約定，工作時間、例假、休假、女性夜間工作，並報請當地主管機關核備，不受第三十條、第三十二條、第三十六條、第三十七條、第四十九條規定之限制。</a:t>
            </a:r>
          </a:p>
          <a:p>
            <a:pPr>
              <a:lnSpc>
                <a:spcPct val="100000"/>
              </a:lnSpc>
            </a:pPr>
            <a:r>
              <a:rPr lang="zh-TW" altLang="zh-TW" dirty="0"/>
              <a:t>一、監督、管理人員或責任制專業人員。</a:t>
            </a:r>
          </a:p>
          <a:p>
            <a:pPr>
              <a:lnSpc>
                <a:spcPct val="100000"/>
              </a:lnSpc>
            </a:pPr>
            <a:r>
              <a:rPr lang="zh-TW" altLang="zh-TW" dirty="0"/>
              <a:t>二、監視性或間歇性之工作。</a:t>
            </a:r>
          </a:p>
          <a:p>
            <a:pPr>
              <a:lnSpc>
                <a:spcPct val="100000"/>
              </a:lnSpc>
            </a:pPr>
            <a:r>
              <a:rPr lang="zh-TW" altLang="zh-TW" dirty="0"/>
              <a:t>三、其他性質特殊之工作。</a:t>
            </a:r>
          </a:p>
          <a:p>
            <a:pPr>
              <a:lnSpc>
                <a:spcPct val="100000"/>
              </a:lnSpc>
            </a:pPr>
            <a:r>
              <a:rPr lang="zh-TW" altLang="zh-TW" dirty="0"/>
              <a:t>前項約定應以書面為之，並應參考本法所定之基準且不得損及勞工之健康及福祉。</a:t>
            </a:r>
          </a:p>
          <a:p>
            <a:pPr>
              <a:lnSpc>
                <a:spcPct val="100000"/>
              </a:lnSpc>
            </a:pPr>
            <a:endParaRPr lang="zh-TW" altLang="en-US" dirty="0"/>
          </a:p>
        </p:txBody>
      </p:sp>
    </p:spTree>
    <p:extLst>
      <p:ext uri="{BB962C8B-B14F-4D97-AF65-F5344CB8AC3E}">
        <p14:creationId xmlns:p14="http://schemas.microsoft.com/office/powerpoint/2010/main" val="102168963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84-1</a:t>
            </a:r>
            <a:r>
              <a:rPr lang="zh-TW" altLang="en-US" dirty="0"/>
              <a:t> 工作者說明</a:t>
            </a:r>
          </a:p>
        </p:txBody>
      </p:sp>
      <p:sp>
        <p:nvSpPr>
          <p:cNvPr id="3" name="內容版面配置區 2"/>
          <p:cNvSpPr>
            <a:spLocks noGrp="1"/>
          </p:cNvSpPr>
          <p:nvPr>
            <p:ph idx="1"/>
          </p:nvPr>
        </p:nvSpPr>
        <p:spPr/>
        <p:txBody>
          <a:bodyPr/>
          <a:lstStyle/>
          <a:p>
            <a:pPr marL="39688" indent="0">
              <a:lnSpc>
                <a:spcPct val="100000"/>
              </a:lnSpc>
              <a:buNone/>
            </a:pPr>
            <a:r>
              <a:rPr lang="zh-TW" altLang="zh-TW" dirty="0"/>
              <a:t>勞基法執行細則</a:t>
            </a:r>
            <a:r>
              <a:rPr lang="zh-TW" altLang="en-US" dirty="0"/>
              <a:t> </a:t>
            </a:r>
            <a:r>
              <a:rPr lang="en-US" altLang="zh-TW" dirty="0">
                <a:hlinkClick r:id="rId2"/>
              </a:rPr>
              <a:t>第 50-1 條</a:t>
            </a:r>
            <a:endParaRPr lang="zh-TW" altLang="zh-TW" dirty="0"/>
          </a:p>
          <a:p>
            <a:pPr marL="39688" indent="0">
              <a:lnSpc>
                <a:spcPct val="100000"/>
              </a:lnSpc>
              <a:buNone/>
            </a:pPr>
            <a:r>
              <a:rPr lang="zh-TW" altLang="zh-TW" dirty="0"/>
              <a:t>本法第八十四條之一第一項第一款、第二款所稱監督、管理人員、責任制專業人員、監視性或間歇性工作，依左列規定：</a:t>
            </a:r>
          </a:p>
          <a:p>
            <a:pPr marL="554038" indent="-514350">
              <a:lnSpc>
                <a:spcPct val="100000"/>
              </a:lnSpc>
              <a:buFont typeface="+mj-ea"/>
              <a:buAutoNum type="ea1ChtPeriod"/>
            </a:pPr>
            <a:r>
              <a:rPr lang="zh-TW" altLang="zh-TW" dirty="0"/>
              <a:t>監督、管理人員：係指受雇主僱用，負責事業之經營及管理工作，並對一般勞工之受僱、解僱或勞動條件具有決定權力之主管級人員。</a:t>
            </a:r>
          </a:p>
          <a:p>
            <a:pPr marL="554038" indent="-514350">
              <a:lnSpc>
                <a:spcPct val="100000"/>
              </a:lnSpc>
              <a:buFont typeface="+mj-ea"/>
              <a:buAutoNum type="ea1ChtPeriod"/>
            </a:pPr>
            <a:r>
              <a:rPr lang="zh-TW" altLang="zh-TW" dirty="0"/>
              <a:t>責任制專業人員：係指以專門知識或技術完成一定任務並負責其成敗之工作者。</a:t>
            </a:r>
          </a:p>
          <a:p>
            <a:pPr marL="554038" indent="-514350">
              <a:lnSpc>
                <a:spcPct val="100000"/>
              </a:lnSpc>
              <a:buFont typeface="+mj-ea"/>
              <a:buAutoNum type="ea1ChtPeriod"/>
            </a:pPr>
            <a:r>
              <a:rPr lang="zh-TW" altLang="zh-TW" dirty="0"/>
              <a:t>監視性工作：係指於一定場所以監視為主之工作。</a:t>
            </a:r>
          </a:p>
          <a:p>
            <a:pPr marL="554038" indent="-514350">
              <a:lnSpc>
                <a:spcPct val="100000"/>
              </a:lnSpc>
              <a:buFont typeface="+mj-ea"/>
              <a:buAutoNum type="ea1ChtPeriod"/>
            </a:pPr>
            <a:r>
              <a:rPr lang="zh-TW" altLang="zh-TW" dirty="0"/>
              <a:t>間歇性工作：係指工作本身以間歇性之方式進行者。</a:t>
            </a:r>
          </a:p>
          <a:p>
            <a:endParaRPr lang="zh-TW" altLang="en-US" dirty="0"/>
          </a:p>
        </p:txBody>
      </p:sp>
    </p:spTree>
    <p:extLst>
      <p:ext uri="{BB962C8B-B14F-4D97-AF65-F5344CB8AC3E}">
        <p14:creationId xmlns:p14="http://schemas.microsoft.com/office/powerpoint/2010/main" val="5219003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狀況題</a:t>
            </a:r>
          </a:p>
        </p:txBody>
      </p:sp>
      <p:sp>
        <p:nvSpPr>
          <p:cNvPr id="3" name="內容版面配置區 2"/>
          <p:cNvSpPr>
            <a:spLocks noGrp="1"/>
          </p:cNvSpPr>
          <p:nvPr>
            <p:ph idx="1"/>
          </p:nvPr>
        </p:nvSpPr>
        <p:spPr>
          <a:xfrm>
            <a:off x="895791" y="2084832"/>
            <a:ext cx="9720073" cy="3481779"/>
          </a:xfrm>
        </p:spPr>
        <p:style>
          <a:lnRef idx="2">
            <a:schemeClr val="accent2"/>
          </a:lnRef>
          <a:fillRef idx="1">
            <a:schemeClr val="lt1"/>
          </a:fillRef>
          <a:effectRef idx="0">
            <a:schemeClr val="accent2"/>
          </a:effectRef>
          <a:fontRef idx="minor">
            <a:schemeClr val="dk1"/>
          </a:fontRef>
        </p:style>
        <p:txBody>
          <a:bodyPr anchor="ctr">
            <a:noAutofit/>
          </a:bodyPr>
          <a:lstStyle/>
          <a:p>
            <a:pPr>
              <a:lnSpc>
                <a:spcPct val="100000"/>
              </a:lnSpc>
            </a:pPr>
            <a:r>
              <a:rPr lang="zh-TW" altLang="en-US" sz="2800" dirty="0"/>
              <a:t>大雄是台中公司的業務員</a:t>
            </a:r>
            <a:r>
              <a:rPr lang="en-US" altLang="zh-TW" sz="2800" dirty="0"/>
              <a:t>, </a:t>
            </a:r>
            <a:r>
              <a:rPr lang="zh-TW" altLang="en-US" sz="2800" dirty="0"/>
              <a:t>雖說是業務但是也要兼著送貨</a:t>
            </a:r>
            <a:r>
              <a:rPr lang="en-US" altLang="zh-TW" sz="2800" dirty="0"/>
              <a:t>, </a:t>
            </a:r>
            <a:r>
              <a:rPr lang="zh-TW" altLang="en-US" sz="2800" dirty="0"/>
              <a:t>所以大雄大部分的時間都是開車在外忙碌</a:t>
            </a:r>
            <a:r>
              <a:rPr lang="en-US" altLang="zh-TW" sz="2800" dirty="0"/>
              <a:t>. </a:t>
            </a:r>
          </a:p>
          <a:p>
            <a:pPr>
              <a:lnSpc>
                <a:spcPct val="100000"/>
              </a:lnSpc>
            </a:pPr>
            <a:r>
              <a:rPr lang="zh-TW" altLang="en-US" sz="2800" dirty="0"/>
              <a:t>這一天送貨到南投補里的客戶</a:t>
            </a:r>
            <a:r>
              <a:rPr lang="en-US" altLang="zh-TW" sz="2800" dirty="0"/>
              <a:t>, </a:t>
            </a:r>
            <a:r>
              <a:rPr lang="zh-TW" altLang="en-US" sz="2800" dirty="0"/>
              <a:t>沒想到這個客人真多話</a:t>
            </a:r>
            <a:r>
              <a:rPr lang="en-US" altLang="zh-TW" sz="2800" dirty="0"/>
              <a:t>, </a:t>
            </a:r>
            <a:r>
              <a:rPr lang="zh-TW" altLang="en-US" sz="2800" dirty="0"/>
              <a:t>說著說著到了下午</a:t>
            </a:r>
            <a:r>
              <a:rPr lang="en-US" altLang="zh-TW" sz="2800" dirty="0"/>
              <a:t>6:30</a:t>
            </a:r>
            <a:r>
              <a:rPr lang="zh-TW" altLang="en-US" sz="2800" dirty="0"/>
              <a:t>才放人</a:t>
            </a:r>
            <a:r>
              <a:rPr lang="en-US" altLang="zh-TW" sz="2800" dirty="0"/>
              <a:t>, </a:t>
            </a:r>
            <a:r>
              <a:rPr lang="zh-TW" altLang="en-US" sz="2800" dirty="0"/>
              <a:t>可是還有一些貨物必須送到草屯給另一客人</a:t>
            </a:r>
            <a:r>
              <a:rPr lang="en-US" altLang="zh-TW" sz="2800" dirty="0"/>
              <a:t>, </a:t>
            </a:r>
            <a:r>
              <a:rPr lang="zh-TW" altLang="en-US" sz="2800" dirty="0"/>
              <a:t>大概要到晚上</a:t>
            </a:r>
            <a:r>
              <a:rPr lang="en-US" altLang="zh-TW" sz="2800" dirty="0"/>
              <a:t>8</a:t>
            </a:r>
            <a:r>
              <a:rPr lang="zh-TW" altLang="en-US" sz="2800" dirty="0"/>
              <a:t>點才能告一段落</a:t>
            </a:r>
            <a:r>
              <a:rPr lang="en-US" altLang="zh-TW" sz="2800" dirty="0"/>
              <a:t>, </a:t>
            </a:r>
            <a:r>
              <a:rPr lang="zh-TW" altLang="en-US" sz="2800" dirty="0"/>
              <a:t>心想著明天該如何跟主管解釋</a:t>
            </a:r>
            <a:r>
              <a:rPr lang="en-US" altLang="zh-TW" sz="2800" dirty="0"/>
              <a:t>, </a:t>
            </a:r>
            <a:r>
              <a:rPr lang="zh-TW" altLang="en-US" sz="2800" dirty="0"/>
              <a:t>還有加班費該如何計算</a:t>
            </a:r>
            <a:r>
              <a:rPr lang="en-US" altLang="zh-TW" sz="2800" dirty="0"/>
              <a:t>?</a:t>
            </a:r>
            <a:endParaRPr lang="zh-TW" altLang="en-US" sz="2800" dirty="0"/>
          </a:p>
        </p:txBody>
      </p:sp>
    </p:spTree>
    <p:extLst>
      <p:ext uri="{BB962C8B-B14F-4D97-AF65-F5344CB8AC3E}">
        <p14:creationId xmlns:p14="http://schemas.microsoft.com/office/powerpoint/2010/main" val="27703055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勞工在事業場所外工作工時計算</a:t>
            </a:r>
          </a:p>
        </p:txBody>
      </p:sp>
      <p:sp>
        <p:nvSpPr>
          <p:cNvPr id="3" name="內容版面配置區 2"/>
          <p:cNvSpPr>
            <a:spLocks noGrp="1"/>
          </p:cNvSpPr>
          <p:nvPr>
            <p:ph idx="1"/>
          </p:nvPr>
        </p:nvSpPr>
        <p:spPr>
          <a:xfrm>
            <a:off x="1024128" y="2286000"/>
            <a:ext cx="9720073" cy="2574758"/>
          </a:xfrm>
        </p:spPr>
        <p:txBody>
          <a:bodyPr/>
          <a:lstStyle/>
          <a:p>
            <a:pPr marL="0" indent="0">
              <a:buNone/>
            </a:pPr>
            <a:r>
              <a:rPr lang="zh-TW" altLang="en-US" dirty="0">
                <a:hlinkClick r:id="rId2"/>
              </a:rPr>
              <a:t>勞動基準法執行細則 </a:t>
            </a:r>
            <a:r>
              <a:rPr lang="en-US" altLang="zh-TW" dirty="0">
                <a:hlinkClick r:id="rId2"/>
              </a:rPr>
              <a:t>第 18 條</a:t>
            </a:r>
            <a:endParaRPr lang="zh-TW" altLang="zh-TW" dirty="0"/>
          </a:p>
          <a:p>
            <a:pPr>
              <a:lnSpc>
                <a:spcPct val="100000"/>
              </a:lnSpc>
            </a:pPr>
            <a:r>
              <a:rPr lang="zh-TW" altLang="zh-TW" sz="3200" dirty="0"/>
              <a:t>勞工因出差或其他原因於事業場所外從事工作致不易計算工作時間者，以平時之工作時間為其工作時間。但其實際工作時間經證明者，不在此限。</a:t>
            </a:r>
          </a:p>
        </p:txBody>
      </p:sp>
    </p:spTree>
    <p:extLst>
      <p:ext uri="{BB962C8B-B14F-4D97-AF65-F5344CB8AC3E}">
        <p14:creationId xmlns:p14="http://schemas.microsoft.com/office/powerpoint/2010/main" val="213940260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645085" y="494311"/>
            <a:ext cx="10808978" cy="1351001"/>
          </a:xfrm>
        </p:spPr>
        <p:txBody>
          <a:bodyPr>
            <a:normAutofit/>
          </a:bodyPr>
          <a:lstStyle/>
          <a:p>
            <a:pPr algn="r"/>
            <a:r>
              <a:rPr lang="zh-TW" altLang="zh-TW" sz="4400" dirty="0"/>
              <a:t>「勞工在事業場所外工作時間指導原則」</a:t>
            </a:r>
            <a:br>
              <a:rPr lang="en-US" altLang="zh-TW" sz="4400" dirty="0"/>
            </a:br>
            <a:r>
              <a:rPr lang="zh-TW" altLang="en-US" sz="2700" b="1" dirty="0">
                <a:solidFill>
                  <a:srgbClr val="FF0000"/>
                </a:solidFill>
              </a:rPr>
              <a:t>                                                  </a:t>
            </a:r>
            <a:r>
              <a:rPr lang="en-US" altLang="zh-TW" sz="2700" b="1" dirty="0">
                <a:solidFill>
                  <a:srgbClr val="FF0000"/>
                </a:solidFill>
              </a:rPr>
              <a:t>(</a:t>
            </a:r>
            <a:r>
              <a:rPr lang="zh-TW" altLang="en-US" sz="2700" b="1" dirty="0">
                <a:solidFill>
                  <a:srgbClr val="FF0000"/>
                </a:solidFill>
              </a:rPr>
              <a:t>民國</a:t>
            </a:r>
            <a:r>
              <a:rPr lang="en-US" altLang="zh-TW" sz="2700" b="1" dirty="0">
                <a:solidFill>
                  <a:srgbClr val="FF0000"/>
                </a:solidFill>
              </a:rPr>
              <a:t>104</a:t>
            </a:r>
            <a:r>
              <a:rPr lang="zh-TW" altLang="en-US" sz="2700" b="1" dirty="0">
                <a:solidFill>
                  <a:srgbClr val="FF0000"/>
                </a:solidFill>
              </a:rPr>
              <a:t>年</a:t>
            </a:r>
            <a:r>
              <a:rPr lang="en-US" altLang="zh-TW" sz="2700" b="1" dirty="0">
                <a:solidFill>
                  <a:srgbClr val="FF0000"/>
                </a:solidFill>
              </a:rPr>
              <a:t>5</a:t>
            </a:r>
            <a:r>
              <a:rPr lang="zh-TW" altLang="en-US" sz="2700" b="1" dirty="0">
                <a:solidFill>
                  <a:srgbClr val="FF0000"/>
                </a:solidFill>
              </a:rPr>
              <a:t>月公告生效</a:t>
            </a:r>
            <a:r>
              <a:rPr lang="en-US" altLang="zh-TW" sz="2700" b="1" dirty="0">
                <a:solidFill>
                  <a:srgbClr val="FF0000"/>
                </a:solidFill>
              </a:rPr>
              <a:t>)</a:t>
            </a:r>
            <a:endParaRPr lang="zh-TW" altLang="en-US" sz="2700" b="1" dirty="0">
              <a:solidFill>
                <a:srgbClr val="FF0000"/>
              </a:solidFill>
            </a:endParaRPr>
          </a:p>
        </p:txBody>
      </p:sp>
      <p:sp>
        <p:nvSpPr>
          <p:cNvPr id="4" name="內容版面配置區 3"/>
          <p:cNvSpPr>
            <a:spLocks noGrp="1"/>
          </p:cNvSpPr>
          <p:nvPr>
            <p:ph idx="1"/>
          </p:nvPr>
        </p:nvSpPr>
        <p:spPr>
          <a:xfrm>
            <a:off x="1158434" y="1845312"/>
            <a:ext cx="10106652" cy="4700337"/>
          </a:xfrm>
        </p:spPr>
        <p:txBody>
          <a:bodyPr>
            <a:normAutofit lnSpcReduction="10000"/>
          </a:bodyPr>
          <a:lstStyle/>
          <a:p>
            <a:pPr>
              <a:lnSpc>
                <a:spcPct val="110000"/>
              </a:lnSpc>
            </a:pPr>
            <a:r>
              <a:rPr lang="zh-TW" altLang="en-US" sz="2800" u="sng" dirty="0">
                <a:solidFill>
                  <a:srgbClr val="C00000"/>
                </a:solidFill>
                <a:effectLst>
                  <a:outerShdw blurRad="38100" dist="38100" dir="2700000" algn="tl">
                    <a:srgbClr val="000000">
                      <a:alpha val="43137"/>
                    </a:srgbClr>
                  </a:outerShdw>
                </a:effectLst>
              </a:rPr>
              <a:t>適用對象 </a:t>
            </a:r>
            <a:r>
              <a:rPr lang="en-US" altLang="zh-TW" sz="2800" u="sng" dirty="0">
                <a:solidFill>
                  <a:srgbClr val="C00000"/>
                </a:solidFill>
                <a:effectLst>
                  <a:outerShdw blurRad="38100" dist="38100" dir="2700000" algn="tl">
                    <a:srgbClr val="000000">
                      <a:alpha val="43137"/>
                    </a:srgbClr>
                  </a:outerShdw>
                </a:effectLst>
              </a:rPr>
              <a:t>:</a:t>
            </a:r>
            <a:r>
              <a:rPr lang="zh-TW" altLang="en-US" sz="2800" dirty="0"/>
              <a:t>　</a:t>
            </a:r>
            <a:r>
              <a:rPr lang="zh-TW" altLang="zh-TW" sz="2800" dirty="0"/>
              <a:t>新聞媒體工作者、電傳勞動工作者、外勤業務員及汽車駕駛在外工作者</a:t>
            </a:r>
            <a:endParaRPr lang="en-US" altLang="zh-TW" sz="2800" dirty="0"/>
          </a:p>
          <a:p>
            <a:pPr>
              <a:lnSpc>
                <a:spcPct val="110000"/>
              </a:lnSpc>
            </a:pPr>
            <a:r>
              <a:rPr lang="zh-TW" altLang="en-US" sz="2800" u="sng" dirty="0">
                <a:solidFill>
                  <a:srgbClr val="C00000"/>
                </a:solidFill>
                <a:effectLst>
                  <a:outerShdw blurRad="38100" dist="38100" dir="2700000" algn="tl">
                    <a:srgbClr val="000000">
                      <a:alpha val="43137"/>
                    </a:srgbClr>
                  </a:outerShdw>
                </a:effectLst>
              </a:rPr>
              <a:t>適用狀況</a:t>
            </a:r>
            <a:r>
              <a:rPr lang="zh-TW" altLang="en-US" sz="2800" dirty="0"/>
              <a:t>：由於在外工作者工作性質特殊，雇主常以通訊軟體或電話等交付工作，該等工作者常有工作時間過長、工作時間認定不易及出勤情形記載等問題</a:t>
            </a:r>
            <a:endParaRPr lang="en-US" altLang="zh-TW" sz="2800" dirty="0"/>
          </a:p>
          <a:p>
            <a:pPr lvl="1">
              <a:lnSpc>
                <a:spcPct val="110000"/>
              </a:lnSpc>
            </a:pPr>
            <a:r>
              <a:rPr lang="zh-TW" altLang="en-US" sz="2800" dirty="0"/>
              <a:t>為明確勞雇雙方權益，明訂勞資雙方應將工時、休息時間、延長工時等有關事項，以</a:t>
            </a:r>
            <a:r>
              <a:rPr lang="zh-TW" altLang="en-US" sz="2800" u="sng" dirty="0">
                <a:solidFill>
                  <a:srgbClr val="C00000"/>
                </a:solidFill>
                <a:effectLst>
                  <a:outerShdw blurRad="38100" dist="38100" dir="2700000" algn="tl">
                    <a:srgbClr val="000000">
                      <a:alpha val="43137"/>
                    </a:srgbClr>
                  </a:outerShdw>
                </a:effectLst>
              </a:rPr>
              <a:t>書面勞動契約約定並訂入工作規則</a:t>
            </a:r>
            <a:r>
              <a:rPr lang="zh-TW" altLang="en-US" sz="2800" dirty="0"/>
              <a:t>。</a:t>
            </a:r>
          </a:p>
          <a:p>
            <a:pPr lvl="1">
              <a:lnSpc>
                <a:spcPct val="110000"/>
              </a:lnSpc>
            </a:pPr>
            <a:r>
              <a:rPr lang="zh-TW" altLang="en-US" sz="2800" dirty="0"/>
              <a:t>由於在外工作勞工之休息時間及工作時間分際模糊，明定雇主仍應依法給予勞工休息時間。</a:t>
            </a:r>
          </a:p>
          <a:p>
            <a:pPr>
              <a:lnSpc>
                <a:spcPct val="110000"/>
              </a:lnSpc>
            </a:pPr>
            <a:endParaRPr lang="zh-TW" altLang="en-US" dirty="0"/>
          </a:p>
        </p:txBody>
      </p:sp>
    </p:spTree>
    <p:extLst>
      <p:ext uri="{BB962C8B-B14F-4D97-AF65-F5344CB8AC3E}">
        <p14:creationId xmlns:p14="http://schemas.microsoft.com/office/powerpoint/2010/main" val="4184070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47593" y="848653"/>
            <a:ext cx="10273141" cy="792088"/>
          </a:xfrm>
        </p:spPr>
        <p:txBody>
          <a:bodyPr/>
          <a:lstStyle/>
          <a:p>
            <a:r>
              <a:rPr lang="zh-TW" altLang="en-US" dirty="0"/>
              <a:t>在外工作者延長工時</a:t>
            </a:r>
          </a:p>
        </p:txBody>
      </p:sp>
      <p:sp>
        <p:nvSpPr>
          <p:cNvPr id="3" name="內容版面配置區 2"/>
          <p:cNvSpPr>
            <a:spLocks noGrp="1"/>
          </p:cNvSpPr>
          <p:nvPr>
            <p:ph idx="1"/>
          </p:nvPr>
        </p:nvSpPr>
        <p:spPr>
          <a:xfrm>
            <a:off x="1024126" y="1933073"/>
            <a:ext cx="9720073" cy="4023360"/>
          </a:xfrm>
        </p:spPr>
        <p:txBody>
          <a:bodyPr/>
          <a:lstStyle/>
          <a:p>
            <a:pPr marL="554038" indent="-514350">
              <a:buFont typeface="Wingdings" panose="05000000000000000000" pitchFamily="2" charset="2"/>
              <a:buAutoNum type="circleNumWdWhitePlain"/>
            </a:pPr>
            <a:r>
              <a:rPr lang="zh-TW" altLang="en-US" sz="2800" u="sng" dirty="0">
                <a:solidFill>
                  <a:srgbClr val="7030A0"/>
                </a:solidFill>
              </a:rPr>
              <a:t>雇主要求延長工時 ：</a:t>
            </a:r>
            <a:endParaRPr lang="en-US" altLang="zh-TW" sz="2800" u="sng" dirty="0">
              <a:solidFill>
                <a:srgbClr val="7030A0"/>
              </a:solidFill>
            </a:endParaRPr>
          </a:p>
          <a:p>
            <a:pPr marL="388938" lvl="1" indent="0">
              <a:buNone/>
            </a:pPr>
            <a:r>
              <a:rPr lang="zh-TW" altLang="en-US" sz="2800" dirty="0"/>
              <a:t>雇主使勞工延長工時者，應記載交付工作之起始時間。勞工可</a:t>
            </a:r>
            <a:r>
              <a:rPr lang="zh-TW" altLang="en-US" sz="2800" u="sng" dirty="0">
                <a:solidFill>
                  <a:srgbClr val="C00000"/>
                </a:solidFill>
                <a:effectLst>
                  <a:outerShdw blurRad="38100" dist="38100" dir="2700000" algn="tl">
                    <a:srgbClr val="000000">
                      <a:alpha val="43137"/>
                    </a:srgbClr>
                  </a:outerShdw>
                </a:effectLst>
              </a:rPr>
              <a:t>自行記錄工作起迄時間</a:t>
            </a:r>
            <a:r>
              <a:rPr lang="zh-TW" altLang="en-US" sz="2800" dirty="0"/>
              <a:t>，輔以</a:t>
            </a:r>
            <a:r>
              <a:rPr lang="zh-TW" altLang="en-US" sz="2800" u="sng" dirty="0">
                <a:solidFill>
                  <a:srgbClr val="C00000"/>
                </a:solidFill>
                <a:effectLst>
                  <a:outerShdw blurRad="38100" dist="38100" dir="2700000" algn="tl">
                    <a:srgbClr val="000000">
                      <a:alpha val="43137"/>
                    </a:srgbClr>
                  </a:outerShdw>
                </a:effectLst>
              </a:rPr>
              <a:t>通訊紀錄</a:t>
            </a:r>
            <a:r>
              <a:rPr lang="zh-TW" altLang="en-US" sz="2800" dirty="0"/>
              <a:t>等送交雇主補登。</a:t>
            </a:r>
          </a:p>
          <a:p>
            <a:pPr marL="554038" indent="-514350">
              <a:buFont typeface="Wingdings" panose="05000000000000000000" pitchFamily="2" charset="2"/>
              <a:buAutoNum type="circleNumWdWhitePlain"/>
            </a:pPr>
            <a:r>
              <a:rPr lang="zh-TW" altLang="en-US" sz="2800" u="sng" dirty="0">
                <a:solidFill>
                  <a:srgbClr val="7030A0"/>
                </a:solidFill>
              </a:rPr>
              <a:t>勞工認為有延長工時必要 </a:t>
            </a:r>
            <a:endParaRPr lang="en-US" altLang="zh-TW" sz="2800" u="sng" dirty="0">
              <a:solidFill>
                <a:srgbClr val="7030A0"/>
              </a:solidFill>
            </a:endParaRPr>
          </a:p>
          <a:p>
            <a:pPr marL="388938" lvl="1" indent="0">
              <a:buNone/>
            </a:pPr>
            <a:r>
              <a:rPr lang="zh-TW" altLang="en-US" sz="2800" dirty="0"/>
              <a:t>勞工於正常工時將結束時，認應繼續工作始能完成交付工作者，於完成工作後透過</a:t>
            </a:r>
            <a:r>
              <a:rPr lang="zh-TW" altLang="en-US" sz="2800" u="sng" dirty="0">
                <a:solidFill>
                  <a:srgbClr val="C00000"/>
                </a:solidFill>
              </a:rPr>
              <a:t>雙方約定方式回報雇主記載之</a:t>
            </a:r>
            <a:r>
              <a:rPr lang="zh-TW" altLang="en-US" sz="2800" dirty="0"/>
              <a:t>。另明訂勞雇雙方得事先約定一定延長工時時數內，免除勞工回報延長工時及徵得雇主同意之程序。</a:t>
            </a:r>
          </a:p>
          <a:p>
            <a:endParaRPr lang="zh-TW" altLang="en-US" dirty="0"/>
          </a:p>
        </p:txBody>
      </p:sp>
    </p:spTree>
    <p:extLst>
      <p:ext uri="{BB962C8B-B14F-4D97-AF65-F5344CB8AC3E}">
        <p14:creationId xmlns:p14="http://schemas.microsoft.com/office/powerpoint/2010/main" val="318602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在外工作者簽到方式</a:t>
            </a:r>
          </a:p>
        </p:txBody>
      </p:sp>
      <p:sp>
        <p:nvSpPr>
          <p:cNvPr id="3" name="內容版面配置區 2"/>
          <p:cNvSpPr>
            <a:spLocks noGrp="1"/>
          </p:cNvSpPr>
          <p:nvPr>
            <p:ph idx="1"/>
          </p:nvPr>
        </p:nvSpPr>
        <p:spPr>
          <a:xfrm>
            <a:off x="1024128" y="1879600"/>
            <a:ext cx="9720073" cy="4023360"/>
          </a:xfrm>
        </p:spPr>
        <p:txBody>
          <a:bodyPr>
            <a:normAutofit/>
          </a:bodyPr>
          <a:lstStyle/>
          <a:p>
            <a:pPr>
              <a:lnSpc>
                <a:spcPct val="150000"/>
              </a:lnSpc>
            </a:pPr>
            <a:r>
              <a:rPr lang="zh-TW" altLang="en-US" sz="3200" dirty="0"/>
              <a:t>明定記錄在外工作勞工工時方式，非以簽到簿或出勤卡為限，如行車紀錄器、</a:t>
            </a:r>
            <a:r>
              <a:rPr lang="en-US" altLang="zh-TW" sz="3200" dirty="0"/>
              <a:t>GPS</a:t>
            </a:r>
            <a:r>
              <a:rPr lang="zh-TW" altLang="en-US" sz="3200" dirty="0"/>
              <a:t>紀錄器、手機打卡、網路回報、客戶簽單、通訊軟體、發稿紀錄、駛車憑單（派車單）及其他可供稽核出勤紀錄之工具。雇主於接受勞動檢查時，應提出書面紀錄。</a:t>
            </a:r>
          </a:p>
        </p:txBody>
      </p:sp>
    </p:spTree>
    <p:extLst>
      <p:ext uri="{BB962C8B-B14F-4D97-AF65-F5344CB8AC3E}">
        <p14:creationId xmlns:p14="http://schemas.microsoft.com/office/powerpoint/2010/main" val="3102334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變形工時</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009372221"/>
              </p:ext>
            </p:extLst>
          </p:nvPr>
        </p:nvGraphicFramePr>
        <p:xfrm>
          <a:off x="527050" y="1484313"/>
          <a:ext cx="10972800" cy="5214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116422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二周變形</a:t>
            </a:r>
          </a:p>
        </p:txBody>
      </p:sp>
      <p:sp>
        <p:nvSpPr>
          <p:cNvPr id="3" name="內容版面配置區 2"/>
          <p:cNvSpPr>
            <a:spLocks noGrp="1"/>
          </p:cNvSpPr>
          <p:nvPr>
            <p:ph idx="1"/>
          </p:nvPr>
        </p:nvSpPr>
        <p:spPr/>
        <p:txBody>
          <a:bodyPr/>
          <a:lstStyle/>
          <a:p>
            <a:r>
              <a:rPr lang="zh-TW" altLang="en-US" dirty="0"/>
              <a:t>第</a:t>
            </a:r>
            <a:r>
              <a:rPr lang="en-US" altLang="zh-TW" dirty="0"/>
              <a:t>30</a:t>
            </a:r>
            <a:r>
              <a:rPr lang="zh-TW" altLang="en-US" dirty="0"/>
              <a:t>條 </a:t>
            </a:r>
            <a:r>
              <a:rPr lang="en-US" altLang="zh-TW" dirty="0"/>
              <a:t>:</a:t>
            </a:r>
            <a:r>
              <a:rPr lang="zh-TW" altLang="zh-TW" dirty="0"/>
              <a:t>前項正常工作時間，雇主經工會同意，如事業單位無工會者，經勞資會議同意後，得將其二週內二日之正常工作時數，分配於其他工作日。其分配於其他工作日之時數，每日不得超過二小時。但每週工作總時數不得超過四十八小時。</a:t>
            </a:r>
          </a:p>
          <a:p>
            <a:r>
              <a:rPr lang="zh-TW" altLang="en-US" dirty="0"/>
              <a:t>第</a:t>
            </a:r>
            <a:r>
              <a:rPr lang="en-US" altLang="zh-TW" dirty="0"/>
              <a:t>36</a:t>
            </a:r>
            <a:r>
              <a:rPr lang="zh-TW" altLang="en-US" dirty="0"/>
              <a:t>條：　第三十條第二項規定變更正常工作時間者，勞工每七日中至少應有一日之例假，每二週內之例假及休息日至少應有四日。</a:t>
            </a:r>
          </a:p>
        </p:txBody>
      </p:sp>
    </p:spTree>
    <p:extLst>
      <p:ext uri="{BB962C8B-B14F-4D97-AF65-F5344CB8AC3E}">
        <p14:creationId xmlns:p14="http://schemas.microsoft.com/office/powerpoint/2010/main" val="318917843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32577" y="503276"/>
            <a:ext cx="11321540" cy="595351"/>
          </a:xfrm>
        </p:spPr>
        <p:txBody>
          <a:bodyPr/>
          <a:lstStyle/>
          <a:p>
            <a:r>
              <a:rPr lang="zh-TW" altLang="en-US" sz="3600" dirty="0"/>
              <a:t>二周變形工時</a:t>
            </a:r>
          </a:p>
        </p:txBody>
      </p:sp>
      <p:graphicFrame>
        <p:nvGraphicFramePr>
          <p:cNvPr id="3" name="表格 2"/>
          <p:cNvGraphicFramePr>
            <a:graphicFrameLocks noGrp="1"/>
          </p:cNvGraphicFramePr>
          <p:nvPr>
            <p:extLst>
              <p:ext uri="{D42A27DB-BD31-4B8C-83A1-F6EECF244321}">
                <p14:modId xmlns:p14="http://schemas.microsoft.com/office/powerpoint/2010/main" val="4203067931"/>
              </p:ext>
            </p:extLst>
          </p:nvPr>
        </p:nvGraphicFramePr>
        <p:xfrm>
          <a:off x="1606065" y="1446497"/>
          <a:ext cx="8296029" cy="1648395"/>
        </p:xfrm>
        <a:graphic>
          <a:graphicData uri="http://schemas.openxmlformats.org/drawingml/2006/table">
            <a:tbl>
              <a:tblPr firstRow="1" bandRow="1">
                <a:tableStyleId>{5C22544A-7EE6-4342-B048-85BDC9FD1C3A}</a:tableStyleId>
              </a:tblPr>
              <a:tblGrid>
                <a:gridCol w="1185147">
                  <a:extLst>
                    <a:ext uri="{9D8B030D-6E8A-4147-A177-3AD203B41FA5}">
                      <a16:colId xmlns:a16="http://schemas.microsoft.com/office/drawing/2014/main" val="20000"/>
                    </a:ext>
                  </a:extLst>
                </a:gridCol>
                <a:gridCol w="1185147">
                  <a:extLst>
                    <a:ext uri="{9D8B030D-6E8A-4147-A177-3AD203B41FA5}">
                      <a16:colId xmlns:a16="http://schemas.microsoft.com/office/drawing/2014/main" val="20001"/>
                    </a:ext>
                  </a:extLst>
                </a:gridCol>
                <a:gridCol w="1185147">
                  <a:extLst>
                    <a:ext uri="{9D8B030D-6E8A-4147-A177-3AD203B41FA5}">
                      <a16:colId xmlns:a16="http://schemas.microsoft.com/office/drawing/2014/main" val="20002"/>
                    </a:ext>
                  </a:extLst>
                </a:gridCol>
                <a:gridCol w="1185147">
                  <a:extLst>
                    <a:ext uri="{9D8B030D-6E8A-4147-A177-3AD203B41FA5}">
                      <a16:colId xmlns:a16="http://schemas.microsoft.com/office/drawing/2014/main" val="20003"/>
                    </a:ext>
                  </a:extLst>
                </a:gridCol>
                <a:gridCol w="1185147">
                  <a:extLst>
                    <a:ext uri="{9D8B030D-6E8A-4147-A177-3AD203B41FA5}">
                      <a16:colId xmlns:a16="http://schemas.microsoft.com/office/drawing/2014/main" val="20004"/>
                    </a:ext>
                  </a:extLst>
                </a:gridCol>
                <a:gridCol w="1185147">
                  <a:extLst>
                    <a:ext uri="{9D8B030D-6E8A-4147-A177-3AD203B41FA5}">
                      <a16:colId xmlns:a16="http://schemas.microsoft.com/office/drawing/2014/main" val="20005"/>
                    </a:ext>
                  </a:extLst>
                </a:gridCol>
                <a:gridCol w="1185147">
                  <a:extLst>
                    <a:ext uri="{9D8B030D-6E8A-4147-A177-3AD203B41FA5}">
                      <a16:colId xmlns:a16="http://schemas.microsoft.com/office/drawing/2014/main" val="20006"/>
                    </a:ext>
                  </a:extLst>
                </a:gridCol>
              </a:tblGrid>
              <a:tr h="549465">
                <a:tc>
                  <a:txBody>
                    <a:bodyPr/>
                    <a:lstStyle/>
                    <a:p>
                      <a:pPr algn="ctr"/>
                      <a:r>
                        <a:rPr lang="zh-TW" altLang="en-US" sz="2400" dirty="0">
                          <a:latin typeface="微軟正黑體" pitchFamily="34" charset="-120"/>
                          <a:ea typeface="微軟正黑體" pitchFamily="34" charset="-120"/>
                        </a:rPr>
                        <a:t>周一</a:t>
                      </a:r>
                    </a:p>
                  </a:txBody>
                  <a:tcPr anchor="ctr"/>
                </a:tc>
                <a:tc>
                  <a:txBody>
                    <a:bodyPr/>
                    <a:lstStyle/>
                    <a:p>
                      <a:pPr algn="ctr"/>
                      <a:r>
                        <a:rPr lang="zh-TW" altLang="en-US" sz="2400" dirty="0">
                          <a:latin typeface="微軟正黑體" pitchFamily="34" charset="-120"/>
                          <a:ea typeface="微軟正黑體" pitchFamily="34" charset="-120"/>
                        </a:rPr>
                        <a:t>周二</a:t>
                      </a:r>
                    </a:p>
                  </a:txBody>
                  <a:tcPr anchor="ctr"/>
                </a:tc>
                <a:tc>
                  <a:txBody>
                    <a:bodyPr/>
                    <a:lstStyle/>
                    <a:p>
                      <a:pPr algn="ctr"/>
                      <a:r>
                        <a:rPr lang="zh-TW" altLang="en-US" sz="2400" dirty="0">
                          <a:latin typeface="微軟正黑體" pitchFamily="34" charset="-120"/>
                          <a:ea typeface="微軟正黑體" pitchFamily="34" charset="-120"/>
                        </a:rPr>
                        <a:t>周三</a:t>
                      </a:r>
                    </a:p>
                  </a:txBody>
                  <a:tcPr anchor="ctr"/>
                </a:tc>
                <a:tc>
                  <a:txBody>
                    <a:bodyPr/>
                    <a:lstStyle/>
                    <a:p>
                      <a:pPr algn="ctr"/>
                      <a:r>
                        <a:rPr lang="zh-TW" altLang="en-US" sz="2400" dirty="0">
                          <a:latin typeface="微軟正黑體" pitchFamily="34" charset="-120"/>
                          <a:ea typeface="微軟正黑體" pitchFamily="34" charset="-120"/>
                        </a:rPr>
                        <a:t>周四</a:t>
                      </a:r>
                    </a:p>
                  </a:txBody>
                  <a:tcPr anchor="ctr"/>
                </a:tc>
                <a:tc>
                  <a:txBody>
                    <a:bodyPr/>
                    <a:lstStyle/>
                    <a:p>
                      <a:pPr algn="ctr"/>
                      <a:r>
                        <a:rPr lang="zh-TW" altLang="en-US" sz="2400" dirty="0">
                          <a:latin typeface="微軟正黑體" pitchFamily="34" charset="-120"/>
                          <a:ea typeface="微軟正黑體" pitchFamily="34" charset="-120"/>
                        </a:rPr>
                        <a:t>周五</a:t>
                      </a:r>
                    </a:p>
                  </a:txBody>
                  <a:tcPr anchor="ctr"/>
                </a:tc>
                <a:tc>
                  <a:txBody>
                    <a:bodyPr/>
                    <a:lstStyle/>
                    <a:p>
                      <a:pPr algn="ctr"/>
                      <a:r>
                        <a:rPr lang="zh-TW" altLang="en-US" sz="2400" dirty="0">
                          <a:latin typeface="微軟正黑體" pitchFamily="34" charset="-120"/>
                          <a:ea typeface="微軟正黑體" pitchFamily="34" charset="-120"/>
                        </a:rPr>
                        <a:t>周六</a:t>
                      </a:r>
                    </a:p>
                  </a:txBody>
                  <a:tcPr anchor="ctr"/>
                </a:tc>
                <a:tc>
                  <a:txBody>
                    <a:bodyPr/>
                    <a:lstStyle/>
                    <a:p>
                      <a:pPr algn="ctr"/>
                      <a:r>
                        <a:rPr lang="zh-TW" altLang="en-US" sz="2400" dirty="0">
                          <a:latin typeface="微軟正黑體" pitchFamily="34" charset="-120"/>
                          <a:ea typeface="微軟正黑體" pitchFamily="34" charset="-120"/>
                        </a:rPr>
                        <a:t>周日</a:t>
                      </a:r>
                    </a:p>
                  </a:txBody>
                  <a:tcPr anchor="ctr"/>
                </a:tc>
                <a:extLst>
                  <a:ext uri="{0D108BD9-81ED-4DB2-BD59-A6C34878D82A}">
                    <a16:rowId xmlns:a16="http://schemas.microsoft.com/office/drawing/2014/main" val="10000"/>
                  </a:ext>
                </a:extLst>
              </a:tr>
              <a:tr h="549465">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休息日</a:t>
                      </a: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例假日</a:t>
                      </a:r>
                    </a:p>
                  </a:txBody>
                  <a:tcPr anchor="ctr"/>
                </a:tc>
                <a:extLst>
                  <a:ext uri="{0D108BD9-81ED-4DB2-BD59-A6C34878D82A}">
                    <a16:rowId xmlns:a16="http://schemas.microsoft.com/office/drawing/2014/main" val="10001"/>
                  </a:ext>
                </a:extLst>
              </a:tr>
              <a:tr h="549465">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休息日</a:t>
                      </a: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例假日</a:t>
                      </a:r>
                    </a:p>
                  </a:txBody>
                  <a:tcPr anchor="ctr"/>
                </a:tc>
                <a:extLst>
                  <a:ext uri="{0D108BD9-81ED-4DB2-BD59-A6C34878D82A}">
                    <a16:rowId xmlns:a16="http://schemas.microsoft.com/office/drawing/2014/main" val="10002"/>
                  </a:ext>
                </a:extLst>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734415633"/>
              </p:ext>
            </p:extLst>
          </p:nvPr>
        </p:nvGraphicFramePr>
        <p:xfrm>
          <a:off x="1617789" y="3673882"/>
          <a:ext cx="8296029" cy="1648395"/>
        </p:xfrm>
        <a:graphic>
          <a:graphicData uri="http://schemas.openxmlformats.org/drawingml/2006/table">
            <a:tbl>
              <a:tblPr firstRow="1" bandRow="1">
                <a:tableStyleId>{5C22544A-7EE6-4342-B048-85BDC9FD1C3A}</a:tableStyleId>
              </a:tblPr>
              <a:tblGrid>
                <a:gridCol w="1185147">
                  <a:extLst>
                    <a:ext uri="{9D8B030D-6E8A-4147-A177-3AD203B41FA5}">
                      <a16:colId xmlns:a16="http://schemas.microsoft.com/office/drawing/2014/main" val="20000"/>
                    </a:ext>
                  </a:extLst>
                </a:gridCol>
                <a:gridCol w="1185147">
                  <a:extLst>
                    <a:ext uri="{9D8B030D-6E8A-4147-A177-3AD203B41FA5}">
                      <a16:colId xmlns:a16="http://schemas.microsoft.com/office/drawing/2014/main" val="20001"/>
                    </a:ext>
                  </a:extLst>
                </a:gridCol>
                <a:gridCol w="1185147">
                  <a:extLst>
                    <a:ext uri="{9D8B030D-6E8A-4147-A177-3AD203B41FA5}">
                      <a16:colId xmlns:a16="http://schemas.microsoft.com/office/drawing/2014/main" val="20002"/>
                    </a:ext>
                  </a:extLst>
                </a:gridCol>
                <a:gridCol w="1185147">
                  <a:extLst>
                    <a:ext uri="{9D8B030D-6E8A-4147-A177-3AD203B41FA5}">
                      <a16:colId xmlns:a16="http://schemas.microsoft.com/office/drawing/2014/main" val="20003"/>
                    </a:ext>
                  </a:extLst>
                </a:gridCol>
                <a:gridCol w="1185147">
                  <a:extLst>
                    <a:ext uri="{9D8B030D-6E8A-4147-A177-3AD203B41FA5}">
                      <a16:colId xmlns:a16="http://schemas.microsoft.com/office/drawing/2014/main" val="20004"/>
                    </a:ext>
                  </a:extLst>
                </a:gridCol>
                <a:gridCol w="1185147">
                  <a:extLst>
                    <a:ext uri="{9D8B030D-6E8A-4147-A177-3AD203B41FA5}">
                      <a16:colId xmlns:a16="http://schemas.microsoft.com/office/drawing/2014/main" val="20005"/>
                    </a:ext>
                  </a:extLst>
                </a:gridCol>
                <a:gridCol w="1185147">
                  <a:extLst>
                    <a:ext uri="{9D8B030D-6E8A-4147-A177-3AD203B41FA5}">
                      <a16:colId xmlns:a16="http://schemas.microsoft.com/office/drawing/2014/main" val="20006"/>
                    </a:ext>
                  </a:extLst>
                </a:gridCol>
              </a:tblGrid>
              <a:tr h="549465">
                <a:tc>
                  <a:txBody>
                    <a:bodyPr/>
                    <a:lstStyle/>
                    <a:p>
                      <a:pPr algn="ctr"/>
                      <a:r>
                        <a:rPr lang="zh-TW" altLang="en-US" sz="2400" dirty="0">
                          <a:latin typeface="微軟正黑體" pitchFamily="34" charset="-120"/>
                          <a:ea typeface="微軟正黑體" pitchFamily="34" charset="-120"/>
                        </a:rPr>
                        <a:t>周一</a:t>
                      </a:r>
                    </a:p>
                  </a:txBody>
                  <a:tcPr anchor="ctr"/>
                </a:tc>
                <a:tc>
                  <a:txBody>
                    <a:bodyPr/>
                    <a:lstStyle/>
                    <a:p>
                      <a:pPr algn="ctr"/>
                      <a:r>
                        <a:rPr lang="zh-TW" altLang="en-US" sz="2400" dirty="0">
                          <a:latin typeface="微軟正黑體" pitchFamily="34" charset="-120"/>
                          <a:ea typeface="微軟正黑體" pitchFamily="34" charset="-120"/>
                        </a:rPr>
                        <a:t>周二</a:t>
                      </a:r>
                    </a:p>
                  </a:txBody>
                  <a:tcPr anchor="ctr"/>
                </a:tc>
                <a:tc>
                  <a:txBody>
                    <a:bodyPr/>
                    <a:lstStyle/>
                    <a:p>
                      <a:pPr algn="ctr"/>
                      <a:r>
                        <a:rPr lang="zh-TW" altLang="en-US" sz="2400" dirty="0">
                          <a:latin typeface="微軟正黑體" pitchFamily="34" charset="-120"/>
                          <a:ea typeface="微軟正黑體" pitchFamily="34" charset="-120"/>
                        </a:rPr>
                        <a:t>周三</a:t>
                      </a:r>
                    </a:p>
                  </a:txBody>
                  <a:tcPr anchor="ctr"/>
                </a:tc>
                <a:tc>
                  <a:txBody>
                    <a:bodyPr/>
                    <a:lstStyle/>
                    <a:p>
                      <a:pPr algn="ctr"/>
                      <a:r>
                        <a:rPr lang="zh-TW" altLang="en-US" sz="2400" dirty="0">
                          <a:latin typeface="微軟正黑體" pitchFamily="34" charset="-120"/>
                          <a:ea typeface="微軟正黑體" pitchFamily="34" charset="-120"/>
                        </a:rPr>
                        <a:t>周四</a:t>
                      </a:r>
                    </a:p>
                  </a:txBody>
                  <a:tcPr anchor="ctr"/>
                </a:tc>
                <a:tc>
                  <a:txBody>
                    <a:bodyPr/>
                    <a:lstStyle/>
                    <a:p>
                      <a:pPr algn="ctr"/>
                      <a:r>
                        <a:rPr lang="zh-TW" altLang="en-US" sz="2400" dirty="0">
                          <a:latin typeface="微軟正黑體" pitchFamily="34" charset="-120"/>
                          <a:ea typeface="微軟正黑體" pitchFamily="34" charset="-120"/>
                        </a:rPr>
                        <a:t>周五</a:t>
                      </a:r>
                    </a:p>
                  </a:txBody>
                  <a:tcPr anchor="ctr"/>
                </a:tc>
                <a:tc>
                  <a:txBody>
                    <a:bodyPr/>
                    <a:lstStyle/>
                    <a:p>
                      <a:pPr algn="ctr"/>
                      <a:r>
                        <a:rPr lang="zh-TW" altLang="en-US" sz="2400" dirty="0">
                          <a:latin typeface="微軟正黑體" pitchFamily="34" charset="-120"/>
                          <a:ea typeface="微軟正黑體" pitchFamily="34" charset="-120"/>
                        </a:rPr>
                        <a:t>周六</a:t>
                      </a:r>
                    </a:p>
                  </a:txBody>
                  <a:tcPr anchor="ctr"/>
                </a:tc>
                <a:tc>
                  <a:txBody>
                    <a:bodyPr/>
                    <a:lstStyle/>
                    <a:p>
                      <a:pPr algn="ctr"/>
                      <a:r>
                        <a:rPr lang="zh-TW" altLang="en-US" sz="2400" dirty="0">
                          <a:latin typeface="微軟正黑體" pitchFamily="34" charset="-120"/>
                          <a:ea typeface="微軟正黑體" pitchFamily="34" charset="-120"/>
                        </a:rPr>
                        <a:t>周日</a:t>
                      </a:r>
                    </a:p>
                  </a:txBody>
                  <a:tcPr anchor="ctr"/>
                </a:tc>
                <a:extLst>
                  <a:ext uri="{0D108BD9-81ED-4DB2-BD59-A6C34878D82A}">
                    <a16:rowId xmlns:a16="http://schemas.microsoft.com/office/drawing/2014/main" val="10000"/>
                  </a:ext>
                </a:extLst>
              </a:tr>
              <a:tr h="549465">
                <a:tc>
                  <a:txBody>
                    <a:bodyPr/>
                    <a:lstStyle/>
                    <a:p>
                      <a:pPr algn="ctr"/>
                      <a:r>
                        <a:rPr lang="en-US" altLang="zh-TW" sz="2400" dirty="0">
                          <a:latin typeface="微軟正黑體" pitchFamily="34" charset="-120"/>
                          <a:ea typeface="微軟正黑體" pitchFamily="34" charset="-120"/>
                        </a:rPr>
                        <a:t>10</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10</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10</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10</a:t>
                      </a:r>
                      <a:endParaRPr lang="zh-TW" altLang="en-US" sz="2400" dirty="0">
                        <a:latin typeface="微軟正黑體" pitchFamily="34" charset="-120"/>
                        <a:ea typeface="微軟正黑體" pitchFamily="34" charset="-120"/>
                      </a:endParaRP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休</a:t>
                      </a: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休息日</a:t>
                      </a: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例假日</a:t>
                      </a:r>
                    </a:p>
                  </a:txBody>
                  <a:tcPr anchor="ctr"/>
                </a:tc>
                <a:extLst>
                  <a:ext uri="{0D108BD9-81ED-4DB2-BD59-A6C34878D82A}">
                    <a16:rowId xmlns:a16="http://schemas.microsoft.com/office/drawing/2014/main" val="10001"/>
                  </a:ext>
                </a:extLst>
              </a:tr>
              <a:tr h="549465">
                <a:tc>
                  <a:txBody>
                    <a:bodyPr/>
                    <a:lstStyle/>
                    <a:p>
                      <a:pPr algn="ctr"/>
                      <a:r>
                        <a:rPr lang="en-US" altLang="zh-TW" sz="2400" dirty="0">
                          <a:latin typeface="微軟正黑體" pitchFamily="34" charset="-120"/>
                          <a:ea typeface="微軟正黑體" pitchFamily="34" charset="-120"/>
                        </a:rPr>
                        <a:t>10</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10</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10</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10</a:t>
                      </a:r>
                      <a:endParaRPr lang="zh-TW" altLang="en-US" sz="2400" dirty="0">
                        <a:latin typeface="微軟正黑體" pitchFamily="34" charset="-120"/>
                        <a:ea typeface="微軟正黑體" pitchFamily="34" charset="-120"/>
                      </a:endParaRP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休</a:t>
                      </a: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休息日</a:t>
                      </a: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例假日</a:t>
                      </a:r>
                    </a:p>
                  </a:txBody>
                  <a:tcPr anchor="ctr"/>
                </a:tc>
                <a:extLst>
                  <a:ext uri="{0D108BD9-81ED-4DB2-BD59-A6C34878D82A}">
                    <a16:rowId xmlns:a16="http://schemas.microsoft.com/office/drawing/2014/main" val="10002"/>
                  </a:ext>
                </a:extLst>
              </a:tr>
            </a:tbl>
          </a:graphicData>
        </a:graphic>
      </p:graphicFrame>
      <p:sp>
        <p:nvSpPr>
          <p:cNvPr id="4" name="橢圓 3"/>
          <p:cNvSpPr/>
          <p:nvPr/>
        </p:nvSpPr>
        <p:spPr bwMode="auto">
          <a:xfrm>
            <a:off x="6541477" y="1946033"/>
            <a:ext cx="773723" cy="562708"/>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rgbClr val="FF0000"/>
              </a:solidFill>
              <a:effectLst/>
              <a:latin typeface="Arial" charset="0"/>
              <a:sym typeface="Arial" charset="0"/>
            </a:endParaRPr>
          </a:p>
        </p:txBody>
      </p:sp>
      <p:sp>
        <p:nvSpPr>
          <p:cNvPr id="5" name="AutoShape 2" descr="「2」的圖片搜尋結果"/>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9" name="AutoShape 4" descr="「2」的圖片搜尋結果"/>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 name="矩形 9"/>
          <p:cNvSpPr/>
          <p:nvPr/>
        </p:nvSpPr>
        <p:spPr>
          <a:xfrm>
            <a:off x="5888248" y="1965777"/>
            <a:ext cx="543739" cy="523220"/>
          </a:xfrm>
          <a:prstGeom prst="rect">
            <a:avLst/>
          </a:prstGeom>
        </p:spPr>
        <p:txBody>
          <a:bodyPr wrap="none">
            <a:spAutoFit/>
          </a:bodyPr>
          <a:lstStyle/>
          <a:p>
            <a:r>
              <a:rPr lang="zh-TW" altLang="zh-TW" sz="2800" b="1" dirty="0">
                <a:solidFill>
                  <a:srgbClr val="FF0000"/>
                </a:solidFill>
              </a:rPr>
              <a:t>②</a:t>
            </a:r>
          </a:p>
        </p:txBody>
      </p:sp>
      <p:sp>
        <p:nvSpPr>
          <p:cNvPr id="11" name="矩形 10"/>
          <p:cNvSpPr/>
          <p:nvPr/>
        </p:nvSpPr>
        <p:spPr>
          <a:xfrm>
            <a:off x="3520187" y="1954052"/>
            <a:ext cx="543739" cy="523220"/>
          </a:xfrm>
          <a:prstGeom prst="rect">
            <a:avLst/>
          </a:prstGeom>
        </p:spPr>
        <p:txBody>
          <a:bodyPr wrap="none">
            <a:spAutoFit/>
          </a:bodyPr>
          <a:lstStyle/>
          <a:p>
            <a:r>
              <a:rPr lang="zh-TW" altLang="zh-TW" sz="2800" b="1" dirty="0">
                <a:solidFill>
                  <a:srgbClr val="FF0000"/>
                </a:solidFill>
              </a:rPr>
              <a:t>②</a:t>
            </a:r>
          </a:p>
        </p:txBody>
      </p:sp>
      <p:sp>
        <p:nvSpPr>
          <p:cNvPr id="12" name="矩形 11"/>
          <p:cNvSpPr/>
          <p:nvPr/>
        </p:nvSpPr>
        <p:spPr>
          <a:xfrm>
            <a:off x="2300988" y="1954052"/>
            <a:ext cx="543739" cy="523220"/>
          </a:xfrm>
          <a:prstGeom prst="rect">
            <a:avLst/>
          </a:prstGeom>
        </p:spPr>
        <p:txBody>
          <a:bodyPr wrap="none">
            <a:spAutoFit/>
          </a:bodyPr>
          <a:lstStyle/>
          <a:p>
            <a:r>
              <a:rPr lang="zh-TW" altLang="zh-TW" sz="2800" b="1" dirty="0">
                <a:solidFill>
                  <a:srgbClr val="FF0000"/>
                </a:solidFill>
              </a:rPr>
              <a:t>②</a:t>
            </a:r>
          </a:p>
        </p:txBody>
      </p:sp>
      <p:sp>
        <p:nvSpPr>
          <p:cNvPr id="13" name="矩形 12"/>
          <p:cNvSpPr/>
          <p:nvPr/>
        </p:nvSpPr>
        <p:spPr>
          <a:xfrm>
            <a:off x="4692495" y="1965777"/>
            <a:ext cx="543739" cy="523220"/>
          </a:xfrm>
          <a:prstGeom prst="rect">
            <a:avLst/>
          </a:prstGeom>
        </p:spPr>
        <p:txBody>
          <a:bodyPr wrap="none">
            <a:spAutoFit/>
          </a:bodyPr>
          <a:lstStyle/>
          <a:p>
            <a:r>
              <a:rPr lang="zh-TW" altLang="zh-TW" sz="2800" b="1" dirty="0">
                <a:solidFill>
                  <a:srgbClr val="FF0000"/>
                </a:solidFill>
              </a:rPr>
              <a:t>②</a:t>
            </a:r>
          </a:p>
        </p:txBody>
      </p:sp>
      <p:sp>
        <p:nvSpPr>
          <p:cNvPr id="14" name="文字方塊 13"/>
          <p:cNvSpPr txBox="1"/>
          <p:nvPr/>
        </p:nvSpPr>
        <p:spPr>
          <a:xfrm>
            <a:off x="757989" y="1534889"/>
            <a:ext cx="745958" cy="1384995"/>
          </a:xfrm>
          <a:prstGeom prst="rect">
            <a:avLst/>
          </a:prstGeom>
          <a:noFill/>
        </p:spPr>
        <p:txBody>
          <a:bodyPr wrap="square" rtlCol="0">
            <a:spAutoFit/>
          </a:bodyPr>
          <a:lstStyle/>
          <a:p>
            <a:r>
              <a:rPr lang="zh-TW" altLang="en-US" sz="2800" b="1" dirty="0">
                <a:latin typeface="微軟正黑體" pitchFamily="34" charset="-120"/>
                <a:ea typeface="微軟正黑體" pitchFamily="34" charset="-120"/>
              </a:rPr>
              <a:t>調整前</a:t>
            </a:r>
          </a:p>
        </p:txBody>
      </p:sp>
      <p:sp>
        <p:nvSpPr>
          <p:cNvPr id="15" name="文字方塊 14"/>
          <p:cNvSpPr txBox="1"/>
          <p:nvPr/>
        </p:nvSpPr>
        <p:spPr>
          <a:xfrm>
            <a:off x="757989" y="3780783"/>
            <a:ext cx="745958" cy="1384995"/>
          </a:xfrm>
          <a:prstGeom prst="rect">
            <a:avLst/>
          </a:prstGeom>
          <a:noFill/>
        </p:spPr>
        <p:txBody>
          <a:bodyPr wrap="square" rtlCol="0">
            <a:spAutoFit/>
          </a:bodyPr>
          <a:lstStyle/>
          <a:p>
            <a:r>
              <a:rPr lang="zh-TW" altLang="en-US" sz="2800" b="1" dirty="0">
                <a:latin typeface="微軟正黑體" pitchFamily="34" charset="-120"/>
                <a:ea typeface="微軟正黑體" pitchFamily="34" charset="-120"/>
              </a:rPr>
              <a:t>調整後</a:t>
            </a:r>
          </a:p>
        </p:txBody>
      </p:sp>
    </p:spTree>
    <p:extLst>
      <p:ext uri="{BB962C8B-B14F-4D97-AF65-F5344CB8AC3E}">
        <p14:creationId xmlns:p14="http://schemas.microsoft.com/office/powerpoint/2010/main" val="25147630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538413" y="465139"/>
            <a:ext cx="5821362" cy="712787"/>
          </a:xfrm>
        </p:spPr>
        <p:txBody>
          <a:bodyPr/>
          <a:lstStyle/>
          <a:p>
            <a:pPr eaLnBrk="1" hangingPunct="1"/>
            <a:r>
              <a:rPr lang="zh-TW" altLang="en-US"/>
              <a:t>陳惠玟  </a:t>
            </a:r>
            <a:r>
              <a:rPr lang="en-US" altLang="zh-TW"/>
              <a:t>Lisa Chen </a:t>
            </a:r>
            <a:endParaRPr lang="zh-TW" altLang="en-US"/>
          </a:p>
        </p:txBody>
      </p:sp>
      <p:sp>
        <p:nvSpPr>
          <p:cNvPr id="8195" name="Rectangle 3"/>
          <p:cNvSpPr>
            <a:spLocks noGrp="1" noChangeArrowheads="1"/>
          </p:cNvSpPr>
          <p:nvPr>
            <p:ph type="body" idx="1"/>
          </p:nvPr>
        </p:nvSpPr>
        <p:spPr>
          <a:xfrm>
            <a:off x="2351088" y="1423988"/>
            <a:ext cx="7632700" cy="4597400"/>
          </a:xfrm>
        </p:spPr>
        <p:txBody>
          <a:bodyPr/>
          <a:lstStyle/>
          <a:p>
            <a:pPr eaLnBrk="1" hangingPunct="1">
              <a:lnSpc>
                <a:spcPct val="80000"/>
              </a:lnSpc>
            </a:pPr>
            <a:r>
              <a:rPr lang="zh-TW" altLang="en-US" sz="2000" dirty="0">
                <a:solidFill>
                  <a:srgbClr val="990000"/>
                </a:solidFill>
              </a:rPr>
              <a:t>學歷   </a:t>
            </a:r>
            <a:r>
              <a:rPr lang="zh-TW" altLang="en-US" sz="2000" dirty="0"/>
              <a:t>                               </a:t>
            </a:r>
          </a:p>
          <a:p>
            <a:pPr lvl="1" eaLnBrk="1" hangingPunct="1">
              <a:lnSpc>
                <a:spcPct val="80000"/>
              </a:lnSpc>
            </a:pPr>
            <a:r>
              <a:rPr lang="zh-TW" altLang="en-US" sz="2000" dirty="0"/>
              <a:t>東海大學</a:t>
            </a:r>
            <a:r>
              <a:rPr lang="en-US" altLang="zh-TW" sz="2000" dirty="0"/>
              <a:t>EMBA </a:t>
            </a:r>
            <a:r>
              <a:rPr lang="zh-TW" altLang="en-US" sz="2000" dirty="0"/>
              <a:t>碩士</a:t>
            </a:r>
          </a:p>
          <a:p>
            <a:pPr lvl="1" eaLnBrk="1" hangingPunct="1">
              <a:lnSpc>
                <a:spcPct val="80000"/>
              </a:lnSpc>
            </a:pPr>
            <a:r>
              <a:rPr lang="zh-TW" altLang="en-US" sz="2000" dirty="0"/>
              <a:t>中國文化大學勞工研究所碩士</a:t>
            </a:r>
          </a:p>
          <a:p>
            <a:pPr lvl="1" eaLnBrk="1" hangingPunct="1">
              <a:lnSpc>
                <a:spcPct val="80000"/>
              </a:lnSpc>
            </a:pPr>
            <a:r>
              <a:rPr lang="zh-TW" altLang="en-US" sz="2000" dirty="0"/>
              <a:t>實踐家專社會工作科</a:t>
            </a:r>
          </a:p>
          <a:p>
            <a:pPr eaLnBrk="1" hangingPunct="1">
              <a:lnSpc>
                <a:spcPct val="80000"/>
              </a:lnSpc>
            </a:pPr>
            <a:r>
              <a:rPr lang="zh-TW" altLang="en-US" sz="2000" dirty="0">
                <a:solidFill>
                  <a:srgbClr val="990000"/>
                </a:solidFill>
              </a:rPr>
              <a:t>工作經歷</a:t>
            </a:r>
          </a:p>
          <a:p>
            <a:pPr lvl="1" eaLnBrk="1" hangingPunct="1">
              <a:lnSpc>
                <a:spcPct val="80000"/>
              </a:lnSpc>
            </a:pPr>
            <a:r>
              <a:rPr lang="zh-TW" altLang="en-US" sz="2000" dirty="0"/>
              <a:t>信瑞企管顧問有限公司      講師</a:t>
            </a:r>
            <a:endParaRPr lang="en-US" altLang="zh-TW" sz="2000" dirty="0"/>
          </a:p>
          <a:p>
            <a:pPr lvl="1" eaLnBrk="1" hangingPunct="1">
              <a:lnSpc>
                <a:spcPct val="80000"/>
              </a:lnSpc>
            </a:pPr>
            <a:r>
              <a:rPr lang="zh-TW" altLang="en-US" sz="2000" dirty="0"/>
              <a:t>智璞管理顧問有限公司      總監</a:t>
            </a:r>
          </a:p>
          <a:p>
            <a:pPr lvl="1" eaLnBrk="1" hangingPunct="1">
              <a:lnSpc>
                <a:spcPct val="80000"/>
              </a:lnSpc>
            </a:pPr>
            <a:r>
              <a:rPr lang="zh-TW" altLang="en-US" sz="2000" dirty="0"/>
              <a:t>勞動力發展署</a:t>
            </a:r>
            <a:r>
              <a:rPr lang="en-US" altLang="zh-TW" sz="2000" dirty="0"/>
              <a:t>3C</a:t>
            </a:r>
            <a:r>
              <a:rPr lang="zh-TW" altLang="en-US" sz="2000" dirty="0"/>
              <a:t>核心職能 講師</a:t>
            </a:r>
          </a:p>
          <a:p>
            <a:pPr lvl="1" eaLnBrk="1" hangingPunct="1">
              <a:lnSpc>
                <a:spcPct val="80000"/>
              </a:lnSpc>
            </a:pPr>
            <a:r>
              <a:rPr lang="zh-TW" altLang="en-US" sz="2000" dirty="0"/>
              <a:t>勞動力發展署</a:t>
            </a:r>
            <a:r>
              <a:rPr lang="en-US" altLang="zh-TW" sz="2000" dirty="0"/>
              <a:t>TTQS        </a:t>
            </a:r>
            <a:r>
              <a:rPr lang="zh-TW" altLang="en-US" sz="2000" dirty="0"/>
              <a:t>    顧問</a:t>
            </a:r>
          </a:p>
          <a:p>
            <a:pPr lvl="1" eaLnBrk="1" hangingPunct="1">
              <a:lnSpc>
                <a:spcPct val="80000"/>
              </a:lnSpc>
            </a:pPr>
            <a:r>
              <a:rPr lang="zh-TW" altLang="en-US" sz="2000" dirty="0"/>
              <a:t>修平科技大學人資系          兼任講師</a:t>
            </a:r>
          </a:p>
          <a:p>
            <a:pPr lvl="1" eaLnBrk="1" hangingPunct="1">
              <a:lnSpc>
                <a:spcPct val="80000"/>
              </a:lnSpc>
            </a:pPr>
            <a:r>
              <a:rPr lang="zh-TW" altLang="en-US" sz="2000" dirty="0"/>
              <a:t>台灣櫻花公司                      人資部資深經理</a:t>
            </a:r>
          </a:p>
          <a:p>
            <a:pPr lvl="1" eaLnBrk="1" hangingPunct="1">
              <a:lnSpc>
                <a:spcPct val="80000"/>
              </a:lnSpc>
            </a:pPr>
            <a:r>
              <a:rPr lang="zh-TW" altLang="en-US" sz="2000" dirty="0"/>
              <a:t>美商史丹利七和公司          人資部經理</a:t>
            </a:r>
          </a:p>
          <a:p>
            <a:pPr lvl="1" eaLnBrk="1" hangingPunct="1">
              <a:lnSpc>
                <a:spcPct val="80000"/>
              </a:lnSpc>
            </a:pPr>
            <a:r>
              <a:rPr lang="zh-TW" altLang="en-US" sz="2000" dirty="0"/>
              <a:t>愛買吉安公司                      行政經理</a:t>
            </a:r>
          </a:p>
          <a:p>
            <a:pPr lvl="1" eaLnBrk="1" hangingPunct="1">
              <a:lnSpc>
                <a:spcPct val="80000"/>
              </a:lnSpc>
            </a:pPr>
            <a:r>
              <a:rPr lang="zh-TW" altLang="en-US" sz="2000" dirty="0"/>
              <a:t>全國電子台中分公司          人事課長</a:t>
            </a:r>
          </a:p>
          <a:p>
            <a:pPr lvl="1" eaLnBrk="1" hangingPunct="1">
              <a:lnSpc>
                <a:spcPct val="80000"/>
              </a:lnSpc>
            </a:pPr>
            <a:r>
              <a:rPr lang="zh-TW" altLang="en-US" sz="2000" dirty="0"/>
              <a:t>中國廣播公司                      記者</a:t>
            </a:r>
          </a:p>
          <a:p>
            <a:pPr eaLnBrk="1" hangingPunct="1">
              <a:lnSpc>
                <a:spcPct val="80000"/>
              </a:lnSpc>
              <a:buFont typeface="Wingdings" panose="05000000000000000000" pitchFamily="2" charset="2"/>
              <a:buNone/>
            </a:pPr>
            <a:endParaRPr lang="en-US" altLang="zh-TW" sz="1800" dirty="0">
              <a:latin typeface="標楷體" panose="03000509000000000000" pitchFamily="65" charset="-120"/>
            </a:endParaRPr>
          </a:p>
        </p:txBody>
      </p:sp>
      <p:pic>
        <p:nvPicPr>
          <p:cNvPr id="4101" name="Picture 5" descr="http://ts4.mm.bing.net/th?id=H.4793613973325783&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688" y="1512889"/>
            <a:ext cx="1943100" cy="291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投影片編號版面配置區 2"/>
          <p:cNvSpPr>
            <a:spLocks noGrp="1"/>
          </p:cNvSpPr>
          <p:nvPr>
            <p:ph type="sldNum" sz="quarter" idx="10"/>
          </p:nvPr>
        </p:nvSpPr>
        <p:spPr>
          <a:xfrm>
            <a:off x="7581900" y="5624514"/>
            <a:ext cx="1600200" cy="274637"/>
          </a:xfrm>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6447AA68-5A15-41E3-BF39-C3CA04A618A7}" type="slidenum">
              <a:rPr lang="zh-TW" altLang="en-US" sz="700">
                <a:solidFill>
                  <a:srgbClr val="000000"/>
                </a:solidFill>
              </a:rPr>
              <a:pPr/>
              <a:t>2</a:t>
            </a:fld>
            <a:endParaRPr lang="zh-TW" altLang="en-US" sz="700">
              <a:solidFill>
                <a:srgbClr val="000000"/>
              </a:solidFill>
            </a:endParaRPr>
          </a:p>
        </p:txBody>
      </p:sp>
    </p:spTree>
    <p:extLst>
      <p:ext uri="{BB962C8B-B14F-4D97-AF65-F5344CB8AC3E}">
        <p14:creationId xmlns:p14="http://schemas.microsoft.com/office/powerpoint/2010/main" val="16454785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fade">
                                      <p:cBhvr>
                                        <p:cTn id="7"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八周變形</a:t>
            </a:r>
          </a:p>
        </p:txBody>
      </p:sp>
      <p:sp>
        <p:nvSpPr>
          <p:cNvPr id="3" name="內容版面配置區 2"/>
          <p:cNvSpPr>
            <a:spLocks noGrp="1"/>
          </p:cNvSpPr>
          <p:nvPr>
            <p:ph idx="1"/>
          </p:nvPr>
        </p:nvSpPr>
        <p:spPr/>
        <p:txBody>
          <a:bodyPr/>
          <a:lstStyle/>
          <a:p>
            <a:r>
              <a:rPr lang="zh-TW" altLang="en-US" dirty="0"/>
              <a:t>第</a:t>
            </a:r>
            <a:r>
              <a:rPr lang="en-US" altLang="zh-TW" dirty="0"/>
              <a:t>30</a:t>
            </a:r>
            <a:r>
              <a:rPr lang="zh-TW" altLang="en-US" dirty="0"/>
              <a:t>條 </a:t>
            </a:r>
            <a:r>
              <a:rPr lang="en-US" altLang="zh-TW" dirty="0"/>
              <a:t>:</a:t>
            </a:r>
            <a:r>
              <a:rPr lang="zh-TW" altLang="en-US" dirty="0"/>
              <a:t>  </a:t>
            </a:r>
            <a:r>
              <a:rPr lang="zh-TW" altLang="zh-TW" dirty="0"/>
              <a:t>第一項正常工作時間，雇主經工會同意，如事業單位無工會者，經勞資會議同意後，得將八週內之正常工作時數加以分配。但每日正常工作時間不得超過八小時，每週工作總時數不得超過四十八小時。</a:t>
            </a:r>
          </a:p>
          <a:p>
            <a:r>
              <a:rPr lang="zh-TW" altLang="en-US" dirty="0"/>
              <a:t>第</a:t>
            </a:r>
            <a:r>
              <a:rPr lang="en-US" altLang="zh-TW" dirty="0"/>
              <a:t>36</a:t>
            </a:r>
            <a:r>
              <a:rPr lang="zh-TW" altLang="en-US" dirty="0"/>
              <a:t>條：</a:t>
            </a:r>
            <a:r>
              <a:rPr lang="zh-TW" altLang="zh-TW" dirty="0"/>
              <a:t>依第三十條第三項規定變更正常工作時間者，勞工每七日中至少應有一日之例假，每八週內之例假及休息日至少應有十六日。</a:t>
            </a:r>
            <a:endParaRPr lang="zh-TW" altLang="en-US" dirty="0"/>
          </a:p>
        </p:txBody>
      </p:sp>
    </p:spTree>
    <p:extLst>
      <p:ext uri="{BB962C8B-B14F-4D97-AF65-F5344CB8AC3E}">
        <p14:creationId xmlns:p14="http://schemas.microsoft.com/office/powerpoint/2010/main" val="95876212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32577" y="503276"/>
            <a:ext cx="11321540" cy="595351"/>
          </a:xfrm>
        </p:spPr>
        <p:txBody>
          <a:bodyPr/>
          <a:lstStyle/>
          <a:p>
            <a:r>
              <a:rPr lang="zh-TW" altLang="en-US" sz="3600" dirty="0"/>
              <a:t>八周變形工時</a:t>
            </a:r>
          </a:p>
        </p:txBody>
      </p:sp>
      <p:graphicFrame>
        <p:nvGraphicFramePr>
          <p:cNvPr id="3" name="表格 2"/>
          <p:cNvGraphicFramePr>
            <a:graphicFrameLocks noGrp="1"/>
          </p:cNvGraphicFramePr>
          <p:nvPr>
            <p:extLst>
              <p:ext uri="{D42A27DB-BD31-4B8C-83A1-F6EECF244321}">
                <p14:modId xmlns:p14="http://schemas.microsoft.com/office/powerpoint/2010/main" val="640605948"/>
              </p:ext>
            </p:extLst>
          </p:nvPr>
        </p:nvGraphicFramePr>
        <p:xfrm>
          <a:off x="553456" y="1820402"/>
          <a:ext cx="4846863" cy="4474891"/>
        </p:xfrm>
        <a:graphic>
          <a:graphicData uri="http://schemas.openxmlformats.org/drawingml/2006/table">
            <a:tbl>
              <a:tblPr firstRow="1" bandRow="1">
                <a:tableStyleId>{5C22544A-7EE6-4342-B048-85BDC9FD1C3A}</a:tableStyleId>
              </a:tblPr>
              <a:tblGrid>
                <a:gridCol w="692409">
                  <a:extLst>
                    <a:ext uri="{9D8B030D-6E8A-4147-A177-3AD203B41FA5}">
                      <a16:colId xmlns:a16="http://schemas.microsoft.com/office/drawing/2014/main" val="20000"/>
                    </a:ext>
                  </a:extLst>
                </a:gridCol>
                <a:gridCol w="692409">
                  <a:extLst>
                    <a:ext uri="{9D8B030D-6E8A-4147-A177-3AD203B41FA5}">
                      <a16:colId xmlns:a16="http://schemas.microsoft.com/office/drawing/2014/main" val="20001"/>
                    </a:ext>
                  </a:extLst>
                </a:gridCol>
                <a:gridCol w="692409">
                  <a:extLst>
                    <a:ext uri="{9D8B030D-6E8A-4147-A177-3AD203B41FA5}">
                      <a16:colId xmlns:a16="http://schemas.microsoft.com/office/drawing/2014/main" val="20002"/>
                    </a:ext>
                  </a:extLst>
                </a:gridCol>
                <a:gridCol w="692409">
                  <a:extLst>
                    <a:ext uri="{9D8B030D-6E8A-4147-A177-3AD203B41FA5}">
                      <a16:colId xmlns:a16="http://schemas.microsoft.com/office/drawing/2014/main" val="20003"/>
                    </a:ext>
                  </a:extLst>
                </a:gridCol>
                <a:gridCol w="692409">
                  <a:extLst>
                    <a:ext uri="{9D8B030D-6E8A-4147-A177-3AD203B41FA5}">
                      <a16:colId xmlns:a16="http://schemas.microsoft.com/office/drawing/2014/main" val="20004"/>
                    </a:ext>
                  </a:extLst>
                </a:gridCol>
                <a:gridCol w="692409">
                  <a:extLst>
                    <a:ext uri="{9D8B030D-6E8A-4147-A177-3AD203B41FA5}">
                      <a16:colId xmlns:a16="http://schemas.microsoft.com/office/drawing/2014/main" val="20005"/>
                    </a:ext>
                  </a:extLst>
                </a:gridCol>
                <a:gridCol w="692409">
                  <a:extLst>
                    <a:ext uri="{9D8B030D-6E8A-4147-A177-3AD203B41FA5}">
                      <a16:colId xmlns:a16="http://schemas.microsoft.com/office/drawing/2014/main" val="20006"/>
                    </a:ext>
                  </a:extLst>
                </a:gridCol>
              </a:tblGrid>
              <a:tr h="706915">
                <a:tc>
                  <a:txBody>
                    <a:bodyPr/>
                    <a:lstStyle/>
                    <a:p>
                      <a:pPr algn="ctr"/>
                      <a:r>
                        <a:rPr lang="zh-TW" altLang="en-US" sz="2400" dirty="0">
                          <a:latin typeface="微軟正黑體" pitchFamily="34" charset="-120"/>
                          <a:ea typeface="微軟正黑體" pitchFamily="34" charset="-120"/>
                        </a:rPr>
                        <a:t>一</a:t>
                      </a:r>
                    </a:p>
                  </a:txBody>
                  <a:tcPr anchor="ctr"/>
                </a:tc>
                <a:tc>
                  <a:txBody>
                    <a:bodyPr/>
                    <a:lstStyle/>
                    <a:p>
                      <a:pPr algn="ctr"/>
                      <a:r>
                        <a:rPr lang="zh-TW" altLang="en-US" sz="2400" dirty="0">
                          <a:latin typeface="微軟正黑體" pitchFamily="34" charset="-120"/>
                          <a:ea typeface="微軟正黑體" pitchFamily="34" charset="-120"/>
                        </a:rPr>
                        <a:t>二</a:t>
                      </a:r>
                    </a:p>
                  </a:txBody>
                  <a:tcPr anchor="ctr"/>
                </a:tc>
                <a:tc>
                  <a:txBody>
                    <a:bodyPr/>
                    <a:lstStyle/>
                    <a:p>
                      <a:pPr algn="ctr"/>
                      <a:r>
                        <a:rPr lang="zh-TW" altLang="en-US" sz="2400" dirty="0">
                          <a:latin typeface="微軟正黑體" pitchFamily="34" charset="-120"/>
                          <a:ea typeface="微軟正黑體" pitchFamily="34" charset="-120"/>
                        </a:rPr>
                        <a:t>三</a:t>
                      </a:r>
                    </a:p>
                  </a:txBody>
                  <a:tcPr anchor="ctr"/>
                </a:tc>
                <a:tc>
                  <a:txBody>
                    <a:bodyPr/>
                    <a:lstStyle/>
                    <a:p>
                      <a:pPr algn="ctr"/>
                      <a:r>
                        <a:rPr lang="zh-TW" altLang="en-US" sz="2400" dirty="0">
                          <a:latin typeface="微軟正黑體" pitchFamily="34" charset="-120"/>
                          <a:ea typeface="微軟正黑體" pitchFamily="34" charset="-120"/>
                        </a:rPr>
                        <a:t>四</a:t>
                      </a:r>
                    </a:p>
                  </a:txBody>
                  <a:tcPr anchor="ctr"/>
                </a:tc>
                <a:tc>
                  <a:txBody>
                    <a:bodyPr/>
                    <a:lstStyle/>
                    <a:p>
                      <a:pPr algn="ctr"/>
                      <a:r>
                        <a:rPr lang="zh-TW" altLang="en-US" sz="2400" dirty="0">
                          <a:latin typeface="微軟正黑體" pitchFamily="34" charset="-120"/>
                          <a:ea typeface="微軟正黑體" pitchFamily="34" charset="-120"/>
                        </a:rPr>
                        <a:t>五</a:t>
                      </a:r>
                    </a:p>
                  </a:txBody>
                  <a:tcPr anchor="ctr"/>
                </a:tc>
                <a:tc>
                  <a:txBody>
                    <a:bodyPr/>
                    <a:lstStyle/>
                    <a:p>
                      <a:pPr algn="ctr"/>
                      <a:r>
                        <a:rPr lang="zh-TW" altLang="en-US" sz="2400" dirty="0">
                          <a:latin typeface="微軟正黑體" pitchFamily="34" charset="-120"/>
                          <a:ea typeface="微軟正黑體" pitchFamily="34" charset="-120"/>
                        </a:rPr>
                        <a:t>六</a:t>
                      </a:r>
                    </a:p>
                  </a:txBody>
                  <a:tcPr anchor="ctr"/>
                </a:tc>
                <a:tc>
                  <a:txBody>
                    <a:bodyPr/>
                    <a:lstStyle/>
                    <a:p>
                      <a:pPr algn="ctr"/>
                      <a:r>
                        <a:rPr lang="zh-TW" altLang="en-US" sz="2400" dirty="0">
                          <a:latin typeface="微軟正黑體" pitchFamily="34" charset="-120"/>
                          <a:ea typeface="微軟正黑體" pitchFamily="34" charset="-120"/>
                        </a:rPr>
                        <a:t>日</a:t>
                      </a:r>
                    </a:p>
                  </a:txBody>
                  <a:tcPr anchor="ctr"/>
                </a:tc>
                <a:extLst>
                  <a:ext uri="{0D108BD9-81ED-4DB2-BD59-A6C34878D82A}">
                    <a16:rowId xmlns:a16="http://schemas.microsoft.com/office/drawing/2014/main" val="10000"/>
                  </a:ext>
                </a:extLst>
              </a:tr>
              <a:tr h="450345">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休</a:t>
                      </a: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例</a:t>
                      </a:r>
                    </a:p>
                  </a:txBody>
                  <a:tcPr anchor="ctr"/>
                </a:tc>
                <a:extLst>
                  <a:ext uri="{0D108BD9-81ED-4DB2-BD59-A6C34878D82A}">
                    <a16:rowId xmlns:a16="http://schemas.microsoft.com/office/drawing/2014/main" val="10001"/>
                  </a:ext>
                </a:extLst>
              </a:tr>
              <a:tr h="473791">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休</a:t>
                      </a: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例</a:t>
                      </a:r>
                    </a:p>
                  </a:txBody>
                  <a:tcPr anchor="ctr"/>
                </a:tc>
                <a:extLst>
                  <a:ext uri="{0D108BD9-81ED-4DB2-BD59-A6C34878D82A}">
                    <a16:rowId xmlns:a16="http://schemas.microsoft.com/office/drawing/2014/main" val="10002"/>
                  </a:ext>
                </a:extLst>
              </a:tr>
              <a:tr h="550985">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休</a:t>
                      </a: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例</a:t>
                      </a:r>
                    </a:p>
                  </a:txBody>
                  <a:tcPr anchor="ctr"/>
                </a:tc>
                <a:extLst>
                  <a:ext uri="{0D108BD9-81ED-4DB2-BD59-A6C34878D82A}">
                    <a16:rowId xmlns:a16="http://schemas.microsoft.com/office/drawing/2014/main" val="10003"/>
                  </a:ext>
                </a:extLst>
              </a:tr>
              <a:tr h="422030">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休</a:t>
                      </a: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例</a:t>
                      </a:r>
                    </a:p>
                  </a:txBody>
                  <a:tcPr anchor="ctr"/>
                </a:tc>
                <a:extLst>
                  <a:ext uri="{0D108BD9-81ED-4DB2-BD59-A6C34878D82A}">
                    <a16:rowId xmlns:a16="http://schemas.microsoft.com/office/drawing/2014/main" val="10004"/>
                  </a:ext>
                </a:extLst>
              </a:tr>
              <a:tr h="422030">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休</a:t>
                      </a: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例</a:t>
                      </a:r>
                    </a:p>
                  </a:txBody>
                  <a:tcPr anchor="ctr"/>
                </a:tc>
                <a:extLst>
                  <a:ext uri="{0D108BD9-81ED-4DB2-BD59-A6C34878D82A}">
                    <a16:rowId xmlns:a16="http://schemas.microsoft.com/office/drawing/2014/main" val="10005"/>
                  </a:ext>
                </a:extLst>
              </a:tr>
              <a:tr h="422030">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休</a:t>
                      </a: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例</a:t>
                      </a:r>
                    </a:p>
                  </a:txBody>
                  <a:tcPr anchor="ctr"/>
                </a:tc>
                <a:extLst>
                  <a:ext uri="{0D108BD9-81ED-4DB2-BD59-A6C34878D82A}">
                    <a16:rowId xmlns:a16="http://schemas.microsoft.com/office/drawing/2014/main" val="10006"/>
                  </a:ext>
                </a:extLst>
              </a:tr>
              <a:tr h="422030">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休</a:t>
                      </a: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例</a:t>
                      </a:r>
                    </a:p>
                  </a:txBody>
                  <a:tcPr anchor="ctr"/>
                </a:tc>
                <a:extLst>
                  <a:ext uri="{0D108BD9-81ED-4DB2-BD59-A6C34878D82A}">
                    <a16:rowId xmlns:a16="http://schemas.microsoft.com/office/drawing/2014/main" val="10007"/>
                  </a:ext>
                </a:extLst>
              </a:tr>
              <a:tr h="422030">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休</a:t>
                      </a: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例</a:t>
                      </a:r>
                    </a:p>
                  </a:txBody>
                  <a:tcPr anchor="ctr"/>
                </a:tc>
                <a:extLst>
                  <a:ext uri="{0D108BD9-81ED-4DB2-BD59-A6C34878D82A}">
                    <a16:rowId xmlns:a16="http://schemas.microsoft.com/office/drawing/2014/main" val="10008"/>
                  </a:ext>
                </a:extLst>
              </a:tr>
            </a:tbl>
          </a:graphicData>
        </a:graphic>
      </p:graphicFrame>
      <p:sp>
        <p:nvSpPr>
          <p:cNvPr id="5" name="AutoShape 2" descr="「2」的圖片搜尋結果"/>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9" name="AutoShape 4" descr="「2」的圖片搜尋結果"/>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5" name="文字方塊 14"/>
          <p:cNvSpPr txBox="1"/>
          <p:nvPr/>
        </p:nvSpPr>
        <p:spPr>
          <a:xfrm>
            <a:off x="553451" y="1366446"/>
            <a:ext cx="1756611" cy="523220"/>
          </a:xfrm>
          <a:prstGeom prst="rect">
            <a:avLst/>
          </a:prstGeom>
          <a:noFill/>
        </p:spPr>
        <p:txBody>
          <a:bodyPr wrap="square" rtlCol="0">
            <a:spAutoFit/>
          </a:bodyPr>
          <a:lstStyle/>
          <a:p>
            <a:r>
              <a:rPr lang="zh-TW" altLang="en-US" sz="2800" b="1" dirty="0">
                <a:latin typeface="微軟正黑體" pitchFamily="34" charset="-120"/>
                <a:ea typeface="微軟正黑體" pitchFamily="34" charset="-120"/>
              </a:rPr>
              <a:t>調整前</a:t>
            </a:r>
          </a:p>
        </p:txBody>
      </p:sp>
      <p:sp>
        <p:nvSpPr>
          <p:cNvPr id="16" name="文字方塊 15"/>
          <p:cNvSpPr txBox="1"/>
          <p:nvPr/>
        </p:nvSpPr>
        <p:spPr>
          <a:xfrm>
            <a:off x="6075947" y="1108410"/>
            <a:ext cx="2117558" cy="523220"/>
          </a:xfrm>
          <a:prstGeom prst="rect">
            <a:avLst/>
          </a:prstGeom>
          <a:noFill/>
        </p:spPr>
        <p:txBody>
          <a:bodyPr wrap="square" rtlCol="0">
            <a:spAutoFit/>
          </a:bodyPr>
          <a:lstStyle/>
          <a:p>
            <a:r>
              <a:rPr lang="zh-TW" altLang="en-US" sz="2800" b="1" dirty="0">
                <a:latin typeface="微軟正黑體" pitchFamily="34" charset="-120"/>
                <a:ea typeface="微軟正黑體" pitchFamily="34" charset="-120"/>
              </a:rPr>
              <a:t>調整後</a:t>
            </a:r>
          </a:p>
        </p:txBody>
      </p:sp>
      <p:graphicFrame>
        <p:nvGraphicFramePr>
          <p:cNvPr id="10" name="表格 9"/>
          <p:cNvGraphicFramePr>
            <a:graphicFrameLocks noGrp="1"/>
          </p:cNvGraphicFramePr>
          <p:nvPr>
            <p:extLst>
              <p:ext uri="{D42A27DB-BD31-4B8C-83A1-F6EECF244321}">
                <p14:modId xmlns:p14="http://schemas.microsoft.com/office/powerpoint/2010/main" val="2307649697"/>
              </p:ext>
            </p:extLst>
          </p:nvPr>
        </p:nvGraphicFramePr>
        <p:xfrm>
          <a:off x="6275239" y="1725543"/>
          <a:ext cx="4846863" cy="4489939"/>
        </p:xfrm>
        <a:graphic>
          <a:graphicData uri="http://schemas.openxmlformats.org/drawingml/2006/table">
            <a:tbl>
              <a:tblPr firstRow="1" bandRow="1">
                <a:tableStyleId>{5C22544A-7EE6-4342-B048-85BDC9FD1C3A}</a:tableStyleId>
              </a:tblPr>
              <a:tblGrid>
                <a:gridCol w="692409">
                  <a:extLst>
                    <a:ext uri="{9D8B030D-6E8A-4147-A177-3AD203B41FA5}">
                      <a16:colId xmlns:a16="http://schemas.microsoft.com/office/drawing/2014/main" val="20000"/>
                    </a:ext>
                  </a:extLst>
                </a:gridCol>
                <a:gridCol w="692409">
                  <a:extLst>
                    <a:ext uri="{9D8B030D-6E8A-4147-A177-3AD203B41FA5}">
                      <a16:colId xmlns:a16="http://schemas.microsoft.com/office/drawing/2014/main" val="20001"/>
                    </a:ext>
                  </a:extLst>
                </a:gridCol>
                <a:gridCol w="692409">
                  <a:extLst>
                    <a:ext uri="{9D8B030D-6E8A-4147-A177-3AD203B41FA5}">
                      <a16:colId xmlns:a16="http://schemas.microsoft.com/office/drawing/2014/main" val="20002"/>
                    </a:ext>
                  </a:extLst>
                </a:gridCol>
                <a:gridCol w="692409">
                  <a:extLst>
                    <a:ext uri="{9D8B030D-6E8A-4147-A177-3AD203B41FA5}">
                      <a16:colId xmlns:a16="http://schemas.microsoft.com/office/drawing/2014/main" val="20003"/>
                    </a:ext>
                  </a:extLst>
                </a:gridCol>
                <a:gridCol w="692409">
                  <a:extLst>
                    <a:ext uri="{9D8B030D-6E8A-4147-A177-3AD203B41FA5}">
                      <a16:colId xmlns:a16="http://schemas.microsoft.com/office/drawing/2014/main" val="20004"/>
                    </a:ext>
                  </a:extLst>
                </a:gridCol>
                <a:gridCol w="692409">
                  <a:extLst>
                    <a:ext uri="{9D8B030D-6E8A-4147-A177-3AD203B41FA5}">
                      <a16:colId xmlns:a16="http://schemas.microsoft.com/office/drawing/2014/main" val="20005"/>
                    </a:ext>
                  </a:extLst>
                </a:gridCol>
                <a:gridCol w="692409">
                  <a:extLst>
                    <a:ext uri="{9D8B030D-6E8A-4147-A177-3AD203B41FA5}">
                      <a16:colId xmlns:a16="http://schemas.microsoft.com/office/drawing/2014/main" val="20006"/>
                    </a:ext>
                  </a:extLst>
                </a:gridCol>
              </a:tblGrid>
              <a:tr h="721963">
                <a:tc>
                  <a:txBody>
                    <a:bodyPr/>
                    <a:lstStyle/>
                    <a:p>
                      <a:pPr algn="ctr"/>
                      <a:r>
                        <a:rPr lang="zh-TW" altLang="en-US" sz="2400" dirty="0">
                          <a:latin typeface="微軟正黑體" pitchFamily="34" charset="-120"/>
                          <a:ea typeface="微軟正黑體" pitchFamily="34" charset="-120"/>
                        </a:rPr>
                        <a:t>一</a:t>
                      </a:r>
                    </a:p>
                  </a:txBody>
                  <a:tcPr anchor="ctr"/>
                </a:tc>
                <a:tc>
                  <a:txBody>
                    <a:bodyPr/>
                    <a:lstStyle/>
                    <a:p>
                      <a:pPr algn="ctr"/>
                      <a:r>
                        <a:rPr lang="zh-TW" altLang="en-US" sz="2400" dirty="0">
                          <a:latin typeface="微軟正黑體" pitchFamily="34" charset="-120"/>
                          <a:ea typeface="微軟正黑體" pitchFamily="34" charset="-120"/>
                        </a:rPr>
                        <a:t>二</a:t>
                      </a:r>
                    </a:p>
                  </a:txBody>
                  <a:tcPr anchor="ctr"/>
                </a:tc>
                <a:tc>
                  <a:txBody>
                    <a:bodyPr/>
                    <a:lstStyle/>
                    <a:p>
                      <a:pPr algn="ctr"/>
                      <a:r>
                        <a:rPr lang="zh-TW" altLang="en-US" sz="2400" dirty="0">
                          <a:latin typeface="微軟正黑體" pitchFamily="34" charset="-120"/>
                          <a:ea typeface="微軟正黑體" pitchFamily="34" charset="-120"/>
                        </a:rPr>
                        <a:t>三</a:t>
                      </a:r>
                    </a:p>
                  </a:txBody>
                  <a:tcPr anchor="ctr"/>
                </a:tc>
                <a:tc>
                  <a:txBody>
                    <a:bodyPr/>
                    <a:lstStyle/>
                    <a:p>
                      <a:pPr algn="ctr"/>
                      <a:r>
                        <a:rPr lang="zh-TW" altLang="en-US" sz="2400" dirty="0">
                          <a:latin typeface="微軟正黑體" pitchFamily="34" charset="-120"/>
                          <a:ea typeface="微軟正黑體" pitchFamily="34" charset="-120"/>
                        </a:rPr>
                        <a:t>四</a:t>
                      </a:r>
                    </a:p>
                  </a:txBody>
                  <a:tcPr anchor="ctr"/>
                </a:tc>
                <a:tc>
                  <a:txBody>
                    <a:bodyPr/>
                    <a:lstStyle/>
                    <a:p>
                      <a:pPr algn="ctr"/>
                      <a:r>
                        <a:rPr lang="zh-TW" altLang="en-US" sz="2400" dirty="0">
                          <a:latin typeface="微軟正黑體" pitchFamily="34" charset="-120"/>
                          <a:ea typeface="微軟正黑體" pitchFamily="34" charset="-120"/>
                        </a:rPr>
                        <a:t>五</a:t>
                      </a:r>
                    </a:p>
                  </a:txBody>
                  <a:tcPr anchor="ctr"/>
                </a:tc>
                <a:tc>
                  <a:txBody>
                    <a:bodyPr/>
                    <a:lstStyle/>
                    <a:p>
                      <a:pPr algn="ctr"/>
                      <a:r>
                        <a:rPr lang="zh-TW" altLang="en-US" sz="2400" dirty="0">
                          <a:latin typeface="微軟正黑體" pitchFamily="34" charset="-120"/>
                          <a:ea typeface="微軟正黑體" pitchFamily="34" charset="-120"/>
                        </a:rPr>
                        <a:t>六</a:t>
                      </a:r>
                    </a:p>
                  </a:txBody>
                  <a:tcPr anchor="ctr"/>
                </a:tc>
                <a:tc>
                  <a:txBody>
                    <a:bodyPr/>
                    <a:lstStyle/>
                    <a:p>
                      <a:pPr algn="ctr"/>
                      <a:r>
                        <a:rPr lang="zh-TW" altLang="en-US" sz="2400" dirty="0">
                          <a:latin typeface="微軟正黑體" pitchFamily="34" charset="-120"/>
                          <a:ea typeface="微軟正黑體" pitchFamily="34" charset="-120"/>
                        </a:rPr>
                        <a:t>日</a:t>
                      </a:r>
                    </a:p>
                  </a:txBody>
                  <a:tcPr anchor="ctr"/>
                </a:tc>
                <a:extLst>
                  <a:ext uri="{0D108BD9-81ED-4DB2-BD59-A6C34878D82A}">
                    <a16:rowId xmlns:a16="http://schemas.microsoft.com/office/drawing/2014/main" val="10000"/>
                  </a:ext>
                </a:extLst>
              </a:tr>
              <a:tr h="450345">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例</a:t>
                      </a: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b="0" dirty="0">
                          <a:solidFill>
                            <a:schemeClr val="tx2"/>
                          </a:solidFill>
                          <a:latin typeface="微軟正黑體" pitchFamily="34" charset="-120"/>
                          <a:ea typeface="微軟正黑體" pitchFamily="34" charset="-120"/>
                        </a:rPr>
                        <a:t>8</a:t>
                      </a:r>
                      <a:endParaRPr lang="zh-TW" altLang="en-US" sz="2400" b="0" dirty="0">
                        <a:solidFill>
                          <a:schemeClr val="tx2"/>
                        </a:solidFill>
                        <a:latin typeface="微軟正黑體" pitchFamily="34" charset="-120"/>
                        <a:ea typeface="微軟正黑體" pitchFamily="34" charset="-120"/>
                      </a:endParaRPr>
                    </a:p>
                  </a:txBody>
                  <a:tcPr anchor="ctr"/>
                </a:tc>
                <a:tc>
                  <a:txBody>
                    <a:bodyPr/>
                    <a:lstStyle/>
                    <a:p>
                      <a:pPr algn="ctr"/>
                      <a:r>
                        <a:rPr lang="en-US" altLang="zh-TW" sz="2400" b="0" dirty="0">
                          <a:solidFill>
                            <a:schemeClr val="tx2"/>
                          </a:solidFill>
                          <a:latin typeface="微軟正黑體" pitchFamily="34" charset="-120"/>
                          <a:ea typeface="微軟正黑體" pitchFamily="34" charset="-120"/>
                        </a:rPr>
                        <a:t>8</a:t>
                      </a:r>
                      <a:endParaRPr lang="zh-TW" altLang="en-US" sz="2400" b="0" dirty="0">
                        <a:solidFill>
                          <a:schemeClr val="tx2"/>
                        </a:solidFill>
                        <a:latin typeface="微軟正黑體" pitchFamily="34" charset="-120"/>
                        <a:ea typeface="微軟正黑體" pitchFamily="34" charset="-120"/>
                      </a:endParaRPr>
                    </a:p>
                  </a:txBody>
                  <a:tcPr anchor="ctr"/>
                </a:tc>
                <a:extLst>
                  <a:ext uri="{0D108BD9-81ED-4DB2-BD59-A6C34878D82A}">
                    <a16:rowId xmlns:a16="http://schemas.microsoft.com/office/drawing/2014/main" val="10001"/>
                  </a:ext>
                </a:extLst>
              </a:tr>
              <a:tr h="473791">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例</a:t>
                      </a:r>
                    </a:p>
                  </a:txBody>
                  <a:tcPr anchor="ctr"/>
                </a:tc>
                <a:tc>
                  <a:txBody>
                    <a:bodyPr/>
                    <a:lstStyle/>
                    <a:p>
                      <a:pPr algn="ctr"/>
                      <a:r>
                        <a:rPr lang="zh-TW" altLang="en-US" sz="2400" b="1">
                          <a:solidFill>
                            <a:srgbClr val="FF0000"/>
                          </a:solidFill>
                          <a:latin typeface="微軟正黑體" pitchFamily="34" charset="-120"/>
                          <a:ea typeface="微軟正黑體" pitchFamily="34" charset="-120"/>
                        </a:rPr>
                        <a:t>休</a:t>
                      </a:r>
                      <a:endParaRPr lang="zh-TW" altLang="en-US" sz="2400" b="1" dirty="0">
                        <a:solidFill>
                          <a:srgbClr val="FF0000"/>
                        </a:solidFill>
                        <a:latin typeface="微軟正黑體" pitchFamily="34" charset="-120"/>
                        <a:ea typeface="微軟正黑體" pitchFamily="34" charset="-120"/>
                      </a:endParaRP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休</a:t>
                      </a:r>
                    </a:p>
                  </a:txBody>
                  <a:tcPr anchor="ctr"/>
                </a:tc>
                <a:tc>
                  <a:txBody>
                    <a:bodyPr/>
                    <a:lstStyle/>
                    <a:p>
                      <a:pPr algn="ctr"/>
                      <a:r>
                        <a:rPr lang="en-US" altLang="zh-TW" sz="2400" b="0" dirty="0">
                          <a:solidFill>
                            <a:schemeClr val="tx2"/>
                          </a:solidFill>
                          <a:latin typeface="微軟正黑體" pitchFamily="34" charset="-120"/>
                          <a:ea typeface="微軟正黑體" pitchFamily="34" charset="-120"/>
                        </a:rPr>
                        <a:t>8</a:t>
                      </a:r>
                      <a:endParaRPr lang="zh-TW" altLang="en-US" sz="2400" b="0" dirty="0">
                        <a:solidFill>
                          <a:schemeClr val="tx2"/>
                        </a:solidFill>
                        <a:latin typeface="微軟正黑體" pitchFamily="34" charset="-120"/>
                        <a:ea typeface="微軟正黑體" pitchFamily="34" charset="-120"/>
                      </a:endParaRPr>
                    </a:p>
                  </a:txBody>
                  <a:tcPr anchor="ctr"/>
                </a:tc>
                <a:tc>
                  <a:txBody>
                    <a:bodyPr/>
                    <a:lstStyle/>
                    <a:p>
                      <a:pPr algn="ctr"/>
                      <a:r>
                        <a:rPr lang="en-US" altLang="zh-TW" sz="2400" b="0" dirty="0">
                          <a:solidFill>
                            <a:schemeClr val="tx2"/>
                          </a:solidFill>
                          <a:latin typeface="微軟正黑體" pitchFamily="34" charset="-120"/>
                          <a:ea typeface="微軟正黑體" pitchFamily="34" charset="-120"/>
                        </a:rPr>
                        <a:t>8</a:t>
                      </a:r>
                      <a:endParaRPr lang="zh-TW" altLang="en-US" sz="2400" b="0" dirty="0">
                        <a:solidFill>
                          <a:schemeClr val="tx2"/>
                        </a:solidFill>
                        <a:latin typeface="微軟正黑體" pitchFamily="34" charset="-120"/>
                        <a:ea typeface="微軟正黑體" pitchFamily="34" charset="-120"/>
                      </a:endParaRPr>
                    </a:p>
                  </a:txBody>
                  <a:tcPr anchor="ctr"/>
                </a:tc>
                <a:extLst>
                  <a:ext uri="{0D108BD9-81ED-4DB2-BD59-A6C34878D82A}">
                    <a16:rowId xmlns:a16="http://schemas.microsoft.com/office/drawing/2014/main" val="10002"/>
                  </a:ext>
                </a:extLst>
              </a:tr>
              <a:tr h="550985">
                <a:tc>
                  <a:txBody>
                    <a:bodyPr/>
                    <a:lstStyle/>
                    <a:p>
                      <a:pPr algn="ctr"/>
                      <a:r>
                        <a:rPr lang="zh-TW" altLang="en-US" sz="2400" b="1">
                          <a:solidFill>
                            <a:srgbClr val="FF0000"/>
                          </a:solidFill>
                          <a:latin typeface="微軟正黑體" pitchFamily="34" charset="-120"/>
                          <a:ea typeface="微軟正黑體" pitchFamily="34" charset="-120"/>
                        </a:rPr>
                        <a:t>休</a:t>
                      </a:r>
                      <a:endParaRPr lang="zh-TW" altLang="en-US" sz="2400" b="1" dirty="0">
                        <a:solidFill>
                          <a:srgbClr val="FF0000"/>
                        </a:solidFill>
                        <a:latin typeface="微軟正黑體" pitchFamily="34" charset="-120"/>
                        <a:ea typeface="微軟正黑體" pitchFamily="34" charset="-120"/>
                      </a:endParaRP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休</a:t>
                      </a: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例</a:t>
                      </a:r>
                    </a:p>
                  </a:txBody>
                  <a:tcPr anchor="ctr"/>
                </a:tc>
                <a:tc>
                  <a:txBody>
                    <a:bodyPr/>
                    <a:lstStyle/>
                    <a:p>
                      <a:pPr algn="ctr"/>
                      <a:r>
                        <a:rPr lang="en-US" altLang="zh-TW" sz="2400" b="0" dirty="0">
                          <a:solidFill>
                            <a:schemeClr val="tx2"/>
                          </a:solidFill>
                          <a:latin typeface="微軟正黑體" pitchFamily="34" charset="-120"/>
                          <a:ea typeface="微軟正黑體" pitchFamily="34" charset="-120"/>
                        </a:rPr>
                        <a:t>8</a:t>
                      </a:r>
                      <a:endParaRPr lang="zh-TW" altLang="en-US" sz="2400" b="0" dirty="0">
                        <a:solidFill>
                          <a:schemeClr val="tx2"/>
                        </a:solidFill>
                        <a:latin typeface="微軟正黑體" pitchFamily="34" charset="-120"/>
                        <a:ea typeface="微軟正黑體" pitchFamily="34" charset="-120"/>
                      </a:endParaRPr>
                    </a:p>
                  </a:txBody>
                  <a:tcPr anchor="ctr"/>
                </a:tc>
                <a:tc>
                  <a:txBody>
                    <a:bodyPr/>
                    <a:lstStyle/>
                    <a:p>
                      <a:pPr algn="ctr"/>
                      <a:r>
                        <a:rPr lang="en-US" altLang="zh-TW" sz="2400" b="0" dirty="0">
                          <a:solidFill>
                            <a:schemeClr val="tx2"/>
                          </a:solidFill>
                          <a:latin typeface="微軟正黑體" pitchFamily="34" charset="-120"/>
                          <a:ea typeface="微軟正黑體" pitchFamily="34" charset="-120"/>
                        </a:rPr>
                        <a:t>8</a:t>
                      </a:r>
                      <a:endParaRPr lang="zh-TW" altLang="en-US" sz="2400" b="0" dirty="0">
                        <a:solidFill>
                          <a:schemeClr val="tx2"/>
                        </a:solidFill>
                        <a:latin typeface="微軟正黑體" pitchFamily="34" charset="-120"/>
                        <a:ea typeface="微軟正黑體" pitchFamily="34" charset="-120"/>
                      </a:endParaRPr>
                    </a:p>
                  </a:txBody>
                  <a:tcPr anchor="ctr"/>
                </a:tc>
                <a:tc>
                  <a:txBody>
                    <a:bodyPr/>
                    <a:lstStyle/>
                    <a:p>
                      <a:pPr algn="ctr"/>
                      <a:r>
                        <a:rPr lang="en-US" altLang="zh-TW" sz="2400" b="0" dirty="0">
                          <a:solidFill>
                            <a:schemeClr val="tx2"/>
                          </a:solidFill>
                          <a:latin typeface="微軟正黑體" pitchFamily="34" charset="-120"/>
                          <a:ea typeface="微軟正黑體" pitchFamily="34" charset="-120"/>
                        </a:rPr>
                        <a:t>8</a:t>
                      </a:r>
                      <a:endParaRPr lang="zh-TW" altLang="en-US" sz="2400" b="0" dirty="0">
                        <a:solidFill>
                          <a:schemeClr val="tx2"/>
                        </a:solidFill>
                        <a:latin typeface="微軟正黑體" pitchFamily="34" charset="-120"/>
                        <a:ea typeface="微軟正黑體" pitchFamily="34" charset="-120"/>
                      </a:endParaRPr>
                    </a:p>
                  </a:txBody>
                  <a:tcPr anchor="ctr"/>
                </a:tc>
                <a:tc>
                  <a:txBody>
                    <a:bodyPr/>
                    <a:lstStyle/>
                    <a:p>
                      <a:pPr algn="ctr"/>
                      <a:r>
                        <a:rPr lang="en-US" altLang="zh-TW" sz="2400" b="0" dirty="0">
                          <a:solidFill>
                            <a:schemeClr val="tx2"/>
                          </a:solidFill>
                          <a:latin typeface="微軟正黑體" pitchFamily="34" charset="-120"/>
                          <a:ea typeface="微軟正黑體" pitchFamily="34" charset="-120"/>
                        </a:rPr>
                        <a:t>8</a:t>
                      </a:r>
                      <a:endParaRPr lang="zh-TW" altLang="en-US" sz="2400" b="0" dirty="0">
                        <a:solidFill>
                          <a:schemeClr val="tx2"/>
                        </a:solidFill>
                        <a:latin typeface="微軟正黑體" pitchFamily="34" charset="-120"/>
                        <a:ea typeface="微軟正黑體" pitchFamily="34" charset="-120"/>
                      </a:endParaRPr>
                    </a:p>
                  </a:txBody>
                  <a:tcPr anchor="ctr"/>
                </a:tc>
                <a:extLst>
                  <a:ext uri="{0D108BD9-81ED-4DB2-BD59-A6C34878D82A}">
                    <a16:rowId xmlns:a16="http://schemas.microsoft.com/office/drawing/2014/main" val="10003"/>
                  </a:ext>
                </a:extLst>
              </a:tr>
              <a:tr h="422030">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zh-TW" altLang="en-US" sz="2400" b="1">
                          <a:solidFill>
                            <a:srgbClr val="FF0000"/>
                          </a:solidFill>
                          <a:latin typeface="微軟正黑體" pitchFamily="34" charset="-120"/>
                          <a:ea typeface="微軟正黑體" pitchFamily="34" charset="-120"/>
                        </a:rPr>
                        <a:t>例</a:t>
                      </a:r>
                      <a:endParaRPr lang="zh-TW" altLang="en-US" sz="2400" b="1" dirty="0">
                        <a:solidFill>
                          <a:srgbClr val="FF0000"/>
                        </a:solidFill>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b="0" dirty="0">
                          <a:solidFill>
                            <a:schemeClr val="tx2"/>
                          </a:solidFill>
                          <a:latin typeface="微軟正黑體" pitchFamily="34" charset="-120"/>
                          <a:ea typeface="微軟正黑體" pitchFamily="34" charset="-120"/>
                        </a:rPr>
                        <a:t>8</a:t>
                      </a:r>
                      <a:endParaRPr lang="zh-TW" altLang="en-US" sz="2400" b="0" dirty="0">
                        <a:solidFill>
                          <a:schemeClr val="tx2"/>
                        </a:solidFill>
                        <a:latin typeface="微軟正黑體" pitchFamily="34" charset="-120"/>
                        <a:ea typeface="微軟正黑體" pitchFamily="34" charset="-120"/>
                      </a:endParaRPr>
                    </a:p>
                  </a:txBody>
                  <a:tcPr anchor="ctr"/>
                </a:tc>
                <a:tc>
                  <a:txBody>
                    <a:bodyPr/>
                    <a:lstStyle/>
                    <a:p>
                      <a:pPr algn="ctr"/>
                      <a:r>
                        <a:rPr lang="en-US" altLang="zh-TW" sz="2400" b="0" dirty="0">
                          <a:solidFill>
                            <a:schemeClr val="tx2"/>
                          </a:solidFill>
                          <a:latin typeface="微軟正黑體" pitchFamily="34" charset="-120"/>
                          <a:ea typeface="微軟正黑體" pitchFamily="34" charset="-120"/>
                        </a:rPr>
                        <a:t>8</a:t>
                      </a:r>
                      <a:endParaRPr lang="zh-TW" altLang="en-US" sz="2400" b="0" dirty="0">
                        <a:solidFill>
                          <a:schemeClr val="tx2"/>
                        </a:solidFill>
                        <a:latin typeface="微軟正黑體" pitchFamily="34" charset="-120"/>
                        <a:ea typeface="微軟正黑體" pitchFamily="34" charset="-120"/>
                      </a:endParaRPr>
                    </a:p>
                  </a:txBody>
                  <a:tcPr anchor="ctr"/>
                </a:tc>
                <a:extLst>
                  <a:ext uri="{0D108BD9-81ED-4DB2-BD59-A6C34878D82A}">
                    <a16:rowId xmlns:a16="http://schemas.microsoft.com/office/drawing/2014/main" val="10004"/>
                  </a:ext>
                </a:extLst>
              </a:tr>
              <a:tr h="422030">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zh-TW" altLang="en-US" sz="2400" b="1">
                          <a:solidFill>
                            <a:srgbClr val="FF0000"/>
                          </a:solidFill>
                          <a:latin typeface="微軟正黑體" pitchFamily="34" charset="-120"/>
                          <a:ea typeface="微軟正黑體" pitchFamily="34" charset="-120"/>
                        </a:rPr>
                        <a:t>例</a:t>
                      </a:r>
                      <a:endParaRPr lang="zh-TW" altLang="en-US" sz="2400" b="1" dirty="0">
                        <a:solidFill>
                          <a:srgbClr val="FF0000"/>
                        </a:solidFill>
                        <a:latin typeface="微軟正黑體" pitchFamily="34" charset="-120"/>
                        <a:ea typeface="微軟正黑體" pitchFamily="34" charset="-120"/>
                      </a:endParaRPr>
                    </a:p>
                  </a:txBody>
                  <a:tcPr anchor="ctr"/>
                </a:tc>
                <a:tc>
                  <a:txBody>
                    <a:bodyPr/>
                    <a:lstStyle/>
                    <a:p>
                      <a:pPr algn="ctr"/>
                      <a:r>
                        <a:rPr lang="zh-TW" altLang="en-US" sz="2400" b="1">
                          <a:solidFill>
                            <a:srgbClr val="FF0000"/>
                          </a:solidFill>
                          <a:latin typeface="微軟正黑體" pitchFamily="34" charset="-120"/>
                          <a:ea typeface="微軟正黑體" pitchFamily="34" charset="-120"/>
                        </a:rPr>
                        <a:t>休</a:t>
                      </a:r>
                      <a:endParaRPr lang="zh-TW" altLang="en-US" sz="2400" b="1" dirty="0">
                        <a:solidFill>
                          <a:srgbClr val="FF0000"/>
                        </a:solidFill>
                        <a:latin typeface="微軟正黑體" pitchFamily="34" charset="-120"/>
                        <a:ea typeface="微軟正黑體" pitchFamily="34" charset="-120"/>
                      </a:endParaRP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休</a:t>
                      </a:r>
                    </a:p>
                  </a:txBody>
                  <a:tcPr anchor="ctr"/>
                </a:tc>
                <a:tc>
                  <a:txBody>
                    <a:bodyPr/>
                    <a:lstStyle/>
                    <a:p>
                      <a:pPr algn="ctr"/>
                      <a:r>
                        <a:rPr lang="en-US" altLang="zh-TW" sz="2400" b="0" dirty="0">
                          <a:solidFill>
                            <a:schemeClr val="tx2"/>
                          </a:solidFill>
                          <a:latin typeface="微軟正黑體" pitchFamily="34" charset="-120"/>
                          <a:ea typeface="微軟正黑體" pitchFamily="34" charset="-120"/>
                        </a:rPr>
                        <a:t>8</a:t>
                      </a:r>
                      <a:endParaRPr lang="zh-TW" altLang="en-US" sz="2400" b="0" dirty="0">
                        <a:solidFill>
                          <a:schemeClr val="tx2"/>
                        </a:solidFill>
                        <a:latin typeface="微軟正黑體" pitchFamily="34" charset="-120"/>
                        <a:ea typeface="微軟正黑體" pitchFamily="34" charset="-120"/>
                      </a:endParaRPr>
                    </a:p>
                  </a:txBody>
                  <a:tcPr anchor="ctr"/>
                </a:tc>
                <a:tc>
                  <a:txBody>
                    <a:bodyPr/>
                    <a:lstStyle/>
                    <a:p>
                      <a:pPr algn="ctr"/>
                      <a:r>
                        <a:rPr lang="en-US" altLang="zh-TW" sz="2400" b="0" dirty="0">
                          <a:solidFill>
                            <a:schemeClr val="tx2"/>
                          </a:solidFill>
                          <a:latin typeface="微軟正黑體" pitchFamily="34" charset="-120"/>
                          <a:ea typeface="微軟正黑體" pitchFamily="34" charset="-120"/>
                        </a:rPr>
                        <a:t>8</a:t>
                      </a:r>
                      <a:endParaRPr lang="zh-TW" altLang="en-US" sz="2400" b="0" dirty="0">
                        <a:solidFill>
                          <a:schemeClr val="tx2"/>
                        </a:solidFill>
                        <a:latin typeface="微軟正黑體" pitchFamily="34" charset="-120"/>
                        <a:ea typeface="微軟正黑體" pitchFamily="34" charset="-120"/>
                      </a:endParaRPr>
                    </a:p>
                  </a:txBody>
                  <a:tcPr anchor="ctr"/>
                </a:tc>
                <a:extLst>
                  <a:ext uri="{0D108BD9-81ED-4DB2-BD59-A6C34878D82A}">
                    <a16:rowId xmlns:a16="http://schemas.microsoft.com/office/drawing/2014/main" val="10005"/>
                  </a:ext>
                </a:extLst>
              </a:tr>
              <a:tr h="422030">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zh-TW" altLang="en-US" sz="2400" b="1">
                          <a:solidFill>
                            <a:srgbClr val="FF0000"/>
                          </a:solidFill>
                          <a:latin typeface="微軟正黑體" pitchFamily="34" charset="-120"/>
                          <a:ea typeface="微軟正黑體" pitchFamily="34" charset="-120"/>
                        </a:rPr>
                        <a:t>例</a:t>
                      </a:r>
                      <a:endParaRPr lang="zh-TW" altLang="en-US" sz="2400" b="1" dirty="0">
                        <a:solidFill>
                          <a:srgbClr val="FF0000"/>
                        </a:solidFill>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b="0" dirty="0">
                          <a:solidFill>
                            <a:schemeClr val="tx2"/>
                          </a:solidFill>
                          <a:latin typeface="微軟正黑體" pitchFamily="34" charset="-120"/>
                          <a:ea typeface="微軟正黑體" pitchFamily="34" charset="-120"/>
                        </a:rPr>
                        <a:t>8</a:t>
                      </a:r>
                      <a:endParaRPr lang="zh-TW" altLang="en-US" sz="2400" b="0" dirty="0">
                        <a:solidFill>
                          <a:schemeClr val="tx2"/>
                        </a:solidFill>
                        <a:latin typeface="微軟正黑體" pitchFamily="34" charset="-120"/>
                        <a:ea typeface="微軟正黑體" pitchFamily="34" charset="-120"/>
                      </a:endParaRPr>
                    </a:p>
                  </a:txBody>
                  <a:tcPr anchor="ctr"/>
                </a:tc>
                <a:tc>
                  <a:txBody>
                    <a:bodyPr/>
                    <a:lstStyle/>
                    <a:p>
                      <a:pPr algn="ctr"/>
                      <a:r>
                        <a:rPr lang="en-US" altLang="zh-TW" sz="2400" b="0" dirty="0">
                          <a:solidFill>
                            <a:schemeClr val="tx2"/>
                          </a:solidFill>
                          <a:latin typeface="微軟正黑體" pitchFamily="34" charset="-120"/>
                          <a:ea typeface="微軟正黑體" pitchFamily="34" charset="-120"/>
                        </a:rPr>
                        <a:t>8</a:t>
                      </a:r>
                      <a:endParaRPr lang="zh-TW" altLang="en-US" sz="2400" b="0" dirty="0">
                        <a:solidFill>
                          <a:schemeClr val="tx2"/>
                        </a:solidFill>
                        <a:latin typeface="微軟正黑體" pitchFamily="34" charset="-120"/>
                        <a:ea typeface="微軟正黑體" pitchFamily="34" charset="-120"/>
                      </a:endParaRPr>
                    </a:p>
                  </a:txBody>
                  <a:tcPr anchor="ctr"/>
                </a:tc>
                <a:extLst>
                  <a:ext uri="{0D108BD9-81ED-4DB2-BD59-A6C34878D82A}">
                    <a16:rowId xmlns:a16="http://schemas.microsoft.com/office/drawing/2014/main" val="10006"/>
                  </a:ext>
                </a:extLst>
              </a:tr>
              <a:tr h="422030">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zh-TW" altLang="en-US" sz="2400" b="1">
                          <a:solidFill>
                            <a:srgbClr val="FF0000"/>
                          </a:solidFill>
                          <a:latin typeface="微軟正黑體" pitchFamily="34" charset="-120"/>
                          <a:ea typeface="微軟正黑體" pitchFamily="34" charset="-120"/>
                        </a:rPr>
                        <a:t>例</a:t>
                      </a:r>
                      <a:endParaRPr lang="zh-TW" altLang="en-US" sz="2400" b="1" dirty="0">
                        <a:solidFill>
                          <a:srgbClr val="FF0000"/>
                        </a:solidFill>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b="0" dirty="0">
                          <a:solidFill>
                            <a:schemeClr val="tx2"/>
                          </a:solidFill>
                          <a:latin typeface="微軟正黑體" pitchFamily="34" charset="-120"/>
                          <a:ea typeface="微軟正黑體" pitchFamily="34" charset="-120"/>
                        </a:rPr>
                        <a:t>8</a:t>
                      </a:r>
                      <a:endParaRPr lang="zh-TW" altLang="en-US" sz="2400" b="0" dirty="0">
                        <a:solidFill>
                          <a:schemeClr val="tx2"/>
                        </a:solidFill>
                        <a:latin typeface="微軟正黑體" pitchFamily="34" charset="-120"/>
                        <a:ea typeface="微軟正黑體" pitchFamily="34" charset="-120"/>
                      </a:endParaRPr>
                    </a:p>
                  </a:txBody>
                  <a:tcPr anchor="ctr"/>
                </a:tc>
                <a:tc>
                  <a:txBody>
                    <a:bodyPr/>
                    <a:lstStyle/>
                    <a:p>
                      <a:pPr algn="ctr"/>
                      <a:r>
                        <a:rPr lang="en-US" altLang="zh-TW" sz="2400" b="0" dirty="0">
                          <a:solidFill>
                            <a:schemeClr val="tx2"/>
                          </a:solidFill>
                          <a:latin typeface="微軟正黑體" pitchFamily="34" charset="-120"/>
                          <a:ea typeface="微軟正黑體" pitchFamily="34" charset="-120"/>
                        </a:rPr>
                        <a:t>8</a:t>
                      </a:r>
                      <a:endParaRPr lang="zh-TW" altLang="en-US" sz="2400" b="0" dirty="0">
                        <a:solidFill>
                          <a:schemeClr val="tx2"/>
                        </a:solidFill>
                        <a:latin typeface="微軟正黑體" pitchFamily="34" charset="-120"/>
                        <a:ea typeface="微軟正黑體" pitchFamily="34" charset="-120"/>
                      </a:endParaRPr>
                    </a:p>
                  </a:txBody>
                  <a:tcPr anchor="ctr"/>
                </a:tc>
                <a:extLst>
                  <a:ext uri="{0D108BD9-81ED-4DB2-BD59-A6C34878D82A}">
                    <a16:rowId xmlns:a16="http://schemas.microsoft.com/office/drawing/2014/main" val="10007"/>
                  </a:ext>
                </a:extLst>
              </a:tr>
              <a:tr h="422030">
                <a:tc>
                  <a:txBody>
                    <a:bodyPr/>
                    <a:lstStyle/>
                    <a:p>
                      <a:pPr algn="ctr"/>
                      <a:r>
                        <a:rPr lang="zh-TW" altLang="en-US" sz="2400" b="1" dirty="0">
                          <a:solidFill>
                            <a:srgbClr val="C00000"/>
                          </a:solidFill>
                          <a:latin typeface="微軟正黑體" pitchFamily="34" charset="-120"/>
                          <a:ea typeface="微軟正黑體" pitchFamily="34" charset="-120"/>
                        </a:rPr>
                        <a:t>休</a:t>
                      </a: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休</a:t>
                      </a: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例</a:t>
                      </a: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b="0" dirty="0">
                          <a:solidFill>
                            <a:schemeClr val="tx2"/>
                          </a:solidFill>
                          <a:latin typeface="微軟正黑體" pitchFamily="34" charset="-120"/>
                          <a:ea typeface="微軟正黑體" pitchFamily="34" charset="-120"/>
                        </a:rPr>
                        <a:t>8</a:t>
                      </a:r>
                      <a:endParaRPr lang="zh-TW" altLang="en-US" sz="2400" b="0" dirty="0">
                        <a:solidFill>
                          <a:schemeClr val="tx2"/>
                        </a:solidFill>
                        <a:latin typeface="微軟正黑體" pitchFamily="34" charset="-120"/>
                        <a:ea typeface="微軟正黑體" pitchFamily="34" charset="-120"/>
                      </a:endParaRPr>
                    </a:p>
                  </a:txBody>
                  <a:tcPr anchor="ctr"/>
                </a:tc>
                <a:tc>
                  <a:txBody>
                    <a:bodyPr/>
                    <a:lstStyle/>
                    <a:p>
                      <a:pPr algn="ctr"/>
                      <a:r>
                        <a:rPr lang="en-US" altLang="zh-TW" sz="2400" b="0" dirty="0">
                          <a:solidFill>
                            <a:schemeClr val="tx2"/>
                          </a:solidFill>
                          <a:latin typeface="微軟正黑體" pitchFamily="34" charset="-120"/>
                          <a:ea typeface="微軟正黑體" pitchFamily="34" charset="-120"/>
                        </a:rPr>
                        <a:t>8</a:t>
                      </a:r>
                      <a:endParaRPr lang="zh-TW" altLang="en-US" sz="2400" b="0" dirty="0">
                        <a:solidFill>
                          <a:schemeClr val="tx2"/>
                        </a:solidFill>
                        <a:latin typeface="微軟正黑體" pitchFamily="34" charset="-120"/>
                        <a:ea typeface="微軟正黑體" pitchFamily="34" charset="-120"/>
                      </a:endParaRPr>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01740346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四周變形工時</a:t>
            </a:r>
            <a:r>
              <a:rPr lang="en-US" altLang="zh-TW" dirty="0"/>
              <a:t>~</a:t>
            </a:r>
            <a:r>
              <a:rPr lang="zh-TW" altLang="en-US" dirty="0"/>
              <a:t> 第</a:t>
            </a:r>
            <a:r>
              <a:rPr lang="en-US" altLang="zh-TW" dirty="0"/>
              <a:t>30</a:t>
            </a:r>
            <a:r>
              <a:rPr lang="zh-TW" altLang="en-US" dirty="0"/>
              <a:t>條之</a:t>
            </a:r>
            <a:r>
              <a:rPr lang="en-US" altLang="zh-TW" dirty="0"/>
              <a:t>1</a:t>
            </a:r>
            <a:r>
              <a:rPr lang="zh-TW" altLang="en-US" dirty="0"/>
              <a:t>條</a:t>
            </a:r>
          </a:p>
        </p:txBody>
      </p:sp>
      <p:sp>
        <p:nvSpPr>
          <p:cNvPr id="3" name="內容版面配置區 2"/>
          <p:cNvSpPr>
            <a:spLocks noGrp="1"/>
          </p:cNvSpPr>
          <p:nvPr>
            <p:ph idx="1"/>
          </p:nvPr>
        </p:nvSpPr>
        <p:spPr>
          <a:xfrm>
            <a:off x="277906" y="1777862"/>
            <a:ext cx="11555505" cy="3216169"/>
          </a:xfrm>
        </p:spPr>
        <p:style>
          <a:lnRef idx="2">
            <a:schemeClr val="accent2"/>
          </a:lnRef>
          <a:fillRef idx="1">
            <a:schemeClr val="lt1"/>
          </a:fillRef>
          <a:effectRef idx="0">
            <a:schemeClr val="accent2"/>
          </a:effectRef>
          <a:fontRef idx="minor">
            <a:schemeClr val="dk1"/>
          </a:fontRef>
        </p:style>
        <p:txBody>
          <a:bodyPr/>
          <a:lstStyle/>
          <a:p>
            <a:pPr marL="39688" indent="0">
              <a:lnSpc>
                <a:spcPct val="100000"/>
              </a:lnSpc>
              <a:spcBef>
                <a:spcPts val="0"/>
              </a:spcBef>
              <a:buNone/>
            </a:pPr>
            <a:r>
              <a:rPr lang="zh-TW" altLang="zh-TW" sz="2400" dirty="0"/>
              <a:t>中央主管機關指定之行業，雇主經工會同意，如事業單位無工會者，經勞資會議同意後，其工作時間得依下列原則變更：</a:t>
            </a:r>
          </a:p>
          <a:p>
            <a:pPr marL="496888" indent="-457200">
              <a:lnSpc>
                <a:spcPct val="100000"/>
              </a:lnSpc>
              <a:spcBef>
                <a:spcPts val="0"/>
              </a:spcBef>
              <a:buFont typeface="+mj-ea"/>
              <a:buAutoNum type="ea1ChtPeriod"/>
            </a:pPr>
            <a:r>
              <a:rPr lang="zh-TW" altLang="zh-TW" sz="2400" dirty="0"/>
              <a:t>四週內正常工作時數分配於其他工作日之時數，每日不得超過二小時，不受前條第二項至第四項規定之限制。</a:t>
            </a:r>
          </a:p>
          <a:p>
            <a:pPr marL="496888" indent="-457200">
              <a:lnSpc>
                <a:spcPct val="100000"/>
              </a:lnSpc>
              <a:spcBef>
                <a:spcPts val="0"/>
              </a:spcBef>
              <a:buFont typeface="+mj-ea"/>
              <a:buAutoNum type="ea1ChtPeriod"/>
            </a:pPr>
            <a:r>
              <a:rPr lang="zh-TW" altLang="zh-TW" sz="2400" dirty="0"/>
              <a:t>當日正常工作時間達十小時者，其延長之工作時間不得超過二小時。</a:t>
            </a:r>
          </a:p>
          <a:p>
            <a:pPr marL="496888" indent="-457200">
              <a:lnSpc>
                <a:spcPct val="100000"/>
              </a:lnSpc>
              <a:spcBef>
                <a:spcPts val="0"/>
              </a:spcBef>
              <a:buFont typeface="+mj-ea"/>
              <a:buAutoNum type="ea1ChtPeriod"/>
            </a:pPr>
            <a:r>
              <a:rPr lang="zh-TW" altLang="zh-TW" sz="2400" dirty="0"/>
              <a:t>女性勞工，除妊娠或哺乳期間者外，於夜間工作，不受第四十九條第一項之限制。但雇主應提供必要之安全衛生設施。</a:t>
            </a:r>
          </a:p>
          <a:p>
            <a:pPr>
              <a:lnSpc>
                <a:spcPct val="100000"/>
              </a:lnSpc>
              <a:spcBef>
                <a:spcPts val="0"/>
              </a:spcBef>
            </a:pPr>
            <a:r>
              <a:rPr lang="zh-TW" altLang="en-US" sz="2400" dirty="0"/>
              <a:t>   本法第三條修正前已適用本法之行業，除農、林、漁、牧業外，不適用前項規定</a:t>
            </a:r>
          </a:p>
        </p:txBody>
      </p:sp>
      <p:sp>
        <p:nvSpPr>
          <p:cNvPr id="4" name="文字方塊 3"/>
          <p:cNvSpPr txBox="1"/>
          <p:nvPr/>
        </p:nvSpPr>
        <p:spPr>
          <a:xfrm>
            <a:off x="246185" y="5263662"/>
            <a:ext cx="11594123"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TW" altLang="en-US" sz="2400" b="1" dirty="0">
                <a:latin typeface="微軟正黑體" pitchFamily="34" charset="-120"/>
                <a:ea typeface="微軟正黑體" pitchFamily="34" charset="-120"/>
              </a:rPr>
              <a:t>第</a:t>
            </a:r>
            <a:r>
              <a:rPr lang="en-US" altLang="zh-TW" sz="2400" b="1" dirty="0">
                <a:latin typeface="微軟正黑體" pitchFamily="34" charset="-120"/>
                <a:ea typeface="微軟正黑體" pitchFamily="34" charset="-120"/>
              </a:rPr>
              <a:t>36</a:t>
            </a:r>
            <a:r>
              <a:rPr lang="zh-TW" altLang="en-US" sz="2400" b="1" dirty="0">
                <a:latin typeface="微軟正黑體" pitchFamily="34" charset="-120"/>
                <a:ea typeface="微軟正黑體" pitchFamily="34" charset="-120"/>
              </a:rPr>
              <a:t>條  </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　</a:t>
            </a:r>
            <a:r>
              <a:rPr lang="zh-TW" altLang="zh-TW" sz="2400" b="1" dirty="0">
                <a:latin typeface="微軟正黑體" pitchFamily="34" charset="-120"/>
                <a:ea typeface="微軟正黑體" pitchFamily="34" charset="-120"/>
              </a:rPr>
              <a:t>依第三十條之一規定變更正常工作時間者，勞工每二週內至少應有二日之例假，每四週內之例假及休息日至少應有八日。</a:t>
            </a:r>
          </a:p>
        </p:txBody>
      </p:sp>
    </p:spTree>
    <p:extLst>
      <p:ext uri="{BB962C8B-B14F-4D97-AF65-F5344CB8AC3E}">
        <p14:creationId xmlns:p14="http://schemas.microsoft.com/office/powerpoint/2010/main" val="362496625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7381" y="422593"/>
            <a:ext cx="10273141" cy="792088"/>
          </a:xfrm>
        </p:spPr>
        <p:txBody>
          <a:bodyPr/>
          <a:lstStyle/>
          <a:p>
            <a:r>
              <a:rPr lang="en-US" altLang="zh-TW" dirty="0"/>
              <a:t>4</a:t>
            </a:r>
            <a:r>
              <a:rPr lang="zh-TW" altLang="en-US" dirty="0"/>
              <a:t>變形工時的實施要件</a:t>
            </a:r>
          </a:p>
        </p:txBody>
      </p:sp>
      <p:sp>
        <p:nvSpPr>
          <p:cNvPr id="3" name="內容版面配置區 2"/>
          <p:cNvSpPr>
            <a:spLocks noGrp="1"/>
          </p:cNvSpPr>
          <p:nvPr>
            <p:ph idx="1"/>
          </p:nvPr>
        </p:nvSpPr>
        <p:spPr/>
        <p:txBody>
          <a:bodyPr/>
          <a:lstStyle/>
          <a:p>
            <a:pPr marL="782638" indent="-742950">
              <a:buFont typeface="+mj-lt"/>
              <a:buAutoNum type="arabicPeriod"/>
            </a:pPr>
            <a:r>
              <a:rPr lang="zh-TW" altLang="en-US" sz="3600" dirty="0"/>
              <a:t>行業為勞動部公告適用行業</a:t>
            </a:r>
            <a:endParaRPr lang="en-US" altLang="zh-TW" sz="3600" dirty="0"/>
          </a:p>
          <a:p>
            <a:pPr marL="782638" indent="-742950">
              <a:buFont typeface="+mj-lt"/>
              <a:buAutoNum type="arabicPeriod"/>
            </a:pPr>
            <a:r>
              <a:rPr lang="zh-TW" altLang="en-US" sz="3600" dirty="0"/>
              <a:t>雇主須與工會</a:t>
            </a:r>
            <a:r>
              <a:rPr lang="en-US" altLang="zh-TW" sz="3600" dirty="0"/>
              <a:t>/</a:t>
            </a:r>
            <a:r>
              <a:rPr lang="zh-TW" altLang="en-US" sz="3600" dirty="0"/>
              <a:t>勞資會議或過半勞工協商同意</a:t>
            </a:r>
            <a:endParaRPr lang="en-US" altLang="zh-TW" sz="3600" dirty="0"/>
          </a:p>
          <a:p>
            <a:pPr marL="782638" indent="-742950">
              <a:buFont typeface="+mj-lt"/>
              <a:buAutoNum type="arabicPeriod"/>
            </a:pPr>
            <a:r>
              <a:rPr lang="zh-TW" altLang="en-US" sz="3600" dirty="0"/>
              <a:t>必須事先安排工作輪班表</a:t>
            </a:r>
          </a:p>
        </p:txBody>
      </p:sp>
      <p:sp>
        <p:nvSpPr>
          <p:cNvPr id="4" name="五角星形 3"/>
          <p:cNvSpPr/>
          <p:nvPr/>
        </p:nvSpPr>
        <p:spPr bwMode="auto">
          <a:xfrm>
            <a:off x="6010095" y="490193"/>
            <a:ext cx="405873" cy="469727"/>
          </a:xfrm>
          <a:prstGeom prst="star5">
            <a:avLst/>
          </a:prstGeom>
          <a:solidFill>
            <a:srgbClr val="FF0000"/>
          </a:solidFill>
          <a:ln w="9525" cap="flat" cmpd="sng" algn="ctr">
            <a:solidFill>
              <a:srgbClr val="4D4D4D"/>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rgbClr val="4D4D4D"/>
              </a:solidFill>
              <a:effectLst/>
              <a:latin typeface="Arial" charset="0"/>
              <a:sym typeface="Arial" charset="0"/>
            </a:endParaRPr>
          </a:p>
        </p:txBody>
      </p:sp>
      <p:sp>
        <p:nvSpPr>
          <p:cNvPr id="5" name="五角星形 4"/>
          <p:cNvSpPr/>
          <p:nvPr/>
        </p:nvSpPr>
        <p:spPr bwMode="auto">
          <a:xfrm>
            <a:off x="6506332" y="490193"/>
            <a:ext cx="516638" cy="498008"/>
          </a:xfrm>
          <a:prstGeom prst="star5">
            <a:avLst/>
          </a:prstGeom>
          <a:solidFill>
            <a:srgbClr val="FF0000"/>
          </a:solidFill>
          <a:ln w="9525" cap="flat" cmpd="sng" algn="ctr">
            <a:solidFill>
              <a:srgbClr val="4D4D4D"/>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rgbClr val="4D4D4D"/>
              </a:solidFill>
              <a:effectLst/>
              <a:latin typeface="Arial" charset="0"/>
              <a:sym typeface="Arial" charset="0"/>
            </a:endParaRPr>
          </a:p>
        </p:txBody>
      </p:sp>
      <p:sp>
        <p:nvSpPr>
          <p:cNvPr id="6" name="五角星形 5"/>
          <p:cNvSpPr/>
          <p:nvPr/>
        </p:nvSpPr>
        <p:spPr bwMode="auto">
          <a:xfrm>
            <a:off x="7113334" y="556181"/>
            <a:ext cx="524997" cy="403739"/>
          </a:xfrm>
          <a:prstGeom prst="star5">
            <a:avLst/>
          </a:prstGeom>
          <a:solidFill>
            <a:srgbClr val="FF0000"/>
          </a:solidFill>
          <a:ln w="9525" cap="flat" cmpd="sng" algn="ctr">
            <a:solidFill>
              <a:srgbClr val="4D4D4D"/>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rgbClr val="4D4D4D"/>
              </a:solidFill>
              <a:effectLst/>
              <a:latin typeface="Arial" charset="0"/>
              <a:sym typeface="Arial" charset="0"/>
            </a:endParaRPr>
          </a:p>
        </p:txBody>
      </p:sp>
      <p:sp>
        <p:nvSpPr>
          <p:cNvPr id="7" name="五角星形 6"/>
          <p:cNvSpPr/>
          <p:nvPr/>
        </p:nvSpPr>
        <p:spPr bwMode="auto">
          <a:xfrm>
            <a:off x="7755174" y="548325"/>
            <a:ext cx="366380" cy="411595"/>
          </a:xfrm>
          <a:prstGeom prst="star5">
            <a:avLst/>
          </a:prstGeom>
          <a:solidFill>
            <a:srgbClr val="FF0000"/>
          </a:solidFill>
          <a:ln w="9525" cap="flat" cmpd="sng" algn="ctr">
            <a:solidFill>
              <a:srgbClr val="4D4D4D"/>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rgbClr val="4D4D4D"/>
              </a:solidFill>
              <a:effectLst/>
              <a:latin typeface="Arial" charset="0"/>
              <a:sym typeface="Arial" charset="0"/>
            </a:endParaRPr>
          </a:p>
        </p:txBody>
      </p:sp>
      <p:sp>
        <p:nvSpPr>
          <p:cNvPr id="8" name="五角星形 7"/>
          <p:cNvSpPr/>
          <p:nvPr/>
        </p:nvSpPr>
        <p:spPr bwMode="auto">
          <a:xfrm>
            <a:off x="8238397" y="549810"/>
            <a:ext cx="366380" cy="411595"/>
          </a:xfrm>
          <a:prstGeom prst="star5">
            <a:avLst/>
          </a:prstGeom>
          <a:solidFill>
            <a:srgbClr val="FF0000"/>
          </a:solidFill>
          <a:ln w="9525" cap="flat" cmpd="sng" algn="ctr">
            <a:solidFill>
              <a:srgbClr val="4D4D4D"/>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rgbClr val="4D4D4D"/>
              </a:solidFill>
              <a:effectLst/>
              <a:latin typeface="Arial" charset="0"/>
              <a:sym typeface="Arial" charset="0"/>
            </a:endParaRPr>
          </a:p>
        </p:txBody>
      </p:sp>
    </p:spTree>
    <p:extLst>
      <p:ext uri="{BB962C8B-B14F-4D97-AF65-F5344CB8AC3E}">
        <p14:creationId xmlns:p14="http://schemas.microsoft.com/office/powerpoint/2010/main" val="126722245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32577" y="503276"/>
            <a:ext cx="11321540" cy="595351"/>
          </a:xfrm>
        </p:spPr>
        <p:txBody>
          <a:bodyPr/>
          <a:lstStyle/>
          <a:p>
            <a:r>
              <a:rPr lang="zh-TW" altLang="en-US" sz="3600" dirty="0"/>
              <a:t>四周變形工時</a:t>
            </a:r>
            <a:r>
              <a:rPr lang="en-US" altLang="zh-TW" sz="3600" dirty="0"/>
              <a:t>-</a:t>
            </a:r>
            <a:r>
              <a:rPr lang="zh-TW" altLang="en-US" sz="3600" dirty="0"/>
              <a:t>例假調整</a:t>
            </a:r>
          </a:p>
        </p:txBody>
      </p:sp>
      <p:graphicFrame>
        <p:nvGraphicFramePr>
          <p:cNvPr id="3" name="表格 2"/>
          <p:cNvGraphicFramePr>
            <a:graphicFrameLocks noGrp="1"/>
          </p:cNvGraphicFramePr>
          <p:nvPr>
            <p:extLst>
              <p:ext uri="{D42A27DB-BD31-4B8C-83A1-F6EECF244321}">
                <p14:modId xmlns:p14="http://schemas.microsoft.com/office/powerpoint/2010/main" val="1919605151"/>
              </p:ext>
            </p:extLst>
          </p:nvPr>
        </p:nvGraphicFramePr>
        <p:xfrm>
          <a:off x="553451" y="1851502"/>
          <a:ext cx="5207815" cy="3534575"/>
        </p:xfrm>
        <a:graphic>
          <a:graphicData uri="http://schemas.openxmlformats.org/drawingml/2006/table">
            <a:tbl>
              <a:tblPr firstRow="1" bandRow="1">
                <a:tableStyleId>{5C22544A-7EE6-4342-B048-85BDC9FD1C3A}</a:tableStyleId>
              </a:tblPr>
              <a:tblGrid>
                <a:gridCol w="966809">
                  <a:extLst>
                    <a:ext uri="{9D8B030D-6E8A-4147-A177-3AD203B41FA5}">
                      <a16:colId xmlns:a16="http://schemas.microsoft.com/office/drawing/2014/main" val="20000"/>
                    </a:ext>
                  </a:extLst>
                </a:gridCol>
                <a:gridCol w="605858">
                  <a:extLst>
                    <a:ext uri="{9D8B030D-6E8A-4147-A177-3AD203B41FA5}">
                      <a16:colId xmlns:a16="http://schemas.microsoft.com/office/drawing/2014/main" val="20001"/>
                    </a:ext>
                  </a:extLst>
                </a:gridCol>
                <a:gridCol w="605858">
                  <a:extLst>
                    <a:ext uri="{9D8B030D-6E8A-4147-A177-3AD203B41FA5}">
                      <a16:colId xmlns:a16="http://schemas.microsoft.com/office/drawing/2014/main" val="20002"/>
                    </a:ext>
                  </a:extLst>
                </a:gridCol>
                <a:gridCol w="605858">
                  <a:extLst>
                    <a:ext uri="{9D8B030D-6E8A-4147-A177-3AD203B41FA5}">
                      <a16:colId xmlns:a16="http://schemas.microsoft.com/office/drawing/2014/main" val="20003"/>
                    </a:ext>
                  </a:extLst>
                </a:gridCol>
                <a:gridCol w="605858">
                  <a:extLst>
                    <a:ext uri="{9D8B030D-6E8A-4147-A177-3AD203B41FA5}">
                      <a16:colId xmlns:a16="http://schemas.microsoft.com/office/drawing/2014/main" val="20004"/>
                    </a:ext>
                  </a:extLst>
                </a:gridCol>
                <a:gridCol w="605858">
                  <a:extLst>
                    <a:ext uri="{9D8B030D-6E8A-4147-A177-3AD203B41FA5}">
                      <a16:colId xmlns:a16="http://schemas.microsoft.com/office/drawing/2014/main" val="20005"/>
                    </a:ext>
                  </a:extLst>
                </a:gridCol>
                <a:gridCol w="605858">
                  <a:extLst>
                    <a:ext uri="{9D8B030D-6E8A-4147-A177-3AD203B41FA5}">
                      <a16:colId xmlns:a16="http://schemas.microsoft.com/office/drawing/2014/main" val="20006"/>
                    </a:ext>
                  </a:extLst>
                </a:gridCol>
                <a:gridCol w="605858">
                  <a:extLst>
                    <a:ext uri="{9D8B030D-6E8A-4147-A177-3AD203B41FA5}">
                      <a16:colId xmlns:a16="http://schemas.microsoft.com/office/drawing/2014/main" val="20007"/>
                    </a:ext>
                  </a:extLst>
                </a:gridCol>
              </a:tblGrid>
              <a:tr h="706915">
                <a:tc>
                  <a:txBody>
                    <a:bodyPr/>
                    <a:lstStyle/>
                    <a:p>
                      <a:pPr algn="ctr"/>
                      <a:r>
                        <a:rPr lang="zh-TW" altLang="en-US" sz="2400" dirty="0">
                          <a:latin typeface="微軟正黑體" pitchFamily="34" charset="-120"/>
                          <a:ea typeface="微軟正黑體" pitchFamily="34" charset="-120"/>
                        </a:rPr>
                        <a:t>周別</a:t>
                      </a:r>
                    </a:p>
                  </a:txBody>
                  <a:tcPr anchor="ctr"/>
                </a:tc>
                <a:tc>
                  <a:txBody>
                    <a:bodyPr/>
                    <a:lstStyle/>
                    <a:p>
                      <a:pPr algn="ctr"/>
                      <a:r>
                        <a:rPr lang="zh-TW" altLang="en-US" sz="2400" dirty="0">
                          <a:latin typeface="微軟正黑體" pitchFamily="34" charset="-120"/>
                          <a:ea typeface="微軟正黑體" pitchFamily="34" charset="-120"/>
                        </a:rPr>
                        <a:t>一</a:t>
                      </a:r>
                    </a:p>
                  </a:txBody>
                  <a:tcPr anchor="ctr"/>
                </a:tc>
                <a:tc>
                  <a:txBody>
                    <a:bodyPr/>
                    <a:lstStyle/>
                    <a:p>
                      <a:pPr algn="ctr"/>
                      <a:r>
                        <a:rPr lang="zh-TW" altLang="en-US" sz="2400" dirty="0">
                          <a:latin typeface="微軟正黑體" pitchFamily="34" charset="-120"/>
                          <a:ea typeface="微軟正黑體" pitchFamily="34" charset="-120"/>
                        </a:rPr>
                        <a:t>二</a:t>
                      </a:r>
                    </a:p>
                  </a:txBody>
                  <a:tcPr anchor="ctr"/>
                </a:tc>
                <a:tc>
                  <a:txBody>
                    <a:bodyPr/>
                    <a:lstStyle/>
                    <a:p>
                      <a:pPr algn="ctr"/>
                      <a:r>
                        <a:rPr lang="zh-TW" altLang="en-US" sz="2400" dirty="0">
                          <a:latin typeface="微軟正黑體" pitchFamily="34" charset="-120"/>
                          <a:ea typeface="微軟正黑體" pitchFamily="34" charset="-120"/>
                        </a:rPr>
                        <a:t>三</a:t>
                      </a:r>
                    </a:p>
                  </a:txBody>
                  <a:tcPr anchor="ctr"/>
                </a:tc>
                <a:tc>
                  <a:txBody>
                    <a:bodyPr/>
                    <a:lstStyle/>
                    <a:p>
                      <a:pPr algn="ctr"/>
                      <a:r>
                        <a:rPr lang="zh-TW" altLang="en-US" sz="2400" dirty="0">
                          <a:latin typeface="微軟正黑體" pitchFamily="34" charset="-120"/>
                          <a:ea typeface="微軟正黑體" pitchFamily="34" charset="-120"/>
                        </a:rPr>
                        <a:t>四</a:t>
                      </a:r>
                    </a:p>
                  </a:txBody>
                  <a:tcPr anchor="ctr"/>
                </a:tc>
                <a:tc>
                  <a:txBody>
                    <a:bodyPr/>
                    <a:lstStyle/>
                    <a:p>
                      <a:pPr algn="ctr"/>
                      <a:r>
                        <a:rPr lang="zh-TW" altLang="en-US" sz="2400" dirty="0">
                          <a:latin typeface="微軟正黑體" pitchFamily="34" charset="-120"/>
                          <a:ea typeface="微軟正黑體" pitchFamily="34" charset="-120"/>
                        </a:rPr>
                        <a:t>五</a:t>
                      </a:r>
                    </a:p>
                  </a:txBody>
                  <a:tcPr anchor="ctr"/>
                </a:tc>
                <a:tc>
                  <a:txBody>
                    <a:bodyPr/>
                    <a:lstStyle/>
                    <a:p>
                      <a:pPr algn="ctr"/>
                      <a:r>
                        <a:rPr lang="zh-TW" altLang="en-US" sz="2400" dirty="0">
                          <a:latin typeface="微軟正黑體" pitchFamily="34" charset="-120"/>
                          <a:ea typeface="微軟正黑體" pitchFamily="34" charset="-120"/>
                        </a:rPr>
                        <a:t>六</a:t>
                      </a:r>
                    </a:p>
                  </a:txBody>
                  <a:tcPr anchor="ctr"/>
                </a:tc>
                <a:tc>
                  <a:txBody>
                    <a:bodyPr/>
                    <a:lstStyle/>
                    <a:p>
                      <a:pPr algn="ctr"/>
                      <a:r>
                        <a:rPr lang="zh-TW" altLang="en-US" sz="2400" dirty="0">
                          <a:latin typeface="微軟正黑體" pitchFamily="34" charset="-120"/>
                          <a:ea typeface="微軟正黑體" pitchFamily="34" charset="-120"/>
                        </a:rPr>
                        <a:t>日</a:t>
                      </a:r>
                    </a:p>
                  </a:txBody>
                  <a:tcPr anchor="ctr"/>
                </a:tc>
                <a:extLst>
                  <a:ext uri="{0D108BD9-81ED-4DB2-BD59-A6C34878D82A}">
                    <a16:rowId xmlns:a16="http://schemas.microsoft.com/office/drawing/2014/main" val="10000"/>
                  </a:ext>
                </a:extLst>
              </a:tr>
              <a:tr h="706915">
                <a:tc>
                  <a:txBody>
                    <a:bodyPr/>
                    <a:lstStyle/>
                    <a:p>
                      <a:pPr algn="ctr"/>
                      <a:r>
                        <a:rPr lang="zh-TW" altLang="en-US" sz="2000" b="1" dirty="0">
                          <a:latin typeface="微軟正黑體" pitchFamily="34" charset="-120"/>
                          <a:ea typeface="微軟正黑體" pitchFamily="34" charset="-120"/>
                        </a:rPr>
                        <a:t>第一周</a:t>
                      </a: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休</a:t>
                      </a: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例</a:t>
                      </a:r>
                    </a:p>
                  </a:txBody>
                  <a:tcPr anchor="ctr"/>
                </a:tc>
                <a:extLst>
                  <a:ext uri="{0D108BD9-81ED-4DB2-BD59-A6C34878D82A}">
                    <a16:rowId xmlns:a16="http://schemas.microsoft.com/office/drawing/2014/main" val="10001"/>
                  </a:ext>
                </a:extLst>
              </a:tr>
              <a:tr h="706915">
                <a:tc>
                  <a:txBody>
                    <a:bodyPr/>
                    <a:lstStyle/>
                    <a:p>
                      <a:pPr algn="ctr"/>
                      <a:r>
                        <a:rPr lang="zh-TW" altLang="en-US" sz="2000" b="1" dirty="0">
                          <a:latin typeface="微軟正黑體" pitchFamily="34" charset="-120"/>
                          <a:ea typeface="微軟正黑體" pitchFamily="34" charset="-120"/>
                        </a:rPr>
                        <a:t>第二周</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休</a:t>
                      </a: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例</a:t>
                      </a:r>
                    </a:p>
                  </a:txBody>
                  <a:tcPr anchor="ctr"/>
                </a:tc>
                <a:extLst>
                  <a:ext uri="{0D108BD9-81ED-4DB2-BD59-A6C34878D82A}">
                    <a16:rowId xmlns:a16="http://schemas.microsoft.com/office/drawing/2014/main" val="10002"/>
                  </a:ext>
                </a:extLst>
              </a:tr>
              <a:tr h="706915">
                <a:tc>
                  <a:txBody>
                    <a:bodyPr/>
                    <a:lstStyle/>
                    <a:p>
                      <a:pPr algn="ctr"/>
                      <a:r>
                        <a:rPr lang="zh-TW" altLang="en-US" sz="2000" b="1" dirty="0">
                          <a:latin typeface="微軟正黑體" pitchFamily="34" charset="-120"/>
                          <a:ea typeface="微軟正黑體" pitchFamily="34" charset="-120"/>
                        </a:rPr>
                        <a:t>第三周</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休</a:t>
                      </a: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例</a:t>
                      </a:r>
                    </a:p>
                  </a:txBody>
                  <a:tcPr anchor="ctr"/>
                </a:tc>
                <a:extLst>
                  <a:ext uri="{0D108BD9-81ED-4DB2-BD59-A6C34878D82A}">
                    <a16:rowId xmlns:a16="http://schemas.microsoft.com/office/drawing/2014/main" val="10003"/>
                  </a:ext>
                </a:extLst>
              </a:tr>
              <a:tr h="706915">
                <a:tc>
                  <a:txBody>
                    <a:bodyPr/>
                    <a:lstStyle/>
                    <a:p>
                      <a:pPr algn="ctr"/>
                      <a:r>
                        <a:rPr lang="zh-TW" altLang="en-US" sz="2000" b="1" dirty="0">
                          <a:latin typeface="微軟正黑體" pitchFamily="34" charset="-120"/>
                          <a:ea typeface="微軟正黑體" pitchFamily="34" charset="-120"/>
                        </a:rPr>
                        <a:t>第四周</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休</a:t>
                      </a: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例</a:t>
                      </a:r>
                    </a:p>
                  </a:txBody>
                  <a:tcPr anchor="ctr"/>
                </a:tc>
                <a:extLst>
                  <a:ext uri="{0D108BD9-81ED-4DB2-BD59-A6C34878D82A}">
                    <a16:rowId xmlns:a16="http://schemas.microsoft.com/office/drawing/2014/main" val="10004"/>
                  </a:ext>
                </a:extLst>
              </a:tr>
            </a:tbl>
          </a:graphicData>
        </a:graphic>
      </p:graphicFrame>
      <p:sp>
        <p:nvSpPr>
          <p:cNvPr id="5" name="AutoShape 2" descr="「2」的圖片搜尋結果"/>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9" name="AutoShape 4" descr="「2」的圖片搜尋結果"/>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graphicFrame>
        <p:nvGraphicFramePr>
          <p:cNvPr id="14" name="表格 13"/>
          <p:cNvGraphicFramePr>
            <a:graphicFrameLocks noGrp="1"/>
          </p:cNvGraphicFramePr>
          <p:nvPr>
            <p:extLst>
              <p:ext uri="{D42A27DB-BD31-4B8C-83A1-F6EECF244321}">
                <p14:modId xmlns:p14="http://schemas.microsoft.com/office/powerpoint/2010/main" val="3539932032"/>
              </p:ext>
            </p:extLst>
          </p:nvPr>
        </p:nvGraphicFramePr>
        <p:xfrm>
          <a:off x="6096003" y="1815466"/>
          <a:ext cx="4846863" cy="3534575"/>
        </p:xfrm>
        <a:graphic>
          <a:graphicData uri="http://schemas.openxmlformats.org/drawingml/2006/table">
            <a:tbl>
              <a:tblPr firstRow="1" bandRow="1">
                <a:tableStyleId>{5C22544A-7EE6-4342-B048-85BDC9FD1C3A}</a:tableStyleId>
              </a:tblPr>
              <a:tblGrid>
                <a:gridCol w="692409">
                  <a:extLst>
                    <a:ext uri="{9D8B030D-6E8A-4147-A177-3AD203B41FA5}">
                      <a16:colId xmlns:a16="http://schemas.microsoft.com/office/drawing/2014/main" val="20000"/>
                    </a:ext>
                  </a:extLst>
                </a:gridCol>
                <a:gridCol w="692409">
                  <a:extLst>
                    <a:ext uri="{9D8B030D-6E8A-4147-A177-3AD203B41FA5}">
                      <a16:colId xmlns:a16="http://schemas.microsoft.com/office/drawing/2014/main" val="20001"/>
                    </a:ext>
                  </a:extLst>
                </a:gridCol>
                <a:gridCol w="692409">
                  <a:extLst>
                    <a:ext uri="{9D8B030D-6E8A-4147-A177-3AD203B41FA5}">
                      <a16:colId xmlns:a16="http://schemas.microsoft.com/office/drawing/2014/main" val="20002"/>
                    </a:ext>
                  </a:extLst>
                </a:gridCol>
                <a:gridCol w="692409">
                  <a:extLst>
                    <a:ext uri="{9D8B030D-6E8A-4147-A177-3AD203B41FA5}">
                      <a16:colId xmlns:a16="http://schemas.microsoft.com/office/drawing/2014/main" val="20003"/>
                    </a:ext>
                  </a:extLst>
                </a:gridCol>
                <a:gridCol w="692409">
                  <a:extLst>
                    <a:ext uri="{9D8B030D-6E8A-4147-A177-3AD203B41FA5}">
                      <a16:colId xmlns:a16="http://schemas.microsoft.com/office/drawing/2014/main" val="20004"/>
                    </a:ext>
                  </a:extLst>
                </a:gridCol>
                <a:gridCol w="692409">
                  <a:extLst>
                    <a:ext uri="{9D8B030D-6E8A-4147-A177-3AD203B41FA5}">
                      <a16:colId xmlns:a16="http://schemas.microsoft.com/office/drawing/2014/main" val="20005"/>
                    </a:ext>
                  </a:extLst>
                </a:gridCol>
                <a:gridCol w="692409">
                  <a:extLst>
                    <a:ext uri="{9D8B030D-6E8A-4147-A177-3AD203B41FA5}">
                      <a16:colId xmlns:a16="http://schemas.microsoft.com/office/drawing/2014/main" val="20006"/>
                    </a:ext>
                  </a:extLst>
                </a:gridCol>
              </a:tblGrid>
              <a:tr h="706915">
                <a:tc>
                  <a:txBody>
                    <a:bodyPr/>
                    <a:lstStyle/>
                    <a:p>
                      <a:pPr algn="ctr"/>
                      <a:r>
                        <a:rPr lang="zh-TW" altLang="en-US" sz="2400" dirty="0">
                          <a:latin typeface="微軟正黑體" pitchFamily="34" charset="-120"/>
                          <a:ea typeface="微軟正黑體" pitchFamily="34" charset="-120"/>
                        </a:rPr>
                        <a:t>一</a:t>
                      </a:r>
                    </a:p>
                  </a:txBody>
                  <a:tcPr anchor="ctr"/>
                </a:tc>
                <a:tc>
                  <a:txBody>
                    <a:bodyPr/>
                    <a:lstStyle/>
                    <a:p>
                      <a:pPr algn="ctr"/>
                      <a:r>
                        <a:rPr lang="zh-TW" altLang="en-US" sz="2400" dirty="0">
                          <a:latin typeface="微軟正黑體" pitchFamily="34" charset="-120"/>
                          <a:ea typeface="微軟正黑體" pitchFamily="34" charset="-120"/>
                        </a:rPr>
                        <a:t>二</a:t>
                      </a:r>
                    </a:p>
                  </a:txBody>
                  <a:tcPr anchor="ctr"/>
                </a:tc>
                <a:tc>
                  <a:txBody>
                    <a:bodyPr/>
                    <a:lstStyle/>
                    <a:p>
                      <a:pPr algn="ctr"/>
                      <a:r>
                        <a:rPr lang="zh-TW" altLang="en-US" sz="2400" dirty="0">
                          <a:latin typeface="微軟正黑體" pitchFamily="34" charset="-120"/>
                          <a:ea typeface="微軟正黑體" pitchFamily="34" charset="-120"/>
                        </a:rPr>
                        <a:t>三</a:t>
                      </a:r>
                    </a:p>
                  </a:txBody>
                  <a:tcPr anchor="ctr"/>
                </a:tc>
                <a:tc>
                  <a:txBody>
                    <a:bodyPr/>
                    <a:lstStyle/>
                    <a:p>
                      <a:pPr algn="ctr"/>
                      <a:r>
                        <a:rPr lang="zh-TW" altLang="en-US" sz="2400" dirty="0">
                          <a:latin typeface="微軟正黑體" pitchFamily="34" charset="-120"/>
                          <a:ea typeface="微軟正黑體" pitchFamily="34" charset="-120"/>
                        </a:rPr>
                        <a:t>四</a:t>
                      </a:r>
                    </a:p>
                  </a:txBody>
                  <a:tcPr anchor="ctr"/>
                </a:tc>
                <a:tc>
                  <a:txBody>
                    <a:bodyPr/>
                    <a:lstStyle/>
                    <a:p>
                      <a:pPr algn="ctr"/>
                      <a:r>
                        <a:rPr lang="zh-TW" altLang="en-US" sz="2400" dirty="0">
                          <a:latin typeface="微軟正黑體" pitchFamily="34" charset="-120"/>
                          <a:ea typeface="微軟正黑體" pitchFamily="34" charset="-120"/>
                        </a:rPr>
                        <a:t>五</a:t>
                      </a:r>
                    </a:p>
                  </a:txBody>
                  <a:tcPr anchor="ctr"/>
                </a:tc>
                <a:tc>
                  <a:txBody>
                    <a:bodyPr/>
                    <a:lstStyle/>
                    <a:p>
                      <a:pPr algn="ctr"/>
                      <a:r>
                        <a:rPr lang="zh-TW" altLang="en-US" sz="2400" dirty="0">
                          <a:latin typeface="微軟正黑體" pitchFamily="34" charset="-120"/>
                          <a:ea typeface="微軟正黑體" pitchFamily="34" charset="-120"/>
                        </a:rPr>
                        <a:t>六</a:t>
                      </a:r>
                    </a:p>
                  </a:txBody>
                  <a:tcPr anchor="ctr"/>
                </a:tc>
                <a:tc>
                  <a:txBody>
                    <a:bodyPr/>
                    <a:lstStyle/>
                    <a:p>
                      <a:pPr algn="ctr"/>
                      <a:r>
                        <a:rPr lang="zh-TW" altLang="en-US" sz="2400" dirty="0">
                          <a:latin typeface="微軟正黑體" pitchFamily="34" charset="-120"/>
                          <a:ea typeface="微軟正黑體" pitchFamily="34" charset="-120"/>
                        </a:rPr>
                        <a:t>日</a:t>
                      </a:r>
                    </a:p>
                  </a:txBody>
                  <a:tcPr anchor="ctr"/>
                </a:tc>
                <a:extLst>
                  <a:ext uri="{0D108BD9-81ED-4DB2-BD59-A6C34878D82A}">
                    <a16:rowId xmlns:a16="http://schemas.microsoft.com/office/drawing/2014/main" val="10000"/>
                  </a:ext>
                </a:extLst>
              </a:tr>
              <a:tr h="706915">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休</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例</a:t>
                      </a:r>
                    </a:p>
                  </a:txBody>
                  <a:tcPr anchor="ctr"/>
                </a:tc>
                <a:extLst>
                  <a:ext uri="{0D108BD9-81ED-4DB2-BD59-A6C34878D82A}">
                    <a16:rowId xmlns:a16="http://schemas.microsoft.com/office/drawing/2014/main" val="10001"/>
                  </a:ext>
                </a:extLst>
              </a:tr>
              <a:tr h="706915">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例</a:t>
                      </a:r>
                    </a:p>
                  </a:txBody>
                  <a:tcPr anchor="ctr"/>
                </a:tc>
                <a:extLst>
                  <a:ext uri="{0D108BD9-81ED-4DB2-BD59-A6C34878D82A}">
                    <a16:rowId xmlns:a16="http://schemas.microsoft.com/office/drawing/2014/main" val="10002"/>
                  </a:ext>
                </a:extLst>
              </a:tr>
              <a:tr h="706915">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休</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例</a:t>
                      </a:r>
                    </a:p>
                  </a:txBody>
                  <a:tcPr anchor="ctr"/>
                </a:tc>
                <a:extLst>
                  <a:ext uri="{0D108BD9-81ED-4DB2-BD59-A6C34878D82A}">
                    <a16:rowId xmlns:a16="http://schemas.microsoft.com/office/drawing/2014/main" val="10003"/>
                  </a:ext>
                </a:extLst>
              </a:tr>
              <a:tr h="706915">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b="0" dirty="0">
                          <a:solidFill>
                            <a:schemeClr val="tx2"/>
                          </a:solidFill>
                          <a:latin typeface="微軟正黑體" pitchFamily="34" charset="-120"/>
                          <a:ea typeface="微軟正黑體" pitchFamily="34" charset="-120"/>
                        </a:rPr>
                        <a:t>8</a:t>
                      </a:r>
                      <a:endParaRPr lang="zh-TW" altLang="en-US" sz="2400" b="0" dirty="0">
                        <a:solidFill>
                          <a:schemeClr val="tx2"/>
                        </a:solidFill>
                        <a:latin typeface="微軟正黑體" pitchFamily="34" charset="-120"/>
                        <a:ea typeface="微軟正黑體" pitchFamily="34" charset="-120"/>
                      </a:endParaRPr>
                    </a:p>
                  </a:txBody>
                  <a:tcPr anchor="ctr"/>
                </a:tc>
                <a:tc>
                  <a:txBody>
                    <a:bodyPr/>
                    <a:lstStyle/>
                    <a:p>
                      <a:pPr algn="ctr"/>
                      <a:r>
                        <a:rPr lang="en-US" altLang="zh-TW" sz="2400" b="0" dirty="0">
                          <a:solidFill>
                            <a:schemeClr val="tx2"/>
                          </a:solidFill>
                          <a:latin typeface="微軟正黑體" pitchFamily="34" charset="-120"/>
                          <a:ea typeface="微軟正黑體" pitchFamily="34" charset="-120"/>
                        </a:rPr>
                        <a:t>8</a:t>
                      </a:r>
                      <a:endParaRPr lang="zh-TW" altLang="en-US" sz="2400" b="0" dirty="0">
                        <a:solidFill>
                          <a:schemeClr val="tx2"/>
                        </a:solidFill>
                        <a:latin typeface="微軟正黑體" pitchFamily="34" charset="-120"/>
                        <a:ea typeface="微軟正黑體" pitchFamily="34" charset="-120"/>
                      </a:endParaRP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休</a:t>
                      </a: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休</a:t>
                      </a: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例</a:t>
                      </a:r>
                    </a:p>
                  </a:txBody>
                  <a:tcPr anchor="ctr"/>
                </a:tc>
                <a:extLst>
                  <a:ext uri="{0D108BD9-81ED-4DB2-BD59-A6C34878D82A}">
                    <a16:rowId xmlns:a16="http://schemas.microsoft.com/office/drawing/2014/main" val="10004"/>
                  </a:ext>
                </a:extLst>
              </a:tr>
            </a:tbl>
          </a:graphicData>
        </a:graphic>
      </p:graphicFrame>
      <p:sp>
        <p:nvSpPr>
          <p:cNvPr id="15" name="文字方塊 14"/>
          <p:cNvSpPr txBox="1"/>
          <p:nvPr/>
        </p:nvSpPr>
        <p:spPr>
          <a:xfrm>
            <a:off x="553451" y="1366446"/>
            <a:ext cx="1756611" cy="523220"/>
          </a:xfrm>
          <a:prstGeom prst="rect">
            <a:avLst/>
          </a:prstGeom>
          <a:noFill/>
        </p:spPr>
        <p:txBody>
          <a:bodyPr wrap="square" rtlCol="0">
            <a:spAutoFit/>
          </a:bodyPr>
          <a:lstStyle/>
          <a:p>
            <a:r>
              <a:rPr lang="zh-TW" altLang="en-US" sz="2800" b="1" dirty="0">
                <a:latin typeface="微軟正黑體" pitchFamily="34" charset="-120"/>
                <a:ea typeface="微軟正黑體" pitchFamily="34" charset="-120"/>
              </a:rPr>
              <a:t>調整前</a:t>
            </a:r>
          </a:p>
        </p:txBody>
      </p:sp>
      <p:sp>
        <p:nvSpPr>
          <p:cNvPr id="16" name="文字方塊 15"/>
          <p:cNvSpPr txBox="1"/>
          <p:nvPr/>
        </p:nvSpPr>
        <p:spPr>
          <a:xfrm>
            <a:off x="6075947" y="1328282"/>
            <a:ext cx="2117558" cy="523220"/>
          </a:xfrm>
          <a:prstGeom prst="rect">
            <a:avLst/>
          </a:prstGeom>
          <a:noFill/>
        </p:spPr>
        <p:txBody>
          <a:bodyPr wrap="square" rtlCol="0">
            <a:spAutoFit/>
          </a:bodyPr>
          <a:lstStyle/>
          <a:p>
            <a:r>
              <a:rPr lang="zh-TW" altLang="en-US" sz="2800" b="1" dirty="0">
                <a:latin typeface="微軟正黑體" pitchFamily="34" charset="-120"/>
                <a:ea typeface="微軟正黑體" pitchFamily="34" charset="-120"/>
              </a:rPr>
              <a:t>調整後</a:t>
            </a:r>
          </a:p>
        </p:txBody>
      </p:sp>
    </p:spTree>
    <p:extLst>
      <p:ext uri="{BB962C8B-B14F-4D97-AF65-F5344CB8AC3E}">
        <p14:creationId xmlns:p14="http://schemas.microsoft.com/office/powerpoint/2010/main" val="230788223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32577" y="503276"/>
            <a:ext cx="11321540" cy="595351"/>
          </a:xfrm>
        </p:spPr>
        <p:txBody>
          <a:bodyPr/>
          <a:lstStyle/>
          <a:p>
            <a:r>
              <a:rPr lang="zh-TW" altLang="en-US" sz="3600" dirty="0"/>
              <a:t>四周變形工時</a:t>
            </a:r>
            <a:r>
              <a:rPr lang="en-US" altLang="zh-TW" sz="3600" dirty="0"/>
              <a:t>-</a:t>
            </a:r>
            <a:r>
              <a:rPr lang="zh-TW" altLang="en-US" sz="3600" dirty="0"/>
              <a:t>工時調整</a:t>
            </a:r>
          </a:p>
        </p:txBody>
      </p:sp>
      <p:graphicFrame>
        <p:nvGraphicFramePr>
          <p:cNvPr id="3" name="表格 2"/>
          <p:cNvGraphicFramePr>
            <a:graphicFrameLocks noGrp="1"/>
          </p:cNvGraphicFramePr>
          <p:nvPr>
            <p:extLst>
              <p:ext uri="{D42A27DB-BD31-4B8C-83A1-F6EECF244321}">
                <p14:modId xmlns:p14="http://schemas.microsoft.com/office/powerpoint/2010/main" val="3947354790"/>
              </p:ext>
            </p:extLst>
          </p:nvPr>
        </p:nvGraphicFramePr>
        <p:xfrm>
          <a:off x="553451" y="1851502"/>
          <a:ext cx="5207815" cy="3534575"/>
        </p:xfrm>
        <a:graphic>
          <a:graphicData uri="http://schemas.openxmlformats.org/drawingml/2006/table">
            <a:tbl>
              <a:tblPr firstRow="1" bandRow="1">
                <a:tableStyleId>{5C22544A-7EE6-4342-B048-85BDC9FD1C3A}</a:tableStyleId>
              </a:tblPr>
              <a:tblGrid>
                <a:gridCol w="966809">
                  <a:extLst>
                    <a:ext uri="{9D8B030D-6E8A-4147-A177-3AD203B41FA5}">
                      <a16:colId xmlns:a16="http://schemas.microsoft.com/office/drawing/2014/main" val="20000"/>
                    </a:ext>
                  </a:extLst>
                </a:gridCol>
                <a:gridCol w="605858">
                  <a:extLst>
                    <a:ext uri="{9D8B030D-6E8A-4147-A177-3AD203B41FA5}">
                      <a16:colId xmlns:a16="http://schemas.microsoft.com/office/drawing/2014/main" val="20001"/>
                    </a:ext>
                  </a:extLst>
                </a:gridCol>
                <a:gridCol w="605858">
                  <a:extLst>
                    <a:ext uri="{9D8B030D-6E8A-4147-A177-3AD203B41FA5}">
                      <a16:colId xmlns:a16="http://schemas.microsoft.com/office/drawing/2014/main" val="20002"/>
                    </a:ext>
                  </a:extLst>
                </a:gridCol>
                <a:gridCol w="605858">
                  <a:extLst>
                    <a:ext uri="{9D8B030D-6E8A-4147-A177-3AD203B41FA5}">
                      <a16:colId xmlns:a16="http://schemas.microsoft.com/office/drawing/2014/main" val="20003"/>
                    </a:ext>
                  </a:extLst>
                </a:gridCol>
                <a:gridCol w="605858">
                  <a:extLst>
                    <a:ext uri="{9D8B030D-6E8A-4147-A177-3AD203B41FA5}">
                      <a16:colId xmlns:a16="http://schemas.microsoft.com/office/drawing/2014/main" val="20004"/>
                    </a:ext>
                  </a:extLst>
                </a:gridCol>
                <a:gridCol w="605858">
                  <a:extLst>
                    <a:ext uri="{9D8B030D-6E8A-4147-A177-3AD203B41FA5}">
                      <a16:colId xmlns:a16="http://schemas.microsoft.com/office/drawing/2014/main" val="20005"/>
                    </a:ext>
                  </a:extLst>
                </a:gridCol>
                <a:gridCol w="605858">
                  <a:extLst>
                    <a:ext uri="{9D8B030D-6E8A-4147-A177-3AD203B41FA5}">
                      <a16:colId xmlns:a16="http://schemas.microsoft.com/office/drawing/2014/main" val="20006"/>
                    </a:ext>
                  </a:extLst>
                </a:gridCol>
                <a:gridCol w="605858">
                  <a:extLst>
                    <a:ext uri="{9D8B030D-6E8A-4147-A177-3AD203B41FA5}">
                      <a16:colId xmlns:a16="http://schemas.microsoft.com/office/drawing/2014/main" val="20007"/>
                    </a:ext>
                  </a:extLst>
                </a:gridCol>
              </a:tblGrid>
              <a:tr h="706915">
                <a:tc>
                  <a:txBody>
                    <a:bodyPr/>
                    <a:lstStyle/>
                    <a:p>
                      <a:pPr algn="ctr"/>
                      <a:r>
                        <a:rPr lang="zh-TW" altLang="en-US" sz="2400" dirty="0">
                          <a:latin typeface="微軟正黑體" pitchFamily="34" charset="-120"/>
                          <a:ea typeface="微軟正黑體" pitchFamily="34" charset="-120"/>
                        </a:rPr>
                        <a:t>周別</a:t>
                      </a:r>
                    </a:p>
                  </a:txBody>
                  <a:tcPr anchor="ctr"/>
                </a:tc>
                <a:tc>
                  <a:txBody>
                    <a:bodyPr/>
                    <a:lstStyle/>
                    <a:p>
                      <a:pPr algn="ctr"/>
                      <a:r>
                        <a:rPr lang="zh-TW" altLang="en-US" sz="2400" dirty="0">
                          <a:latin typeface="微軟正黑體" pitchFamily="34" charset="-120"/>
                          <a:ea typeface="微軟正黑體" pitchFamily="34" charset="-120"/>
                        </a:rPr>
                        <a:t>一</a:t>
                      </a:r>
                    </a:p>
                  </a:txBody>
                  <a:tcPr anchor="ctr"/>
                </a:tc>
                <a:tc>
                  <a:txBody>
                    <a:bodyPr/>
                    <a:lstStyle/>
                    <a:p>
                      <a:pPr algn="ctr"/>
                      <a:r>
                        <a:rPr lang="zh-TW" altLang="en-US" sz="2400" dirty="0">
                          <a:latin typeface="微軟正黑體" pitchFamily="34" charset="-120"/>
                          <a:ea typeface="微軟正黑體" pitchFamily="34" charset="-120"/>
                        </a:rPr>
                        <a:t>二</a:t>
                      </a:r>
                    </a:p>
                  </a:txBody>
                  <a:tcPr anchor="ctr"/>
                </a:tc>
                <a:tc>
                  <a:txBody>
                    <a:bodyPr/>
                    <a:lstStyle/>
                    <a:p>
                      <a:pPr algn="ctr"/>
                      <a:r>
                        <a:rPr lang="zh-TW" altLang="en-US" sz="2400" dirty="0">
                          <a:latin typeface="微軟正黑體" pitchFamily="34" charset="-120"/>
                          <a:ea typeface="微軟正黑體" pitchFamily="34" charset="-120"/>
                        </a:rPr>
                        <a:t>三</a:t>
                      </a:r>
                    </a:p>
                  </a:txBody>
                  <a:tcPr anchor="ctr"/>
                </a:tc>
                <a:tc>
                  <a:txBody>
                    <a:bodyPr/>
                    <a:lstStyle/>
                    <a:p>
                      <a:pPr algn="ctr"/>
                      <a:r>
                        <a:rPr lang="zh-TW" altLang="en-US" sz="2400" dirty="0">
                          <a:latin typeface="微軟正黑體" pitchFamily="34" charset="-120"/>
                          <a:ea typeface="微軟正黑體" pitchFamily="34" charset="-120"/>
                        </a:rPr>
                        <a:t>四</a:t>
                      </a:r>
                    </a:p>
                  </a:txBody>
                  <a:tcPr anchor="ctr"/>
                </a:tc>
                <a:tc>
                  <a:txBody>
                    <a:bodyPr/>
                    <a:lstStyle/>
                    <a:p>
                      <a:pPr algn="ctr"/>
                      <a:r>
                        <a:rPr lang="zh-TW" altLang="en-US" sz="2400" dirty="0">
                          <a:latin typeface="微軟正黑體" pitchFamily="34" charset="-120"/>
                          <a:ea typeface="微軟正黑體" pitchFamily="34" charset="-120"/>
                        </a:rPr>
                        <a:t>五</a:t>
                      </a:r>
                    </a:p>
                  </a:txBody>
                  <a:tcPr anchor="ctr"/>
                </a:tc>
                <a:tc>
                  <a:txBody>
                    <a:bodyPr/>
                    <a:lstStyle/>
                    <a:p>
                      <a:pPr algn="ctr"/>
                      <a:r>
                        <a:rPr lang="zh-TW" altLang="en-US" sz="2400" dirty="0">
                          <a:latin typeface="微軟正黑體" pitchFamily="34" charset="-120"/>
                          <a:ea typeface="微軟正黑體" pitchFamily="34" charset="-120"/>
                        </a:rPr>
                        <a:t>六</a:t>
                      </a:r>
                    </a:p>
                  </a:txBody>
                  <a:tcPr anchor="ctr"/>
                </a:tc>
                <a:tc>
                  <a:txBody>
                    <a:bodyPr/>
                    <a:lstStyle/>
                    <a:p>
                      <a:pPr algn="ctr"/>
                      <a:r>
                        <a:rPr lang="zh-TW" altLang="en-US" sz="2400" dirty="0">
                          <a:latin typeface="微軟正黑體" pitchFamily="34" charset="-120"/>
                          <a:ea typeface="微軟正黑體" pitchFamily="34" charset="-120"/>
                        </a:rPr>
                        <a:t>日</a:t>
                      </a:r>
                    </a:p>
                  </a:txBody>
                  <a:tcPr anchor="ctr"/>
                </a:tc>
                <a:extLst>
                  <a:ext uri="{0D108BD9-81ED-4DB2-BD59-A6C34878D82A}">
                    <a16:rowId xmlns:a16="http://schemas.microsoft.com/office/drawing/2014/main" val="10000"/>
                  </a:ext>
                </a:extLst>
              </a:tr>
              <a:tr h="706915">
                <a:tc>
                  <a:txBody>
                    <a:bodyPr/>
                    <a:lstStyle/>
                    <a:p>
                      <a:pPr algn="ctr"/>
                      <a:r>
                        <a:rPr lang="zh-TW" altLang="en-US" sz="2000" b="1" dirty="0">
                          <a:latin typeface="微軟正黑體" pitchFamily="34" charset="-120"/>
                          <a:ea typeface="微軟正黑體" pitchFamily="34" charset="-120"/>
                        </a:rPr>
                        <a:t>第一周</a:t>
                      </a: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休</a:t>
                      </a: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例</a:t>
                      </a:r>
                    </a:p>
                  </a:txBody>
                  <a:tcPr anchor="ctr"/>
                </a:tc>
                <a:extLst>
                  <a:ext uri="{0D108BD9-81ED-4DB2-BD59-A6C34878D82A}">
                    <a16:rowId xmlns:a16="http://schemas.microsoft.com/office/drawing/2014/main" val="10001"/>
                  </a:ext>
                </a:extLst>
              </a:tr>
              <a:tr h="706915">
                <a:tc>
                  <a:txBody>
                    <a:bodyPr/>
                    <a:lstStyle/>
                    <a:p>
                      <a:pPr algn="ctr"/>
                      <a:r>
                        <a:rPr lang="zh-TW" altLang="en-US" sz="2000" b="1" dirty="0">
                          <a:latin typeface="微軟正黑體" pitchFamily="34" charset="-120"/>
                          <a:ea typeface="微軟正黑體" pitchFamily="34" charset="-120"/>
                        </a:rPr>
                        <a:t>第二周</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休</a:t>
                      </a: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例</a:t>
                      </a:r>
                    </a:p>
                  </a:txBody>
                  <a:tcPr anchor="ctr"/>
                </a:tc>
                <a:extLst>
                  <a:ext uri="{0D108BD9-81ED-4DB2-BD59-A6C34878D82A}">
                    <a16:rowId xmlns:a16="http://schemas.microsoft.com/office/drawing/2014/main" val="10002"/>
                  </a:ext>
                </a:extLst>
              </a:tr>
              <a:tr h="706915">
                <a:tc>
                  <a:txBody>
                    <a:bodyPr/>
                    <a:lstStyle/>
                    <a:p>
                      <a:pPr algn="ctr"/>
                      <a:r>
                        <a:rPr lang="zh-TW" altLang="en-US" sz="2000" b="1" dirty="0">
                          <a:latin typeface="微軟正黑體" pitchFamily="34" charset="-120"/>
                          <a:ea typeface="微軟正黑體" pitchFamily="34" charset="-120"/>
                        </a:rPr>
                        <a:t>第三周</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休</a:t>
                      </a: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例</a:t>
                      </a:r>
                    </a:p>
                  </a:txBody>
                  <a:tcPr anchor="ctr"/>
                </a:tc>
                <a:extLst>
                  <a:ext uri="{0D108BD9-81ED-4DB2-BD59-A6C34878D82A}">
                    <a16:rowId xmlns:a16="http://schemas.microsoft.com/office/drawing/2014/main" val="10003"/>
                  </a:ext>
                </a:extLst>
              </a:tr>
              <a:tr h="706915">
                <a:tc>
                  <a:txBody>
                    <a:bodyPr/>
                    <a:lstStyle/>
                    <a:p>
                      <a:pPr algn="ctr"/>
                      <a:r>
                        <a:rPr lang="zh-TW" altLang="en-US" sz="2000" b="1" dirty="0">
                          <a:latin typeface="微軟正黑體" pitchFamily="34" charset="-120"/>
                          <a:ea typeface="微軟正黑體" pitchFamily="34" charset="-120"/>
                        </a:rPr>
                        <a:t>第四周</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休</a:t>
                      </a: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例</a:t>
                      </a:r>
                    </a:p>
                  </a:txBody>
                  <a:tcPr anchor="ctr"/>
                </a:tc>
                <a:extLst>
                  <a:ext uri="{0D108BD9-81ED-4DB2-BD59-A6C34878D82A}">
                    <a16:rowId xmlns:a16="http://schemas.microsoft.com/office/drawing/2014/main" val="10004"/>
                  </a:ext>
                </a:extLst>
              </a:tr>
            </a:tbl>
          </a:graphicData>
        </a:graphic>
      </p:graphicFrame>
      <p:sp>
        <p:nvSpPr>
          <p:cNvPr id="5" name="AutoShape 2" descr="「2」的圖片搜尋結果"/>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9" name="AutoShape 4" descr="「2」的圖片搜尋結果"/>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graphicFrame>
        <p:nvGraphicFramePr>
          <p:cNvPr id="14" name="表格 13"/>
          <p:cNvGraphicFramePr>
            <a:graphicFrameLocks noGrp="1"/>
          </p:cNvGraphicFramePr>
          <p:nvPr>
            <p:extLst>
              <p:ext uri="{D42A27DB-BD31-4B8C-83A1-F6EECF244321}">
                <p14:modId xmlns:p14="http://schemas.microsoft.com/office/powerpoint/2010/main" val="2610966444"/>
              </p:ext>
            </p:extLst>
          </p:nvPr>
        </p:nvGraphicFramePr>
        <p:xfrm>
          <a:off x="6096003" y="1815466"/>
          <a:ext cx="4846863" cy="3534575"/>
        </p:xfrm>
        <a:graphic>
          <a:graphicData uri="http://schemas.openxmlformats.org/drawingml/2006/table">
            <a:tbl>
              <a:tblPr firstRow="1" bandRow="1">
                <a:tableStyleId>{5C22544A-7EE6-4342-B048-85BDC9FD1C3A}</a:tableStyleId>
              </a:tblPr>
              <a:tblGrid>
                <a:gridCol w="692409">
                  <a:extLst>
                    <a:ext uri="{9D8B030D-6E8A-4147-A177-3AD203B41FA5}">
                      <a16:colId xmlns:a16="http://schemas.microsoft.com/office/drawing/2014/main" val="20000"/>
                    </a:ext>
                  </a:extLst>
                </a:gridCol>
                <a:gridCol w="692409">
                  <a:extLst>
                    <a:ext uri="{9D8B030D-6E8A-4147-A177-3AD203B41FA5}">
                      <a16:colId xmlns:a16="http://schemas.microsoft.com/office/drawing/2014/main" val="20001"/>
                    </a:ext>
                  </a:extLst>
                </a:gridCol>
                <a:gridCol w="692409">
                  <a:extLst>
                    <a:ext uri="{9D8B030D-6E8A-4147-A177-3AD203B41FA5}">
                      <a16:colId xmlns:a16="http://schemas.microsoft.com/office/drawing/2014/main" val="20002"/>
                    </a:ext>
                  </a:extLst>
                </a:gridCol>
                <a:gridCol w="692409">
                  <a:extLst>
                    <a:ext uri="{9D8B030D-6E8A-4147-A177-3AD203B41FA5}">
                      <a16:colId xmlns:a16="http://schemas.microsoft.com/office/drawing/2014/main" val="20003"/>
                    </a:ext>
                  </a:extLst>
                </a:gridCol>
                <a:gridCol w="692409">
                  <a:extLst>
                    <a:ext uri="{9D8B030D-6E8A-4147-A177-3AD203B41FA5}">
                      <a16:colId xmlns:a16="http://schemas.microsoft.com/office/drawing/2014/main" val="20004"/>
                    </a:ext>
                  </a:extLst>
                </a:gridCol>
                <a:gridCol w="692409">
                  <a:extLst>
                    <a:ext uri="{9D8B030D-6E8A-4147-A177-3AD203B41FA5}">
                      <a16:colId xmlns:a16="http://schemas.microsoft.com/office/drawing/2014/main" val="20005"/>
                    </a:ext>
                  </a:extLst>
                </a:gridCol>
                <a:gridCol w="692409">
                  <a:extLst>
                    <a:ext uri="{9D8B030D-6E8A-4147-A177-3AD203B41FA5}">
                      <a16:colId xmlns:a16="http://schemas.microsoft.com/office/drawing/2014/main" val="20006"/>
                    </a:ext>
                  </a:extLst>
                </a:gridCol>
              </a:tblGrid>
              <a:tr h="706915">
                <a:tc>
                  <a:txBody>
                    <a:bodyPr/>
                    <a:lstStyle/>
                    <a:p>
                      <a:pPr algn="ctr"/>
                      <a:r>
                        <a:rPr lang="zh-TW" altLang="en-US" sz="2400" dirty="0">
                          <a:latin typeface="微軟正黑體" pitchFamily="34" charset="-120"/>
                          <a:ea typeface="微軟正黑體" pitchFamily="34" charset="-120"/>
                        </a:rPr>
                        <a:t>一</a:t>
                      </a:r>
                    </a:p>
                  </a:txBody>
                  <a:tcPr anchor="ctr"/>
                </a:tc>
                <a:tc>
                  <a:txBody>
                    <a:bodyPr/>
                    <a:lstStyle/>
                    <a:p>
                      <a:pPr algn="ctr"/>
                      <a:r>
                        <a:rPr lang="zh-TW" altLang="en-US" sz="2400" dirty="0">
                          <a:latin typeface="微軟正黑體" pitchFamily="34" charset="-120"/>
                          <a:ea typeface="微軟正黑體" pitchFamily="34" charset="-120"/>
                        </a:rPr>
                        <a:t>二</a:t>
                      </a:r>
                    </a:p>
                  </a:txBody>
                  <a:tcPr anchor="ctr"/>
                </a:tc>
                <a:tc>
                  <a:txBody>
                    <a:bodyPr/>
                    <a:lstStyle/>
                    <a:p>
                      <a:pPr algn="ctr"/>
                      <a:r>
                        <a:rPr lang="zh-TW" altLang="en-US" sz="2400" dirty="0">
                          <a:latin typeface="微軟正黑體" pitchFamily="34" charset="-120"/>
                          <a:ea typeface="微軟正黑體" pitchFamily="34" charset="-120"/>
                        </a:rPr>
                        <a:t>三</a:t>
                      </a:r>
                    </a:p>
                  </a:txBody>
                  <a:tcPr anchor="ctr"/>
                </a:tc>
                <a:tc>
                  <a:txBody>
                    <a:bodyPr/>
                    <a:lstStyle/>
                    <a:p>
                      <a:pPr algn="ctr"/>
                      <a:r>
                        <a:rPr lang="zh-TW" altLang="en-US" sz="2400" dirty="0">
                          <a:latin typeface="微軟正黑體" pitchFamily="34" charset="-120"/>
                          <a:ea typeface="微軟正黑體" pitchFamily="34" charset="-120"/>
                        </a:rPr>
                        <a:t>四</a:t>
                      </a:r>
                    </a:p>
                  </a:txBody>
                  <a:tcPr anchor="ctr"/>
                </a:tc>
                <a:tc>
                  <a:txBody>
                    <a:bodyPr/>
                    <a:lstStyle/>
                    <a:p>
                      <a:pPr algn="ctr"/>
                      <a:r>
                        <a:rPr lang="zh-TW" altLang="en-US" sz="2400" dirty="0">
                          <a:latin typeface="微軟正黑體" pitchFamily="34" charset="-120"/>
                          <a:ea typeface="微軟正黑體" pitchFamily="34" charset="-120"/>
                        </a:rPr>
                        <a:t>五</a:t>
                      </a:r>
                    </a:p>
                  </a:txBody>
                  <a:tcPr anchor="ctr"/>
                </a:tc>
                <a:tc>
                  <a:txBody>
                    <a:bodyPr/>
                    <a:lstStyle/>
                    <a:p>
                      <a:pPr algn="ctr"/>
                      <a:r>
                        <a:rPr lang="zh-TW" altLang="en-US" sz="2400" dirty="0">
                          <a:latin typeface="微軟正黑體" pitchFamily="34" charset="-120"/>
                          <a:ea typeface="微軟正黑體" pitchFamily="34" charset="-120"/>
                        </a:rPr>
                        <a:t>六</a:t>
                      </a:r>
                    </a:p>
                  </a:txBody>
                  <a:tcPr anchor="ctr"/>
                </a:tc>
                <a:tc>
                  <a:txBody>
                    <a:bodyPr/>
                    <a:lstStyle/>
                    <a:p>
                      <a:pPr algn="ctr"/>
                      <a:r>
                        <a:rPr lang="zh-TW" altLang="en-US" sz="2400" dirty="0">
                          <a:latin typeface="微軟正黑體" pitchFamily="34" charset="-120"/>
                          <a:ea typeface="微軟正黑體" pitchFamily="34" charset="-120"/>
                        </a:rPr>
                        <a:t>日</a:t>
                      </a:r>
                    </a:p>
                  </a:txBody>
                  <a:tcPr anchor="ctr"/>
                </a:tc>
                <a:extLst>
                  <a:ext uri="{0D108BD9-81ED-4DB2-BD59-A6C34878D82A}">
                    <a16:rowId xmlns:a16="http://schemas.microsoft.com/office/drawing/2014/main" val="10000"/>
                  </a:ext>
                </a:extLst>
              </a:tr>
              <a:tr h="706915">
                <a:tc>
                  <a:txBody>
                    <a:bodyPr/>
                    <a:lstStyle/>
                    <a:p>
                      <a:pPr algn="ctr"/>
                      <a:r>
                        <a:rPr lang="en-US" altLang="zh-TW" sz="2400" dirty="0">
                          <a:latin typeface="微軟正黑體" pitchFamily="34" charset="-120"/>
                          <a:ea typeface="微軟正黑體" pitchFamily="34" charset="-120"/>
                        </a:rPr>
                        <a:t>10</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10</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10</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10</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10</a:t>
                      </a:r>
                      <a:endParaRPr lang="zh-TW" altLang="en-US" sz="2400" dirty="0">
                        <a:latin typeface="微軟正黑體" pitchFamily="34" charset="-120"/>
                        <a:ea typeface="微軟正黑體" pitchFamily="34" charset="-120"/>
                      </a:endParaRPr>
                    </a:p>
                  </a:txBody>
                  <a:tcPr anchor="ctr"/>
                </a:tc>
                <a:tc>
                  <a:txBody>
                    <a:bodyPr/>
                    <a:lstStyle/>
                    <a:p>
                      <a:pPr algn="ctr"/>
                      <a:r>
                        <a:rPr lang="zh-TW" altLang="en-US" sz="2400" b="1">
                          <a:solidFill>
                            <a:srgbClr val="FF0000"/>
                          </a:solidFill>
                          <a:latin typeface="微軟正黑體" pitchFamily="34" charset="-120"/>
                          <a:ea typeface="微軟正黑體" pitchFamily="34" charset="-120"/>
                        </a:rPr>
                        <a:t>休</a:t>
                      </a:r>
                      <a:endParaRPr lang="zh-TW" altLang="en-US" sz="2400" b="1" dirty="0">
                        <a:solidFill>
                          <a:srgbClr val="FF0000"/>
                        </a:solidFill>
                        <a:latin typeface="微軟正黑體" pitchFamily="34" charset="-120"/>
                        <a:ea typeface="微軟正黑體" pitchFamily="34" charset="-120"/>
                      </a:endParaRP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例</a:t>
                      </a:r>
                    </a:p>
                  </a:txBody>
                  <a:tcPr anchor="ctr"/>
                </a:tc>
                <a:extLst>
                  <a:ext uri="{0D108BD9-81ED-4DB2-BD59-A6C34878D82A}">
                    <a16:rowId xmlns:a16="http://schemas.microsoft.com/office/drawing/2014/main" val="10001"/>
                  </a:ext>
                </a:extLst>
              </a:tr>
              <a:tr h="706915">
                <a:tc>
                  <a:txBody>
                    <a:bodyPr/>
                    <a:lstStyle/>
                    <a:p>
                      <a:pPr algn="ctr"/>
                      <a:r>
                        <a:rPr lang="en-US" altLang="zh-TW" sz="2400" dirty="0">
                          <a:latin typeface="微軟正黑體" pitchFamily="34" charset="-120"/>
                          <a:ea typeface="微軟正黑體" pitchFamily="34" charset="-120"/>
                        </a:rPr>
                        <a:t>10</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10</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10</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10</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10</a:t>
                      </a:r>
                      <a:endParaRPr lang="zh-TW" altLang="en-US" sz="2400" dirty="0">
                        <a:latin typeface="微軟正黑體" pitchFamily="34" charset="-120"/>
                        <a:ea typeface="微軟正黑體" pitchFamily="34" charset="-120"/>
                      </a:endParaRPr>
                    </a:p>
                  </a:txBody>
                  <a:tcPr anchor="ctr"/>
                </a:tc>
                <a:tc>
                  <a:txBody>
                    <a:bodyPr/>
                    <a:lstStyle/>
                    <a:p>
                      <a:pPr algn="ctr"/>
                      <a:r>
                        <a:rPr lang="zh-TW" altLang="en-US" sz="2400" b="1">
                          <a:solidFill>
                            <a:srgbClr val="FF0000"/>
                          </a:solidFill>
                          <a:latin typeface="微軟正黑體" pitchFamily="34" charset="-120"/>
                          <a:ea typeface="微軟正黑體" pitchFamily="34" charset="-120"/>
                        </a:rPr>
                        <a:t>休</a:t>
                      </a:r>
                      <a:endParaRPr lang="zh-TW" altLang="en-US" sz="2400" b="1" dirty="0">
                        <a:solidFill>
                          <a:srgbClr val="FF0000"/>
                        </a:solidFill>
                        <a:latin typeface="微軟正黑體" pitchFamily="34" charset="-120"/>
                        <a:ea typeface="微軟正黑體" pitchFamily="34" charset="-120"/>
                      </a:endParaRP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例</a:t>
                      </a:r>
                    </a:p>
                  </a:txBody>
                  <a:tcPr anchor="ctr"/>
                </a:tc>
                <a:extLst>
                  <a:ext uri="{0D108BD9-81ED-4DB2-BD59-A6C34878D82A}">
                    <a16:rowId xmlns:a16="http://schemas.microsoft.com/office/drawing/2014/main" val="10002"/>
                  </a:ext>
                </a:extLst>
              </a:tr>
              <a:tr h="706915">
                <a:tc>
                  <a:txBody>
                    <a:bodyPr/>
                    <a:lstStyle/>
                    <a:p>
                      <a:pPr algn="ctr"/>
                      <a:r>
                        <a:rPr lang="en-US" altLang="zh-TW" sz="2400" dirty="0">
                          <a:latin typeface="微軟正黑體" pitchFamily="34" charset="-120"/>
                          <a:ea typeface="微軟正黑體" pitchFamily="34" charset="-120"/>
                        </a:rPr>
                        <a:t>10</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10</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10</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10</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10</a:t>
                      </a:r>
                      <a:endParaRPr lang="zh-TW" altLang="en-US" sz="2400" dirty="0">
                        <a:latin typeface="微軟正黑體" pitchFamily="34" charset="-120"/>
                        <a:ea typeface="微軟正黑體" pitchFamily="34" charset="-120"/>
                      </a:endParaRP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休</a:t>
                      </a: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例</a:t>
                      </a:r>
                    </a:p>
                  </a:txBody>
                  <a:tcPr anchor="ctr"/>
                </a:tc>
                <a:extLst>
                  <a:ext uri="{0D108BD9-81ED-4DB2-BD59-A6C34878D82A}">
                    <a16:rowId xmlns:a16="http://schemas.microsoft.com/office/drawing/2014/main" val="10003"/>
                  </a:ext>
                </a:extLst>
              </a:tr>
              <a:tr h="706915">
                <a:tc>
                  <a:txBody>
                    <a:bodyPr/>
                    <a:lstStyle/>
                    <a:p>
                      <a:pPr algn="ctr"/>
                      <a:r>
                        <a:rPr lang="en-US" altLang="zh-TW" sz="2400" dirty="0">
                          <a:latin typeface="微軟正黑體" pitchFamily="34" charset="-120"/>
                          <a:ea typeface="微軟正黑體" pitchFamily="34" charset="-120"/>
                        </a:rPr>
                        <a:t>10</a:t>
                      </a:r>
                      <a:endParaRPr lang="zh-TW" altLang="en-US" sz="2400" dirty="0">
                        <a:latin typeface="微軟正黑體" pitchFamily="34" charset="-120"/>
                        <a:ea typeface="微軟正黑體" pitchFamily="34"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休</a:t>
                      </a:r>
                      <a:endParaRPr lang="zh-TW" altLang="en-US" sz="2400" dirty="0">
                        <a:latin typeface="微軟正黑體" pitchFamily="34" charset="-120"/>
                        <a:ea typeface="微軟正黑體" pitchFamily="34" charset="-120"/>
                      </a:endParaRP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休</a:t>
                      </a: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休</a:t>
                      </a: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休</a:t>
                      </a: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休</a:t>
                      </a: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例</a:t>
                      </a:r>
                    </a:p>
                  </a:txBody>
                  <a:tcPr anchor="ctr"/>
                </a:tc>
                <a:extLst>
                  <a:ext uri="{0D108BD9-81ED-4DB2-BD59-A6C34878D82A}">
                    <a16:rowId xmlns:a16="http://schemas.microsoft.com/office/drawing/2014/main" val="10004"/>
                  </a:ext>
                </a:extLst>
              </a:tr>
            </a:tbl>
          </a:graphicData>
        </a:graphic>
      </p:graphicFrame>
      <p:sp>
        <p:nvSpPr>
          <p:cNvPr id="15" name="文字方塊 14"/>
          <p:cNvSpPr txBox="1"/>
          <p:nvPr/>
        </p:nvSpPr>
        <p:spPr>
          <a:xfrm>
            <a:off x="553451" y="1366446"/>
            <a:ext cx="1756611" cy="523220"/>
          </a:xfrm>
          <a:prstGeom prst="rect">
            <a:avLst/>
          </a:prstGeom>
          <a:noFill/>
        </p:spPr>
        <p:txBody>
          <a:bodyPr wrap="square" rtlCol="0">
            <a:spAutoFit/>
          </a:bodyPr>
          <a:lstStyle/>
          <a:p>
            <a:r>
              <a:rPr lang="zh-TW" altLang="en-US" sz="2800" b="1" dirty="0">
                <a:latin typeface="微軟正黑體" pitchFamily="34" charset="-120"/>
                <a:ea typeface="微軟正黑體" pitchFamily="34" charset="-120"/>
              </a:rPr>
              <a:t>調整前</a:t>
            </a:r>
          </a:p>
        </p:txBody>
      </p:sp>
      <p:sp>
        <p:nvSpPr>
          <p:cNvPr id="16" name="文字方塊 15"/>
          <p:cNvSpPr txBox="1"/>
          <p:nvPr/>
        </p:nvSpPr>
        <p:spPr>
          <a:xfrm>
            <a:off x="6075947" y="1328282"/>
            <a:ext cx="2117558" cy="523220"/>
          </a:xfrm>
          <a:prstGeom prst="rect">
            <a:avLst/>
          </a:prstGeom>
          <a:noFill/>
        </p:spPr>
        <p:txBody>
          <a:bodyPr wrap="square" rtlCol="0">
            <a:spAutoFit/>
          </a:bodyPr>
          <a:lstStyle/>
          <a:p>
            <a:r>
              <a:rPr lang="zh-TW" altLang="en-US" sz="2800" b="1" dirty="0">
                <a:latin typeface="微軟正黑體" pitchFamily="34" charset="-120"/>
                <a:ea typeface="微軟正黑體" pitchFamily="34" charset="-120"/>
              </a:rPr>
              <a:t>調整後</a:t>
            </a:r>
          </a:p>
        </p:txBody>
      </p:sp>
      <p:sp>
        <p:nvSpPr>
          <p:cNvPr id="10" name="橢圓 9"/>
          <p:cNvSpPr/>
          <p:nvPr/>
        </p:nvSpPr>
        <p:spPr bwMode="auto">
          <a:xfrm>
            <a:off x="3997569" y="4689233"/>
            <a:ext cx="527539" cy="562708"/>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rgbClr val="FF0000"/>
              </a:solidFill>
              <a:effectLst/>
              <a:latin typeface="Arial" charset="0"/>
              <a:sym typeface="Arial" charset="0"/>
            </a:endParaRPr>
          </a:p>
        </p:txBody>
      </p:sp>
      <p:sp>
        <p:nvSpPr>
          <p:cNvPr id="11" name="矩形 10"/>
          <p:cNvSpPr/>
          <p:nvPr/>
        </p:nvSpPr>
        <p:spPr>
          <a:xfrm>
            <a:off x="4253238" y="4166013"/>
            <a:ext cx="543739" cy="523220"/>
          </a:xfrm>
          <a:prstGeom prst="rect">
            <a:avLst/>
          </a:prstGeom>
        </p:spPr>
        <p:txBody>
          <a:bodyPr wrap="none">
            <a:spAutoFit/>
          </a:bodyPr>
          <a:lstStyle/>
          <a:p>
            <a:r>
              <a:rPr lang="zh-TW" altLang="zh-TW" sz="2800" b="1" dirty="0">
                <a:solidFill>
                  <a:srgbClr val="FF0000"/>
                </a:solidFill>
              </a:rPr>
              <a:t>②</a:t>
            </a:r>
          </a:p>
        </p:txBody>
      </p:sp>
      <p:sp>
        <p:nvSpPr>
          <p:cNvPr id="12" name="矩形 11"/>
          <p:cNvSpPr/>
          <p:nvPr/>
        </p:nvSpPr>
        <p:spPr>
          <a:xfrm>
            <a:off x="3597771" y="4166013"/>
            <a:ext cx="543739" cy="523220"/>
          </a:xfrm>
          <a:prstGeom prst="rect">
            <a:avLst/>
          </a:prstGeom>
        </p:spPr>
        <p:txBody>
          <a:bodyPr wrap="none">
            <a:spAutoFit/>
          </a:bodyPr>
          <a:lstStyle/>
          <a:p>
            <a:r>
              <a:rPr lang="zh-TW" altLang="zh-TW" sz="2800" b="1" dirty="0">
                <a:solidFill>
                  <a:srgbClr val="FF0000"/>
                </a:solidFill>
              </a:rPr>
              <a:t>②</a:t>
            </a:r>
          </a:p>
        </p:txBody>
      </p:sp>
      <p:sp>
        <p:nvSpPr>
          <p:cNvPr id="13" name="矩形 12"/>
          <p:cNvSpPr/>
          <p:nvPr/>
        </p:nvSpPr>
        <p:spPr>
          <a:xfrm>
            <a:off x="2941278" y="4166013"/>
            <a:ext cx="543739" cy="523220"/>
          </a:xfrm>
          <a:prstGeom prst="rect">
            <a:avLst/>
          </a:prstGeom>
        </p:spPr>
        <p:txBody>
          <a:bodyPr wrap="none">
            <a:spAutoFit/>
          </a:bodyPr>
          <a:lstStyle/>
          <a:p>
            <a:r>
              <a:rPr lang="zh-TW" altLang="zh-TW" sz="2800" b="1" dirty="0">
                <a:solidFill>
                  <a:srgbClr val="FF0000"/>
                </a:solidFill>
              </a:rPr>
              <a:t>②</a:t>
            </a:r>
          </a:p>
        </p:txBody>
      </p:sp>
      <p:sp>
        <p:nvSpPr>
          <p:cNvPr id="17" name="矩形 16"/>
          <p:cNvSpPr/>
          <p:nvPr/>
        </p:nvSpPr>
        <p:spPr>
          <a:xfrm>
            <a:off x="2345847" y="4236354"/>
            <a:ext cx="543739" cy="523220"/>
          </a:xfrm>
          <a:prstGeom prst="rect">
            <a:avLst/>
          </a:prstGeom>
        </p:spPr>
        <p:txBody>
          <a:bodyPr wrap="none">
            <a:spAutoFit/>
          </a:bodyPr>
          <a:lstStyle/>
          <a:p>
            <a:r>
              <a:rPr lang="zh-TW" altLang="zh-TW" sz="2800" b="1" dirty="0">
                <a:solidFill>
                  <a:srgbClr val="FF0000"/>
                </a:solidFill>
              </a:rPr>
              <a:t>②</a:t>
            </a:r>
          </a:p>
        </p:txBody>
      </p:sp>
    </p:spTree>
    <p:extLst>
      <p:ext uri="{BB962C8B-B14F-4D97-AF65-F5344CB8AC3E}">
        <p14:creationId xmlns:p14="http://schemas.microsoft.com/office/powerpoint/2010/main" val="25824480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6627" y="226620"/>
            <a:ext cx="10273141" cy="792088"/>
          </a:xfrm>
        </p:spPr>
        <p:txBody>
          <a:bodyPr/>
          <a:lstStyle/>
          <a:p>
            <a:r>
              <a:rPr lang="zh-TW" altLang="en-US" dirty="0"/>
              <a:t>四週變型工時的運用</a:t>
            </a:r>
          </a:p>
        </p:txBody>
      </p:sp>
      <p:sp>
        <p:nvSpPr>
          <p:cNvPr id="3" name="內容版面配置區 2"/>
          <p:cNvSpPr>
            <a:spLocks noGrp="1"/>
          </p:cNvSpPr>
          <p:nvPr>
            <p:ph idx="1"/>
          </p:nvPr>
        </p:nvSpPr>
        <p:spPr>
          <a:xfrm>
            <a:off x="527381" y="833072"/>
            <a:ext cx="10972800" cy="5833542"/>
          </a:xfrm>
        </p:spPr>
        <p:txBody>
          <a:bodyPr/>
          <a:lstStyle/>
          <a:p>
            <a:r>
              <a:rPr lang="zh-TW" altLang="en-US" dirty="0"/>
              <a:t>指企業可以將四周</a:t>
            </a:r>
            <a:r>
              <a:rPr lang="en-US" altLang="zh-TW" dirty="0"/>
              <a:t>160</a:t>
            </a:r>
            <a:r>
              <a:rPr lang="zh-TW" altLang="en-US" dirty="0"/>
              <a:t>小時的工時，合理分配在工作天</a:t>
            </a:r>
            <a:endParaRPr lang="en-US" altLang="zh-TW" dirty="0"/>
          </a:p>
          <a:p>
            <a:r>
              <a:rPr lang="zh-TW" altLang="en-US" dirty="0"/>
              <a:t>目前常見方式 </a:t>
            </a:r>
            <a:r>
              <a:rPr lang="en-US" altLang="zh-TW" dirty="0"/>
              <a:t>:</a:t>
            </a:r>
          </a:p>
          <a:p>
            <a:pPr lvl="1"/>
            <a:r>
              <a:rPr lang="zh-TW" altLang="en-US" dirty="0"/>
              <a:t> 長短班 </a:t>
            </a:r>
            <a:r>
              <a:rPr lang="en-US" altLang="zh-TW" dirty="0"/>
              <a:t>:</a:t>
            </a:r>
            <a:r>
              <a:rPr lang="zh-TW" altLang="en-US" dirty="0"/>
              <a:t> 指每天工時不一致</a:t>
            </a:r>
            <a:r>
              <a:rPr lang="en-US" altLang="zh-TW" dirty="0"/>
              <a:t>,</a:t>
            </a:r>
            <a:r>
              <a:rPr lang="zh-TW" altLang="en-US" dirty="0"/>
              <a:t> 以</a:t>
            </a:r>
            <a:r>
              <a:rPr lang="en-US" altLang="zh-TW" dirty="0"/>
              <a:t>6~10</a:t>
            </a:r>
            <a:r>
              <a:rPr lang="zh-TW" altLang="en-US" dirty="0"/>
              <a:t>小時為範圍</a:t>
            </a:r>
            <a:r>
              <a:rPr lang="en-US" altLang="zh-TW" dirty="0"/>
              <a:t>/</a:t>
            </a:r>
            <a:r>
              <a:rPr lang="zh-TW" altLang="en-US" dirty="0"/>
              <a:t>早晚班</a:t>
            </a:r>
            <a:endParaRPr lang="en-US" altLang="zh-TW" dirty="0"/>
          </a:p>
          <a:p>
            <a:pPr lvl="1"/>
            <a:r>
              <a:rPr lang="zh-TW" altLang="en-US" dirty="0"/>
              <a:t>中間空班</a:t>
            </a:r>
            <a:r>
              <a:rPr lang="en-US" altLang="zh-TW" dirty="0"/>
              <a:t>(</a:t>
            </a:r>
            <a:r>
              <a:rPr lang="zh-TW" altLang="en-US" dirty="0"/>
              <a:t>兩頭班</a:t>
            </a:r>
            <a:r>
              <a:rPr lang="en-US" altLang="zh-TW" dirty="0"/>
              <a:t>)~</a:t>
            </a:r>
            <a:r>
              <a:rPr lang="zh-TW" altLang="en-US" dirty="0"/>
              <a:t>餐飲業</a:t>
            </a:r>
            <a:endParaRPr lang="en-US" altLang="zh-TW" dirty="0"/>
          </a:p>
          <a:p>
            <a:pPr lvl="1"/>
            <a:r>
              <a:rPr lang="zh-TW" altLang="en-US" dirty="0"/>
              <a:t>固定時數  </a:t>
            </a:r>
            <a:r>
              <a:rPr lang="en-US" altLang="zh-TW" dirty="0"/>
              <a:t>8</a:t>
            </a:r>
            <a:r>
              <a:rPr lang="zh-TW" altLang="en-US" dirty="0"/>
              <a:t>小時 </a:t>
            </a:r>
            <a:r>
              <a:rPr lang="en-US" altLang="zh-TW" dirty="0"/>
              <a:t>/</a:t>
            </a:r>
            <a:r>
              <a:rPr lang="zh-TW" altLang="en-US" dirty="0"/>
              <a:t>早晚班安排</a:t>
            </a:r>
            <a:endParaRPr lang="en-US" altLang="zh-TW" dirty="0"/>
          </a:p>
          <a:p>
            <a:pPr lvl="1"/>
            <a:r>
              <a:rPr lang="zh-TW" altLang="en-US" dirty="0"/>
              <a:t>固定時數  </a:t>
            </a:r>
            <a:r>
              <a:rPr lang="en-US" altLang="zh-TW" dirty="0"/>
              <a:t>10</a:t>
            </a:r>
            <a:r>
              <a:rPr lang="zh-TW" altLang="en-US" dirty="0"/>
              <a:t>小時 </a:t>
            </a:r>
            <a:r>
              <a:rPr lang="en-US" altLang="zh-TW" dirty="0"/>
              <a:t>/</a:t>
            </a:r>
            <a:r>
              <a:rPr lang="zh-TW" altLang="en-US" dirty="0"/>
              <a:t>輪班</a:t>
            </a:r>
            <a:endParaRPr lang="en-US" altLang="zh-TW" dirty="0"/>
          </a:p>
          <a:p>
            <a:pPr lvl="1"/>
            <a:r>
              <a:rPr lang="zh-TW" altLang="en-US" dirty="0"/>
              <a:t> 部分工時人員配合</a:t>
            </a:r>
          </a:p>
        </p:txBody>
      </p:sp>
    </p:spTree>
    <p:extLst>
      <p:ext uri="{BB962C8B-B14F-4D97-AF65-F5344CB8AC3E}">
        <p14:creationId xmlns:p14="http://schemas.microsoft.com/office/powerpoint/2010/main" val="125019650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練習題 </a:t>
            </a:r>
            <a:r>
              <a:rPr lang="en-US" altLang="zh-TW" dirty="0"/>
              <a:t>:</a:t>
            </a:r>
            <a:r>
              <a:rPr lang="zh-TW" altLang="en-US" dirty="0"/>
              <a:t> 某超市排班</a:t>
            </a:r>
          </a:p>
        </p:txBody>
      </p:sp>
      <p:sp>
        <p:nvSpPr>
          <p:cNvPr id="3" name="內容版面配置區 2"/>
          <p:cNvSpPr>
            <a:spLocks noGrp="1"/>
          </p:cNvSpPr>
          <p:nvPr>
            <p:ph idx="1"/>
          </p:nvPr>
        </p:nvSpPr>
        <p:spPr>
          <a:xfrm>
            <a:off x="527381" y="1484785"/>
            <a:ext cx="10972800" cy="1586661"/>
          </a:xfrm>
        </p:spPr>
        <p:txBody>
          <a:bodyPr/>
          <a:lstStyle/>
          <a:p>
            <a:r>
              <a:rPr lang="zh-TW" altLang="en-US" dirty="0"/>
              <a:t>某超市的營業時間上午九點到晚間九點</a:t>
            </a:r>
            <a:r>
              <a:rPr lang="en-US" altLang="zh-TW" dirty="0"/>
              <a:t>, </a:t>
            </a:r>
            <a:r>
              <a:rPr lang="zh-TW" altLang="en-US" dirty="0"/>
              <a:t>該超市共有</a:t>
            </a:r>
            <a:r>
              <a:rPr lang="en-US" altLang="zh-TW" dirty="0"/>
              <a:t>4</a:t>
            </a:r>
            <a:r>
              <a:rPr lang="zh-TW" altLang="en-US" dirty="0"/>
              <a:t>名正職員工</a:t>
            </a:r>
            <a:r>
              <a:rPr lang="en-US" altLang="zh-TW" dirty="0"/>
              <a:t>, </a:t>
            </a:r>
            <a:r>
              <a:rPr lang="zh-TW" altLang="en-US" dirty="0"/>
              <a:t>請問這間超市六月份的值班表應該如何安排</a:t>
            </a:r>
            <a:r>
              <a:rPr lang="en-US" altLang="zh-TW" dirty="0"/>
              <a:t>?</a:t>
            </a:r>
            <a:endParaRPr lang="zh-TW" altLang="en-US" dirty="0"/>
          </a:p>
        </p:txBody>
      </p:sp>
    </p:spTree>
    <p:extLst>
      <p:ext uri="{BB962C8B-B14F-4D97-AF65-F5344CB8AC3E}">
        <p14:creationId xmlns:p14="http://schemas.microsoft.com/office/powerpoint/2010/main" val="167569943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41094" y="164454"/>
            <a:ext cx="10273141" cy="509736"/>
          </a:xfrm>
        </p:spPr>
        <p:txBody>
          <a:bodyPr/>
          <a:lstStyle/>
          <a:p>
            <a:r>
              <a:rPr lang="zh-TW" altLang="en-US" dirty="0"/>
              <a:t>動動腦時間</a:t>
            </a:r>
            <a:r>
              <a:rPr lang="en-US" altLang="zh-TW" dirty="0"/>
              <a:t>:</a:t>
            </a:r>
            <a:r>
              <a:rPr lang="zh-TW" altLang="en-US" dirty="0"/>
              <a:t> 排班 </a:t>
            </a:r>
            <a:r>
              <a:rPr lang="en-US" altLang="zh-TW" dirty="0"/>
              <a:t>(</a:t>
            </a:r>
            <a:r>
              <a:rPr lang="zh-TW" altLang="en-US" dirty="0"/>
              <a:t>超市營業時間</a:t>
            </a:r>
            <a:r>
              <a:rPr lang="en-US" altLang="zh-TW" dirty="0"/>
              <a:t>9AM-9PM)</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306950489"/>
              </p:ext>
            </p:extLst>
          </p:nvPr>
        </p:nvGraphicFramePr>
        <p:xfrm>
          <a:off x="541094" y="674190"/>
          <a:ext cx="10728960" cy="6092370"/>
        </p:xfrm>
        <a:graphic>
          <a:graphicData uri="http://schemas.openxmlformats.org/drawingml/2006/table">
            <a:tbl>
              <a:tblPr>
                <a:tableStyleId>{5940675A-B579-460E-94D1-54222C63F5DA}</a:tableStyleId>
              </a:tblPr>
              <a:tblGrid>
                <a:gridCol w="1072896">
                  <a:extLst>
                    <a:ext uri="{9D8B030D-6E8A-4147-A177-3AD203B41FA5}">
                      <a16:colId xmlns:a16="http://schemas.microsoft.com/office/drawing/2014/main" val="20000"/>
                    </a:ext>
                  </a:extLst>
                </a:gridCol>
                <a:gridCol w="1072896">
                  <a:extLst>
                    <a:ext uri="{9D8B030D-6E8A-4147-A177-3AD203B41FA5}">
                      <a16:colId xmlns:a16="http://schemas.microsoft.com/office/drawing/2014/main" val="20001"/>
                    </a:ext>
                  </a:extLst>
                </a:gridCol>
                <a:gridCol w="1072896">
                  <a:extLst>
                    <a:ext uri="{9D8B030D-6E8A-4147-A177-3AD203B41FA5}">
                      <a16:colId xmlns:a16="http://schemas.microsoft.com/office/drawing/2014/main" val="20002"/>
                    </a:ext>
                  </a:extLst>
                </a:gridCol>
                <a:gridCol w="1072896">
                  <a:extLst>
                    <a:ext uri="{9D8B030D-6E8A-4147-A177-3AD203B41FA5}">
                      <a16:colId xmlns:a16="http://schemas.microsoft.com/office/drawing/2014/main" val="20003"/>
                    </a:ext>
                  </a:extLst>
                </a:gridCol>
                <a:gridCol w="1072896">
                  <a:extLst>
                    <a:ext uri="{9D8B030D-6E8A-4147-A177-3AD203B41FA5}">
                      <a16:colId xmlns:a16="http://schemas.microsoft.com/office/drawing/2014/main" val="20004"/>
                    </a:ext>
                  </a:extLst>
                </a:gridCol>
                <a:gridCol w="1072896">
                  <a:extLst>
                    <a:ext uri="{9D8B030D-6E8A-4147-A177-3AD203B41FA5}">
                      <a16:colId xmlns:a16="http://schemas.microsoft.com/office/drawing/2014/main" val="20005"/>
                    </a:ext>
                  </a:extLst>
                </a:gridCol>
                <a:gridCol w="1072896">
                  <a:extLst>
                    <a:ext uri="{9D8B030D-6E8A-4147-A177-3AD203B41FA5}">
                      <a16:colId xmlns:a16="http://schemas.microsoft.com/office/drawing/2014/main" val="20006"/>
                    </a:ext>
                  </a:extLst>
                </a:gridCol>
                <a:gridCol w="1072896">
                  <a:extLst>
                    <a:ext uri="{9D8B030D-6E8A-4147-A177-3AD203B41FA5}">
                      <a16:colId xmlns:a16="http://schemas.microsoft.com/office/drawing/2014/main" val="20007"/>
                    </a:ext>
                  </a:extLst>
                </a:gridCol>
                <a:gridCol w="1072896">
                  <a:extLst>
                    <a:ext uri="{9D8B030D-6E8A-4147-A177-3AD203B41FA5}">
                      <a16:colId xmlns:a16="http://schemas.microsoft.com/office/drawing/2014/main" val="20008"/>
                    </a:ext>
                  </a:extLst>
                </a:gridCol>
                <a:gridCol w="1072896">
                  <a:extLst>
                    <a:ext uri="{9D8B030D-6E8A-4147-A177-3AD203B41FA5}">
                      <a16:colId xmlns:a16="http://schemas.microsoft.com/office/drawing/2014/main" val="20009"/>
                    </a:ext>
                  </a:extLst>
                </a:gridCol>
              </a:tblGrid>
              <a:tr h="258304">
                <a:tc>
                  <a:txBody>
                    <a:bodyPr/>
                    <a:lstStyle/>
                    <a:p>
                      <a:pPr algn="ctr" fontAlgn="ctr"/>
                      <a:r>
                        <a:rPr lang="zh-TW" altLang="en-US" sz="1400" b="1" u="none" strike="noStrike" dirty="0">
                          <a:solidFill>
                            <a:schemeClr val="tx2"/>
                          </a:solidFill>
                          <a:effectLst/>
                        </a:rPr>
                        <a:t>日期</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en-US" altLang="zh-TW" sz="1400" b="1" u="none" strike="noStrike">
                          <a:solidFill>
                            <a:schemeClr val="tx2"/>
                          </a:solidFill>
                          <a:effectLst/>
                        </a:rPr>
                        <a:t>3/4</a:t>
                      </a:r>
                      <a:endParaRPr lang="en-US" altLang="zh-TW"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en-US" altLang="zh-TW" sz="1400" b="1" u="none" strike="noStrike">
                          <a:solidFill>
                            <a:schemeClr val="tx2"/>
                          </a:solidFill>
                          <a:effectLst/>
                        </a:rPr>
                        <a:t>3/5</a:t>
                      </a:r>
                      <a:endParaRPr lang="en-US" altLang="zh-TW"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en-US" altLang="zh-TW" sz="1400" b="1" u="none" strike="noStrike">
                          <a:solidFill>
                            <a:schemeClr val="tx2"/>
                          </a:solidFill>
                          <a:effectLst/>
                        </a:rPr>
                        <a:t>3/6</a:t>
                      </a:r>
                      <a:endParaRPr lang="en-US" altLang="zh-TW"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en-US" altLang="zh-TW" sz="1400" b="1" u="none" strike="noStrike">
                          <a:solidFill>
                            <a:schemeClr val="tx2"/>
                          </a:solidFill>
                          <a:effectLst/>
                        </a:rPr>
                        <a:t>3/7</a:t>
                      </a:r>
                      <a:endParaRPr lang="en-US" altLang="zh-TW"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en-US" altLang="zh-TW" sz="1400" b="1" u="none" strike="noStrike">
                          <a:solidFill>
                            <a:schemeClr val="tx2"/>
                          </a:solidFill>
                          <a:effectLst/>
                        </a:rPr>
                        <a:t>3/8</a:t>
                      </a:r>
                      <a:endParaRPr lang="en-US" altLang="zh-TW"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en-US" altLang="zh-TW" sz="1400" b="1" u="none" strike="noStrike">
                          <a:solidFill>
                            <a:schemeClr val="tx2"/>
                          </a:solidFill>
                          <a:effectLst/>
                        </a:rPr>
                        <a:t>3/9</a:t>
                      </a:r>
                      <a:endParaRPr lang="en-US" altLang="zh-TW"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en-US" altLang="zh-TW" sz="1400" b="1" u="none" strike="noStrike">
                          <a:solidFill>
                            <a:schemeClr val="tx2"/>
                          </a:solidFill>
                          <a:effectLst/>
                        </a:rPr>
                        <a:t>3/10</a:t>
                      </a:r>
                      <a:endParaRPr lang="en-US" altLang="zh-TW"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zh-TW" altLang="en-US" sz="1400" b="1" u="none" strike="noStrike" dirty="0">
                          <a:solidFill>
                            <a:schemeClr val="tx2"/>
                          </a:solidFill>
                          <a:effectLst/>
                        </a:rPr>
                        <a:t>正常工時</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l" fontAlgn="ctr"/>
                      <a:r>
                        <a:rPr lang="zh-TW" altLang="en-US" sz="1400" b="1" u="none" strike="noStrike">
                          <a:solidFill>
                            <a:schemeClr val="tx2"/>
                          </a:solidFill>
                          <a:effectLst/>
                        </a:rPr>
                        <a:t>加班時數</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extLst>
                  <a:ext uri="{0D108BD9-81ED-4DB2-BD59-A6C34878D82A}">
                    <a16:rowId xmlns:a16="http://schemas.microsoft.com/office/drawing/2014/main" val="10000"/>
                  </a:ext>
                </a:extLst>
              </a:tr>
              <a:tr h="258304">
                <a:tc>
                  <a:txBody>
                    <a:bodyPr/>
                    <a:lstStyle/>
                    <a:p>
                      <a:pPr algn="ctr" fontAlgn="ctr"/>
                      <a:r>
                        <a:rPr lang="zh-TW" altLang="en-US" sz="1400" b="1" u="none" strike="noStrike">
                          <a:solidFill>
                            <a:schemeClr val="tx2"/>
                          </a:solidFill>
                          <a:effectLst/>
                        </a:rPr>
                        <a:t>星期</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zh-TW" altLang="en-US" sz="1400" b="1" u="none" strike="noStrike" dirty="0">
                          <a:solidFill>
                            <a:schemeClr val="tx2"/>
                          </a:solidFill>
                          <a:effectLst/>
                        </a:rPr>
                        <a:t>六</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zh-TW" altLang="en-US" sz="1400" b="1" u="none" strike="noStrike">
                          <a:solidFill>
                            <a:schemeClr val="tx2"/>
                          </a:solidFill>
                          <a:effectLst/>
                        </a:rPr>
                        <a:t>日</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zh-TW" altLang="en-US" sz="1400" b="1" u="none" strike="noStrike" dirty="0">
                          <a:solidFill>
                            <a:schemeClr val="tx2"/>
                          </a:solidFill>
                          <a:effectLst/>
                        </a:rPr>
                        <a:t>一</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zh-TW" altLang="en-US" sz="1400" b="1" u="none" strike="noStrike" dirty="0">
                          <a:solidFill>
                            <a:schemeClr val="tx2"/>
                          </a:solidFill>
                          <a:effectLst/>
                        </a:rPr>
                        <a:t>二</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zh-TW" altLang="en-US" sz="1400" b="1" u="none" strike="noStrike" dirty="0">
                          <a:solidFill>
                            <a:schemeClr val="tx2"/>
                          </a:solidFill>
                          <a:effectLst/>
                        </a:rPr>
                        <a:t>三</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zh-TW" altLang="en-US" sz="1400" b="1" u="none" strike="noStrike" dirty="0">
                          <a:solidFill>
                            <a:schemeClr val="tx2"/>
                          </a:solidFill>
                          <a:effectLst/>
                        </a:rPr>
                        <a:t>四</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zh-TW" altLang="en-US" sz="1400" b="1" u="none" strike="noStrike" dirty="0">
                          <a:solidFill>
                            <a:schemeClr val="tx2"/>
                          </a:solidFill>
                          <a:effectLst/>
                        </a:rPr>
                        <a:t>五</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l" fontAlgn="ctr"/>
                      <a:r>
                        <a:rPr lang="zh-TW" altLang="en-US" sz="1400" b="1" u="none" strike="noStrike" dirty="0">
                          <a:solidFill>
                            <a:schemeClr val="tx2"/>
                          </a:solidFill>
                          <a:effectLst/>
                        </a:rPr>
                        <a:t>　</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l" fontAlgn="ctr"/>
                      <a:r>
                        <a:rPr lang="zh-TW" altLang="en-US" sz="1400" b="1" u="none" strike="noStrike" dirty="0">
                          <a:solidFill>
                            <a:schemeClr val="tx2"/>
                          </a:solidFill>
                          <a:effectLst/>
                        </a:rPr>
                        <a:t>　</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extLst>
                  <a:ext uri="{0D108BD9-81ED-4DB2-BD59-A6C34878D82A}">
                    <a16:rowId xmlns:a16="http://schemas.microsoft.com/office/drawing/2014/main" val="10001"/>
                  </a:ext>
                </a:extLst>
              </a:tr>
              <a:tr h="258304">
                <a:tc>
                  <a:txBody>
                    <a:bodyPr/>
                    <a:lstStyle/>
                    <a:p>
                      <a:pPr algn="ctr" fontAlgn="ctr"/>
                      <a:r>
                        <a:rPr lang="zh-TW" altLang="en-US" sz="1400" b="1" u="none" strike="noStrike" dirty="0">
                          <a:solidFill>
                            <a:schemeClr val="tx2"/>
                          </a:solidFill>
                          <a:effectLst/>
                        </a:rPr>
                        <a:t>蔡依林</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dirty="0">
                          <a:solidFill>
                            <a:schemeClr val="tx2"/>
                          </a:solidFill>
                          <a:effectLst/>
                        </a:rPr>
                        <a:t>　</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l" fontAlgn="ctr"/>
                      <a:r>
                        <a:rPr lang="zh-TW" altLang="en-US" sz="1400" b="1" u="none" strike="noStrike" dirty="0">
                          <a:solidFill>
                            <a:schemeClr val="tx2"/>
                          </a:solidFill>
                          <a:effectLst/>
                        </a:rPr>
                        <a:t>　</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l"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extLst>
                  <a:ext uri="{0D108BD9-81ED-4DB2-BD59-A6C34878D82A}">
                    <a16:rowId xmlns:a16="http://schemas.microsoft.com/office/drawing/2014/main" val="10002"/>
                  </a:ext>
                </a:extLst>
              </a:tr>
              <a:tr h="258304">
                <a:tc>
                  <a:txBody>
                    <a:bodyPr/>
                    <a:lstStyle/>
                    <a:p>
                      <a:pPr algn="ctr" fontAlgn="ctr"/>
                      <a:r>
                        <a:rPr lang="zh-TW" altLang="en-US" sz="1400" b="1" u="none" strike="noStrike" dirty="0">
                          <a:solidFill>
                            <a:schemeClr val="tx2"/>
                          </a:solidFill>
                          <a:effectLst/>
                        </a:rPr>
                        <a:t>張惠妹</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dirty="0">
                          <a:solidFill>
                            <a:schemeClr val="tx2"/>
                          </a:solidFill>
                          <a:effectLst/>
                        </a:rPr>
                        <a:t>　</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l"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l"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extLst>
                  <a:ext uri="{0D108BD9-81ED-4DB2-BD59-A6C34878D82A}">
                    <a16:rowId xmlns:a16="http://schemas.microsoft.com/office/drawing/2014/main" val="10003"/>
                  </a:ext>
                </a:extLst>
              </a:tr>
              <a:tr h="258304">
                <a:tc>
                  <a:txBody>
                    <a:bodyPr/>
                    <a:lstStyle/>
                    <a:p>
                      <a:pPr algn="ctr" fontAlgn="ctr"/>
                      <a:r>
                        <a:rPr lang="zh-TW" altLang="en-US" sz="1400" b="1" u="none" strike="noStrike" dirty="0">
                          <a:solidFill>
                            <a:schemeClr val="tx2"/>
                          </a:solidFill>
                          <a:effectLst/>
                        </a:rPr>
                        <a:t>周杰倫</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l"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l" fontAlgn="ctr"/>
                      <a:r>
                        <a:rPr lang="zh-TW" altLang="en-US" sz="1400" b="1" u="none" strike="noStrike" dirty="0">
                          <a:solidFill>
                            <a:schemeClr val="tx2"/>
                          </a:solidFill>
                          <a:effectLst/>
                        </a:rPr>
                        <a:t>　</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extLst>
                  <a:ext uri="{0D108BD9-81ED-4DB2-BD59-A6C34878D82A}">
                    <a16:rowId xmlns:a16="http://schemas.microsoft.com/office/drawing/2014/main" val="10004"/>
                  </a:ext>
                </a:extLst>
              </a:tr>
              <a:tr h="110566">
                <a:tc>
                  <a:txBody>
                    <a:bodyPr/>
                    <a:lstStyle/>
                    <a:p>
                      <a:pPr algn="l" fontAlgn="ctr"/>
                      <a:r>
                        <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rPr>
                        <a:t>      林依晨</a:t>
                      </a:r>
                    </a:p>
                  </a:txBody>
                  <a:tcPr marL="9302" marR="9302" marT="9302" marB="0" anchor="ctr"/>
                </a:tc>
                <a:tc>
                  <a:txBody>
                    <a:bodyPr/>
                    <a:lstStyle/>
                    <a:p>
                      <a:pPr algn="l" fontAlgn="ct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l" fontAlgn="ctr"/>
                      <a:endParaRPr lang="zh-TW" altLang="en-US" sz="12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l" fontAlgn="ctr"/>
                      <a:endParaRPr lang="zh-TW" altLang="en-US" sz="12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l" fontAlgn="ctr"/>
                      <a:endParaRPr lang="zh-TW" altLang="en-US" sz="12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l" fontAlgn="ctr"/>
                      <a:endParaRPr lang="zh-TW" altLang="en-US" sz="12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l" fontAlgn="ctr"/>
                      <a:endParaRPr lang="zh-TW" altLang="en-US" sz="12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l" fontAlgn="ctr"/>
                      <a:endParaRPr lang="zh-TW" altLang="en-US" sz="12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l" fontAlgn="ct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l" fontAlgn="ct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extLst>
                  <a:ext uri="{0D108BD9-81ED-4DB2-BD59-A6C34878D82A}">
                    <a16:rowId xmlns:a16="http://schemas.microsoft.com/office/drawing/2014/main" val="10005"/>
                  </a:ext>
                </a:extLst>
              </a:tr>
              <a:tr h="258304">
                <a:tc>
                  <a:txBody>
                    <a:bodyPr/>
                    <a:lstStyle/>
                    <a:p>
                      <a:pPr algn="ctr" fontAlgn="ctr"/>
                      <a:r>
                        <a:rPr lang="zh-TW" altLang="en-US" sz="1400" b="1" u="none" strike="noStrike" dirty="0">
                          <a:solidFill>
                            <a:schemeClr val="tx2"/>
                          </a:solidFill>
                          <a:effectLst/>
                        </a:rPr>
                        <a:t>日期</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en-US" altLang="zh-TW" sz="1400" b="1" u="none" strike="noStrike">
                          <a:solidFill>
                            <a:schemeClr val="tx2"/>
                          </a:solidFill>
                          <a:effectLst/>
                        </a:rPr>
                        <a:t>3/11</a:t>
                      </a:r>
                      <a:endParaRPr lang="en-US" altLang="zh-TW"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en-US" altLang="zh-TW" sz="1400" b="1" u="none" strike="noStrike">
                          <a:solidFill>
                            <a:schemeClr val="tx2"/>
                          </a:solidFill>
                          <a:effectLst/>
                        </a:rPr>
                        <a:t>3/12</a:t>
                      </a:r>
                      <a:endParaRPr lang="en-US" altLang="zh-TW"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en-US" altLang="zh-TW" sz="1400" b="1" u="none" strike="noStrike">
                          <a:solidFill>
                            <a:schemeClr val="tx2"/>
                          </a:solidFill>
                          <a:effectLst/>
                        </a:rPr>
                        <a:t>3/13</a:t>
                      </a:r>
                      <a:endParaRPr lang="en-US" altLang="zh-TW"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en-US" altLang="zh-TW" sz="1400" b="1" u="none" strike="noStrike">
                          <a:solidFill>
                            <a:schemeClr val="tx2"/>
                          </a:solidFill>
                          <a:effectLst/>
                        </a:rPr>
                        <a:t>3/14</a:t>
                      </a:r>
                      <a:endParaRPr lang="en-US" altLang="zh-TW"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en-US" altLang="zh-TW" sz="1400" b="1" u="none" strike="noStrike">
                          <a:solidFill>
                            <a:schemeClr val="tx2"/>
                          </a:solidFill>
                          <a:effectLst/>
                        </a:rPr>
                        <a:t>3/15</a:t>
                      </a:r>
                      <a:endParaRPr lang="en-US" altLang="zh-TW"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en-US" altLang="zh-TW" sz="1400" b="1" u="none" strike="noStrike">
                          <a:solidFill>
                            <a:schemeClr val="tx2"/>
                          </a:solidFill>
                          <a:effectLst/>
                        </a:rPr>
                        <a:t>3/16</a:t>
                      </a:r>
                      <a:endParaRPr lang="en-US" altLang="zh-TW"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en-US" altLang="zh-TW" sz="1400" b="1" u="none" strike="noStrike">
                          <a:solidFill>
                            <a:schemeClr val="tx2"/>
                          </a:solidFill>
                          <a:effectLst/>
                        </a:rPr>
                        <a:t>3/17</a:t>
                      </a:r>
                      <a:endParaRPr lang="en-US" altLang="zh-TW"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zh-TW" altLang="en-US" sz="1400" b="1" u="none" strike="noStrike">
                          <a:solidFill>
                            <a:schemeClr val="tx2"/>
                          </a:solidFill>
                          <a:effectLst/>
                        </a:rPr>
                        <a:t>正常工時</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l" fontAlgn="ctr"/>
                      <a:r>
                        <a:rPr lang="zh-TW" altLang="en-US" sz="1400" b="1" u="none" strike="noStrike">
                          <a:solidFill>
                            <a:schemeClr val="tx2"/>
                          </a:solidFill>
                          <a:effectLst/>
                        </a:rPr>
                        <a:t>加班時數</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extLst>
                  <a:ext uri="{0D108BD9-81ED-4DB2-BD59-A6C34878D82A}">
                    <a16:rowId xmlns:a16="http://schemas.microsoft.com/office/drawing/2014/main" val="10006"/>
                  </a:ext>
                </a:extLst>
              </a:tr>
              <a:tr h="258304">
                <a:tc>
                  <a:txBody>
                    <a:bodyPr/>
                    <a:lstStyle/>
                    <a:p>
                      <a:pPr algn="ctr" fontAlgn="ctr"/>
                      <a:r>
                        <a:rPr lang="zh-TW" altLang="en-US" sz="1400" b="1" u="none" strike="noStrike" dirty="0">
                          <a:solidFill>
                            <a:schemeClr val="tx2"/>
                          </a:solidFill>
                          <a:effectLst/>
                        </a:rPr>
                        <a:t>星期</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zh-TW" altLang="en-US" sz="1400" b="1" u="none" strike="noStrike" dirty="0">
                          <a:solidFill>
                            <a:schemeClr val="tx2"/>
                          </a:solidFill>
                          <a:effectLst/>
                        </a:rPr>
                        <a:t>六</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zh-TW" altLang="en-US" sz="1400" b="1" u="none" strike="noStrike" dirty="0">
                          <a:solidFill>
                            <a:schemeClr val="tx2"/>
                          </a:solidFill>
                          <a:effectLst/>
                        </a:rPr>
                        <a:t>日</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zh-TW" altLang="en-US" sz="1400" b="1" u="none" strike="noStrike">
                          <a:solidFill>
                            <a:schemeClr val="tx2"/>
                          </a:solidFill>
                          <a:effectLst/>
                        </a:rPr>
                        <a:t>一</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zh-TW" altLang="en-US" sz="1400" b="1" u="none" strike="noStrike">
                          <a:solidFill>
                            <a:schemeClr val="tx2"/>
                          </a:solidFill>
                          <a:effectLst/>
                        </a:rPr>
                        <a:t>二</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zh-TW" altLang="en-US" sz="1400" b="1" u="none" strike="noStrike">
                          <a:solidFill>
                            <a:schemeClr val="tx2"/>
                          </a:solidFill>
                          <a:effectLst/>
                        </a:rPr>
                        <a:t>三</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zh-TW" altLang="en-US" sz="1400" b="1" u="none" strike="noStrike">
                          <a:solidFill>
                            <a:schemeClr val="tx2"/>
                          </a:solidFill>
                          <a:effectLst/>
                        </a:rPr>
                        <a:t>四</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zh-TW" altLang="en-US" sz="1400" b="1" u="none" strike="noStrike">
                          <a:solidFill>
                            <a:schemeClr val="tx2"/>
                          </a:solidFill>
                          <a:effectLst/>
                        </a:rPr>
                        <a:t>五</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l"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l" fontAlgn="ctr"/>
                      <a:r>
                        <a:rPr lang="zh-TW" altLang="en-US" sz="1400" b="1" u="none" strike="noStrike" dirty="0">
                          <a:solidFill>
                            <a:schemeClr val="tx2"/>
                          </a:solidFill>
                          <a:effectLst/>
                        </a:rPr>
                        <a:t>　</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extLst>
                  <a:ext uri="{0D108BD9-81ED-4DB2-BD59-A6C34878D82A}">
                    <a16:rowId xmlns:a16="http://schemas.microsoft.com/office/drawing/2014/main" val="10007"/>
                  </a:ext>
                </a:extLst>
              </a:tr>
              <a:tr h="258304">
                <a:tc>
                  <a:txBody>
                    <a:bodyPr/>
                    <a:lstStyle/>
                    <a:p>
                      <a:pPr algn="ctr" fontAlgn="ctr"/>
                      <a:r>
                        <a:rPr lang="zh-TW" altLang="en-US" sz="1400" b="1" u="none" strike="noStrike">
                          <a:solidFill>
                            <a:schemeClr val="tx2"/>
                          </a:solidFill>
                          <a:effectLst/>
                        </a:rPr>
                        <a:t>蔡依林</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dirty="0">
                          <a:solidFill>
                            <a:schemeClr val="tx2"/>
                          </a:solidFill>
                          <a:effectLst/>
                        </a:rPr>
                        <a:t>　</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dirty="0">
                          <a:solidFill>
                            <a:schemeClr val="tx2"/>
                          </a:solidFill>
                          <a:effectLst/>
                        </a:rPr>
                        <a:t>　</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dirty="0">
                          <a:solidFill>
                            <a:schemeClr val="tx2"/>
                          </a:solidFill>
                          <a:effectLst/>
                        </a:rPr>
                        <a:t>　</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dirty="0">
                          <a:solidFill>
                            <a:schemeClr val="tx2"/>
                          </a:solidFill>
                          <a:effectLst/>
                        </a:rPr>
                        <a:t>　</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dirty="0">
                          <a:solidFill>
                            <a:schemeClr val="tx2"/>
                          </a:solidFill>
                          <a:effectLst/>
                        </a:rPr>
                        <a:t>　</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dirty="0">
                          <a:solidFill>
                            <a:schemeClr val="tx2"/>
                          </a:solidFill>
                          <a:effectLst/>
                        </a:rPr>
                        <a:t>　</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l" fontAlgn="ctr"/>
                      <a:r>
                        <a:rPr lang="zh-TW" altLang="en-US" sz="1400" b="1" u="none" strike="noStrike" dirty="0">
                          <a:solidFill>
                            <a:schemeClr val="tx2"/>
                          </a:solidFill>
                          <a:effectLst/>
                        </a:rPr>
                        <a:t>　</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l" fontAlgn="ctr"/>
                      <a:r>
                        <a:rPr lang="zh-TW" altLang="en-US" sz="1400" b="1" u="none" strike="noStrike" dirty="0">
                          <a:solidFill>
                            <a:schemeClr val="tx2"/>
                          </a:solidFill>
                          <a:effectLst/>
                        </a:rPr>
                        <a:t>　</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extLst>
                  <a:ext uri="{0D108BD9-81ED-4DB2-BD59-A6C34878D82A}">
                    <a16:rowId xmlns:a16="http://schemas.microsoft.com/office/drawing/2014/main" val="10008"/>
                  </a:ext>
                </a:extLst>
              </a:tr>
              <a:tr h="258304">
                <a:tc>
                  <a:txBody>
                    <a:bodyPr/>
                    <a:lstStyle/>
                    <a:p>
                      <a:pPr algn="ctr" fontAlgn="ctr"/>
                      <a:r>
                        <a:rPr lang="zh-TW" altLang="en-US" sz="1400" b="1" u="none" strike="noStrike">
                          <a:solidFill>
                            <a:schemeClr val="tx2"/>
                          </a:solidFill>
                          <a:effectLst/>
                        </a:rPr>
                        <a:t>張惠妹</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dirty="0">
                          <a:solidFill>
                            <a:schemeClr val="tx2"/>
                          </a:solidFill>
                          <a:effectLst/>
                        </a:rPr>
                        <a:t>　</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l"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l" fontAlgn="ctr"/>
                      <a:r>
                        <a:rPr lang="zh-TW" altLang="en-US" sz="1400" b="1" u="none" strike="noStrike" dirty="0">
                          <a:solidFill>
                            <a:schemeClr val="tx2"/>
                          </a:solidFill>
                          <a:effectLst/>
                        </a:rPr>
                        <a:t>　</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extLst>
                  <a:ext uri="{0D108BD9-81ED-4DB2-BD59-A6C34878D82A}">
                    <a16:rowId xmlns:a16="http://schemas.microsoft.com/office/drawing/2014/main" val="10009"/>
                  </a:ext>
                </a:extLst>
              </a:tr>
              <a:tr h="258304">
                <a:tc>
                  <a:txBody>
                    <a:bodyPr/>
                    <a:lstStyle/>
                    <a:p>
                      <a:pPr algn="ctr" fontAlgn="ctr"/>
                      <a:r>
                        <a:rPr lang="zh-TW" altLang="en-US" sz="1400" b="1" u="none" strike="noStrike">
                          <a:solidFill>
                            <a:schemeClr val="tx2"/>
                          </a:solidFill>
                          <a:effectLst/>
                        </a:rPr>
                        <a:t>周杰倫</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dirty="0">
                          <a:solidFill>
                            <a:schemeClr val="tx2"/>
                          </a:solidFill>
                          <a:effectLst/>
                        </a:rPr>
                        <a:t>　</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l"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l" fontAlgn="ctr"/>
                      <a:r>
                        <a:rPr lang="zh-TW" altLang="en-US" sz="1400" b="1" u="none" strike="noStrike" dirty="0">
                          <a:solidFill>
                            <a:schemeClr val="tx2"/>
                          </a:solidFill>
                          <a:effectLst/>
                        </a:rPr>
                        <a:t>　</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extLst>
                  <a:ext uri="{0D108BD9-81ED-4DB2-BD59-A6C34878D82A}">
                    <a16:rowId xmlns:a16="http://schemas.microsoft.com/office/drawing/2014/main" val="10010"/>
                  </a:ext>
                </a:extLst>
              </a:tr>
              <a:tr h="213455">
                <a:tc>
                  <a:txBody>
                    <a:bodyPr/>
                    <a:lstStyle/>
                    <a:p>
                      <a:pPr algn="ctr" fontAlgn="ctr"/>
                      <a:r>
                        <a:rPr lang="zh-TW" altLang="en-US" sz="1200" b="1" i="0" u="none" strike="noStrike" dirty="0">
                          <a:solidFill>
                            <a:schemeClr val="tx2"/>
                          </a:solidFill>
                          <a:effectLst/>
                          <a:latin typeface="微軟正黑體" panose="020B0604030504040204" pitchFamily="34" charset="-120"/>
                          <a:ea typeface="微軟正黑體" panose="020B0604030504040204" pitchFamily="34" charset="-120"/>
                        </a:rPr>
                        <a:t>林依晨</a:t>
                      </a:r>
                    </a:p>
                  </a:txBody>
                  <a:tcPr marL="9302" marR="9302" marT="9302" marB="0" anchor="ctr"/>
                </a:tc>
                <a:tc>
                  <a:txBody>
                    <a:bodyPr/>
                    <a:lstStyle/>
                    <a:p>
                      <a:pPr algn="l" fontAlgn="ctr"/>
                      <a:endParaRPr lang="zh-TW" altLang="en-US" sz="12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l" fontAlgn="ctr"/>
                      <a:endParaRPr lang="zh-TW" altLang="en-US" sz="12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l" fontAlgn="ctr"/>
                      <a:endParaRPr lang="zh-TW" altLang="en-US" sz="12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l" fontAlgn="ctr"/>
                      <a:endParaRPr lang="zh-TW" altLang="en-US" sz="12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l" fontAlgn="ctr"/>
                      <a:endParaRPr lang="zh-TW" altLang="en-US" sz="12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l" fontAlgn="ctr"/>
                      <a:endParaRPr lang="zh-TW" altLang="en-US" sz="12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l" fontAlgn="ctr"/>
                      <a:endParaRPr lang="zh-TW" altLang="en-US" sz="12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l" fontAlgn="ct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l" fontAlgn="ct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extLst>
                  <a:ext uri="{0D108BD9-81ED-4DB2-BD59-A6C34878D82A}">
                    <a16:rowId xmlns:a16="http://schemas.microsoft.com/office/drawing/2014/main" val="10011"/>
                  </a:ext>
                </a:extLst>
              </a:tr>
              <a:tr h="258304">
                <a:tc>
                  <a:txBody>
                    <a:bodyPr/>
                    <a:lstStyle/>
                    <a:p>
                      <a:pPr algn="ctr" fontAlgn="ctr"/>
                      <a:r>
                        <a:rPr lang="zh-TW" altLang="en-US" sz="1400" b="1" u="none" strike="noStrike" dirty="0">
                          <a:solidFill>
                            <a:schemeClr val="tx2"/>
                          </a:solidFill>
                          <a:effectLst/>
                        </a:rPr>
                        <a:t>日期</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en-US" altLang="zh-TW" sz="1400" b="1" u="none" strike="noStrike">
                          <a:solidFill>
                            <a:schemeClr val="tx2"/>
                          </a:solidFill>
                          <a:effectLst/>
                        </a:rPr>
                        <a:t>3/18</a:t>
                      </a:r>
                      <a:endParaRPr lang="en-US" altLang="zh-TW"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en-US" altLang="zh-TW" sz="1400" b="1" u="none" strike="noStrike">
                          <a:solidFill>
                            <a:schemeClr val="tx2"/>
                          </a:solidFill>
                          <a:effectLst/>
                        </a:rPr>
                        <a:t>3/19</a:t>
                      </a:r>
                      <a:endParaRPr lang="en-US" altLang="zh-TW"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en-US" altLang="zh-TW" sz="1400" b="1" u="none" strike="noStrike">
                          <a:solidFill>
                            <a:schemeClr val="tx2"/>
                          </a:solidFill>
                          <a:effectLst/>
                        </a:rPr>
                        <a:t>3/20</a:t>
                      </a:r>
                      <a:endParaRPr lang="en-US" altLang="zh-TW"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en-US" altLang="zh-TW" sz="1400" b="1" u="none" strike="noStrike">
                          <a:solidFill>
                            <a:schemeClr val="tx2"/>
                          </a:solidFill>
                          <a:effectLst/>
                        </a:rPr>
                        <a:t>3/21</a:t>
                      </a:r>
                      <a:endParaRPr lang="en-US" altLang="zh-TW"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en-US" altLang="zh-TW" sz="1400" b="1" u="none" strike="noStrike">
                          <a:solidFill>
                            <a:schemeClr val="tx2"/>
                          </a:solidFill>
                          <a:effectLst/>
                        </a:rPr>
                        <a:t>3/22</a:t>
                      </a:r>
                      <a:endParaRPr lang="en-US" altLang="zh-TW"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en-US" altLang="zh-TW" sz="1400" b="1" u="none" strike="noStrike">
                          <a:solidFill>
                            <a:schemeClr val="tx2"/>
                          </a:solidFill>
                          <a:effectLst/>
                        </a:rPr>
                        <a:t>3/23</a:t>
                      </a:r>
                      <a:endParaRPr lang="en-US" altLang="zh-TW"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en-US" altLang="zh-TW" sz="1400" b="1" u="none" strike="noStrike">
                          <a:solidFill>
                            <a:schemeClr val="tx2"/>
                          </a:solidFill>
                          <a:effectLst/>
                        </a:rPr>
                        <a:t>3/24</a:t>
                      </a:r>
                      <a:endParaRPr lang="en-US" altLang="zh-TW"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zh-TW" altLang="en-US" sz="1400" b="1" u="none" strike="noStrike">
                          <a:solidFill>
                            <a:schemeClr val="tx2"/>
                          </a:solidFill>
                          <a:effectLst/>
                        </a:rPr>
                        <a:t>正常工時</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l" fontAlgn="ctr"/>
                      <a:r>
                        <a:rPr lang="zh-TW" altLang="en-US" sz="1400" b="1" u="none" strike="noStrike" dirty="0">
                          <a:solidFill>
                            <a:schemeClr val="tx2"/>
                          </a:solidFill>
                          <a:effectLst/>
                        </a:rPr>
                        <a:t>加班時數</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extLst>
                  <a:ext uri="{0D108BD9-81ED-4DB2-BD59-A6C34878D82A}">
                    <a16:rowId xmlns:a16="http://schemas.microsoft.com/office/drawing/2014/main" val="10012"/>
                  </a:ext>
                </a:extLst>
              </a:tr>
              <a:tr h="258304">
                <a:tc>
                  <a:txBody>
                    <a:bodyPr/>
                    <a:lstStyle/>
                    <a:p>
                      <a:pPr algn="ctr" fontAlgn="ctr"/>
                      <a:r>
                        <a:rPr lang="zh-TW" altLang="en-US" sz="1400" b="1" u="none" strike="noStrike">
                          <a:solidFill>
                            <a:schemeClr val="tx2"/>
                          </a:solidFill>
                          <a:effectLst/>
                        </a:rPr>
                        <a:t>星期</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zh-TW" altLang="en-US" sz="1400" b="1" u="none" strike="noStrike">
                          <a:solidFill>
                            <a:schemeClr val="tx2"/>
                          </a:solidFill>
                          <a:effectLst/>
                        </a:rPr>
                        <a:t>六</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zh-TW" altLang="en-US" sz="1400" b="1" u="none" strike="noStrike" dirty="0">
                          <a:solidFill>
                            <a:schemeClr val="tx2"/>
                          </a:solidFill>
                          <a:effectLst/>
                        </a:rPr>
                        <a:t>日</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zh-TW" altLang="en-US" sz="1400" b="1" u="none" strike="noStrike" dirty="0">
                          <a:solidFill>
                            <a:schemeClr val="tx2"/>
                          </a:solidFill>
                          <a:effectLst/>
                        </a:rPr>
                        <a:t>一</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zh-TW" altLang="en-US" sz="1400" b="1" u="none" strike="noStrike" dirty="0">
                          <a:solidFill>
                            <a:schemeClr val="tx2"/>
                          </a:solidFill>
                          <a:effectLst/>
                        </a:rPr>
                        <a:t>二</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zh-TW" altLang="en-US" sz="1400" b="1" u="none" strike="noStrike" dirty="0">
                          <a:solidFill>
                            <a:schemeClr val="tx2"/>
                          </a:solidFill>
                          <a:effectLst/>
                        </a:rPr>
                        <a:t>三</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zh-TW" altLang="en-US" sz="1400" b="1" u="none" strike="noStrike" dirty="0">
                          <a:solidFill>
                            <a:schemeClr val="tx2"/>
                          </a:solidFill>
                          <a:effectLst/>
                        </a:rPr>
                        <a:t>四</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zh-TW" altLang="en-US" sz="1400" b="1" u="none" strike="noStrike" dirty="0">
                          <a:solidFill>
                            <a:schemeClr val="tx2"/>
                          </a:solidFill>
                          <a:effectLst/>
                        </a:rPr>
                        <a:t>五</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l" fontAlgn="ctr"/>
                      <a:r>
                        <a:rPr lang="zh-TW" altLang="en-US" sz="1400" b="1" u="none" strike="noStrike" dirty="0">
                          <a:solidFill>
                            <a:schemeClr val="tx2"/>
                          </a:solidFill>
                          <a:effectLst/>
                        </a:rPr>
                        <a:t>　</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l" fontAlgn="ctr"/>
                      <a:r>
                        <a:rPr lang="zh-TW" altLang="en-US" sz="1400" b="1" u="none" strike="noStrike" dirty="0">
                          <a:solidFill>
                            <a:schemeClr val="tx2"/>
                          </a:solidFill>
                          <a:effectLst/>
                        </a:rPr>
                        <a:t>　</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extLst>
                  <a:ext uri="{0D108BD9-81ED-4DB2-BD59-A6C34878D82A}">
                    <a16:rowId xmlns:a16="http://schemas.microsoft.com/office/drawing/2014/main" val="10013"/>
                  </a:ext>
                </a:extLst>
              </a:tr>
              <a:tr h="258304">
                <a:tc>
                  <a:txBody>
                    <a:bodyPr/>
                    <a:lstStyle/>
                    <a:p>
                      <a:pPr algn="ctr" fontAlgn="ctr"/>
                      <a:r>
                        <a:rPr lang="zh-TW" altLang="en-US" sz="1400" b="1" u="none" strike="noStrike">
                          <a:solidFill>
                            <a:schemeClr val="tx2"/>
                          </a:solidFill>
                          <a:effectLst/>
                        </a:rPr>
                        <a:t>蔡依林</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l"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l" fontAlgn="ctr"/>
                      <a:r>
                        <a:rPr lang="zh-TW" altLang="en-US" sz="1400" b="1" u="none" strike="noStrike" dirty="0">
                          <a:solidFill>
                            <a:schemeClr val="tx2"/>
                          </a:solidFill>
                          <a:effectLst/>
                        </a:rPr>
                        <a:t>　</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extLst>
                  <a:ext uri="{0D108BD9-81ED-4DB2-BD59-A6C34878D82A}">
                    <a16:rowId xmlns:a16="http://schemas.microsoft.com/office/drawing/2014/main" val="10014"/>
                  </a:ext>
                </a:extLst>
              </a:tr>
              <a:tr h="258304">
                <a:tc>
                  <a:txBody>
                    <a:bodyPr/>
                    <a:lstStyle/>
                    <a:p>
                      <a:pPr algn="ctr" fontAlgn="ctr"/>
                      <a:r>
                        <a:rPr lang="zh-TW" altLang="en-US" sz="1400" b="1" u="none" strike="noStrike">
                          <a:solidFill>
                            <a:schemeClr val="tx2"/>
                          </a:solidFill>
                          <a:effectLst/>
                        </a:rPr>
                        <a:t>張惠妹</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dirty="0">
                          <a:solidFill>
                            <a:schemeClr val="tx2"/>
                          </a:solidFill>
                          <a:effectLst/>
                        </a:rPr>
                        <a:t>　</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l"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l" fontAlgn="ctr"/>
                      <a:r>
                        <a:rPr lang="zh-TW" altLang="en-US" sz="1400" b="1" u="none" strike="noStrike" dirty="0">
                          <a:solidFill>
                            <a:schemeClr val="tx2"/>
                          </a:solidFill>
                          <a:effectLst/>
                        </a:rPr>
                        <a:t>　</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extLst>
                  <a:ext uri="{0D108BD9-81ED-4DB2-BD59-A6C34878D82A}">
                    <a16:rowId xmlns:a16="http://schemas.microsoft.com/office/drawing/2014/main" val="10015"/>
                  </a:ext>
                </a:extLst>
              </a:tr>
              <a:tr h="258304">
                <a:tc>
                  <a:txBody>
                    <a:bodyPr/>
                    <a:lstStyle/>
                    <a:p>
                      <a:pPr algn="ctr" fontAlgn="ctr"/>
                      <a:r>
                        <a:rPr lang="zh-TW" altLang="en-US" sz="1400" b="1" u="none" strike="noStrike">
                          <a:solidFill>
                            <a:schemeClr val="tx2"/>
                          </a:solidFill>
                          <a:effectLst/>
                        </a:rPr>
                        <a:t>周杰倫</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dirty="0">
                          <a:solidFill>
                            <a:schemeClr val="tx2"/>
                          </a:solidFill>
                          <a:effectLst/>
                        </a:rPr>
                        <a:t>　</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l"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l" fontAlgn="ctr"/>
                      <a:r>
                        <a:rPr lang="zh-TW" altLang="en-US" sz="1400" b="1" u="none" strike="noStrike" dirty="0">
                          <a:solidFill>
                            <a:schemeClr val="tx2"/>
                          </a:solidFill>
                          <a:effectLst/>
                        </a:rPr>
                        <a:t>　</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extLst>
                  <a:ext uri="{0D108BD9-81ED-4DB2-BD59-A6C34878D82A}">
                    <a16:rowId xmlns:a16="http://schemas.microsoft.com/office/drawing/2014/main" val="10016"/>
                  </a:ext>
                </a:extLst>
              </a:tr>
              <a:tr h="213455">
                <a:tc>
                  <a:txBody>
                    <a:bodyPr/>
                    <a:lstStyle/>
                    <a:p>
                      <a:pPr algn="ctr" fontAlgn="ctr"/>
                      <a:r>
                        <a:rPr lang="zh-TW" altLang="en-US" sz="1200" b="1" i="0" u="none" strike="noStrike" dirty="0">
                          <a:solidFill>
                            <a:schemeClr val="tx2"/>
                          </a:solidFill>
                          <a:effectLst/>
                          <a:latin typeface="微軟正黑體" panose="020B0604030504040204" pitchFamily="34" charset="-120"/>
                          <a:ea typeface="微軟正黑體" panose="020B0604030504040204" pitchFamily="34" charset="-120"/>
                        </a:rPr>
                        <a:t>林依晨</a:t>
                      </a:r>
                    </a:p>
                  </a:txBody>
                  <a:tcPr marL="9302" marR="9302" marT="9302" marB="0" anchor="ctr"/>
                </a:tc>
                <a:tc>
                  <a:txBody>
                    <a:bodyPr/>
                    <a:lstStyle/>
                    <a:p>
                      <a:pPr algn="l" fontAlgn="ctr"/>
                      <a:endParaRPr lang="zh-TW" altLang="en-US" sz="12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l" fontAlgn="ctr"/>
                      <a:endParaRPr lang="zh-TW" altLang="en-US" sz="12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l" fontAlgn="ctr"/>
                      <a:endParaRPr lang="zh-TW" altLang="en-US" sz="12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l" fontAlgn="ctr"/>
                      <a:endParaRPr lang="zh-TW" altLang="en-US" sz="12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l" fontAlgn="ctr"/>
                      <a:endParaRPr lang="zh-TW" altLang="en-US" sz="12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l" fontAlgn="ctr"/>
                      <a:endParaRPr lang="zh-TW" altLang="en-US" sz="12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l" fontAlgn="ctr"/>
                      <a:endParaRPr lang="zh-TW" altLang="en-US" sz="12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l" fontAlgn="ct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l" fontAlgn="ct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extLst>
                  <a:ext uri="{0D108BD9-81ED-4DB2-BD59-A6C34878D82A}">
                    <a16:rowId xmlns:a16="http://schemas.microsoft.com/office/drawing/2014/main" val="10017"/>
                  </a:ext>
                </a:extLst>
              </a:tr>
              <a:tr h="258304">
                <a:tc>
                  <a:txBody>
                    <a:bodyPr/>
                    <a:lstStyle/>
                    <a:p>
                      <a:pPr algn="ctr" fontAlgn="ctr"/>
                      <a:r>
                        <a:rPr lang="zh-TW" altLang="en-US" sz="1400" b="1" u="none" strike="noStrike" dirty="0">
                          <a:solidFill>
                            <a:schemeClr val="tx2"/>
                          </a:solidFill>
                          <a:effectLst/>
                        </a:rPr>
                        <a:t>日期</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en-US" altLang="zh-TW" sz="1400" b="1" u="none" strike="noStrike">
                          <a:solidFill>
                            <a:schemeClr val="tx2"/>
                          </a:solidFill>
                          <a:effectLst/>
                        </a:rPr>
                        <a:t>3/25</a:t>
                      </a:r>
                      <a:endParaRPr lang="en-US" altLang="zh-TW"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en-US" altLang="zh-TW" sz="1400" b="1" u="none" strike="noStrike">
                          <a:solidFill>
                            <a:schemeClr val="tx2"/>
                          </a:solidFill>
                          <a:effectLst/>
                        </a:rPr>
                        <a:t>3/26</a:t>
                      </a:r>
                      <a:endParaRPr lang="en-US" altLang="zh-TW"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en-US" altLang="zh-TW" sz="1400" b="1" u="none" strike="noStrike">
                          <a:solidFill>
                            <a:schemeClr val="tx2"/>
                          </a:solidFill>
                          <a:effectLst/>
                        </a:rPr>
                        <a:t>3/27</a:t>
                      </a:r>
                      <a:endParaRPr lang="en-US" altLang="zh-TW"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en-US" altLang="zh-TW" sz="1400" b="1" u="none" strike="noStrike">
                          <a:solidFill>
                            <a:schemeClr val="tx2"/>
                          </a:solidFill>
                          <a:effectLst/>
                        </a:rPr>
                        <a:t>3/28</a:t>
                      </a:r>
                      <a:endParaRPr lang="en-US" altLang="zh-TW"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en-US" altLang="zh-TW" sz="1400" b="1" u="none" strike="noStrike" dirty="0">
                          <a:solidFill>
                            <a:schemeClr val="tx2"/>
                          </a:solidFill>
                          <a:effectLst/>
                        </a:rPr>
                        <a:t>3/29</a:t>
                      </a:r>
                      <a:endParaRPr lang="en-US" altLang="zh-TW"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en-US" altLang="zh-TW" sz="1400" b="1" u="none" strike="noStrike" dirty="0">
                          <a:solidFill>
                            <a:schemeClr val="tx2"/>
                          </a:solidFill>
                          <a:effectLst/>
                        </a:rPr>
                        <a:t>3/30</a:t>
                      </a:r>
                      <a:endParaRPr lang="en-US" altLang="zh-TW"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en-US" altLang="zh-TW" sz="1400" b="1" u="none" strike="noStrike" dirty="0">
                          <a:solidFill>
                            <a:schemeClr val="tx2"/>
                          </a:solidFill>
                          <a:effectLst/>
                        </a:rPr>
                        <a:t>3/31</a:t>
                      </a:r>
                      <a:endParaRPr lang="en-US" altLang="zh-TW"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zh-TW" altLang="en-US" sz="1400" b="1" u="none" strike="noStrike" dirty="0">
                          <a:solidFill>
                            <a:schemeClr val="tx2"/>
                          </a:solidFill>
                          <a:effectLst/>
                        </a:rPr>
                        <a:t>正常工時</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l" fontAlgn="ctr"/>
                      <a:r>
                        <a:rPr lang="zh-TW" altLang="en-US" sz="1400" b="1" u="none" strike="noStrike" dirty="0">
                          <a:solidFill>
                            <a:schemeClr val="tx2"/>
                          </a:solidFill>
                          <a:effectLst/>
                        </a:rPr>
                        <a:t>加班時數</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extLst>
                  <a:ext uri="{0D108BD9-81ED-4DB2-BD59-A6C34878D82A}">
                    <a16:rowId xmlns:a16="http://schemas.microsoft.com/office/drawing/2014/main" val="10018"/>
                  </a:ext>
                </a:extLst>
              </a:tr>
              <a:tr h="258304">
                <a:tc>
                  <a:txBody>
                    <a:bodyPr/>
                    <a:lstStyle/>
                    <a:p>
                      <a:pPr algn="ctr" fontAlgn="ctr"/>
                      <a:r>
                        <a:rPr lang="zh-TW" altLang="en-US" sz="1400" b="1" u="none" strike="noStrike" dirty="0">
                          <a:solidFill>
                            <a:schemeClr val="tx2"/>
                          </a:solidFill>
                          <a:effectLst/>
                        </a:rPr>
                        <a:t>星期</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zh-TW" altLang="en-US" sz="1400" b="1" u="none" strike="noStrike">
                          <a:solidFill>
                            <a:schemeClr val="tx2"/>
                          </a:solidFill>
                          <a:effectLst/>
                        </a:rPr>
                        <a:t>六</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zh-TW" altLang="en-US" sz="1400" b="1" u="none" strike="noStrike">
                          <a:solidFill>
                            <a:schemeClr val="tx2"/>
                          </a:solidFill>
                          <a:effectLst/>
                        </a:rPr>
                        <a:t>日</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zh-TW" altLang="en-US" sz="1400" b="1" u="none" strike="noStrike">
                          <a:solidFill>
                            <a:schemeClr val="tx2"/>
                          </a:solidFill>
                          <a:effectLst/>
                        </a:rPr>
                        <a:t>一</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zh-TW" altLang="en-US" sz="1400" b="1" u="none" strike="noStrike" dirty="0">
                          <a:solidFill>
                            <a:schemeClr val="tx2"/>
                          </a:solidFill>
                          <a:effectLst/>
                        </a:rPr>
                        <a:t>二</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zh-TW" altLang="en-US" sz="1400" b="1" u="none" strike="noStrike" dirty="0">
                          <a:solidFill>
                            <a:schemeClr val="tx2"/>
                          </a:solidFill>
                          <a:effectLst/>
                        </a:rPr>
                        <a:t>三</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zh-TW" altLang="en-US" sz="1400" b="1" u="none" strike="noStrike" dirty="0">
                          <a:solidFill>
                            <a:schemeClr val="tx2"/>
                          </a:solidFill>
                          <a:effectLst/>
                        </a:rPr>
                        <a:t>四</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zh-TW" altLang="en-US" sz="1400" b="1" u="none" strike="noStrike">
                          <a:solidFill>
                            <a:schemeClr val="tx2"/>
                          </a:solidFill>
                          <a:effectLst/>
                        </a:rPr>
                        <a:t>五</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ctr" fontAlgn="ctr"/>
                      <a:r>
                        <a:rPr lang="zh-TW" altLang="en-US" sz="1400" b="1" u="none" strike="noStrike" dirty="0">
                          <a:solidFill>
                            <a:schemeClr val="tx2"/>
                          </a:solidFill>
                          <a:effectLst/>
                        </a:rPr>
                        <a:t>　</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tc>
                  <a:txBody>
                    <a:bodyPr/>
                    <a:lstStyle/>
                    <a:p>
                      <a:pPr algn="l" fontAlgn="ctr"/>
                      <a:r>
                        <a:rPr lang="zh-TW" altLang="en-US" sz="1400" b="1" u="none" strike="noStrike" dirty="0">
                          <a:solidFill>
                            <a:schemeClr val="tx2"/>
                          </a:solidFill>
                          <a:effectLst/>
                        </a:rPr>
                        <a:t>　</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solidFill>
                      <a:srgbClr val="FFFFCC"/>
                    </a:solidFill>
                  </a:tcPr>
                </a:tc>
                <a:extLst>
                  <a:ext uri="{0D108BD9-81ED-4DB2-BD59-A6C34878D82A}">
                    <a16:rowId xmlns:a16="http://schemas.microsoft.com/office/drawing/2014/main" val="10019"/>
                  </a:ext>
                </a:extLst>
              </a:tr>
              <a:tr h="258304">
                <a:tc>
                  <a:txBody>
                    <a:bodyPr/>
                    <a:lstStyle/>
                    <a:p>
                      <a:pPr algn="ctr" fontAlgn="ctr"/>
                      <a:r>
                        <a:rPr lang="zh-TW" altLang="en-US" sz="1400" b="1" u="none" strike="noStrike">
                          <a:solidFill>
                            <a:schemeClr val="tx2"/>
                          </a:solidFill>
                          <a:effectLst/>
                        </a:rPr>
                        <a:t>蔡依林</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dirty="0">
                          <a:solidFill>
                            <a:schemeClr val="tx2"/>
                          </a:solidFill>
                          <a:effectLst/>
                        </a:rPr>
                        <a:t>　</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dirty="0">
                          <a:solidFill>
                            <a:schemeClr val="tx2"/>
                          </a:solidFill>
                          <a:effectLst/>
                        </a:rPr>
                        <a:t>　</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dirty="0">
                          <a:solidFill>
                            <a:schemeClr val="tx2"/>
                          </a:solidFill>
                          <a:effectLst/>
                        </a:rPr>
                        <a:t>　</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dirty="0">
                          <a:solidFill>
                            <a:schemeClr val="tx2"/>
                          </a:solidFill>
                          <a:effectLst/>
                        </a:rPr>
                        <a:t>　</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l" fontAlgn="ctr"/>
                      <a:r>
                        <a:rPr lang="zh-TW" altLang="en-US" sz="1200" b="1" u="none" strike="noStrike">
                          <a:solidFill>
                            <a:schemeClr val="tx2"/>
                          </a:solidFill>
                          <a:effectLst/>
                        </a:rPr>
                        <a:t>　</a:t>
                      </a:r>
                      <a:endParaRPr lang="zh-TW" altLang="en-US" sz="12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extLst>
                  <a:ext uri="{0D108BD9-81ED-4DB2-BD59-A6C34878D82A}">
                    <a16:rowId xmlns:a16="http://schemas.microsoft.com/office/drawing/2014/main" val="10020"/>
                  </a:ext>
                </a:extLst>
              </a:tr>
              <a:tr h="258304">
                <a:tc>
                  <a:txBody>
                    <a:bodyPr/>
                    <a:lstStyle/>
                    <a:p>
                      <a:pPr algn="ctr" fontAlgn="ctr"/>
                      <a:r>
                        <a:rPr lang="zh-TW" altLang="en-US" sz="1400" b="1" u="none" strike="noStrike">
                          <a:solidFill>
                            <a:schemeClr val="tx2"/>
                          </a:solidFill>
                          <a:effectLst/>
                        </a:rPr>
                        <a:t>張惠妹</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dirty="0">
                          <a:solidFill>
                            <a:schemeClr val="tx2"/>
                          </a:solidFill>
                          <a:effectLst/>
                        </a:rPr>
                        <a:t>　</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l" fontAlgn="ctr"/>
                      <a:r>
                        <a:rPr lang="zh-TW" altLang="en-US" sz="1200" b="1" u="none" strike="noStrike">
                          <a:solidFill>
                            <a:schemeClr val="tx2"/>
                          </a:solidFill>
                          <a:effectLst/>
                        </a:rPr>
                        <a:t>　</a:t>
                      </a:r>
                      <a:endParaRPr lang="zh-TW" altLang="en-US" sz="12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extLst>
                  <a:ext uri="{0D108BD9-81ED-4DB2-BD59-A6C34878D82A}">
                    <a16:rowId xmlns:a16="http://schemas.microsoft.com/office/drawing/2014/main" val="10021"/>
                  </a:ext>
                </a:extLst>
              </a:tr>
              <a:tr h="258304">
                <a:tc>
                  <a:txBody>
                    <a:bodyPr/>
                    <a:lstStyle/>
                    <a:p>
                      <a:pPr algn="ctr" fontAlgn="ctr"/>
                      <a:r>
                        <a:rPr lang="zh-TW" altLang="en-US" sz="1400" b="1" u="none" strike="noStrike" dirty="0">
                          <a:solidFill>
                            <a:schemeClr val="tx2"/>
                          </a:solidFill>
                          <a:effectLst/>
                        </a:rPr>
                        <a:t>周杰倫</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l" fontAlgn="ctr"/>
                      <a:r>
                        <a:rPr lang="zh-TW" altLang="en-US" sz="1400" b="1" u="none" strike="noStrike">
                          <a:solidFill>
                            <a:schemeClr val="tx2"/>
                          </a:solidFill>
                          <a:effectLst/>
                        </a:rPr>
                        <a:t>　</a:t>
                      </a: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dirty="0">
                          <a:solidFill>
                            <a:schemeClr val="tx2"/>
                          </a:solidFill>
                          <a:effectLst/>
                        </a:rPr>
                        <a:t>　</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r>
                        <a:rPr lang="zh-TW" altLang="en-US" sz="1400" b="1" u="none" strike="noStrike" dirty="0">
                          <a:solidFill>
                            <a:schemeClr val="tx2"/>
                          </a:solidFill>
                          <a:effectLst/>
                        </a:rPr>
                        <a:t>　</a:t>
                      </a: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l" fontAlgn="ctr"/>
                      <a:r>
                        <a:rPr lang="zh-TW" altLang="en-US" sz="1200" b="1" u="none" strike="noStrike" dirty="0">
                          <a:solidFill>
                            <a:schemeClr val="tx2"/>
                          </a:solidFill>
                          <a:effectLst/>
                        </a:rPr>
                        <a:t>　</a:t>
                      </a:r>
                      <a:endParaRPr lang="zh-TW" altLang="en-US" sz="12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extLst>
                  <a:ext uri="{0D108BD9-81ED-4DB2-BD59-A6C34878D82A}">
                    <a16:rowId xmlns:a16="http://schemas.microsoft.com/office/drawing/2014/main" val="10022"/>
                  </a:ext>
                </a:extLst>
              </a:tr>
              <a:tr h="258304">
                <a:tc>
                  <a:txBody>
                    <a:bodyPr/>
                    <a:lstStyle/>
                    <a:p>
                      <a:pPr algn="ctr" fontAlgn="ctr"/>
                      <a:r>
                        <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rPr>
                        <a:t>林依晨</a:t>
                      </a:r>
                    </a:p>
                  </a:txBody>
                  <a:tcPr marL="9302" marR="9302" marT="9302" marB="0" anchor="ctr"/>
                </a:tc>
                <a:tc>
                  <a:txBody>
                    <a:bodyPr/>
                    <a:lstStyle/>
                    <a:p>
                      <a:pPr algn="ctr" fontAlgn="ct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l" fontAlgn="ctr"/>
                      <a:endParaRPr lang="zh-TW" altLang="en-US" sz="1400" b="1" i="0" u="none" strike="noStrike">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ctr" fontAlgn="ctr"/>
                      <a:endParaRPr lang="zh-TW" altLang="en-US" sz="14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tc>
                  <a:txBody>
                    <a:bodyPr/>
                    <a:lstStyle/>
                    <a:p>
                      <a:pPr algn="l" fontAlgn="ctr"/>
                      <a:endParaRPr lang="zh-TW" altLang="en-US" sz="12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302" marR="9302" marT="9302" marB="0" anchor="ct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271316824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a:stretch>
            <a:fillRect/>
          </a:stretch>
        </p:blipFill>
        <p:spPr>
          <a:xfrm>
            <a:off x="4759164" y="914400"/>
            <a:ext cx="7158515" cy="5454819"/>
          </a:xfrm>
          <a:prstGeom prst="rect">
            <a:avLst/>
          </a:prstGeom>
          <a:ln>
            <a:solidFill>
              <a:schemeClr val="tx1"/>
            </a:solidFill>
          </a:ln>
        </p:spPr>
      </p:pic>
      <p:sp>
        <p:nvSpPr>
          <p:cNvPr id="4" name="圓角矩形 3"/>
          <p:cNvSpPr/>
          <p:nvPr/>
        </p:nvSpPr>
        <p:spPr bwMode="auto">
          <a:xfrm>
            <a:off x="550778" y="4201912"/>
            <a:ext cx="3697130" cy="2386799"/>
          </a:xfrm>
          <a:prstGeom prst="round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ct val="100000"/>
              </a:lnSpc>
              <a:spcBef>
                <a:spcPct val="0"/>
              </a:spcBef>
              <a:spcAft>
                <a:spcPct val="0"/>
              </a:spcAft>
              <a:buClrTx/>
              <a:buSzTx/>
              <a:tabLst/>
            </a:pP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sym typeface="Arial" charset="0"/>
              </a:rPr>
              <a:t>排班原則</a:t>
            </a:r>
            <a:endParaRPr kumimoji="0" lang="en-US" altLang="zh-TW"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sym typeface="Arial" charset="0"/>
            </a:endParaRPr>
          </a:p>
          <a:p>
            <a:pPr marL="342900" marR="0" indent="-342900" defTabSz="914400" rtl="0" eaLnBrk="1" fontAlgn="base" latinLnBrk="0" hangingPunct="1">
              <a:lnSpc>
                <a:spcPct val="100000"/>
              </a:lnSpc>
              <a:spcBef>
                <a:spcPct val="0"/>
              </a:spcBef>
              <a:spcAft>
                <a:spcPct val="0"/>
              </a:spcAft>
              <a:buClrTx/>
              <a:buSzTx/>
              <a:buAutoNum type="arabicPeriod"/>
              <a:tabLst/>
            </a:pPr>
            <a:r>
              <a:rPr lang="zh-TW" altLang="en-US" sz="2000" b="1" dirty="0">
                <a:solidFill>
                  <a:srgbClr val="C00000"/>
                </a:solidFill>
                <a:latin typeface="微軟正黑體" panose="020B0604030504040204" pitchFamily="34" charset="-120"/>
                <a:ea typeface="微軟正黑體" panose="020B0604030504040204" pitchFamily="34" charset="-120"/>
                <a:sym typeface="Arial" charset="0"/>
              </a:rPr>
              <a:t>先告知當月排休天數</a:t>
            </a:r>
            <a:endParaRPr lang="en-US" altLang="zh-TW" sz="2000" b="1" dirty="0">
              <a:solidFill>
                <a:srgbClr val="C00000"/>
              </a:solidFill>
              <a:latin typeface="微軟正黑體" panose="020B0604030504040204" pitchFamily="34" charset="-120"/>
              <a:ea typeface="微軟正黑體" panose="020B0604030504040204" pitchFamily="34" charset="-120"/>
              <a:sym typeface="Arial" charset="0"/>
            </a:endParaRPr>
          </a:p>
          <a:p>
            <a:pPr marL="342900" marR="0" indent="-342900" defTabSz="914400" rtl="0" eaLnBrk="1" fontAlgn="base" latinLnBrk="0" hangingPunct="1">
              <a:lnSpc>
                <a:spcPct val="100000"/>
              </a:lnSpc>
              <a:spcBef>
                <a:spcPct val="0"/>
              </a:spcBef>
              <a:spcAft>
                <a:spcPct val="0"/>
              </a:spcAft>
              <a:buClrTx/>
              <a:buSzTx/>
              <a:buFont typeface="Wingdings" panose="05000000000000000000" pitchFamily="2" charset="2"/>
              <a:buChar char="ü"/>
              <a:tabLst/>
            </a:pPr>
            <a:r>
              <a:rPr lang="zh-TW" altLang="en-US" sz="2000" b="1" dirty="0">
                <a:solidFill>
                  <a:srgbClr val="C00000"/>
                </a:solidFill>
                <a:latin typeface="微軟正黑體" panose="020B0604030504040204" pitchFamily="34" charset="-120"/>
                <a:ea typeface="微軟正黑體" panose="020B0604030504040204" pitchFamily="34" charset="-120"/>
                <a:sym typeface="Arial" charset="0"/>
              </a:rPr>
              <a:t>      每周休</a:t>
            </a:r>
            <a:r>
              <a:rPr lang="en-US" altLang="zh-TW" sz="2000" b="1" dirty="0">
                <a:solidFill>
                  <a:srgbClr val="C00000"/>
                </a:solidFill>
                <a:latin typeface="微軟正黑體" panose="020B0604030504040204" pitchFamily="34" charset="-120"/>
                <a:ea typeface="微軟正黑體" panose="020B0604030504040204" pitchFamily="34" charset="-120"/>
                <a:sym typeface="Arial" charset="0"/>
              </a:rPr>
              <a:t>2</a:t>
            </a:r>
            <a:r>
              <a:rPr lang="zh-TW" altLang="en-US" sz="2000" b="1" dirty="0">
                <a:solidFill>
                  <a:srgbClr val="C00000"/>
                </a:solidFill>
                <a:latin typeface="微軟正黑體" panose="020B0604030504040204" pitchFamily="34" charset="-120"/>
                <a:ea typeface="微軟正黑體" panose="020B0604030504040204" pitchFamily="34" charset="-120"/>
                <a:sym typeface="Arial" charset="0"/>
              </a:rPr>
              <a:t>天</a:t>
            </a:r>
            <a:r>
              <a:rPr lang="en-US" altLang="zh-TW" sz="2000" b="1" dirty="0">
                <a:solidFill>
                  <a:srgbClr val="C00000"/>
                </a:solidFill>
                <a:latin typeface="微軟正黑體" panose="020B0604030504040204" pitchFamily="34" charset="-120"/>
                <a:ea typeface="微軟正黑體" panose="020B0604030504040204" pitchFamily="34" charset="-120"/>
                <a:sym typeface="Arial" charset="0"/>
              </a:rPr>
              <a:t>, 2</a:t>
            </a:r>
            <a:r>
              <a:rPr lang="zh-TW" altLang="en-US" sz="2000" b="1" dirty="0">
                <a:solidFill>
                  <a:srgbClr val="C00000"/>
                </a:solidFill>
                <a:latin typeface="微軟正黑體" panose="020B0604030504040204" pitchFamily="34" charset="-120"/>
                <a:ea typeface="微軟正黑體" panose="020B0604030504040204" pitchFamily="34" charset="-120"/>
                <a:sym typeface="Arial" charset="0"/>
              </a:rPr>
              <a:t>個全班</a:t>
            </a:r>
            <a:r>
              <a:rPr lang="en-US" altLang="zh-TW" sz="2000" b="1" dirty="0">
                <a:solidFill>
                  <a:srgbClr val="C00000"/>
                </a:solidFill>
                <a:latin typeface="微軟正黑體" panose="020B0604030504040204" pitchFamily="34" charset="-120"/>
                <a:ea typeface="微軟正黑體" panose="020B0604030504040204" pitchFamily="34" charset="-120"/>
                <a:sym typeface="Arial" charset="0"/>
              </a:rPr>
              <a:t>+3</a:t>
            </a:r>
            <a:r>
              <a:rPr lang="zh-TW" altLang="en-US" sz="2000" b="1" dirty="0">
                <a:solidFill>
                  <a:srgbClr val="C00000"/>
                </a:solidFill>
                <a:latin typeface="微軟正黑體" panose="020B0604030504040204" pitchFamily="34" charset="-120"/>
                <a:ea typeface="微軟正黑體" panose="020B0604030504040204" pitchFamily="34" charset="-120"/>
                <a:sym typeface="Arial" charset="0"/>
              </a:rPr>
              <a:t>個早晚班</a:t>
            </a:r>
            <a:endParaRPr lang="en-US" altLang="zh-TW" sz="2000" b="1" dirty="0">
              <a:solidFill>
                <a:srgbClr val="C00000"/>
              </a:solidFill>
              <a:latin typeface="微軟正黑體" panose="020B0604030504040204" pitchFamily="34" charset="-120"/>
              <a:ea typeface="微軟正黑體" panose="020B0604030504040204" pitchFamily="34" charset="-120"/>
              <a:sym typeface="Arial" charset="0"/>
            </a:endParaRPr>
          </a:p>
          <a:p>
            <a:pPr marL="342900" marR="0" indent="-342900" defTabSz="914400" rtl="0" eaLnBrk="1" fontAlgn="base" latinLnBrk="0" hangingPunct="1">
              <a:lnSpc>
                <a:spcPct val="100000"/>
              </a:lnSpc>
              <a:spcBef>
                <a:spcPct val="0"/>
              </a:spcBef>
              <a:spcAft>
                <a:spcPct val="0"/>
              </a:spcAft>
              <a:buClrTx/>
              <a:buSzTx/>
              <a:buAutoNum type="arabicPeriod"/>
              <a:tabLst/>
            </a:pP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sym typeface="Arial" charset="0"/>
              </a:rPr>
              <a:t>排休</a:t>
            </a:r>
            <a:r>
              <a:rPr kumimoji="0" lang="en-US" altLang="zh-TW"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sym typeface="Arial" charset="0"/>
              </a:rPr>
              <a:t>(</a:t>
            </a: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sym typeface="Arial" charset="0"/>
              </a:rPr>
              <a:t>班</a:t>
            </a:r>
            <a:r>
              <a:rPr kumimoji="0" lang="en-US" altLang="zh-TW"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sym typeface="Arial" charset="0"/>
              </a:rPr>
              <a:t>)-</a:t>
            </a: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sym typeface="Arial" charset="0"/>
              </a:rPr>
              <a:t>可自排或主管排</a:t>
            </a:r>
            <a:endParaRPr kumimoji="0" lang="en-US" altLang="zh-TW"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sym typeface="Arial" charset="0"/>
            </a:endParaRPr>
          </a:p>
          <a:p>
            <a:pPr marL="342900" marR="0" indent="-342900" defTabSz="914400" rtl="0" eaLnBrk="1" fontAlgn="base" latinLnBrk="0" hangingPunct="1">
              <a:lnSpc>
                <a:spcPct val="100000"/>
              </a:lnSpc>
              <a:spcBef>
                <a:spcPct val="0"/>
              </a:spcBef>
              <a:spcAft>
                <a:spcPct val="0"/>
              </a:spcAft>
              <a:buClrTx/>
              <a:buSzTx/>
              <a:buAutoNum type="arabicPeriod"/>
              <a:tabLst/>
            </a:pP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sym typeface="Arial" charset="0"/>
              </a:rPr>
              <a:t>檢查人力</a:t>
            </a:r>
            <a:r>
              <a:rPr kumimoji="0" lang="en-US" altLang="zh-TW"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sym typeface="Arial" charset="0"/>
              </a:rPr>
              <a:t>:</a:t>
            </a: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sym typeface="Arial" charset="0"/>
              </a:rPr>
              <a:t> 周末每天至少</a:t>
            </a:r>
            <a:r>
              <a:rPr kumimoji="0" lang="en-US" altLang="zh-TW"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sym typeface="Arial" charset="0"/>
              </a:rPr>
              <a:t>3</a:t>
            </a: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sym typeface="Arial" charset="0"/>
              </a:rPr>
              <a:t>人</a:t>
            </a:r>
            <a:r>
              <a:rPr kumimoji="0" lang="en-US" altLang="zh-TW"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sym typeface="Arial" charset="0"/>
              </a:rPr>
              <a:t>, </a:t>
            </a: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sym typeface="Arial" charset="0"/>
              </a:rPr>
              <a:t>平日</a:t>
            </a:r>
            <a:r>
              <a:rPr kumimoji="0" lang="en-US" altLang="zh-TW"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sym typeface="Arial" charset="0"/>
              </a:rPr>
              <a:t>2</a:t>
            </a: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sym typeface="Arial" charset="0"/>
              </a:rPr>
              <a:t>人</a:t>
            </a:r>
            <a:endParaRPr kumimoji="0" lang="en-US" altLang="zh-TW"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sym typeface="Arial" charset="0"/>
            </a:endParaRPr>
          </a:p>
          <a:p>
            <a:pPr marL="342900" marR="0" indent="-342900" algn="r" defTabSz="914400" rtl="0" eaLnBrk="1" fontAlgn="base" latinLnBrk="0" hangingPunct="1">
              <a:lnSpc>
                <a:spcPct val="100000"/>
              </a:lnSpc>
              <a:spcBef>
                <a:spcPct val="0"/>
              </a:spcBef>
              <a:spcAft>
                <a:spcPct val="0"/>
              </a:spcAft>
              <a:buClrTx/>
              <a:buSzTx/>
              <a:buFontTx/>
              <a:buAutoNum type="arabicPeriod"/>
              <a:tabLst/>
            </a:pPr>
            <a:endParaRPr kumimoji="0" lang="zh-TW" altLang="en-US" sz="1800" b="0" i="0" u="none" strike="noStrike" cap="none" normalizeH="0" baseline="0" dirty="0">
              <a:ln>
                <a:noFill/>
              </a:ln>
              <a:solidFill>
                <a:srgbClr val="4D4D4D"/>
              </a:solidFill>
              <a:effectLst/>
              <a:latin typeface="Arial" charset="0"/>
              <a:sym typeface="Arial" charset="0"/>
            </a:endParaRPr>
          </a:p>
        </p:txBody>
      </p:sp>
      <p:sp>
        <p:nvSpPr>
          <p:cNvPr id="6" name="標題 4"/>
          <p:cNvSpPr>
            <a:spLocks noGrp="1"/>
          </p:cNvSpPr>
          <p:nvPr>
            <p:ph type="title"/>
          </p:nvPr>
        </p:nvSpPr>
        <p:spPr>
          <a:xfrm>
            <a:off x="312894" y="-115445"/>
            <a:ext cx="6392706" cy="1295400"/>
          </a:xfrm>
        </p:spPr>
        <p:txBody>
          <a:bodyPr/>
          <a:lstStyle/>
          <a:p>
            <a:r>
              <a:rPr lang="zh-TW" altLang="en-US" dirty="0"/>
              <a:t>運用四周變形工時  </a:t>
            </a:r>
            <a:r>
              <a:rPr lang="en-US" altLang="zh-TW" dirty="0"/>
              <a:t>1</a:t>
            </a:r>
            <a:endParaRPr lang="zh-TW" altLang="en-US" dirty="0"/>
          </a:p>
        </p:txBody>
      </p:sp>
      <p:sp>
        <p:nvSpPr>
          <p:cNvPr id="7" name="文字方塊 6"/>
          <p:cNvSpPr txBox="1"/>
          <p:nvPr/>
        </p:nvSpPr>
        <p:spPr>
          <a:xfrm>
            <a:off x="163115" y="1082040"/>
            <a:ext cx="4336969" cy="3785652"/>
          </a:xfrm>
          <a:prstGeom prst="rect">
            <a:avLst/>
          </a:prstGeom>
          <a:noFill/>
        </p:spPr>
        <p:txBody>
          <a:bodyPr wrap="square" rtlCol="0">
            <a:spAutoFit/>
          </a:bodyPr>
          <a:lstStyle/>
          <a:p>
            <a:pPr marL="342900" indent="-342900">
              <a:buFont typeface="Wingdings" panose="05000000000000000000" pitchFamily="2" charset="2"/>
              <a:buChar char="Ø"/>
            </a:pPr>
            <a:r>
              <a:rPr lang="zh-TW" altLang="en-US" sz="2400" b="1" dirty="0">
                <a:solidFill>
                  <a:schemeClr val="tx2"/>
                </a:solidFill>
              </a:rPr>
              <a:t>上班時間 </a:t>
            </a:r>
            <a:r>
              <a:rPr lang="en-US" altLang="zh-TW" sz="2400" b="1" dirty="0">
                <a:solidFill>
                  <a:schemeClr val="tx2"/>
                </a:solidFill>
              </a:rPr>
              <a:t>:</a:t>
            </a:r>
            <a:r>
              <a:rPr lang="zh-TW" altLang="en-US" sz="2400" b="1" dirty="0">
                <a:solidFill>
                  <a:schemeClr val="tx2"/>
                </a:solidFill>
              </a:rPr>
              <a:t> 上午</a:t>
            </a:r>
            <a:r>
              <a:rPr lang="en-US" altLang="zh-TW" sz="2400" b="1" dirty="0">
                <a:solidFill>
                  <a:schemeClr val="tx2"/>
                </a:solidFill>
              </a:rPr>
              <a:t>9</a:t>
            </a:r>
            <a:r>
              <a:rPr lang="zh-TW" altLang="en-US" sz="2400" b="1" dirty="0">
                <a:solidFill>
                  <a:schemeClr val="tx2"/>
                </a:solidFill>
              </a:rPr>
              <a:t>點</a:t>
            </a:r>
            <a:r>
              <a:rPr lang="en-US" altLang="zh-TW" sz="2400" b="1" dirty="0">
                <a:solidFill>
                  <a:schemeClr val="tx2"/>
                </a:solidFill>
              </a:rPr>
              <a:t>-</a:t>
            </a:r>
            <a:r>
              <a:rPr lang="zh-TW" altLang="en-US" sz="2400" b="1" dirty="0">
                <a:solidFill>
                  <a:schemeClr val="tx2"/>
                </a:solidFill>
              </a:rPr>
              <a:t>晚上</a:t>
            </a:r>
            <a:r>
              <a:rPr lang="en-US" altLang="zh-TW" sz="2400" b="1" dirty="0">
                <a:solidFill>
                  <a:schemeClr val="tx2"/>
                </a:solidFill>
              </a:rPr>
              <a:t>9</a:t>
            </a:r>
            <a:r>
              <a:rPr lang="zh-TW" altLang="en-US" sz="2400" b="1" dirty="0">
                <a:solidFill>
                  <a:schemeClr val="tx2"/>
                </a:solidFill>
              </a:rPr>
              <a:t>點</a:t>
            </a:r>
            <a:endParaRPr lang="en-US" altLang="zh-TW" sz="2400" b="1" dirty="0">
              <a:solidFill>
                <a:schemeClr val="tx2"/>
              </a:solidFill>
            </a:endParaRPr>
          </a:p>
          <a:p>
            <a:pPr marL="342900" indent="-342900">
              <a:buFont typeface="Wingdings" panose="05000000000000000000" pitchFamily="2" charset="2"/>
              <a:buChar char="Ø"/>
            </a:pPr>
            <a:r>
              <a:rPr lang="zh-TW" altLang="en-US" sz="2400" b="1" dirty="0">
                <a:solidFill>
                  <a:schemeClr val="tx2"/>
                </a:solidFill>
              </a:rPr>
              <a:t>早班</a:t>
            </a:r>
            <a:r>
              <a:rPr lang="en-US" altLang="zh-TW" sz="2400" b="1" dirty="0">
                <a:solidFill>
                  <a:schemeClr val="tx2"/>
                </a:solidFill>
              </a:rPr>
              <a:t>:</a:t>
            </a:r>
            <a:r>
              <a:rPr lang="zh-TW" altLang="en-US" sz="2400" b="1" dirty="0">
                <a:solidFill>
                  <a:schemeClr val="tx2"/>
                </a:solidFill>
              </a:rPr>
              <a:t> </a:t>
            </a:r>
            <a:r>
              <a:rPr lang="en-US" altLang="zh-TW" sz="2400" b="1" dirty="0">
                <a:solidFill>
                  <a:schemeClr val="tx2"/>
                </a:solidFill>
              </a:rPr>
              <a:t>9-18</a:t>
            </a:r>
            <a:r>
              <a:rPr lang="zh-TW" altLang="en-US" sz="2400" b="1" dirty="0">
                <a:solidFill>
                  <a:schemeClr val="tx2"/>
                </a:solidFill>
              </a:rPr>
              <a:t>點</a:t>
            </a:r>
            <a:r>
              <a:rPr lang="en-US" altLang="zh-TW" sz="2400" b="1" dirty="0">
                <a:solidFill>
                  <a:schemeClr val="tx2"/>
                </a:solidFill>
              </a:rPr>
              <a:t>,</a:t>
            </a:r>
            <a:r>
              <a:rPr lang="zh-TW" altLang="en-US" sz="2400" b="1" dirty="0">
                <a:solidFill>
                  <a:schemeClr val="tx2"/>
                </a:solidFill>
              </a:rPr>
              <a:t>晚班</a:t>
            </a:r>
            <a:r>
              <a:rPr lang="en-US" altLang="zh-TW" sz="2400" b="1" dirty="0">
                <a:solidFill>
                  <a:schemeClr val="tx2"/>
                </a:solidFill>
              </a:rPr>
              <a:t>:</a:t>
            </a:r>
            <a:r>
              <a:rPr lang="zh-TW" altLang="en-US" sz="2400" b="1" dirty="0">
                <a:solidFill>
                  <a:schemeClr val="tx2"/>
                </a:solidFill>
              </a:rPr>
              <a:t> </a:t>
            </a:r>
            <a:r>
              <a:rPr lang="en-US" altLang="zh-TW" sz="2400" b="1" dirty="0">
                <a:solidFill>
                  <a:schemeClr val="tx2"/>
                </a:solidFill>
              </a:rPr>
              <a:t>12-21</a:t>
            </a:r>
            <a:r>
              <a:rPr lang="zh-TW" altLang="en-US" sz="2400" b="1" dirty="0">
                <a:solidFill>
                  <a:schemeClr val="tx2"/>
                </a:solidFill>
              </a:rPr>
              <a:t>點 </a:t>
            </a:r>
            <a:r>
              <a:rPr lang="en-US" altLang="zh-TW" sz="2400" b="1" dirty="0">
                <a:solidFill>
                  <a:schemeClr val="tx2"/>
                </a:solidFill>
              </a:rPr>
              <a:t>; </a:t>
            </a:r>
            <a:r>
              <a:rPr lang="zh-TW" altLang="en-US" sz="2400" b="1" dirty="0">
                <a:solidFill>
                  <a:schemeClr val="tx2"/>
                </a:solidFill>
              </a:rPr>
              <a:t>休</a:t>
            </a:r>
            <a:r>
              <a:rPr lang="en-US" altLang="zh-TW" sz="2400" b="1" dirty="0">
                <a:solidFill>
                  <a:schemeClr val="tx2"/>
                </a:solidFill>
              </a:rPr>
              <a:t>1H, </a:t>
            </a:r>
            <a:r>
              <a:rPr lang="zh-TW" altLang="en-US" sz="2400" b="1" dirty="0">
                <a:solidFill>
                  <a:schemeClr val="tx2"/>
                </a:solidFill>
              </a:rPr>
              <a:t>工時</a:t>
            </a:r>
            <a:r>
              <a:rPr lang="en-US" altLang="zh-TW" sz="2400" b="1" dirty="0">
                <a:solidFill>
                  <a:schemeClr val="tx2"/>
                </a:solidFill>
              </a:rPr>
              <a:t>8</a:t>
            </a:r>
            <a:r>
              <a:rPr lang="zh-TW" altLang="en-US" sz="2400" b="1" dirty="0">
                <a:solidFill>
                  <a:schemeClr val="tx2"/>
                </a:solidFill>
              </a:rPr>
              <a:t>小時</a:t>
            </a:r>
            <a:endParaRPr lang="en-US" altLang="zh-TW" sz="2400" b="1" dirty="0">
              <a:solidFill>
                <a:schemeClr val="tx2"/>
              </a:solidFill>
            </a:endParaRPr>
          </a:p>
          <a:p>
            <a:pPr marL="342900" indent="-342900">
              <a:buFont typeface="Wingdings" panose="05000000000000000000" pitchFamily="2" charset="2"/>
              <a:buChar char="Ø"/>
            </a:pPr>
            <a:r>
              <a:rPr lang="zh-TW" altLang="en-US" sz="2400" b="1" dirty="0">
                <a:solidFill>
                  <a:schemeClr val="tx2"/>
                </a:solidFill>
              </a:rPr>
              <a:t>全班</a:t>
            </a:r>
            <a:r>
              <a:rPr lang="en-US" altLang="zh-TW" sz="2400" b="1" dirty="0">
                <a:solidFill>
                  <a:schemeClr val="tx2"/>
                </a:solidFill>
              </a:rPr>
              <a:t>:</a:t>
            </a:r>
            <a:r>
              <a:rPr lang="zh-TW" altLang="en-US" sz="2400" b="1" dirty="0">
                <a:solidFill>
                  <a:schemeClr val="tx2"/>
                </a:solidFill>
              </a:rPr>
              <a:t> </a:t>
            </a:r>
            <a:r>
              <a:rPr lang="en-US" altLang="zh-TW" sz="2400" b="1" dirty="0">
                <a:solidFill>
                  <a:schemeClr val="tx2"/>
                </a:solidFill>
              </a:rPr>
              <a:t>9-21</a:t>
            </a:r>
            <a:r>
              <a:rPr lang="zh-TW" altLang="en-US" sz="2400" b="1" dirty="0">
                <a:solidFill>
                  <a:schemeClr val="tx2"/>
                </a:solidFill>
              </a:rPr>
              <a:t>點</a:t>
            </a:r>
            <a:r>
              <a:rPr lang="en-US" altLang="zh-TW" sz="2400" b="1" dirty="0">
                <a:solidFill>
                  <a:schemeClr val="tx2"/>
                </a:solidFill>
              </a:rPr>
              <a:t>, </a:t>
            </a:r>
            <a:r>
              <a:rPr lang="zh-TW" altLang="en-US" sz="2400" b="1" dirty="0">
                <a:solidFill>
                  <a:schemeClr val="tx2"/>
                </a:solidFill>
              </a:rPr>
              <a:t>休</a:t>
            </a:r>
            <a:r>
              <a:rPr lang="en-US" altLang="zh-TW" sz="2400" b="1" dirty="0">
                <a:solidFill>
                  <a:schemeClr val="tx2"/>
                </a:solidFill>
              </a:rPr>
              <a:t>2</a:t>
            </a:r>
            <a:r>
              <a:rPr lang="zh-TW" altLang="en-US" sz="2400" b="1" dirty="0">
                <a:solidFill>
                  <a:schemeClr val="tx2"/>
                </a:solidFill>
              </a:rPr>
              <a:t>次</a:t>
            </a:r>
            <a:r>
              <a:rPr lang="en-US" altLang="zh-TW" sz="2400" b="1" dirty="0">
                <a:solidFill>
                  <a:schemeClr val="tx2"/>
                </a:solidFill>
              </a:rPr>
              <a:t>, </a:t>
            </a:r>
            <a:r>
              <a:rPr lang="zh-TW" altLang="en-US" sz="2400" b="1" dirty="0">
                <a:solidFill>
                  <a:schemeClr val="tx2"/>
                </a:solidFill>
              </a:rPr>
              <a:t>正常工時</a:t>
            </a:r>
            <a:r>
              <a:rPr lang="en-US" altLang="zh-TW" sz="2400" b="1" dirty="0">
                <a:solidFill>
                  <a:schemeClr val="tx2"/>
                </a:solidFill>
              </a:rPr>
              <a:t>8</a:t>
            </a:r>
            <a:r>
              <a:rPr lang="zh-TW" altLang="en-US" sz="2400" b="1" dirty="0">
                <a:solidFill>
                  <a:schemeClr val="tx2"/>
                </a:solidFill>
              </a:rPr>
              <a:t>小時</a:t>
            </a:r>
            <a:r>
              <a:rPr lang="en-US" altLang="zh-TW" sz="2400" b="1" dirty="0">
                <a:solidFill>
                  <a:schemeClr val="tx2"/>
                </a:solidFill>
              </a:rPr>
              <a:t>+2</a:t>
            </a:r>
            <a:r>
              <a:rPr lang="zh-TW" altLang="en-US" sz="2400" b="1" dirty="0">
                <a:solidFill>
                  <a:schemeClr val="tx2"/>
                </a:solidFill>
              </a:rPr>
              <a:t>小時加班</a:t>
            </a:r>
            <a:endParaRPr lang="en-US" altLang="zh-TW" sz="2400" b="1" dirty="0">
              <a:solidFill>
                <a:schemeClr val="tx2"/>
              </a:solidFill>
            </a:endParaRPr>
          </a:p>
          <a:p>
            <a:pPr marL="342900" indent="-342900">
              <a:buFont typeface="Wingdings" panose="05000000000000000000" pitchFamily="2" charset="2"/>
              <a:buChar char="Ø"/>
            </a:pPr>
            <a:r>
              <a:rPr lang="zh-TW" altLang="en-US" sz="2400" b="1" dirty="0">
                <a:solidFill>
                  <a:schemeClr val="tx2"/>
                </a:solidFill>
              </a:rPr>
              <a:t>四周放假</a:t>
            </a:r>
            <a:r>
              <a:rPr lang="en-US" altLang="zh-TW" sz="2400" b="1" dirty="0">
                <a:solidFill>
                  <a:schemeClr val="tx2"/>
                </a:solidFill>
              </a:rPr>
              <a:t>8</a:t>
            </a:r>
            <a:r>
              <a:rPr lang="zh-TW" altLang="en-US" sz="2400" b="1" dirty="0">
                <a:solidFill>
                  <a:schemeClr val="tx2"/>
                </a:solidFill>
              </a:rPr>
              <a:t>天</a:t>
            </a:r>
            <a:r>
              <a:rPr lang="en-US" altLang="zh-TW" sz="2400" b="1" dirty="0">
                <a:solidFill>
                  <a:schemeClr val="tx2"/>
                </a:solidFill>
              </a:rPr>
              <a:t>=</a:t>
            </a:r>
            <a:r>
              <a:rPr lang="zh-TW" altLang="en-US" sz="2400" b="1" dirty="0">
                <a:solidFill>
                  <a:schemeClr val="tx2"/>
                </a:solidFill>
              </a:rPr>
              <a:t>例假</a:t>
            </a:r>
            <a:r>
              <a:rPr lang="en-US" altLang="zh-TW" sz="2400" b="1" dirty="0">
                <a:solidFill>
                  <a:schemeClr val="tx2"/>
                </a:solidFill>
              </a:rPr>
              <a:t>4</a:t>
            </a:r>
            <a:r>
              <a:rPr lang="zh-TW" altLang="en-US" sz="2400" b="1" dirty="0">
                <a:solidFill>
                  <a:schemeClr val="tx2"/>
                </a:solidFill>
              </a:rPr>
              <a:t>天</a:t>
            </a:r>
            <a:r>
              <a:rPr lang="en-US" altLang="zh-TW" sz="2400" b="1" dirty="0">
                <a:solidFill>
                  <a:schemeClr val="tx2"/>
                </a:solidFill>
              </a:rPr>
              <a:t>+</a:t>
            </a:r>
            <a:r>
              <a:rPr lang="zh-TW" altLang="en-US" sz="2400" b="1" dirty="0">
                <a:solidFill>
                  <a:schemeClr val="tx2"/>
                </a:solidFill>
              </a:rPr>
              <a:t>休息</a:t>
            </a:r>
            <a:r>
              <a:rPr lang="en-US" altLang="zh-TW" sz="2400" b="1" dirty="0">
                <a:solidFill>
                  <a:schemeClr val="tx2"/>
                </a:solidFill>
              </a:rPr>
              <a:t>4</a:t>
            </a:r>
            <a:r>
              <a:rPr lang="zh-TW" altLang="en-US" sz="2400" b="1" dirty="0">
                <a:solidFill>
                  <a:schemeClr val="tx2"/>
                </a:solidFill>
              </a:rPr>
              <a:t>天</a:t>
            </a:r>
            <a:endParaRPr lang="en-US" altLang="zh-TW" sz="2400" b="1" dirty="0">
              <a:solidFill>
                <a:schemeClr val="tx2"/>
              </a:solidFill>
            </a:endParaRPr>
          </a:p>
          <a:p>
            <a:pPr marL="342900" indent="-342900">
              <a:buFont typeface="Wingdings" panose="05000000000000000000" pitchFamily="2" charset="2"/>
              <a:buChar char="Ø"/>
            </a:pPr>
            <a:endParaRPr lang="en-US" altLang="zh-TW" sz="2400" b="1" dirty="0">
              <a:solidFill>
                <a:schemeClr val="tx2"/>
              </a:solidFill>
            </a:endParaRPr>
          </a:p>
          <a:p>
            <a:pPr marL="342900" indent="-342900">
              <a:buFont typeface="Wingdings" panose="05000000000000000000" pitchFamily="2" charset="2"/>
              <a:buChar char="Ø"/>
            </a:pPr>
            <a:endParaRPr lang="zh-TW" altLang="en-US" sz="2400" b="1" dirty="0">
              <a:solidFill>
                <a:schemeClr val="tx2"/>
              </a:solidFill>
            </a:endParaRPr>
          </a:p>
        </p:txBody>
      </p:sp>
    </p:spTree>
    <p:extLst>
      <p:ext uri="{BB962C8B-B14F-4D97-AF65-F5344CB8AC3E}">
        <p14:creationId xmlns:p14="http://schemas.microsoft.com/office/powerpoint/2010/main" val="1544789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１０５年１２月以來的修訂重點</a:t>
            </a: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616" y="2680000"/>
            <a:ext cx="2249805" cy="227980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6020" y="2748340"/>
            <a:ext cx="2254250" cy="214312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圖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1247" y="2719926"/>
            <a:ext cx="2199949" cy="219994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26" name="Picture 2" descr="相關圖片">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82096" y="2754795"/>
            <a:ext cx="2141537" cy="213667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9" name="文字方塊 8"/>
          <p:cNvSpPr txBox="1"/>
          <p:nvPr/>
        </p:nvSpPr>
        <p:spPr>
          <a:xfrm>
            <a:off x="975368" y="5108841"/>
            <a:ext cx="1638300" cy="1384995"/>
          </a:xfrm>
          <a:prstGeom prst="rect">
            <a:avLst/>
          </a:prstGeom>
          <a:noFill/>
        </p:spPr>
        <p:txBody>
          <a:bodyPr wrap="square" rtlCol="0">
            <a:spAutoFit/>
          </a:bodyPr>
          <a:lstStyle/>
          <a:p>
            <a:r>
              <a:rPr lang="zh-TW" altLang="en-US" sz="2800" b="1" dirty="0"/>
              <a:t>工時規範</a:t>
            </a:r>
            <a:endParaRPr lang="en-US" altLang="zh-TW" sz="2800" b="1" dirty="0"/>
          </a:p>
          <a:p>
            <a:r>
              <a:rPr lang="zh-TW" altLang="en-US" sz="2800" b="1" dirty="0"/>
              <a:t>變形工時</a:t>
            </a:r>
            <a:endParaRPr lang="en-US" altLang="zh-TW" sz="2800" b="1" dirty="0"/>
          </a:p>
          <a:p>
            <a:r>
              <a:rPr lang="zh-TW" altLang="en-US" sz="2800" b="1" dirty="0"/>
              <a:t>換班休息</a:t>
            </a:r>
          </a:p>
        </p:txBody>
      </p:sp>
      <p:sp>
        <p:nvSpPr>
          <p:cNvPr id="11" name="文字方塊 10"/>
          <p:cNvSpPr txBox="1"/>
          <p:nvPr/>
        </p:nvSpPr>
        <p:spPr>
          <a:xfrm>
            <a:off x="3705069" y="5108841"/>
            <a:ext cx="1638300" cy="1384995"/>
          </a:xfrm>
          <a:prstGeom prst="rect">
            <a:avLst/>
          </a:prstGeom>
          <a:noFill/>
        </p:spPr>
        <p:txBody>
          <a:bodyPr wrap="square" rtlCol="0">
            <a:spAutoFit/>
          </a:bodyPr>
          <a:lstStyle/>
          <a:p>
            <a:r>
              <a:rPr lang="zh-TW" altLang="en-US" sz="2800" b="1" dirty="0"/>
              <a:t>一例一休</a:t>
            </a:r>
            <a:endParaRPr lang="en-US" altLang="zh-TW" sz="2800" b="1" dirty="0"/>
          </a:p>
          <a:p>
            <a:r>
              <a:rPr lang="zh-TW" altLang="en-US" sz="2800" b="1" dirty="0"/>
              <a:t>特別休假</a:t>
            </a:r>
            <a:endParaRPr lang="en-US" altLang="zh-TW" sz="2800" b="1" dirty="0"/>
          </a:p>
          <a:p>
            <a:r>
              <a:rPr lang="zh-TW" altLang="en-US" sz="2800" b="1" dirty="0"/>
              <a:t>刪</a:t>
            </a:r>
            <a:r>
              <a:rPr lang="en-US" altLang="zh-TW" sz="2800" b="1" dirty="0"/>
              <a:t>7</a:t>
            </a:r>
            <a:r>
              <a:rPr lang="zh-TW" altLang="en-US" sz="2800" b="1" dirty="0"/>
              <a:t>天假</a:t>
            </a:r>
          </a:p>
        </p:txBody>
      </p:sp>
      <p:sp>
        <p:nvSpPr>
          <p:cNvPr id="12" name="文字方塊 11"/>
          <p:cNvSpPr txBox="1"/>
          <p:nvPr/>
        </p:nvSpPr>
        <p:spPr>
          <a:xfrm>
            <a:off x="6673695" y="5278120"/>
            <a:ext cx="1638300" cy="954107"/>
          </a:xfrm>
          <a:prstGeom prst="rect">
            <a:avLst/>
          </a:prstGeom>
          <a:noFill/>
        </p:spPr>
        <p:txBody>
          <a:bodyPr wrap="square" rtlCol="0">
            <a:spAutoFit/>
          </a:bodyPr>
          <a:lstStyle/>
          <a:p>
            <a:r>
              <a:rPr lang="zh-TW" altLang="en-US" sz="2800" b="1" dirty="0"/>
              <a:t>休息日加班費計算</a:t>
            </a:r>
          </a:p>
        </p:txBody>
      </p:sp>
      <p:sp>
        <p:nvSpPr>
          <p:cNvPr id="13" name="文字方塊 12"/>
          <p:cNvSpPr txBox="1"/>
          <p:nvPr/>
        </p:nvSpPr>
        <p:spPr>
          <a:xfrm>
            <a:off x="9403396" y="5278119"/>
            <a:ext cx="2064703" cy="523220"/>
          </a:xfrm>
          <a:prstGeom prst="rect">
            <a:avLst/>
          </a:prstGeom>
          <a:noFill/>
        </p:spPr>
        <p:txBody>
          <a:bodyPr wrap="square" rtlCol="0">
            <a:spAutoFit/>
          </a:bodyPr>
          <a:lstStyle/>
          <a:p>
            <a:r>
              <a:rPr lang="zh-TW" altLang="en-US" sz="2800" b="1" dirty="0"/>
              <a:t>申訴與罰則</a:t>
            </a:r>
          </a:p>
        </p:txBody>
      </p:sp>
    </p:spTree>
    <p:extLst>
      <p:ext uri="{BB962C8B-B14F-4D97-AF65-F5344CB8AC3E}">
        <p14:creationId xmlns:p14="http://schemas.microsoft.com/office/powerpoint/2010/main" val="418644973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678181" y="526584"/>
            <a:ext cx="2796540" cy="1295400"/>
          </a:xfrm>
        </p:spPr>
        <p:txBody>
          <a:bodyPr/>
          <a:lstStyle/>
          <a:p>
            <a:r>
              <a:rPr lang="zh-TW" altLang="en-US" dirty="0"/>
              <a:t>運用四周變形工時   </a:t>
            </a:r>
            <a:r>
              <a:rPr lang="en-US" altLang="zh-TW" dirty="0"/>
              <a:t>2</a:t>
            </a:r>
            <a:endParaRPr lang="zh-TW" altLang="en-US" dirty="0"/>
          </a:p>
        </p:txBody>
      </p:sp>
      <p:pic>
        <p:nvPicPr>
          <p:cNvPr id="4" name="圖片 3"/>
          <p:cNvPicPr>
            <a:picLocks noChangeAspect="1"/>
          </p:cNvPicPr>
          <p:nvPr/>
        </p:nvPicPr>
        <p:blipFill>
          <a:blip r:embed="rId2"/>
          <a:stretch>
            <a:fillRect/>
          </a:stretch>
        </p:blipFill>
        <p:spPr>
          <a:xfrm>
            <a:off x="4699635" y="328464"/>
            <a:ext cx="6877050" cy="6162675"/>
          </a:xfrm>
          <a:prstGeom prst="rect">
            <a:avLst/>
          </a:prstGeom>
          <a:ln>
            <a:solidFill>
              <a:schemeClr val="tx1"/>
            </a:solidFill>
          </a:ln>
        </p:spPr>
      </p:pic>
      <p:sp>
        <p:nvSpPr>
          <p:cNvPr id="7" name="文字方塊 6"/>
          <p:cNvSpPr txBox="1"/>
          <p:nvPr/>
        </p:nvSpPr>
        <p:spPr>
          <a:xfrm>
            <a:off x="69533" y="2084427"/>
            <a:ext cx="4010024" cy="3046988"/>
          </a:xfrm>
          <a:prstGeom prst="rect">
            <a:avLst/>
          </a:prstGeom>
          <a:noFill/>
        </p:spPr>
        <p:txBody>
          <a:bodyPr wrap="square" rtlCol="0">
            <a:spAutoFit/>
          </a:bodyPr>
          <a:lstStyle/>
          <a:p>
            <a:pPr marL="342900" indent="-342900">
              <a:buFont typeface="Wingdings" panose="05000000000000000000" pitchFamily="2" charset="2"/>
              <a:buChar char="Ø"/>
            </a:pPr>
            <a:r>
              <a:rPr lang="zh-TW" altLang="en-US" sz="2400" b="1" dirty="0">
                <a:solidFill>
                  <a:schemeClr val="tx2"/>
                </a:solidFill>
              </a:rPr>
              <a:t>上班時間 </a:t>
            </a:r>
            <a:r>
              <a:rPr lang="en-US" altLang="zh-TW" sz="2400" b="1" dirty="0">
                <a:solidFill>
                  <a:schemeClr val="tx2"/>
                </a:solidFill>
              </a:rPr>
              <a:t>:</a:t>
            </a:r>
            <a:r>
              <a:rPr lang="zh-TW" altLang="en-US" sz="2400" b="1" dirty="0">
                <a:solidFill>
                  <a:schemeClr val="tx2"/>
                </a:solidFill>
              </a:rPr>
              <a:t> 上午</a:t>
            </a:r>
            <a:r>
              <a:rPr lang="en-US" altLang="zh-TW" sz="2400" b="1" dirty="0">
                <a:solidFill>
                  <a:schemeClr val="tx2"/>
                </a:solidFill>
              </a:rPr>
              <a:t>9</a:t>
            </a:r>
            <a:r>
              <a:rPr lang="zh-TW" altLang="en-US" sz="2400" b="1" dirty="0">
                <a:solidFill>
                  <a:schemeClr val="tx2"/>
                </a:solidFill>
              </a:rPr>
              <a:t>點</a:t>
            </a:r>
            <a:r>
              <a:rPr lang="en-US" altLang="zh-TW" sz="2400" b="1" dirty="0">
                <a:solidFill>
                  <a:schemeClr val="tx2"/>
                </a:solidFill>
              </a:rPr>
              <a:t>-</a:t>
            </a:r>
            <a:r>
              <a:rPr lang="zh-TW" altLang="en-US" sz="2400" b="1" dirty="0">
                <a:solidFill>
                  <a:schemeClr val="tx2"/>
                </a:solidFill>
              </a:rPr>
              <a:t>晚上</a:t>
            </a:r>
            <a:r>
              <a:rPr lang="en-US" altLang="zh-TW" sz="2400" b="1" dirty="0">
                <a:solidFill>
                  <a:schemeClr val="tx2"/>
                </a:solidFill>
              </a:rPr>
              <a:t>9</a:t>
            </a:r>
            <a:r>
              <a:rPr lang="zh-TW" altLang="en-US" sz="2400" b="1" dirty="0">
                <a:solidFill>
                  <a:schemeClr val="tx2"/>
                </a:solidFill>
              </a:rPr>
              <a:t>點</a:t>
            </a:r>
            <a:endParaRPr lang="en-US" altLang="zh-TW" sz="2400" b="1" dirty="0">
              <a:solidFill>
                <a:schemeClr val="tx2"/>
              </a:solidFill>
            </a:endParaRPr>
          </a:p>
          <a:p>
            <a:pPr marL="342900" indent="-342900">
              <a:buFont typeface="Wingdings" panose="05000000000000000000" pitchFamily="2" charset="2"/>
              <a:buChar char="Ø"/>
            </a:pPr>
            <a:r>
              <a:rPr lang="zh-TW" altLang="en-US" sz="2400" b="1" dirty="0">
                <a:solidFill>
                  <a:schemeClr val="tx2"/>
                </a:solidFill>
              </a:rPr>
              <a:t>休息兩次</a:t>
            </a:r>
            <a:r>
              <a:rPr lang="en-US" altLang="zh-TW" sz="2400" b="1" dirty="0">
                <a:solidFill>
                  <a:schemeClr val="tx2"/>
                </a:solidFill>
              </a:rPr>
              <a:t>, </a:t>
            </a:r>
            <a:r>
              <a:rPr lang="zh-TW" altLang="en-US" sz="2400" b="1" dirty="0">
                <a:solidFill>
                  <a:schemeClr val="tx2"/>
                </a:solidFill>
              </a:rPr>
              <a:t>每次一小時</a:t>
            </a:r>
            <a:endParaRPr lang="en-US" altLang="zh-TW" sz="2400" b="1" dirty="0">
              <a:solidFill>
                <a:schemeClr val="tx2"/>
              </a:solidFill>
            </a:endParaRPr>
          </a:p>
          <a:p>
            <a:pPr marL="342900" indent="-342900">
              <a:buFont typeface="Wingdings" panose="05000000000000000000" pitchFamily="2" charset="2"/>
              <a:buChar char="Ø"/>
            </a:pPr>
            <a:r>
              <a:rPr lang="zh-TW" altLang="en-US" sz="2400" b="1" dirty="0">
                <a:solidFill>
                  <a:schemeClr val="tx2"/>
                </a:solidFill>
              </a:rPr>
              <a:t>正常工時</a:t>
            </a:r>
            <a:r>
              <a:rPr lang="en-US" altLang="zh-TW" sz="2400" b="1" dirty="0">
                <a:solidFill>
                  <a:schemeClr val="tx2"/>
                </a:solidFill>
              </a:rPr>
              <a:t>10</a:t>
            </a:r>
            <a:r>
              <a:rPr lang="zh-TW" altLang="en-US" sz="2400" b="1" dirty="0">
                <a:solidFill>
                  <a:schemeClr val="tx2"/>
                </a:solidFill>
              </a:rPr>
              <a:t>小時</a:t>
            </a:r>
            <a:r>
              <a:rPr lang="en-US" altLang="zh-TW" sz="2400" b="1" dirty="0">
                <a:solidFill>
                  <a:schemeClr val="tx2"/>
                </a:solidFill>
              </a:rPr>
              <a:t>X16</a:t>
            </a:r>
            <a:r>
              <a:rPr lang="zh-TW" altLang="en-US" sz="2400" b="1" dirty="0">
                <a:solidFill>
                  <a:schemeClr val="tx2"/>
                </a:solidFill>
              </a:rPr>
              <a:t>天</a:t>
            </a:r>
            <a:endParaRPr lang="en-US" altLang="zh-TW" sz="2400" b="1" dirty="0">
              <a:solidFill>
                <a:schemeClr val="tx2"/>
              </a:solidFill>
            </a:endParaRPr>
          </a:p>
          <a:p>
            <a:pPr marL="342900" indent="-342900">
              <a:buFont typeface="Wingdings" panose="05000000000000000000" pitchFamily="2" charset="2"/>
              <a:buChar char="Ø"/>
            </a:pPr>
            <a:r>
              <a:rPr lang="zh-TW" altLang="en-US" sz="2400" b="1" dirty="0">
                <a:solidFill>
                  <a:schemeClr val="tx2"/>
                </a:solidFill>
              </a:rPr>
              <a:t>四周放假</a:t>
            </a:r>
            <a:r>
              <a:rPr lang="en-US" altLang="zh-TW" sz="2400" b="1" dirty="0">
                <a:solidFill>
                  <a:schemeClr val="tx2"/>
                </a:solidFill>
              </a:rPr>
              <a:t>12</a:t>
            </a:r>
            <a:r>
              <a:rPr lang="zh-TW" altLang="en-US" sz="2400" b="1" dirty="0">
                <a:solidFill>
                  <a:schemeClr val="tx2"/>
                </a:solidFill>
              </a:rPr>
              <a:t>天</a:t>
            </a:r>
            <a:r>
              <a:rPr lang="en-US" altLang="zh-TW" sz="2400" b="1" dirty="0">
                <a:solidFill>
                  <a:schemeClr val="tx2"/>
                </a:solidFill>
              </a:rPr>
              <a:t>=</a:t>
            </a:r>
            <a:r>
              <a:rPr lang="zh-TW" altLang="en-US" sz="2400" b="1" dirty="0">
                <a:solidFill>
                  <a:schemeClr val="tx2"/>
                </a:solidFill>
              </a:rPr>
              <a:t>例假</a:t>
            </a:r>
            <a:r>
              <a:rPr lang="en-US" altLang="zh-TW" sz="2400" b="1" dirty="0">
                <a:solidFill>
                  <a:schemeClr val="tx2"/>
                </a:solidFill>
              </a:rPr>
              <a:t>4</a:t>
            </a:r>
            <a:r>
              <a:rPr lang="zh-TW" altLang="en-US" sz="2400" b="1" dirty="0">
                <a:solidFill>
                  <a:schemeClr val="tx2"/>
                </a:solidFill>
              </a:rPr>
              <a:t>天</a:t>
            </a:r>
            <a:r>
              <a:rPr lang="en-US" altLang="zh-TW" sz="2400" b="1" dirty="0">
                <a:solidFill>
                  <a:schemeClr val="tx2"/>
                </a:solidFill>
              </a:rPr>
              <a:t>+</a:t>
            </a:r>
            <a:r>
              <a:rPr lang="zh-TW" altLang="en-US" sz="2400" b="1" dirty="0">
                <a:solidFill>
                  <a:schemeClr val="tx2"/>
                </a:solidFill>
              </a:rPr>
              <a:t>休息</a:t>
            </a:r>
            <a:r>
              <a:rPr lang="en-US" altLang="zh-TW" sz="2400" b="1" dirty="0">
                <a:solidFill>
                  <a:schemeClr val="tx2"/>
                </a:solidFill>
              </a:rPr>
              <a:t>4</a:t>
            </a:r>
            <a:r>
              <a:rPr lang="zh-TW" altLang="en-US" sz="2400" b="1" dirty="0">
                <a:solidFill>
                  <a:schemeClr val="tx2"/>
                </a:solidFill>
              </a:rPr>
              <a:t>天</a:t>
            </a:r>
            <a:r>
              <a:rPr lang="en-US" altLang="zh-TW" sz="2400" b="1" dirty="0">
                <a:solidFill>
                  <a:schemeClr val="tx2"/>
                </a:solidFill>
              </a:rPr>
              <a:t>+</a:t>
            </a:r>
            <a:r>
              <a:rPr lang="zh-TW" altLang="en-US" sz="2400" b="1" dirty="0">
                <a:solidFill>
                  <a:schemeClr val="tx2"/>
                </a:solidFill>
              </a:rPr>
              <a:t>空班日</a:t>
            </a:r>
            <a:r>
              <a:rPr lang="en-US" altLang="zh-TW" sz="2400" b="1" dirty="0">
                <a:solidFill>
                  <a:schemeClr val="tx2"/>
                </a:solidFill>
              </a:rPr>
              <a:t>4</a:t>
            </a:r>
            <a:r>
              <a:rPr lang="zh-TW" altLang="en-US" sz="2400" b="1" dirty="0">
                <a:solidFill>
                  <a:schemeClr val="tx2"/>
                </a:solidFill>
              </a:rPr>
              <a:t>天</a:t>
            </a:r>
            <a:endParaRPr lang="en-US" altLang="zh-TW" sz="2400" b="1" dirty="0">
              <a:solidFill>
                <a:schemeClr val="tx2"/>
              </a:solidFill>
            </a:endParaRPr>
          </a:p>
          <a:p>
            <a:pPr marL="342900" indent="-342900">
              <a:buFont typeface="Wingdings" panose="05000000000000000000" pitchFamily="2" charset="2"/>
              <a:buChar char="Ø"/>
            </a:pPr>
            <a:endParaRPr lang="en-US" altLang="zh-TW" sz="2400" b="1" dirty="0">
              <a:solidFill>
                <a:schemeClr val="tx2"/>
              </a:solidFill>
            </a:endParaRPr>
          </a:p>
          <a:p>
            <a:pPr marL="342900" indent="-342900">
              <a:buFont typeface="Wingdings" panose="05000000000000000000" pitchFamily="2" charset="2"/>
              <a:buChar char="Ø"/>
            </a:pPr>
            <a:endParaRPr lang="zh-TW" altLang="en-US" sz="2400" b="1" dirty="0">
              <a:solidFill>
                <a:schemeClr val="tx2"/>
              </a:solidFill>
            </a:endParaRPr>
          </a:p>
        </p:txBody>
      </p:sp>
      <p:sp>
        <p:nvSpPr>
          <p:cNvPr id="2" name="圓角矩形 1"/>
          <p:cNvSpPr/>
          <p:nvPr/>
        </p:nvSpPr>
        <p:spPr bwMode="auto">
          <a:xfrm>
            <a:off x="338139" y="4578518"/>
            <a:ext cx="3684269" cy="1630680"/>
          </a:xfrm>
          <a:prstGeom prst="round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ct val="100000"/>
              </a:lnSpc>
              <a:spcBef>
                <a:spcPct val="0"/>
              </a:spcBef>
              <a:spcAft>
                <a:spcPct val="0"/>
              </a:spcAft>
              <a:buClrTx/>
              <a:buSzTx/>
              <a:tabLst/>
            </a:pP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sym typeface="Arial" charset="0"/>
              </a:rPr>
              <a:t>排班原則</a:t>
            </a:r>
            <a:endParaRPr kumimoji="0" lang="en-US" altLang="zh-TW"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sym typeface="Arial" charset="0"/>
            </a:endParaRPr>
          </a:p>
          <a:p>
            <a:pPr marL="342900" marR="0" indent="-342900" defTabSz="914400" rtl="0" eaLnBrk="1" fontAlgn="base" latinLnBrk="0" hangingPunct="1">
              <a:lnSpc>
                <a:spcPct val="100000"/>
              </a:lnSpc>
              <a:spcBef>
                <a:spcPct val="0"/>
              </a:spcBef>
              <a:spcAft>
                <a:spcPct val="0"/>
              </a:spcAft>
              <a:buClrTx/>
              <a:buSzTx/>
              <a:buAutoNum type="arabicPeriod"/>
              <a:tabLst/>
            </a:pPr>
            <a:r>
              <a:rPr lang="zh-TW" altLang="en-US" sz="2000" b="1" dirty="0">
                <a:solidFill>
                  <a:srgbClr val="C00000"/>
                </a:solidFill>
                <a:latin typeface="微軟正黑體" panose="020B0604030504040204" pitchFamily="34" charset="-120"/>
                <a:ea typeface="微軟正黑體" panose="020B0604030504040204" pitchFamily="34" charset="-120"/>
                <a:sym typeface="Arial" charset="0"/>
              </a:rPr>
              <a:t>先告知當月排休天數</a:t>
            </a:r>
            <a:endParaRPr lang="en-US" altLang="zh-TW" sz="2000" b="1" dirty="0">
              <a:solidFill>
                <a:srgbClr val="C00000"/>
              </a:solidFill>
              <a:latin typeface="微軟正黑體" panose="020B0604030504040204" pitchFamily="34" charset="-120"/>
              <a:ea typeface="微軟正黑體" panose="020B0604030504040204" pitchFamily="34" charset="-120"/>
              <a:sym typeface="Arial" charset="0"/>
            </a:endParaRPr>
          </a:p>
          <a:p>
            <a:pPr marL="342900" marR="0" indent="-342900" defTabSz="914400" rtl="0" eaLnBrk="1" fontAlgn="base" latinLnBrk="0" hangingPunct="1">
              <a:lnSpc>
                <a:spcPct val="100000"/>
              </a:lnSpc>
              <a:spcBef>
                <a:spcPct val="0"/>
              </a:spcBef>
              <a:spcAft>
                <a:spcPct val="0"/>
              </a:spcAft>
              <a:buClrTx/>
              <a:buSzTx/>
              <a:buAutoNum type="arabicPeriod"/>
              <a:tabLst/>
            </a:pP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sym typeface="Arial" charset="0"/>
              </a:rPr>
              <a:t>排休</a:t>
            </a:r>
            <a:r>
              <a:rPr kumimoji="0" lang="en-US" altLang="zh-TW"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sym typeface="Arial" charset="0"/>
              </a:rPr>
              <a:t>(</a:t>
            </a: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sym typeface="Arial" charset="0"/>
              </a:rPr>
              <a:t>班</a:t>
            </a:r>
            <a:r>
              <a:rPr kumimoji="0" lang="en-US" altLang="zh-TW"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sym typeface="Arial" charset="0"/>
              </a:rPr>
              <a:t>)-</a:t>
            </a: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sym typeface="Arial" charset="0"/>
              </a:rPr>
              <a:t>可自排或主管排</a:t>
            </a:r>
            <a:endParaRPr kumimoji="0" lang="en-US" altLang="zh-TW"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sym typeface="Arial" charset="0"/>
            </a:endParaRPr>
          </a:p>
          <a:p>
            <a:pPr marL="342900" marR="0" indent="-342900" defTabSz="914400" rtl="0" eaLnBrk="1" fontAlgn="base" latinLnBrk="0" hangingPunct="1">
              <a:lnSpc>
                <a:spcPct val="100000"/>
              </a:lnSpc>
              <a:spcBef>
                <a:spcPct val="0"/>
              </a:spcBef>
              <a:spcAft>
                <a:spcPct val="0"/>
              </a:spcAft>
              <a:buClrTx/>
              <a:buSzTx/>
              <a:buAutoNum type="arabicPeriod"/>
              <a:tabLst/>
            </a:pP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sym typeface="Arial" charset="0"/>
              </a:rPr>
              <a:t>檢查人力</a:t>
            </a:r>
            <a:r>
              <a:rPr kumimoji="0" lang="en-US" altLang="zh-TW"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sym typeface="Arial" charset="0"/>
              </a:rPr>
              <a:t>:</a:t>
            </a: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sym typeface="Arial" charset="0"/>
              </a:rPr>
              <a:t> 周末每天至少</a:t>
            </a:r>
            <a:r>
              <a:rPr kumimoji="0" lang="en-US" altLang="zh-TW"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sym typeface="Arial" charset="0"/>
              </a:rPr>
              <a:t>3</a:t>
            </a: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sym typeface="Arial" charset="0"/>
              </a:rPr>
              <a:t>人</a:t>
            </a:r>
            <a:r>
              <a:rPr kumimoji="0" lang="en-US" altLang="zh-TW"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sym typeface="Arial" charset="0"/>
              </a:rPr>
              <a:t>, </a:t>
            </a: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sym typeface="Arial" charset="0"/>
              </a:rPr>
              <a:t>平日</a:t>
            </a:r>
            <a:r>
              <a:rPr kumimoji="0" lang="en-US" altLang="zh-TW"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sym typeface="Arial" charset="0"/>
              </a:rPr>
              <a:t>2</a:t>
            </a: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sym typeface="Arial" charset="0"/>
              </a:rPr>
              <a:t>人</a:t>
            </a:r>
            <a:endParaRPr kumimoji="0" lang="en-US" altLang="zh-TW"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sym typeface="Arial" charset="0"/>
            </a:endParaRPr>
          </a:p>
          <a:p>
            <a:pPr marL="342900" marR="0" indent="-342900" algn="r" defTabSz="914400" rtl="0" eaLnBrk="1" fontAlgn="base" latinLnBrk="0" hangingPunct="1">
              <a:lnSpc>
                <a:spcPct val="100000"/>
              </a:lnSpc>
              <a:spcBef>
                <a:spcPct val="0"/>
              </a:spcBef>
              <a:spcAft>
                <a:spcPct val="0"/>
              </a:spcAft>
              <a:buClrTx/>
              <a:buSzTx/>
              <a:buFontTx/>
              <a:buAutoNum type="arabicPeriod"/>
              <a:tabLst/>
            </a:pPr>
            <a:endParaRPr kumimoji="0" lang="zh-TW" altLang="en-US" sz="1800" b="0" i="0" u="none" strike="noStrike" cap="none" normalizeH="0" baseline="0" dirty="0">
              <a:ln>
                <a:noFill/>
              </a:ln>
              <a:solidFill>
                <a:srgbClr val="4D4D4D"/>
              </a:solidFill>
              <a:effectLst/>
              <a:latin typeface="Arial" charset="0"/>
              <a:sym typeface="Arial" charset="0"/>
            </a:endParaRPr>
          </a:p>
        </p:txBody>
      </p:sp>
    </p:spTree>
    <p:extLst>
      <p:ext uri="{BB962C8B-B14F-4D97-AF65-F5344CB8AC3E}">
        <p14:creationId xmlns:p14="http://schemas.microsoft.com/office/powerpoint/2010/main" val="45412941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r>
              <a:rPr lang="en-US" altLang="zh-TW" dirty="0"/>
              <a:t>Part 2   </a:t>
            </a:r>
            <a:r>
              <a:rPr lang="zh-TW" altLang="en-US" dirty="0"/>
              <a:t>加班篇</a:t>
            </a:r>
          </a:p>
        </p:txBody>
      </p:sp>
      <p:sp>
        <p:nvSpPr>
          <p:cNvPr id="4" name="文字版面配置區 3"/>
          <p:cNvSpPr>
            <a:spLocks noGrp="1"/>
          </p:cNvSpPr>
          <p:nvPr>
            <p:ph type="body" idx="1"/>
          </p:nvPr>
        </p:nvSpPr>
        <p:spPr/>
        <p:txBody>
          <a:bodyPr/>
          <a:lstStyle/>
          <a:p>
            <a:endParaRPr lang="zh-TW" altLang="en-US"/>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679" y="1758138"/>
            <a:ext cx="3810000" cy="2533650"/>
          </a:xfrm>
          <a:prstGeom prst="rect">
            <a:avLst/>
          </a:prstGeom>
        </p:spPr>
      </p:pic>
    </p:spTree>
    <p:extLst>
      <p:ext uri="{BB962C8B-B14F-4D97-AF65-F5344CB8AC3E}">
        <p14:creationId xmlns:p14="http://schemas.microsoft.com/office/powerpoint/2010/main" val="323342596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狀況題</a:t>
            </a:r>
          </a:p>
        </p:txBody>
      </p:sp>
      <p:sp>
        <p:nvSpPr>
          <p:cNvPr id="5" name="內容版面配置區 4"/>
          <p:cNvSpPr>
            <a:spLocks noGrp="1"/>
          </p:cNvSpPr>
          <p:nvPr>
            <p:ph idx="1"/>
          </p:nvPr>
        </p:nvSpPr>
        <p:spPr>
          <a:xfrm>
            <a:off x="465584" y="2033425"/>
            <a:ext cx="10972800" cy="3254855"/>
          </a:xfrm>
        </p:spPr>
        <p:style>
          <a:lnRef idx="2">
            <a:schemeClr val="accent2"/>
          </a:lnRef>
          <a:fillRef idx="1">
            <a:schemeClr val="lt1"/>
          </a:fillRef>
          <a:effectRef idx="0">
            <a:schemeClr val="accent2"/>
          </a:effectRef>
          <a:fontRef idx="minor">
            <a:schemeClr val="dk1"/>
          </a:fontRef>
        </p:style>
        <p:txBody>
          <a:bodyPr/>
          <a:lstStyle/>
          <a:p>
            <a:r>
              <a:rPr lang="zh-TW" altLang="en-US" dirty="0"/>
              <a:t>阿芳是一家農產品生產製造公司的員工，公司主要生產有機醬油與味增，為了推廣公司的產品，老闆說將加強行銷推廣活動，因此每逢假日，公司的員工必須輪班支援行銷活動，請問阿芳在上個周六支援公司活動，阿芳可以補休嗎</a:t>
            </a:r>
            <a:r>
              <a:rPr lang="en-US" altLang="zh-TW" dirty="0"/>
              <a:t>?</a:t>
            </a:r>
            <a:r>
              <a:rPr lang="zh-TW" altLang="en-US" dirty="0"/>
              <a:t> 公司應該如何安排比較洽當</a:t>
            </a:r>
            <a:r>
              <a:rPr lang="en-US" altLang="zh-TW" dirty="0"/>
              <a:t>?</a:t>
            </a:r>
            <a:r>
              <a:rPr lang="zh-TW" altLang="en-US" dirty="0"/>
              <a:t> </a:t>
            </a:r>
          </a:p>
        </p:txBody>
      </p:sp>
    </p:spTree>
    <p:extLst>
      <p:ext uri="{BB962C8B-B14F-4D97-AF65-F5344CB8AC3E}">
        <p14:creationId xmlns:p14="http://schemas.microsoft.com/office/powerpoint/2010/main" val="283057308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加班種類</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535600475"/>
              </p:ext>
            </p:extLst>
          </p:nvPr>
        </p:nvGraphicFramePr>
        <p:xfrm>
          <a:off x="527050" y="1484313"/>
          <a:ext cx="10972800" cy="5214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032176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平日加班時數</a:t>
            </a:r>
            <a:r>
              <a:rPr lang="en-US" altLang="zh-TW" dirty="0"/>
              <a:t>~</a:t>
            </a:r>
            <a:r>
              <a:rPr lang="zh-TW" altLang="en-US" dirty="0"/>
              <a:t>第</a:t>
            </a:r>
            <a:r>
              <a:rPr lang="en-US" altLang="zh-TW" dirty="0"/>
              <a:t>32</a:t>
            </a:r>
            <a:r>
              <a:rPr lang="zh-TW" altLang="en-US" dirty="0"/>
              <a:t>條</a:t>
            </a:r>
          </a:p>
        </p:txBody>
      </p:sp>
      <p:sp>
        <p:nvSpPr>
          <p:cNvPr id="3" name="內容版面配置區 2"/>
          <p:cNvSpPr>
            <a:spLocks noGrp="1"/>
          </p:cNvSpPr>
          <p:nvPr>
            <p:ph idx="1"/>
          </p:nvPr>
        </p:nvSpPr>
        <p:spPr>
          <a:xfrm>
            <a:off x="527381" y="1484786"/>
            <a:ext cx="10972800" cy="4928046"/>
          </a:xfrm>
        </p:spPr>
        <p:txBody>
          <a:bodyPr/>
          <a:lstStyle/>
          <a:p>
            <a:pPr>
              <a:lnSpc>
                <a:spcPct val="100000"/>
              </a:lnSpc>
            </a:pPr>
            <a:r>
              <a:rPr lang="zh-TW" altLang="zh-TW" sz="2400" dirty="0"/>
              <a:t>雇主有使勞工在正常工作時間以外工作之必要者，雇主</a:t>
            </a:r>
            <a:r>
              <a:rPr lang="zh-TW" altLang="zh-TW" sz="2400" dirty="0">
                <a:solidFill>
                  <a:srgbClr val="FF0000"/>
                </a:solidFill>
              </a:rPr>
              <a:t>經工會同意</a:t>
            </a:r>
            <a:r>
              <a:rPr lang="zh-TW" altLang="zh-TW" sz="2400" dirty="0"/>
              <a:t>，如事業單位無工會者，</a:t>
            </a:r>
            <a:r>
              <a:rPr lang="zh-TW" altLang="zh-TW" sz="2400" dirty="0">
                <a:solidFill>
                  <a:srgbClr val="FF0000"/>
                </a:solidFill>
              </a:rPr>
              <a:t>經勞資會議同意後，</a:t>
            </a:r>
            <a:r>
              <a:rPr lang="zh-TW" altLang="zh-TW" sz="2400" dirty="0"/>
              <a:t>得將工作時間延長之。</a:t>
            </a:r>
          </a:p>
          <a:p>
            <a:pPr>
              <a:lnSpc>
                <a:spcPct val="100000"/>
              </a:lnSpc>
            </a:pPr>
            <a:r>
              <a:rPr lang="zh-TW" altLang="zh-TW" sz="2400" dirty="0"/>
              <a:t>前項雇主延長勞工之工作時間連同正常工作時間，</a:t>
            </a:r>
            <a:r>
              <a:rPr lang="zh-TW" altLang="zh-TW" sz="2400" u="sng" dirty="0">
                <a:solidFill>
                  <a:srgbClr val="FF0000"/>
                </a:solidFill>
              </a:rPr>
              <a:t>一日不得超過十二小時</a:t>
            </a:r>
            <a:r>
              <a:rPr lang="zh-TW" altLang="zh-TW" sz="2400" dirty="0"/>
              <a:t>；延長之工作時間，</a:t>
            </a:r>
            <a:r>
              <a:rPr lang="zh-TW" altLang="zh-TW" sz="2400" u="sng" dirty="0">
                <a:solidFill>
                  <a:srgbClr val="FF0000"/>
                </a:solidFill>
              </a:rPr>
              <a:t>一個月不得超過四十六小時</a:t>
            </a:r>
            <a:r>
              <a:rPr lang="zh-TW" altLang="zh-TW" sz="2400" dirty="0"/>
              <a:t>，但雇主經工會同意，如事業單位無工會者，經勞資會議同意後，延長之工作時間，</a:t>
            </a:r>
            <a:r>
              <a:rPr lang="zh-TW" altLang="zh-TW" sz="2400" u="sng" dirty="0">
                <a:solidFill>
                  <a:srgbClr val="FF0000"/>
                </a:solidFill>
              </a:rPr>
              <a:t>一個月不得超過五十四小時，每三個月不得超過一百三十八小時。</a:t>
            </a:r>
          </a:p>
          <a:p>
            <a:pPr>
              <a:lnSpc>
                <a:spcPct val="100000"/>
              </a:lnSpc>
            </a:pPr>
            <a:r>
              <a:rPr lang="zh-TW" altLang="zh-TW" sz="2400" dirty="0"/>
              <a:t>雇主僱用勞工人數在三十人以上，依前項但書規定延長勞工工作時間者</a:t>
            </a:r>
            <a:r>
              <a:rPr lang="zh-TW" altLang="zh-TW" sz="2400" dirty="0">
                <a:solidFill>
                  <a:srgbClr val="FF0000"/>
                </a:solidFill>
              </a:rPr>
              <a:t>，應報當地主管機關備查。</a:t>
            </a:r>
          </a:p>
          <a:p>
            <a:pPr>
              <a:lnSpc>
                <a:spcPct val="100000"/>
              </a:lnSpc>
            </a:pPr>
            <a:r>
              <a:rPr lang="zh-TW" altLang="zh-TW" sz="2400" dirty="0"/>
              <a:t>因天災、事變或突發事件，雇主有使勞工在正常工作時間以外工作之必要者，得將工作時間延長之。但應於延長開始後二十四小時內通知工會；無工會組織者，應報當地主管機關備查。延長之工作時間，雇主應於事後補給勞工以適當之休息。</a:t>
            </a:r>
          </a:p>
        </p:txBody>
      </p:sp>
    </p:spTree>
    <p:extLst>
      <p:ext uri="{BB962C8B-B14F-4D97-AF65-F5344CB8AC3E}">
        <p14:creationId xmlns:p14="http://schemas.microsoft.com/office/powerpoint/2010/main" val="213737744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solidFill>
                  <a:srgbClr val="FF0000"/>
                </a:solidFill>
              </a:rPr>
              <a:t>每三個月不得超過一百三十八小時</a:t>
            </a:r>
            <a:endParaRPr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3140806165"/>
              </p:ext>
            </p:extLst>
          </p:nvPr>
        </p:nvGraphicFramePr>
        <p:xfrm>
          <a:off x="1090233" y="2595358"/>
          <a:ext cx="9612940" cy="1249811"/>
        </p:xfrm>
        <a:graphic>
          <a:graphicData uri="http://schemas.openxmlformats.org/drawingml/2006/table">
            <a:tbl>
              <a:tblPr firstRow="1" bandRow="1">
                <a:tableStyleId>{5C22544A-7EE6-4342-B048-85BDC9FD1C3A}</a:tableStyleId>
              </a:tblPr>
              <a:tblGrid>
                <a:gridCol w="810189">
                  <a:extLst>
                    <a:ext uri="{9D8B030D-6E8A-4147-A177-3AD203B41FA5}">
                      <a16:colId xmlns:a16="http://schemas.microsoft.com/office/drawing/2014/main" val="20000"/>
                    </a:ext>
                  </a:extLst>
                </a:gridCol>
                <a:gridCol w="810189">
                  <a:extLst>
                    <a:ext uri="{9D8B030D-6E8A-4147-A177-3AD203B41FA5}">
                      <a16:colId xmlns:a16="http://schemas.microsoft.com/office/drawing/2014/main" val="20001"/>
                    </a:ext>
                  </a:extLst>
                </a:gridCol>
                <a:gridCol w="810189">
                  <a:extLst>
                    <a:ext uri="{9D8B030D-6E8A-4147-A177-3AD203B41FA5}">
                      <a16:colId xmlns:a16="http://schemas.microsoft.com/office/drawing/2014/main" val="20002"/>
                    </a:ext>
                  </a:extLst>
                </a:gridCol>
                <a:gridCol w="810189">
                  <a:extLst>
                    <a:ext uri="{9D8B030D-6E8A-4147-A177-3AD203B41FA5}">
                      <a16:colId xmlns:a16="http://schemas.microsoft.com/office/drawing/2014/main" val="20003"/>
                    </a:ext>
                  </a:extLst>
                </a:gridCol>
                <a:gridCol w="810189">
                  <a:extLst>
                    <a:ext uri="{9D8B030D-6E8A-4147-A177-3AD203B41FA5}">
                      <a16:colId xmlns:a16="http://schemas.microsoft.com/office/drawing/2014/main" val="20004"/>
                    </a:ext>
                  </a:extLst>
                </a:gridCol>
                <a:gridCol w="810189">
                  <a:extLst>
                    <a:ext uri="{9D8B030D-6E8A-4147-A177-3AD203B41FA5}">
                      <a16:colId xmlns:a16="http://schemas.microsoft.com/office/drawing/2014/main" val="20005"/>
                    </a:ext>
                  </a:extLst>
                </a:gridCol>
                <a:gridCol w="810189">
                  <a:extLst>
                    <a:ext uri="{9D8B030D-6E8A-4147-A177-3AD203B41FA5}">
                      <a16:colId xmlns:a16="http://schemas.microsoft.com/office/drawing/2014/main" val="20006"/>
                    </a:ext>
                  </a:extLst>
                </a:gridCol>
                <a:gridCol w="810189">
                  <a:extLst>
                    <a:ext uri="{9D8B030D-6E8A-4147-A177-3AD203B41FA5}">
                      <a16:colId xmlns:a16="http://schemas.microsoft.com/office/drawing/2014/main" val="20007"/>
                    </a:ext>
                  </a:extLst>
                </a:gridCol>
                <a:gridCol w="810189">
                  <a:extLst>
                    <a:ext uri="{9D8B030D-6E8A-4147-A177-3AD203B41FA5}">
                      <a16:colId xmlns:a16="http://schemas.microsoft.com/office/drawing/2014/main" val="20008"/>
                    </a:ext>
                  </a:extLst>
                </a:gridCol>
                <a:gridCol w="810189">
                  <a:extLst>
                    <a:ext uri="{9D8B030D-6E8A-4147-A177-3AD203B41FA5}">
                      <a16:colId xmlns:a16="http://schemas.microsoft.com/office/drawing/2014/main" val="20009"/>
                    </a:ext>
                  </a:extLst>
                </a:gridCol>
                <a:gridCol w="810189">
                  <a:extLst>
                    <a:ext uri="{9D8B030D-6E8A-4147-A177-3AD203B41FA5}">
                      <a16:colId xmlns:a16="http://schemas.microsoft.com/office/drawing/2014/main" val="20010"/>
                    </a:ext>
                  </a:extLst>
                </a:gridCol>
                <a:gridCol w="700861">
                  <a:extLst>
                    <a:ext uri="{9D8B030D-6E8A-4147-A177-3AD203B41FA5}">
                      <a16:colId xmlns:a16="http://schemas.microsoft.com/office/drawing/2014/main" val="20011"/>
                    </a:ext>
                  </a:extLst>
                </a:gridCol>
              </a:tblGrid>
              <a:tr h="1249811">
                <a:tc>
                  <a:txBody>
                    <a:bodyPr/>
                    <a:lstStyle/>
                    <a:p>
                      <a:pPr algn="ctr"/>
                      <a:r>
                        <a:rPr lang="en-US" altLang="zh-TW" sz="2800" dirty="0"/>
                        <a:t>1</a:t>
                      </a:r>
                      <a:endParaRPr lang="zh-TW" altLang="en-US" sz="28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algn="ctr"/>
                      <a:r>
                        <a:rPr lang="en-US" altLang="zh-TW" sz="2800" dirty="0"/>
                        <a:t>2</a:t>
                      </a:r>
                      <a:endParaRPr lang="zh-TW" altLang="en-US" sz="28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algn="ctr"/>
                      <a:r>
                        <a:rPr lang="en-US" altLang="zh-TW" sz="2800" dirty="0"/>
                        <a:t>3</a:t>
                      </a:r>
                      <a:endParaRPr lang="zh-TW" altLang="en-US" sz="28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algn="ctr"/>
                      <a:r>
                        <a:rPr lang="en-US" altLang="zh-TW" sz="2800" dirty="0"/>
                        <a:t>4</a:t>
                      </a:r>
                      <a:endParaRPr lang="zh-TW" altLang="en-US" sz="28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algn="ctr"/>
                      <a:r>
                        <a:rPr lang="en-US" altLang="zh-TW" sz="2800" dirty="0"/>
                        <a:t>5</a:t>
                      </a:r>
                      <a:endParaRPr lang="zh-TW" altLang="en-US" sz="28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algn="ctr"/>
                      <a:r>
                        <a:rPr lang="en-US" altLang="zh-TW" sz="2800" dirty="0"/>
                        <a:t>6</a:t>
                      </a:r>
                      <a:endParaRPr lang="zh-TW" altLang="en-US" sz="28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algn="ctr"/>
                      <a:r>
                        <a:rPr lang="en-US" altLang="zh-TW" sz="2800" dirty="0"/>
                        <a:t>7</a:t>
                      </a:r>
                      <a:endParaRPr lang="zh-TW" altLang="en-US" sz="28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algn="ctr"/>
                      <a:r>
                        <a:rPr lang="en-US" altLang="zh-TW" sz="2800" dirty="0"/>
                        <a:t>8</a:t>
                      </a:r>
                      <a:endParaRPr lang="zh-TW" altLang="en-US" sz="28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algn="ctr"/>
                      <a:r>
                        <a:rPr lang="en-US" altLang="zh-TW" sz="2800" dirty="0"/>
                        <a:t>9</a:t>
                      </a:r>
                      <a:endParaRPr lang="zh-TW" altLang="en-US" sz="28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algn="ctr"/>
                      <a:r>
                        <a:rPr lang="en-US" altLang="zh-TW" sz="2800" dirty="0"/>
                        <a:t>10</a:t>
                      </a:r>
                      <a:endParaRPr lang="zh-TW" altLang="en-US" sz="28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algn="ctr"/>
                      <a:r>
                        <a:rPr lang="en-US" altLang="zh-TW" sz="2800" dirty="0"/>
                        <a:t>11</a:t>
                      </a:r>
                      <a:endParaRPr lang="zh-TW" altLang="en-US" sz="28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algn="ctr"/>
                      <a:r>
                        <a:rPr lang="en-US" altLang="zh-TW" sz="2800" dirty="0"/>
                        <a:t>12</a:t>
                      </a:r>
                      <a:endParaRPr lang="zh-TW" altLang="en-US" sz="28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extLst>
                  <a:ext uri="{0D108BD9-81ED-4DB2-BD59-A6C34878D82A}">
                    <a16:rowId xmlns:a16="http://schemas.microsoft.com/office/drawing/2014/main" val="10000"/>
                  </a:ext>
                </a:extLst>
              </a:tr>
            </a:tbl>
          </a:graphicData>
        </a:graphic>
      </p:graphicFrame>
      <p:cxnSp>
        <p:nvCxnSpPr>
          <p:cNvPr id="19" name="直線單箭頭接點 18"/>
          <p:cNvCxnSpPr/>
          <p:nvPr/>
        </p:nvCxnSpPr>
        <p:spPr bwMode="auto">
          <a:xfrm>
            <a:off x="3481754" y="2063262"/>
            <a:ext cx="23446" cy="2649415"/>
          </a:xfrm>
          <a:prstGeom prst="straightConnector1">
            <a:avLst/>
          </a:prstGeom>
          <a:solidFill>
            <a:srgbClr val="438ACB"/>
          </a:solidFill>
          <a:ln w="38100" cap="flat" cmpd="sng" algn="ctr">
            <a:solidFill>
              <a:srgbClr val="FF0000"/>
            </a:solidFill>
            <a:prstDash val="sys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線單箭頭接點 31"/>
          <p:cNvCxnSpPr/>
          <p:nvPr/>
        </p:nvCxnSpPr>
        <p:spPr bwMode="auto">
          <a:xfrm>
            <a:off x="8382000" y="2063262"/>
            <a:ext cx="23446" cy="2649415"/>
          </a:xfrm>
          <a:prstGeom prst="straightConnector1">
            <a:avLst/>
          </a:prstGeom>
          <a:solidFill>
            <a:srgbClr val="438ACB"/>
          </a:solidFill>
          <a:ln w="38100" cap="flat" cmpd="sng" algn="ctr">
            <a:solidFill>
              <a:srgbClr val="FF0000"/>
            </a:solidFill>
            <a:prstDash val="sys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單箭頭接點 32"/>
          <p:cNvCxnSpPr/>
          <p:nvPr/>
        </p:nvCxnSpPr>
        <p:spPr bwMode="auto">
          <a:xfrm>
            <a:off x="5943600" y="2063262"/>
            <a:ext cx="23446" cy="2649415"/>
          </a:xfrm>
          <a:prstGeom prst="straightConnector1">
            <a:avLst/>
          </a:prstGeom>
          <a:solidFill>
            <a:srgbClr val="438ACB"/>
          </a:solidFill>
          <a:ln w="38100" cap="flat" cmpd="sng" algn="ctr">
            <a:solidFill>
              <a:srgbClr val="FF0000"/>
            </a:solidFill>
            <a:prstDash val="sys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右大括弧 33"/>
          <p:cNvSpPr/>
          <p:nvPr/>
        </p:nvSpPr>
        <p:spPr bwMode="auto">
          <a:xfrm rot="5400000">
            <a:off x="1699846" y="3792415"/>
            <a:ext cx="1254369" cy="2356339"/>
          </a:xfrm>
          <a:prstGeom prst="rightBrace">
            <a:avLst/>
          </a:prstGeom>
          <a:ln>
            <a:headEnd type="none" w="med" len="med"/>
            <a:tailEnd type="none" w="med" len="med"/>
          </a:ln>
          <a:extLst/>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rgbClr val="4D4D4D"/>
              </a:solidFill>
              <a:effectLst/>
              <a:latin typeface="Arial" charset="0"/>
              <a:sym typeface="Arial" charset="0"/>
            </a:endParaRPr>
          </a:p>
        </p:txBody>
      </p:sp>
      <p:sp>
        <p:nvSpPr>
          <p:cNvPr id="35" name="文字方塊 34"/>
          <p:cNvSpPr txBox="1"/>
          <p:nvPr/>
        </p:nvSpPr>
        <p:spPr>
          <a:xfrm>
            <a:off x="515815" y="5797060"/>
            <a:ext cx="4278923" cy="646331"/>
          </a:xfrm>
          <a:prstGeom prst="rect">
            <a:avLst/>
          </a:prstGeom>
          <a:noFill/>
          <a:ln>
            <a:solidFill>
              <a:schemeClr val="bg1"/>
            </a:solidFill>
          </a:ln>
        </p:spPr>
        <p:txBody>
          <a:bodyPr wrap="square" rtlCol="0">
            <a:spAutoFit/>
          </a:bodyPr>
          <a:lstStyle/>
          <a:p>
            <a:pPr algn="ctr"/>
            <a:r>
              <a:rPr lang="en-US" altLang="zh-TW" sz="3600" dirty="0">
                <a:latin typeface="微軟正黑體" pitchFamily="34" charset="-120"/>
                <a:ea typeface="微軟正黑體" pitchFamily="34" charset="-120"/>
              </a:rPr>
              <a:t>46X3=138</a:t>
            </a:r>
            <a:r>
              <a:rPr lang="zh-TW" altLang="en-US" sz="3600" dirty="0">
                <a:latin typeface="微軟正黑體" pitchFamily="34" charset="-120"/>
                <a:ea typeface="微軟正黑體" pitchFamily="34" charset="-120"/>
              </a:rPr>
              <a:t>小時</a:t>
            </a:r>
          </a:p>
        </p:txBody>
      </p:sp>
      <p:sp>
        <p:nvSpPr>
          <p:cNvPr id="36" name="文字方塊 35"/>
          <p:cNvSpPr txBox="1"/>
          <p:nvPr/>
        </p:nvSpPr>
        <p:spPr>
          <a:xfrm>
            <a:off x="996461" y="3943290"/>
            <a:ext cx="867508" cy="400110"/>
          </a:xfrm>
          <a:prstGeom prst="rect">
            <a:avLst/>
          </a:prstGeom>
          <a:noFill/>
        </p:spPr>
        <p:txBody>
          <a:bodyPr wrap="square" rtlCol="0">
            <a:spAutoFit/>
          </a:bodyPr>
          <a:lstStyle/>
          <a:p>
            <a:r>
              <a:rPr lang="en-US" altLang="zh-TW" sz="2000" dirty="0"/>
              <a:t>54H</a:t>
            </a:r>
            <a:endParaRPr lang="zh-TW" altLang="en-US" sz="2000" dirty="0"/>
          </a:p>
        </p:txBody>
      </p:sp>
      <p:sp>
        <p:nvSpPr>
          <p:cNvPr id="37" name="文字方塊 36"/>
          <p:cNvSpPr txBox="1"/>
          <p:nvPr/>
        </p:nvSpPr>
        <p:spPr>
          <a:xfrm>
            <a:off x="1863969" y="3940239"/>
            <a:ext cx="867508" cy="400110"/>
          </a:xfrm>
          <a:prstGeom prst="rect">
            <a:avLst/>
          </a:prstGeom>
          <a:noFill/>
        </p:spPr>
        <p:txBody>
          <a:bodyPr wrap="square" rtlCol="0">
            <a:spAutoFit/>
          </a:bodyPr>
          <a:lstStyle/>
          <a:p>
            <a:r>
              <a:rPr lang="en-US" altLang="zh-TW" sz="2000" dirty="0"/>
              <a:t>54H</a:t>
            </a:r>
            <a:endParaRPr lang="zh-TW" altLang="en-US" sz="2000" dirty="0"/>
          </a:p>
        </p:txBody>
      </p:sp>
      <p:sp>
        <p:nvSpPr>
          <p:cNvPr id="38" name="文字方塊 37"/>
          <p:cNvSpPr txBox="1"/>
          <p:nvPr/>
        </p:nvSpPr>
        <p:spPr>
          <a:xfrm>
            <a:off x="2731477" y="3945338"/>
            <a:ext cx="867508" cy="400110"/>
          </a:xfrm>
          <a:prstGeom prst="rect">
            <a:avLst/>
          </a:prstGeom>
          <a:noFill/>
        </p:spPr>
        <p:txBody>
          <a:bodyPr wrap="square" rtlCol="0">
            <a:spAutoFit/>
          </a:bodyPr>
          <a:lstStyle/>
          <a:p>
            <a:r>
              <a:rPr lang="en-US" altLang="zh-TW" sz="2000" dirty="0"/>
              <a:t>30H</a:t>
            </a:r>
            <a:endParaRPr lang="zh-TW" altLang="en-US" sz="2000" dirty="0"/>
          </a:p>
        </p:txBody>
      </p:sp>
    </p:spTree>
    <p:extLst>
      <p:ext uri="{BB962C8B-B14F-4D97-AF65-F5344CB8AC3E}">
        <p14:creationId xmlns:p14="http://schemas.microsoft.com/office/powerpoint/2010/main" val="283532699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平日加班</a:t>
            </a:r>
            <a:r>
              <a:rPr lang="en-US" altLang="zh-TW" dirty="0"/>
              <a:t>&amp;</a:t>
            </a:r>
            <a:r>
              <a:rPr lang="zh-TW" altLang="en-US" dirty="0"/>
              <a:t>休息日</a:t>
            </a:r>
            <a:r>
              <a:rPr lang="en-US" altLang="zh-TW" dirty="0"/>
              <a:t>~</a:t>
            </a:r>
            <a:r>
              <a:rPr lang="zh-TW" altLang="en-US" dirty="0"/>
              <a:t>加班費計算</a:t>
            </a:r>
            <a:r>
              <a:rPr lang="en-US" altLang="zh-TW" dirty="0"/>
              <a:t>(</a:t>
            </a:r>
            <a:r>
              <a:rPr lang="zh-TW" altLang="en-US" dirty="0"/>
              <a:t>第</a:t>
            </a:r>
            <a:r>
              <a:rPr lang="en-US" altLang="zh-TW" dirty="0"/>
              <a:t>24</a:t>
            </a:r>
            <a:r>
              <a:rPr lang="zh-TW" altLang="en-US" dirty="0"/>
              <a:t>條</a:t>
            </a:r>
            <a:r>
              <a:rPr lang="en-US" altLang="zh-TW" dirty="0"/>
              <a:t>)</a:t>
            </a:r>
            <a:endParaRPr lang="zh-TW" altLang="en-US" dirty="0"/>
          </a:p>
        </p:txBody>
      </p:sp>
      <p:sp>
        <p:nvSpPr>
          <p:cNvPr id="3" name="內容版面配置區 2"/>
          <p:cNvSpPr>
            <a:spLocks noGrp="1"/>
          </p:cNvSpPr>
          <p:nvPr>
            <p:ph idx="1"/>
          </p:nvPr>
        </p:nvSpPr>
        <p:spPr/>
        <p:txBody>
          <a:bodyPr/>
          <a:lstStyle/>
          <a:p>
            <a:pPr marL="39688" indent="0">
              <a:buNone/>
            </a:pPr>
            <a:r>
              <a:rPr lang="zh-TW" altLang="zh-TW" sz="2400" dirty="0"/>
              <a:t>雇主延長勞工工作時間者，其延長工作時間之工資，依下列標準加給：</a:t>
            </a:r>
          </a:p>
          <a:p>
            <a:pPr marL="496888" indent="-457200">
              <a:buFont typeface="+mj-ea"/>
              <a:buAutoNum type="ea1ChtPeriod"/>
            </a:pPr>
            <a:r>
              <a:rPr lang="zh-TW" altLang="zh-TW" sz="2400" dirty="0"/>
              <a:t>延長工作時間在二小時以內者，按平日每小時工資額加給三分之一以上。</a:t>
            </a:r>
          </a:p>
          <a:p>
            <a:pPr marL="496888" indent="-457200">
              <a:buFont typeface="+mj-ea"/>
              <a:buAutoNum type="ea1ChtPeriod"/>
            </a:pPr>
            <a:r>
              <a:rPr lang="zh-TW" altLang="zh-TW" sz="2400" dirty="0"/>
              <a:t>再延長工作時間在二小時以內者，按平日每小時工資額加給三分之二以上。</a:t>
            </a:r>
          </a:p>
          <a:p>
            <a:pPr marL="39688" indent="0">
              <a:buNone/>
            </a:pPr>
            <a:endParaRPr lang="en-US" altLang="zh-TW" sz="2400" dirty="0"/>
          </a:p>
          <a:p>
            <a:pPr marL="39688" indent="0">
              <a:buNone/>
            </a:pPr>
            <a:r>
              <a:rPr lang="zh-TW" altLang="zh-TW" sz="2400" dirty="0"/>
              <a:t>雇主使勞工於第三十六條所定</a:t>
            </a:r>
            <a:r>
              <a:rPr lang="zh-TW" altLang="zh-TW" sz="2400" u="sng" dirty="0">
                <a:solidFill>
                  <a:srgbClr val="FF0000"/>
                </a:solidFill>
              </a:rPr>
              <a:t>休息日工作</a:t>
            </a:r>
            <a:r>
              <a:rPr lang="zh-TW" altLang="zh-TW" sz="2400" dirty="0"/>
              <a:t>，工作時間在二小時以內者，其工資按平日每小時工資額另再加給一又三分之一以上；工作二小時後再繼續工作者，按平日每小時工資額另再加給一又三分之二以上。</a:t>
            </a:r>
          </a:p>
          <a:p>
            <a:endParaRPr lang="zh-TW" altLang="en-US" dirty="0"/>
          </a:p>
        </p:txBody>
      </p:sp>
    </p:spTree>
    <p:extLst>
      <p:ext uri="{BB962C8B-B14F-4D97-AF65-F5344CB8AC3E}">
        <p14:creationId xmlns:p14="http://schemas.microsoft.com/office/powerpoint/2010/main" val="148116276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狀況題</a:t>
            </a:r>
          </a:p>
        </p:txBody>
      </p:sp>
      <p:sp>
        <p:nvSpPr>
          <p:cNvPr id="3" name="內容版面配置區 2"/>
          <p:cNvSpPr>
            <a:spLocks noGrp="1"/>
          </p:cNvSpPr>
          <p:nvPr>
            <p:ph idx="1"/>
          </p:nvPr>
        </p:nvSpPr>
        <p:spPr>
          <a:xfrm>
            <a:off x="1024128" y="2286000"/>
            <a:ext cx="9720073" cy="1307432"/>
          </a:xfrm>
        </p:spPr>
        <p:style>
          <a:lnRef idx="2">
            <a:schemeClr val="accent2"/>
          </a:lnRef>
          <a:fillRef idx="1">
            <a:schemeClr val="lt1"/>
          </a:fillRef>
          <a:effectRef idx="0">
            <a:schemeClr val="accent2"/>
          </a:effectRef>
          <a:fontRef idx="minor">
            <a:schemeClr val="dk1"/>
          </a:fontRef>
        </p:style>
        <p:txBody>
          <a:bodyPr anchor="ctr">
            <a:normAutofit/>
          </a:bodyPr>
          <a:lstStyle/>
          <a:p>
            <a:pPr>
              <a:lnSpc>
                <a:spcPct val="100000"/>
              </a:lnSpc>
            </a:pPr>
            <a:r>
              <a:rPr lang="zh-TW" altLang="en-US" sz="2400" dirty="0"/>
              <a:t>員工某甲</a:t>
            </a:r>
            <a:r>
              <a:rPr lang="en-US" altLang="zh-TW" sz="2400" dirty="0"/>
              <a:t>, </a:t>
            </a:r>
            <a:r>
              <a:rPr lang="zh-TW" altLang="en-US" sz="2400" dirty="0"/>
              <a:t>答應主管在休息日到廠加班</a:t>
            </a:r>
            <a:r>
              <a:rPr lang="en-US" altLang="zh-TW" sz="2400" dirty="0"/>
              <a:t>, </a:t>
            </a:r>
            <a:r>
              <a:rPr lang="zh-TW" altLang="en-US" sz="2400" dirty="0"/>
              <a:t>某甲到</a:t>
            </a:r>
            <a:r>
              <a:rPr lang="en-US" altLang="zh-TW" sz="2400" dirty="0"/>
              <a:t>8</a:t>
            </a:r>
            <a:r>
              <a:rPr lang="zh-TW" altLang="en-US" sz="2400" dirty="0"/>
              <a:t>點到廠</a:t>
            </a:r>
            <a:r>
              <a:rPr lang="en-US" altLang="zh-TW" sz="2400" dirty="0"/>
              <a:t>, </a:t>
            </a:r>
            <a:r>
              <a:rPr lang="zh-TW" altLang="en-US" sz="2400" dirty="0"/>
              <a:t>工作</a:t>
            </a:r>
            <a:r>
              <a:rPr lang="en-US" altLang="zh-TW" sz="2400" dirty="0"/>
              <a:t>2</a:t>
            </a:r>
            <a:r>
              <a:rPr lang="zh-TW" altLang="en-US" sz="2400" dirty="0"/>
              <a:t>小時候</a:t>
            </a:r>
            <a:r>
              <a:rPr lang="en-US" altLang="zh-TW" sz="2400" dirty="0"/>
              <a:t>, </a:t>
            </a:r>
            <a:r>
              <a:rPr lang="zh-TW" altLang="en-US" sz="2400" dirty="0"/>
              <a:t>家中打電話來告知小孩發高燒</a:t>
            </a:r>
            <a:r>
              <a:rPr lang="en-US" altLang="zh-TW" sz="2400" dirty="0"/>
              <a:t>, </a:t>
            </a:r>
            <a:r>
              <a:rPr lang="zh-TW" altLang="en-US" sz="2400" dirty="0"/>
              <a:t>某甲匆匆請假回家</a:t>
            </a:r>
            <a:r>
              <a:rPr lang="en-US" altLang="zh-TW" sz="2400" dirty="0"/>
              <a:t>, </a:t>
            </a:r>
            <a:r>
              <a:rPr lang="zh-TW" altLang="en-US" sz="2400" dirty="0"/>
              <a:t>請問該休息日</a:t>
            </a:r>
            <a:r>
              <a:rPr lang="en-US" altLang="zh-TW" sz="2400" dirty="0"/>
              <a:t>, </a:t>
            </a:r>
            <a:r>
              <a:rPr lang="zh-TW" altLang="en-US" sz="2400" dirty="0"/>
              <a:t>某甲的工資如何計算</a:t>
            </a:r>
            <a:r>
              <a:rPr lang="en-US" altLang="zh-TW" sz="2400" dirty="0"/>
              <a:t>?</a:t>
            </a:r>
            <a:r>
              <a:rPr lang="zh-TW" altLang="en-US" sz="2400" dirty="0"/>
              <a:t> 某甲的月薪</a:t>
            </a:r>
            <a:r>
              <a:rPr lang="en-US" altLang="zh-TW" sz="2400" dirty="0"/>
              <a:t>30,000</a:t>
            </a:r>
            <a:r>
              <a:rPr lang="zh-TW" altLang="en-US" sz="2400" dirty="0"/>
              <a:t>元</a:t>
            </a:r>
          </a:p>
        </p:txBody>
      </p:sp>
    </p:spTree>
    <p:extLst>
      <p:ext uri="{BB962C8B-B14F-4D97-AF65-F5344CB8AC3E}">
        <p14:creationId xmlns:p14="http://schemas.microsoft.com/office/powerpoint/2010/main" val="216762507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例假日加班與工資</a:t>
            </a:r>
            <a:r>
              <a:rPr lang="en-US" altLang="zh-TW" dirty="0"/>
              <a:t>~</a:t>
            </a:r>
            <a:r>
              <a:rPr lang="zh-TW" altLang="en-US" dirty="0"/>
              <a:t>第</a:t>
            </a:r>
            <a:r>
              <a:rPr lang="en-US" altLang="zh-TW" dirty="0"/>
              <a:t>39</a:t>
            </a:r>
            <a:r>
              <a:rPr lang="zh-TW" altLang="en-US" dirty="0"/>
              <a:t>條</a:t>
            </a:r>
          </a:p>
        </p:txBody>
      </p:sp>
      <p:sp>
        <p:nvSpPr>
          <p:cNvPr id="3" name="內容版面配置區 2"/>
          <p:cNvSpPr>
            <a:spLocks noGrp="1"/>
          </p:cNvSpPr>
          <p:nvPr>
            <p:ph idx="1"/>
          </p:nvPr>
        </p:nvSpPr>
        <p:spPr/>
        <p:txBody>
          <a:bodyPr/>
          <a:lstStyle/>
          <a:p>
            <a:r>
              <a:rPr lang="zh-TW" altLang="en-US" dirty="0"/>
              <a:t>第三十六條所定之例假</a:t>
            </a:r>
            <a:r>
              <a:rPr lang="en-US" altLang="zh-TW" dirty="0"/>
              <a:t>(7</a:t>
            </a:r>
            <a:r>
              <a:rPr lang="zh-TW" altLang="en-US" dirty="0"/>
              <a:t>天休</a:t>
            </a:r>
            <a:r>
              <a:rPr lang="en-US" altLang="zh-TW" dirty="0"/>
              <a:t>1</a:t>
            </a:r>
            <a:r>
              <a:rPr lang="zh-TW" altLang="en-US" dirty="0"/>
              <a:t>天</a:t>
            </a:r>
            <a:r>
              <a:rPr lang="en-US" altLang="zh-TW" dirty="0"/>
              <a:t>)</a:t>
            </a:r>
            <a:r>
              <a:rPr lang="zh-TW" altLang="en-US" dirty="0"/>
              <a:t>、第三十七條所定之休假及第三十八條所定之特別休假，工資應由雇主照給。雇主經徵得</a:t>
            </a:r>
            <a:r>
              <a:rPr lang="zh-TW" altLang="en-US" u="sng" dirty="0">
                <a:solidFill>
                  <a:srgbClr val="C00000"/>
                </a:solidFill>
                <a:effectLst>
                  <a:outerShdw blurRad="38100" dist="38100" dir="2700000" algn="tl">
                    <a:srgbClr val="000000">
                      <a:alpha val="43137"/>
                    </a:srgbClr>
                  </a:outerShdw>
                </a:effectLst>
              </a:rPr>
              <a:t>勞工同意</a:t>
            </a:r>
            <a:r>
              <a:rPr lang="zh-TW" altLang="en-US" dirty="0"/>
              <a:t>於休假日工作者，</a:t>
            </a:r>
            <a:r>
              <a:rPr lang="zh-TW" altLang="en-US" u="sng" dirty="0">
                <a:solidFill>
                  <a:srgbClr val="C00000"/>
                </a:solidFill>
                <a:effectLst>
                  <a:outerShdw blurRad="38100" dist="38100" dir="2700000" algn="tl">
                    <a:srgbClr val="000000">
                      <a:alpha val="43137"/>
                    </a:srgbClr>
                  </a:outerShdw>
                </a:effectLst>
              </a:rPr>
              <a:t>工資應加倍發給</a:t>
            </a:r>
            <a:r>
              <a:rPr lang="zh-TW" altLang="en-US" dirty="0"/>
              <a:t>。因季節性關係有趕工必要，經勞工或工會同意照常工作者，亦同。</a:t>
            </a:r>
          </a:p>
          <a:p>
            <a:endParaRPr lang="zh-TW" altLang="en-US" dirty="0"/>
          </a:p>
        </p:txBody>
      </p:sp>
    </p:spTree>
    <p:extLst>
      <p:ext uri="{BB962C8B-B14F-4D97-AF65-F5344CB8AC3E}">
        <p14:creationId xmlns:p14="http://schemas.microsoft.com/office/powerpoint/2010/main" val="121399904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天災事變加班</a:t>
            </a:r>
            <a:r>
              <a:rPr lang="en-US" altLang="zh-TW" dirty="0"/>
              <a:t>~</a:t>
            </a:r>
            <a:r>
              <a:rPr lang="zh-TW" altLang="en-US" dirty="0"/>
              <a:t>第</a:t>
            </a:r>
            <a:r>
              <a:rPr lang="en-US" altLang="zh-TW" dirty="0"/>
              <a:t>32</a:t>
            </a:r>
            <a:r>
              <a:rPr lang="zh-TW" altLang="en-US" dirty="0"/>
              <a:t> </a:t>
            </a:r>
            <a:r>
              <a:rPr lang="en-US" altLang="zh-TW" dirty="0"/>
              <a:t>&amp;</a:t>
            </a:r>
            <a:r>
              <a:rPr lang="zh-TW" altLang="en-US" dirty="0"/>
              <a:t> </a:t>
            </a:r>
            <a:r>
              <a:rPr lang="en-US" altLang="zh-TW" dirty="0"/>
              <a:t>40</a:t>
            </a:r>
            <a:r>
              <a:rPr lang="zh-TW" altLang="en-US" dirty="0"/>
              <a:t>條</a:t>
            </a:r>
          </a:p>
        </p:txBody>
      </p:sp>
      <p:sp>
        <p:nvSpPr>
          <p:cNvPr id="3" name="內容版面配置區 2"/>
          <p:cNvSpPr>
            <a:spLocks noGrp="1"/>
          </p:cNvSpPr>
          <p:nvPr>
            <p:ph idx="1"/>
          </p:nvPr>
        </p:nvSpPr>
        <p:spPr>
          <a:xfrm>
            <a:off x="465584" y="1508289"/>
            <a:ext cx="10972800" cy="4487158"/>
          </a:xfrm>
        </p:spPr>
        <p:style>
          <a:lnRef idx="2">
            <a:schemeClr val="accent3"/>
          </a:lnRef>
          <a:fillRef idx="1">
            <a:schemeClr val="lt1"/>
          </a:fillRef>
          <a:effectRef idx="0">
            <a:schemeClr val="accent3"/>
          </a:effectRef>
          <a:fontRef idx="minor">
            <a:schemeClr val="dk1"/>
          </a:fontRef>
        </p:style>
        <p:txBody>
          <a:bodyPr/>
          <a:lstStyle/>
          <a:p>
            <a:r>
              <a:rPr lang="zh-TW" altLang="en-US" dirty="0"/>
              <a:t>因天災、事變或突發事件，雇主有使勞工在正常工作時間以外工作之必要者，得將工作時間延長之。</a:t>
            </a:r>
            <a:endParaRPr lang="en-US" altLang="zh-TW" dirty="0"/>
          </a:p>
          <a:p>
            <a:r>
              <a:rPr lang="zh-TW" altLang="en-US" dirty="0"/>
              <a:t>但應於延長</a:t>
            </a:r>
            <a:r>
              <a:rPr lang="zh-TW" altLang="en-US" u="sng" dirty="0">
                <a:solidFill>
                  <a:srgbClr val="C00000"/>
                </a:solidFill>
                <a:effectLst>
                  <a:outerShdw blurRad="38100" dist="38100" dir="2700000" algn="tl">
                    <a:srgbClr val="000000">
                      <a:alpha val="43137"/>
                    </a:srgbClr>
                  </a:outerShdw>
                </a:effectLst>
              </a:rPr>
              <a:t>開始後二十四小時內</a:t>
            </a:r>
            <a:r>
              <a:rPr lang="zh-TW" altLang="en-US" dirty="0"/>
              <a:t>通知工會；無工會組織者，應報當地主管機關備查。延長之工作時間，雇主應於事後補給勞工以適當之休息。</a:t>
            </a:r>
            <a:endParaRPr lang="en-US" altLang="zh-TW" dirty="0"/>
          </a:p>
          <a:p>
            <a:r>
              <a:rPr lang="zh-TW" altLang="en-US" dirty="0"/>
              <a:t>停止假期之工資，應</a:t>
            </a:r>
            <a:r>
              <a:rPr lang="zh-TW" altLang="en-US" u="sng" dirty="0">
                <a:solidFill>
                  <a:srgbClr val="C00000"/>
                </a:solidFill>
                <a:effectLst>
                  <a:outerShdw blurRad="38100" dist="38100" dir="2700000" algn="tl">
                    <a:srgbClr val="000000">
                      <a:alpha val="43137"/>
                    </a:srgbClr>
                  </a:outerShdw>
                </a:effectLst>
              </a:rPr>
              <a:t>加倍</a:t>
            </a:r>
            <a:r>
              <a:rPr lang="zh-TW" altLang="en-US" dirty="0"/>
              <a:t>發給，並應於</a:t>
            </a:r>
            <a:r>
              <a:rPr lang="zh-TW" altLang="en-US" u="sng" dirty="0">
                <a:solidFill>
                  <a:srgbClr val="C00000"/>
                </a:solidFill>
                <a:effectLst>
                  <a:outerShdw blurRad="38100" dist="38100" dir="2700000" algn="tl">
                    <a:srgbClr val="000000">
                      <a:alpha val="43137"/>
                    </a:srgbClr>
                  </a:outerShdw>
                </a:effectLst>
              </a:rPr>
              <a:t>事後補假休息</a:t>
            </a:r>
          </a:p>
          <a:p>
            <a:endParaRPr lang="zh-TW" altLang="en-US" dirty="0"/>
          </a:p>
        </p:txBody>
      </p:sp>
    </p:spTree>
    <p:extLst>
      <p:ext uri="{BB962C8B-B14F-4D97-AF65-F5344CB8AC3E}">
        <p14:creationId xmlns:p14="http://schemas.microsoft.com/office/powerpoint/2010/main" val="147254869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r>
              <a:rPr lang="en-US" altLang="zh-TW" dirty="0"/>
              <a:t>Part 1   </a:t>
            </a:r>
            <a:r>
              <a:rPr lang="zh-TW" altLang="en-US" dirty="0"/>
              <a:t>正常工時篇</a:t>
            </a:r>
          </a:p>
        </p:txBody>
      </p:sp>
      <p:sp>
        <p:nvSpPr>
          <p:cNvPr id="4" name="文字版面配置區 3"/>
          <p:cNvSpPr>
            <a:spLocks noGrp="1"/>
          </p:cNvSpPr>
          <p:nvPr>
            <p:ph type="body" idx="1"/>
          </p:nvPr>
        </p:nvSpPr>
        <p:spPr/>
        <p:txBody>
          <a:bodyPr/>
          <a:lstStyle/>
          <a:p>
            <a:endParaRPr lang="zh-TW" altLang="en-US"/>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0129" y="1452710"/>
            <a:ext cx="3877340" cy="2908005"/>
          </a:xfrm>
          <a:prstGeom prst="rect">
            <a:avLst/>
          </a:prstGeom>
        </p:spPr>
      </p:pic>
    </p:spTree>
    <p:extLst>
      <p:ext uri="{BB962C8B-B14F-4D97-AF65-F5344CB8AC3E}">
        <p14:creationId xmlns:p14="http://schemas.microsoft.com/office/powerpoint/2010/main" val="110442525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加班後除了領加班費</a:t>
            </a:r>
            <a:r>
              <a:rPr lang="en-US" altLang="zh-TW" dirty="0"/>
              <a:t>, </a:t>
            </a:r>
            <a:r>
              <a:rPr lang="zh-TW" altLang="en-US" dirty="0"/>
              <a:t>也可以補修</a:t>
            </a:r>
            <a:r>
              <a:rPr lang="en-US" altLang="zh-TW" dirty="0"/>
              <a:t>~</a:t>
            </a:r>
            <a:r>
              <a:rPr lang="zh-TW" altLang="en-US" dirty="0"/>
              <a:t>第</a:t>
            </a:r>
            <a:r>
              <a:rPr lang="en-US" altLang="zh-TW" dirty="0"/>
              <a:t>32-1</a:t>
            </a:r>
            <a:r>
              <a:rPr lang="zh-TW" altLang="en-US" dirty="0"/>
              <a:t>條</a:t>
            </a:r>
          </a:p>
        </p:txBody>
      </p:sp>
      <p:sp>
        <p:nvSpPr>
          <p:cNvPr id="3" name="內容版面配置區 2"/>
          <p:cNvSpPr>
            <a:spLocks noGrp="1"/>
          </p:cNvSpPr>
          <p:nvPr>
            <p:ph idx="1"/>
          </p:nvPr>
        </p:nvSpPr>
        <p:spPr/>
        <p:txBody>
          <a:bodyPr/>
          <a:lstStyle/>
          <a:p>
            <a:r>
              <a:rPr lang="zh-TW" altLang="zh-TW" dirty="0"/>
              <a:t>雇主依第三十二條第一項及第二項規定使勞工延長工作時間，或使勞工於第三十六條所定休息日工作後，依勞工意願選擇補休並經雇主同意者，應依勞工工作之時數計算補休時數。</a:t>
            </a:r>
          </a:p>
          <a:p>
            <a:r>
              <a:rPr lang="zh-TW" altLang="zh-TW" dirty="0"/>
              <a:t>前項之補休，其補休期限由勞雇雙方協商；補休期限屆期或契約終止未補休之時數，應依延長工作時間或休息日工作當日之工資計算標準發給工資；未發給工資者，依違反第二十四條規定論處。</a:t>
            </a:r>
          </a:p>
          <a:p>
            <a:endParaRPr lang="zh-TW" altLang="en-US" dirty="0"/>
          </a:p>
        </p:txBody>
      </p:sp>
    </p:spTree>
    <p:extLst>
      <p:ext uri="{BB962C8B-B14F-4D97-AF65-F5344CB8AC3E}">
        <p14:creationId xmlns:p14="http://schemas.microsoft.com/office/powerpoint/2010/main" val="420638767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勞雇雙方如何進行補休</a:t>
            </a:r>
          </a:p>
        </p:txBody>
      </p:sp>
      <p:sp>
        <p:nvSpPr>
          <p:cNvPr id="3" name="內容版面配置區 2"/>
          <p:cNvSpPr>
            <a:spLocks noGrp="1"/>
          </p:cNvSpPr>
          <p:nvPr>
            <p:ph idx="1"/>
          </p:nvPr>
        </p:nvSpPr>
        <p:spPr>
          <a:xfrm>
            <a:off x="465584" y="1379632"/>
            <a:ext cx="10972800" cy="5214937"/>
          </a:xfrm>
        </p:spPr>
        <p:txBody>
          <a:bodyPr/>
          <a:lstStyle/>
          <a:p>
            <a:pPr>
              <a:lnSpc>
                <a:spcPct val="100000"/>
              </a:lnSpc>
            </a:pPr>
            <a:r>
              <a:rPr lang="zh-TW" altLang="en-US" sz="2400" dirty="0"/>
              <a:t>雇主不可以片面要求勞工只能補休，或是在還沒加班之前，一次性的向後拋棄加班費的請求權。</a:t>
            </a:r>
          </a:p>
          <a:p>
            <a:pPr>
              <a:lnSpc>
                <a:spcPct val="100000"/>
              </a:lnSpc>
            </a:pPr>
            <a:r>
              <a:rPr lang="zh-TW" altLang="en-US" sz="2400" dirty="0"/>
              <a:t>補休方式：依勞工延長工作時間或休息日工作事實發生時間先後順序補休。</a:t>
            </a:r>
          </a:p>
          <a:p>
            <a:pPr>
              <a:lnSpc>
                <a:spcPct val="100000"/>
              </a:lnSpc>
            </a:pPr>
            <a:r>
              <a:rPr lang="zh-TW" altLang="en-US" sz="2400" dirty="0"/>
              <a:t>補休期限：原則上由勞雇雙方自行協商約定，惟為避免補休期限無所限制，並利勞雇雙方遵循，已於施行細則明定以勞雇雙方特別休假約定年度之末日，作為最終補休期限。</a:t>
            </a:r>
          </a:p>
          <a:p>
            <a:pPr>
              <a:lnSpc>
                <a:spcPct val="100000"/>
              </a:lnSpc>
            </a:pPr>
            <a:r>
              <a:rPr lang="zh-TW" altLang="en-US" sz="2400" dirty="0"/>
              <a:t>勞工如果未能補休完畢，雇主仍然應依延長工作時間或休息日工作當日之工資計算標準發給工資。</a:t>
            </a:r>
            <a:endParaRPr lang="en-US" altLang="zh-TW" sz="2400" dirty="0"/>
          </a:p>
          <a:p>
            <a:pPr lvl="1">
              <a:lnSpc>
                <a:spcPct val="100000"/>
              </a:lnSpc>
            </a:pPr>
            <a:r>
              <a:rPr lang="zh-TW" altLang="en-US" sz="2400" dirty="0"/>
              <a:t>所謂「工資計算標準」，係指以延長工作時間或休息日當日，勞雇雙方原所約定不低於勞動基準法規定之平日每小時工資額及延長工時乘數計算之。（平日延長工作時間者，前兩小時加給</a:t>
            </a:r>
            <a:r>
              <a:rPr lang="en-US" altLang="zh-TW" sz="2400" dirty="0"/>
              <a:t>1/3</a:t>
            </a:r>
            <a:r>
              <a:rPr lang="zh-TW" altLang="en-US" sz="2400" dirty="0"/>
              <a:t>，再延長兩個小時加給</a:t>
            </a:r>
            <a:r>
              <a:rPr lang="en-US" altLang="zh-TW" sz="2400" dirty="0"/>
              <a:t>2/3</a:t>
            </a:r>
            <a:r>
              <a:rPr lang="zh-TW" altLang="en-US" sz="2400" dirty="0"/>
              <a:t>；休息日出勤者，前</a:t>
            </a:r>
            <a:r>
              <a:rPr lang="en-US" altLang="zh-TW" sz="2400" dirty="0"/>
              <a:t>2</a:t>
            </a:r>
            <a:r>
              <a:rPr lang="zh-TW" altLang="en-US" sz="2400" dirty="0"/>
              <a:t>小時另再加給</a:t>
            </a:r>
            <a:r>
              <a:rPr lang="en-US" altLang="zh-TW" sz="2400" dirty="0"/>
              <a:t>1</a:t>
            </a:r>
            <a:r>
              <a:rPr lang="zh-TW" altLang="en-US" sz="2400" dirty="0"/>
              <a:t>又</a:t>
            </a:r>
            <a:r>
              <a:rPr lang="en-US" altLang="zh-TW" sz="2400" dirty="0"/>
              <a:t>1/3</a:t>
            </a:r>
            <a:r>
              <a:rPr lang="zh-TW" altLang="en-US" sz="2400" dirty="0"/>
              <a:t>，第</a:t>
            </a:r>
            <a:r>
              <a:rPr lang="en-US" altLang="zh-TW" sz="2400" dirty="0"/>
              <a:t>3</a:t>
            </a:r>
            <a:r>
              <a:rPr lang="zh-TW" altLang="en-US" sz="2400" dirty="0"/>
              <a:t>至</a:t>
            </a:r>
            <a:r>
              <a:rPr lang="en-US" altLang="zh-TW" sz="2400" dirty="0"/>
              <a:t>8</a:t>
            </a:r>
            <a:r>
              <a:rPr lang="zh-TW" altLang="en-US" sz="2400" dirty="0"/>
              <a:t>小時另再加給</a:t>
            </a:r>
            <a:r>
              <a:rPr lang="en-US" altLang="zh-TW" sz="2400" dirty="0"/>
              <a:t>1</a:t>
            </a:r>
            <a:r>
              <a:rPr lang="zh-TW" altLang="en-US" sz="2400" dirty="0"/>
              <a:t>又</a:t>
            </a:r>
            <a:r>
              <a:rPr lang="en-US" altLang="zh-TW" sz="2400" dirty="0"/>
              <a:t>2/3</a:t>
            </a:r>
            <a:r>
              <a:rPr lang="zh-TW" altLang="en-US" sz="2400" dirty="0"/>
              <a:t>，第</a:t>
            </a:r>
            <a:r>
              <a:rPr lang="en-US" altLang="zh-TW" sz="2400" dirty="0"/>
              <a:t>9</a:t>
            </a:r>
            <a:r>
              <a:rPr lang="zh-TW" altLang="en-US" sz="2400" dirty="0"/>
              <a:t>至</a:t>
            </a:r>
            <a:r>
              <a:rPr lang="en-US" altLang="zh-TW" sz="2400" dirty="0"/>
              <a:t>12</a:t>
            </a:r>
            <a:r>
              <a:rPr lang="zh-TW" altLang="en-US" sz="2400" dirty="0"/>
              <a:t>小時另再加給</a:t>
            </a:r>
            <a:r>
              <a:rPr lang="en-US" altLang="zh-TW" sz="2400" dirty="0"/>
              <a:t>2</a:t>
            </a:r>
            <a:r>
              <a:rPr lang="zh-TW" altLang="en-US" sz="2400" dirty="0"/>
              <a:t>又</a:t>
            </a:r>
            <a:r>
              <a:rPr lang="en-US" altLang="zh-TW" sz="2400" dirty="0"/>
              <a:t>2/3</a:t>
            </a:r>
            <a:r>
              <a:rPr lang="zh-TW" altLang="en-US" sz="2400" dirty="0"/>
              <a:t>）。</a:t>
            </a:r>
          </a:p>
          <a:p>
            <a:endParaRPr lang="zh-TW" altLang="en-US" dirty="0"/>
          </a:p>
        </p:txBody>
      </p:sp>
    </p:spTree>
    <p:extLst>
      <p:ext uri="{BB962C8B-B14F-4D97-AF65-F5344CB8AC3E}">
        <p14:creationId xmlns:p14="http://schemas.microsoft.com/office/powerpoint/2010/main" val="190949191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153229179"/>
              </p:ext>
            </p:extLst>
          </p:nvPr>
        </p:nvGraphicFramePr>
        <p:xfrm>
          <a:off x="441989" y="729401"/>
          <a:ext cx="10972800" cy="5214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004743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034" y="376383"/>
            <a:ext cx="11849493" cy="792088"/>
          </a:xfrm>
        </p:spPr>
        <p:txBody>
          <a:bodyPr/>
          <a:lstStyle/>
          <a:p>
            <a:pPr lvl="0"/>
            <a:r>
              <a:rPr lang="zh-TW" altLang="zh-TW" sz="3600" dirty="0"/>
              <a:t>勞動基準法第</a:t>
            </a:r>
            <a:r>
              <a:rPr lang="en-US" altLang="zh-TW" sz="3600" dirty="0"/>
              <a:t>32</a:t>
            </a:r>
            <a:r>
              <a:rPr lang="zh-TW" altLang="zh-TW" sz="3600" dirty="0"/>
              <a:t>條所稱『經工會或勞工同意』疑義</a:t>
            </a:r>
            <a:endParaRPr lang="zh-TW" altLang="en-US" sz="3600" dirty="0"/>
          </a:p>
        </p:txBody>
      </p:sp>
      <p:sp>
        <p:nvSpPr>
          <p:cNvPr id="3" name="內容版面配置區 2"/>
          <p:cNvSpPr>
            <a:spLocks noGrp="1"/>
          </p:cNvSpPr>
          <p:nvPr>
            <p:ph idx="1"/>
          </p:nvPr>
        </p:nvSpPr>
        <p:spPr>
          <a:xfrm>
            <a:off x="329418" y="1309873"/>
            <a:ext cx="10972800" cy="1989508"/>
          </a:xfrm>
        </p:spPr>
        <p:style>
          <a:lnRef idx="2">
            <a:schemeClr val="accent2"/>
          </a:lnRef>
          <a:fillRef idx="1">
            <a:schemeClr val="lt1"/>
          </a:fillRef>
          <a:effectRef idx="0">
            <a:schemeClr val="accent2"/>
          </a:effectRef>
          <a:fontRef idx="minor">
            <a:schemeClr val="dk1"/>
          </a:fontRef>
        </p:style>
        <p:txBody>
          <a:bodyPr/>
          <a:lstStyle/>
          <a:p>
            <a:pPr marL="39688" lvl="0" indent="0">
              <a:buNone/>
            </a:pPr>
            <a:r>
              <a:rPr lang="en-US" altLang="zh-TW" sz="2000" dirty="0"/>
              <a:t>(</a:t>
            </a:r>
            <a:r>
              <a:rPr lang="zh-TW" altLang="zh-TW" sz="2000" dirty="0"/>
              <a:t>行政院勞工委員會八十一年十一月十四日台勞動二字第三八九七四號函</a:t>
            </a:r>
            <a:r>
              <a:rPr lang="en-US" altLang="zh-TW" sz="2000" dirty="0"/>
              <a:t>)</a:t>
            </a:r>
            <a:endParaRPr lang="zh-TW" altLang="zh-TW" sz="2000" dirty="0"/>
          </a:p>
          <a:p>
            <a:pPr>
              <a:lnSpc>
                <a:spcPct val="100000"/>
              </a:lnSpc>
            </a:pPr>
            <a:r>
              <a:rPr lang="zh-TW" altLang="zh-TW" sz="2400" dirty="0"/>
              <a:t>查勞動基準法第三十二條所稱『經工會或勞工同意』之疑義，前經本會台七十九勞動二字第一二九七三號函釋在案，</a:t>
            </a:r>
            <a:r>
              <a:rPr lang="zh-TW" altLang="zh-TW" sz="2400" dirty="0">
                <a:solidFill>
                  <a:srgbClr val="C00000"/>
                </a:solidFill>
              </a:rPr>
              <a:t>工會如同意，但勞工因健康或其他正當理由不能延長工時者</a:t>
            </a:r>
            <a:r>
              <a:rPr lang="zh-TW" altLang="zh-TW" sz="2400" dirty="0"/>
              <a:t>，依勞動基準法第四十二條規定，</a:t>
            </a:r>
            <a:r>
              <a:rPr lang="zh-TW" altLang="zh-TW" sz="2400" dirty="0">
                <a:solidFill>
                  <a:srgbClr val="C00000"/>
                </a:solidFill>
              </a:rPr>
              <a:t>雇主仍不得強制其工作</a:t>
            </a:r>
          </a:p>
          <a:p>
            <a:pPr>
              <a:lnSpc>
                <a:spcPct val="100000"/>
              </a:lnSpc>
            </a:pPr>
            <a:endParaRPr lang="zh-TW" altLang="en-US" sz="2400" dirty="0"/>
          </a:p>
        </p:txBody>
      </p:sp>
      <p:sp>
        <p:nvSpPr>
          <p:cNvPr id="4" name="內容版面配置區 2"/>
          <p:cNvSpPr txBox="1">
            <a:spLocks/>
          </p:cNvSpPr>
          <p:nvPr/>
        </p:nvSpPr>
        <p:spPr bwMode="auto">
          <a:xfrm>
            <a:off x="329418" y="3667026"/>
            <a:ext cx="10972800" cy="2997723"/>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square" lIns="50800" tIns="50800" rIns="91440" bIns="50800" numCol="1" anchor="t" anchorCtr="0" compatLnSpc="1">
            <a:prstTxWarp prst="textNoShape">
              <a:avLst/>
            </a:prstTxWarp>
          </a:bodyPr>
          <a:lstStyle>
            <a:lvl1pPr marL="382588" indent="-342900" algn="l" rtl="0" eaLnBrk="1" fontAlgn="base" hangingPunct="1">
              <a:lnSpc>
                <a:spcPct val="150000"/>
              </a:lnSpc>
              <a:spcBef>
                <a:spcPts val="700"/>
              </a:spcBef>
              <a:spcAft>
                <a:spcPct val="0"/>
              </a:spcAft>
              <a:buClr>
                <a:srgbClr val="365B93"/>
              </a:buClr>
              <a:buSzPct val="100000"/>
              <a:buFont typeface="Arial" panose="020B0604020202020204" pitchFamily="34" charset="0"/>
              <a:buChar char="•"/>
              <a:defRPr sz="2800" b="1">
                <a:solidFill>
                  <a:srgbClr val="26515F"/>
                </a:solidFill>
                <a:latin typeface="微軟正黑體" panose="020B0604030504040204" pitchFamily="34" charset="-120"/>
                <a:ea typeface="微軟正黑體" panose="020B0604030504040204" pitchFamily="34" charset="-120"/>
                <a:cs typeface="+mn-cs"/>
                <a:sym typeface="Verdana" panose="020B0604030504040204" pitchFamily="34" charset="0"/>
              </a:defRPr>
            </a:lvl1pPr>
            <a:lvl2pPr marL="731838" indent="-285750" algn="l" rtl="0" eaLnBrk="1" fontAlgn="base" hangingPunct="1">
              <a:lnSpc>
                <a:spcPct val="150000"/>
              </a:lnSpc>
              <a:spcBef>
                <a:spcPts val="600"/>
              </a:spcBef>
              <a:spcAft>
                <a:spcPct val="0"/>
              </a:spcAft>
              <a:buClr>
                <a:srgbClr val="438ACB"/>
              </a:buClr>
              <a:buSzPct val="100000"/>
              <a:buFont typeface="Arial" panose="020B0604020202020204" pitchFamily="34" charset="0"/>
              <a:buChar char="•"/>
              <a:defRPr sz="2800" b="1">
                <a:solidFill>
                  <a:srgbClr val="26515F"/>
                </a:solidFill>
                <a:latin typeface="微軟正黑體" panose="020B0604030504040204" pitchFamily="34" charset="-120"/>
                <a:ea typeface="微軟正黑體" panose="020B0604030504040204" pitchFamily="34" charset="-120"/>
                <a:sym typeface="Arial" panose="020B0604020202020204" pitchFamily="34" charset="0"/>
              </a:defRPr>
            </a:lvl2pPr>
            <a:lvl3pPr marL="1131888" indent="-228600" algn="l" rtl="0" eaLnBrk="1" fontAlgn="base" hangingPunct="1">
              <a:lnSpc>
                <a:spcPct val="150000"/>
              </a:lnSpc>
              <a:spcBef>
                <a:spcPts val="600"/>
              </a:spcBef>
              <a:spcAft>
                <a:spcPct val="0"/>
              </a:spcAft>
              <a:buClr>
                <a:srgbClr val="4D4D4D"/>
              </a:buClr>
              <a:buSzPct val="100000"/>
              <a:buFont typeface="Arial" panose="020B0604020202020204" pitchFamily="34" charset="0"/>
              <a:buChar char="•"/>
              <a:defRPr sz="2400" b="1">
                <a:solidFill>
                  <a:srgbClr val="26515F"/>
                </a:solidFill>
                <a:latin typeface="微軟正黑體" panose="020B0604030504040204" pitchFamily="34" charset="-120"/>
                <a:ea typeface="微軟正黑體" panose="020B0604030504040204" pitchFamily="34" charset="-120"/>
                <a:sym typeface="Arial" panose="020B0604020202020204" pitchFamily="34" charset="0"/>
              </a:defRPr>
            </a:lvl3pPr>
            <a:lvl4pPr marL="1589088" indent="-228600" algn="l" rtl="0" eaLnBrk="1" fontAlgn="base" hangingPunct="1">
              <a:lnSpc>
                <a:spcPct val="150000"/>
              </a:lnSpc>
              <a:spcBef>
                <a:spcPts val="500"/>
              </a:spcBef>
              <a:spcAft>
                <a:spcPct val="0"/>
              </a:spcAft>
              <a:buClr>
                <a:srgbClr val="26515F"/>
              </a:buClr>
              <a:buSzPct val="100000"/>
              <a:buFont typeface="Arial" panose="020B0604020202020204" pitchFamily="34" charset="0"/>
              <a:buChar char="•"/>
              <a:defRPr sz="2000" b="1">
                <a:solidFill>
                  <a:srgbClr val="26515F"/>
                </a:solidFill>
                <a:latin typeface="微軟正黑體" panose="020B0604030504040204" pitchFamily="34" charset="-120"/>
                <a:ea typeface="微軟正黑體" panose="020B0604030504040204" pitchFamily="34" charset="-120"/>
                <a:sym typeface="Arial" panose="020B0604020202020204" pitchFamily="34" charset="0"/>
              </a:defRPr>
            </a:lvl4pPr>
            <a:lvl5pPr marL="2046288" indent="-228600" algn="l" rtl="0" eaLnBrk="1" fontAlgn="base" hangingPunct="1">
              <a:lnSpc>
                <a:spcPct val="150000"/>
              </a:lnSpc>
              <a:spcBef>
                <a:spcPts val="500"/>
              </a:spcBef>
              <a:spcAft>
                <a:spcPct val="0"/>
              </a:spcAft>
              <a:buClr>
                <a:srgbClr val="26515F"/>
              </a:buClr>
              <a:buSzPct val="100000"/>
              <a:buFont typeface="Arial" panose="020B0604020202020204" pitchFamily="34" charset="0"/>
              <a:buChar char="•"/>
              <a:defRPr sz="2000" b="1">
                <a:solidFill>
                  <a:srgbClr val="26515F"/>
                </a:solidFill>
                <a:latin typeface="微軟正黑體" panose="020B0604030504040204" pitchFamily="34" charset="-120"/>
                <a:ea typeface="微軟正黑體" panose="020B0604030504040204" pitchFamily="34" charset="-120"/>
                <a:sym typeface="Arial" panose="020B0604020202020204" pitchFamily="34" charset="0"/>
              </a:defRPr>
            </a:lvl5pPr>
            <a:lvl6pPr marL="2503488" indent="-228600" algn="l" rtl="0" eaLnBrk="1" fontAlgn="base" hangingPunct="1">
              <a:spcBef>
                <a:spcPts val="500"/>
              </a:spcBef>
              <a:spcAft>
                <a:spcPct val="0"/>
              </a:spcAft>
              <a:buClr>
                <a:srgbClr val="26515F"/>
              </a:buClr>
              <a:buSzPct val="100000"/>
              <a:buFont typeface="Arial" charset="0"/>
              <a:buChar char="•"/>
              <a:defRPr sz="2000" b="1">
                <a:solidFill>
                  <a:srgbClr val="26515F"/>
                </a:solidFill>
                <a:latin typeface="Arial" charset="0"/>
                <a:sym typeface="Arial" charset="0"/>
              </a:defRPr>
            </a:lvl6pPr>
            <a:lvl7pPr marL="2960688" indent="-228600" algn="l" rtl="0" eaLnBrk="1" fontAlgn="base" hangingPunct="1">
              <a:spcBef>
                <a:spcPts val="500"/>
              </a:spcBef>
              <a:spcAft>
                <a:spcPct val="0"/>
              </a:spcAft>
              <a:buClr>
                <a:srgbClr val="26515F"/>
              </a:buClr>
              <a:buSzPct val="100000"/>
              <a:buFont typeface="Arial" charset="0"/>
              <a:buChar char="•"/>
              <a:defRPr sz="2000" b="1">
                <a:solidFill>
                  <a:srgbClr val="26515F"/>
                </a:solidFill>
                <a:latin typeface="Arial" charset="0"/>
                <a:sym typeface="Arial" charset="0"/>
              </a:defRPr>
            </a:lvl7pPr>
            <a:lvl8pPr marL="3417888" indent="-228600" algn="l" rtl="0" eaLnBrk="1" fontAlgn="base" hangingPunct="1">
              <a:spcBef>
                <a:spcPts val="500"/>
              </a:spcBef>
              <a:spcAft>
                <a:spcPct val="0"/>
              </a:spcAft>
              <a:buClr>
                <a:srgbClr val="26515F"/>
              </a:buClr>
              <a:buSzPct val="100000"/>
              <a:buFont typeface="Arial" charset="0"/>
              <a:buChar char="•"/>
              <a:defRPr sz="2000" b="1">
                <a:solidFill>
                  <a:srgbClr val="26515F"/>
                </a:solidFill>
                <a:latin typeface="Arial" charset="0"/>
                <a:sym typeface="Arial" charset="0"/>
              </a:defRPr>
            </a:lvl8pPr>
            <a:lvl9pPr marL="3875088" indent="-228600" algn="l" rtl="0" eaLnBrk="1" fontAlgn="base" hangingPunct="1">
              <a:spcBef>
                <a:spcPts val="500"/>
              </a:spcBef>
              <a:spcAft>
                <a:spcPct val="0"/>
              </a:spcAft>
              <a:buClr>
                <a:srgbClr val="26515F"/>
              </a:buClr>
              <a:buSzPct val="100000"/>
              <a:buFont typeface="Arial" charset="0"/>
              <a:buChar char="•"/>
              <a:defRPr sz="2000" b="1">
                <a:solidFill>
                  <a:srgbClr val="26515F"/>
                </a:solidFill>
                <a:latin typeface="Arial" charset="0"/>
                <a:sym typeface="Arial" charset="0"/>
              </a:defRPr>
            </a:lvl9pPr>
          </a:lstStyle>
          <a:p>
            <a:pPr marL="39688" indent="0">
              <a:buNone/>
            </a:pPr>
            <a:r>
              <a:rPr lang="en-US" altLang="zh-TW" sz="2000" kern="0" dirty="0"/>
              <a:t>(</a:t>
            </a:r>
            <a:r>
              <a:rPr lang="zh-TW" altLang="en-US" sz="2000" kern="0" dirty="0"/>
              <a:t>行政院勞工委員會八十七年五月二十一日台勞動二字第○一○○號函</a:t>
            </a:r>
            <a:r>
              <a:rPr lang="en-US" altLang="zh-TW" sz="2000" kern="0" dirty="0"/>
              <a:t>)</a:t>
            </a:r>
            <a:endParaRPr lang="zh-TW" altLang="zh-TW" sz="2000" kern="0" dirty="0"/>
          </a:p>
          <a:p>
            <a:pPr>
              <a:lnSpc>
                <a:spcPct val="100000"/>
              </a:lnSpc>
            </a:pPr>
            <a:r>
              <a:rPr lang="zh-TW" altLang="en-US" sz="2400" kern="0" dirty="0"/>
              <a:t>查勞動基準法第三十條所稱</a:t>
            </a:r>
            <a:r>
              <a:rPr lang="en-US" altLang="zh-TW" sz="2400" kern="0" dirty="0"/>
              <a:t>『</a:t>
            </a:r>
            <a:r>
              <a:rPr lang="zh-TW" altLang="en-US" sz="2400" kern="0" dirty="0"/>
              <a:t>經工會或勞工同意</a:t>
            </a:r>
            <a:r>
              <a:rPr lang="en-US" altLang="zh-TW" sz="2400" kern="0" dirty="0"/>
              <a:t>』</a:t>
            </a:r>
            <a:r>
              <a:rPr lang="zh-TW" altLang="en-US" sz="2400" kern="0" dirty="0"/>
              <a:t>，本會曾以八十七年三月七日台勞動二字第○○八五二三號函釋</a:t>
            </a:r>
            <a:r>
              <a:rPr lang="zh-TW" altLang="en-US" sz="2400" u="sng" kern="0" dirty="0">
                <a:solidFill>
                  <a:srgbClr val="C00000"/>
                </a:solidFill>
                <a:effectLst>
                  <a:outerShdw blurRad="38100" dist="38100" dir="2700000" algn="tl">
                    <a:srgbClr val="000000">
                      <a:alpha val="43137"/>
                    </a:srgbClr>
                  </a:outerShdw>
                </a:effectLst>
              </a:rPr>
              <a:t>由工會或勞工半數以上同意</a:t>
            </a:r>
            <a:r>
              <a:rPr lang="zh-TW" altLang="en-US" sz="2400" kern="0" dirty="0"/>
              <a:t>，均無不可，但</a:t>
            </a:r>
            <a:r>
              <a:rPr lang="zh-TW" altLang="en-US" sz="2400" u="sng" kern="0" dirty="0">
                <a:solidFill>
                  <a:srgbClr val="C00000"/>
                </a:solidFill>
                <a:effectLst>
                  <a:outerShdw blurRad="38100" dist="38100" dir="2700000" algn="tl">
                    <a:srgbClr val="000000">
                      <a:alpha val="43137"/>
                    </a:srgbClr>
                  </a:outerShdw>
                </a:effectLst>
              </a:rPr>
              <a:t>非謂工會不同意勞工即不得同意</a:t>
            </a:r>
            <a:r>
              <a:rPr lang="zh-TW" altLang="en-US" sz="2400" kern="0" dirty="0"/>
              <a:t>，且工會同意與否，應以勞工意願為準。至於勞動基準法第三十二條所稱</a:t>
            </a:r>
            <a:r>
              <a:rPr lang="en-US" altLang="zh-TW" sz="2400" kern="0" dirty="0"/>
              <a:t>『</a:t>
            </a:r>
            <a:r>
              <a:rPr lang="zh-TW" altLang="en-US" sz="2400" kern="0" dirty="0"/>
              <a:t>經工會或勞工同意</a:t>
            </a:r>
            <a:r>
              <a:rPr lang="en-US" altLang="zh-TW" sz="2400" kern="0" dirty="0"/>
              <a:t>』</a:t>
            </a:r>
            <a:r>
              <a:rPr lang="zh-TW" altLang="en-US" sz="2400" kern="0" dirty="0"/>
              <a:t>，雖與第三十條所稱</a:t>
            </a:r>
            <a:r>
              <a:rPr lang="en-US" altLang="zh-TW" sz="2400" kern="0" dirty="0"/>
              <a:t>『</a:t>
            </a:r>
            <a:r>
              <a:rPr lang="zh-TW" altLang="en-US" sz="2400" kern="0" dirty="0"/>
              <a:t>經工會或勞工半數以上同意</a:t>
            </a:r>
            <a:r>
              <a:rPr lang="en-US" altLang="zh-TW" sz="2400" kern="0" dirty="0"/>
              <a:t>』</a:t>
            </a:r>
            <a:r>
              <a:rPr lang="zh-TW" altLang="en-US" sz="2400" kern="0" dirty="0"/>
              <a:t>所不同，惟其意涵與上開本會函釋尚無不同</a:t>
            </a:r>
            <a:r>
              <a:rPr lang="zh-TW" altLang="zh-TW" sz="2400" kern="0" dirty="0"/>
              <a:t>。</a:t>
            </a:r>
            <a:endParaRPr lang="zh-TW" altLang="en-US" sz="2400" kern="0" dirty="0"/>
          </a:p>
        </p:txBody>
      </p:sp>
    </p:spTree>
    <p:extLst>
      <p:ext uri="{BB962C8B-B14F-4D97-AF65-F5344CB8AC3E}">
        <p14:creationId xmlns:p14="http://schemas.microsoft.com/office/powerpoint/2010/main" val="96957205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87133" y="692697"/>
            <a:ext cx="10273141" cy="792088"/>
          </a:xfrm>
        </p:spPr>
        <p:txBody>
          <a:bodyPr/>
          <a:lstStyle/>
          <a:p>
            <a:r>
              <a:rPr lang="zh-TW" altLang="en-US" dirty="0"/>
              <a:t>勞工於休假日工作者，工作時數不包括在每月延長工時總額內</a:t>
            </a:r>
            <a:br>
              <a:rPr lang="zh-TW" altLang="en-US" dirty="0"/>
            </a:br>
            <a:endParaRPr lang="zh-TW" altLang="en-US" dirty="0"/>
          </a:p>
        </p:txBody>
      </p:sp>
      <p:sp>
        <p:nvSpPr>
          <p:cNvPr id="3" name="內容版面配置區 2"/>
          <p:cNvSpPr>
            <a:spLocks noGrp="1"/>
          </p:cNvSpPr>
          <p:nvPr>
            <p:ph idx="1"/>
          </p:nvPr>
        </p:nvSpPr>
        <p:spPr>
          <a:xfrm>
            <a:off x="527381" y="1875934"/>
            <a:ext cx="10972800" cy="4823788"/>
          </a:xfrm>
        </p:spPr>
        <p:txBody>
          <a:bodyPr/>
          <a:lstStyle/>
          <a:p>
            <a:pPr marL="39688" indent="0">
              <a:buNone/>
            </a:pPr>
            <a:r>
              <a:rPr lang="en-US" altLang="zh-TW" sz="2000" dirty="0">
                <a:solidFill>
                  <a:srgbClr val="C00000"/>
                </a:solidFill>
              </a:rPr>
              <a:t>(</a:t>
            </a:r>
            <a:r>
              <a:rPr lang="zh-TW" altLang="en-US" sz="2000" dirty="0">
                <a:solidFill>
                  <a:srgbClr val="C00000"/>
                </a:solidFill>
              </a:rPr>
              <a:t>內政部七十三年十一月廿九日台內勞字第二七四三三四號函</a:t>
            </a:r>
            <a:r>
              <a:rPr lang="en-US" altLang="zh-TW" sz="2000" dirty="0">
                <a:solidFill>
                  <a:srgbClr val="C00000"/>
                </a:solidFill>
              </a:rPr>
              <a:t>)</a:t>
            </a:r>
            <a:endParaRPr lang="zh-TW" altLang="en-US" sz="2000" dirty="0">
              <a:solidFill>
                <a:srgbClr val="C00000"/>
              </a:solidFill>
            </a:endParaRPr>
          </a:p>
          <a:p>
            <a:r>
              <a:rPr lang="zh-TW" altLang="en-US" dirty="0"/>
              <a:t>關於勞動基準法第三十九條規定</a:t>
            </a:r>
            <a:r>
              <a:rPr lang="en-US" altLang="zh-TW" dirty="0"/>
              <a:t>『</a:t>
            </a:r>
            <a:r>
              <a:rPr lang="zh-TW" altLang="en-US" dirty="0"/>
              <a:t>雇主經徵得勞工同意於休假日工作者，工資應加倍發給</a:t>
            </a:r>
            <a:r>
              <a:rPr lang="en-US" altLang="zh-TW" dirty="0"/>
              <a:t>』</a:t>
            </a:r>
            <a:r>
              <a:rPr lang="zh-TW" altLang="en-US" dirty="0"/>
              <a:t>。所稱</a:t>
            </a:r>
            <a:r>
              <a:rPr lang="en-US" altLang="zh-TW" dirty="0"/>
              <a:t>『</a:t>
            </a:r>
            <a:r>
              <a:rPr lang="zh-TW" altLang="en-US" dirty="0"/>
              <a:t>休假日</a:t>
            </a:r>
            <a:r>
              <a:rPr lang="en-US" altLang="zh-TW" dirty="0"/>
              <a:t>』</a:t>
            </a:r>
            <a:r>
              <a:rPr lang="zh-TW" altLang="en-US" dirty="0"/>
              <a:t>，僅指該法第三十七條所定之休假及第三十八條所定之特別休假而言。</a:t>
            </a:r>
            <a:r>
              <a:rPr lang="zh-TW" altLang="en-US" u="sng" dirty="0">
                <a:solidFill>
                  <a:srgbClr val="C00000"/>
                </a:solidFill>
                <a:effectLst>
                  <a:outerShdw blurRad="38100" dist="38100" dir="2700000" algn="tl">
                    <a:srgbClr val="000000">
                      <a:alpha val="43137"/>
                    </a:srgbClr>
                  </a:outerShdw>
                </a:effectLst>
              </a:rPr>
              <a:t>至其休假日工作時數，可不包括在同法第三十二條每月延長工作總時數限額內</a:t>
            </a:r>
            <a:r>
              <a:rPr lang="en-US" altLang="zh-TW" dirty="0"/>
              <a:t>(</a:t>
            </a:r>
            <a:r>
              <a:rPr lang="zh-TW" altLang="en-US" dirty="0"/>
              <a:t>也就是</a:t>
            </a:r>
            <a:r>
              <a:rPr lang="en-US" altLang="zh-TW" dirty="0"/>
              <a:t>46</a:t>
            </a:r>
            <a:r>
              <a:rPr lang="zh-TW" altLang="en-US" dirty="0"/>
              <a:t>小時加班時數</a:t>
            </a:r>
            <a:r>
              <a:rPr lang="en-US" altLang="zh-TW" dirty="0"/>
              <a:t>)</a:t>
            </a:r>
            <a:r>
              <a:rPr lang="zh-TW" altLang="en-US" dirty="0"/>
              <a:t>。</a:t>
            </a:r>
          </a:p>
          <a:p>
            <a:endParaRPr lang="zh-TW" altLang="en-US" dirty="0"/>
          </a:p>
        </p:txBody>
      </p:sp>
    </p:spTree>
    <p:extLst>
      <p:ext uri="{BB962C8B-B14F-4D97-AF65-F5344CB8AC3E}">
        <p14:creationId xmlns:p14="http://schemas.microsoft.com/office/powerpoint/2010/main" val="386610308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每月加班時數上限</a:t>
            </a:r>
            <a:r>
              <a:rPr lang="en-US" altLang="zh-TW" dirty="0"/>
              <a:t>46</a:t>
            </a:r>
            <a:r>
              <a:rPr lang="zh-TW" altLang="en-US" dirty="0"/>
              <a:t>小時的範圍</a:t>
            </a:r>
          </a:p>
        </p:txBody>
      </p:sp>
      <p:sp>
        <p:nvSpPr>
          <p:cNvPr id="3" name="內容版面配置區 2"/>
          <p:cNvSpPr>
            <a:spLocks noGrp="1"/>
          </p:cNvSpPr>
          <p:nvPr>
            <p:ph idx="1"/>
          </p:nvPr>
        </p:nvSpPr>
        <p:spPr/>
        <p:txBody>
          <a:bodyPr/>
          <a:lstStyle/>
          <a:p>
            <a:pPr marL="39688" indent="0">
              <a:buNone/>
            </a:pPr>
            <a:r>
              <a:rPr lang="en-US" altLang="zh-TW" dirty="0">
                <a:hlinkClick r:id="rId2"/>
              </a:rPr>
              <a:t>第 20-1 條</a:t>
            </a:r>
            <a:endParaRPr lang="zh-TW" altLang="zh-TW" dirty="0"/>
          </a:p>
          <a:p>
            <a:r>
              <a:rPr lang="zh-TW" altLang="zh-TW" dirty="0"/>
              <a:t>本法所定雇主延長勞工工作之時間如下：</a:t>
            </a:r>
          </a:p>
          <a:p>
            <a:pPr marL="554038" indent="-514350">
              <a:buFont typeface="+mj-ea"/>
              <a:buAutoNum type="ea1ChtPeriod"/>
            </a:pPr>
            <a:r>
              <a:rPr lang="zh-TW" altLang="zh-TW" dirty="0"/>
              <a:t>每日工作時間超過八小時或每週工作總時數超過四十小時之部分。但依本法第三十條第二項、第三項或第三十條之一第一項第一款變更工作時間者，為超過變更後工作時間之部分。</a:t>
            </a:r>
          </a:p>
          <a:p>
            <a:pPr marL="554038" indent="-514350">
              <a:buFont typeface="+mj-ea"/>
              <a:buAutoNum type="ea1ChtPeriod"/>
            </a:pPr>
            <a:r>
              <a:rPr lang="zh-TW" altLang="zh-TW" dirty="0"/>
              <a:t>勞工於本法第三十六條所定休息日工作之時間</a:t>
            </a:r>
            <a:endParaRPr lang="zh-TW" altLang="en-US" dirty="0"/>
          </a:p>
        </p:txBody>
      </p:sp>
    </p:spTree>
    <p:extLst>
      <p:ext uri="{BB962C8B-B14F-4D97-AF65-F5344CB8AC3E}">
        <p14:creationId xmlns:p14="http://schemas.microsoft.com/office/powerpoint/2010/main" val="317475997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每月加班時數上限</a:t>
            </a:r>
            <a:r>
              <a:rPr lang="en-US" altLang="zh-TW" dirty="0"/>
              <a:t>46</a:t>
            </a:r>
            <a:r>
              <a:rPr lang="zh-TW" altLang="en-US" dirty="0"/>
              <a:t>小時的範圍</a:t>
            </a:r>
          </a:p>
        </p:txBody>
      </p:sp>
      <p:pic>
        <p:nvPicPr>
          <p:cNvPr id="4" name="圖片 3"/>
          <p:cNvPicPr>
            <a:picLocks noChangeAspect="1"/>
          </p:cNvPicPr>
          <p:nvPr/>
        </p:nvPicPr>
        <p:blipFill>
          <a:blip r:embed="rId2"/>
          <a:stretch>
            <a:fillRect/>
          </a:stretch>
        </p:blipFill>
        <p:spPr>
          <a:xfrm>
            <a:off x="1772084" y="2152650"/>
            <a:ext cx="8057716" cy="4080510"/>
          </a:xfrm>
          <a:prstGeom prst="rect">
            <a:avLst/>
          </a:prstGeom>
        </p:spPr>
      </p:pic>
    </p:spTree>
    <p:extLst>
      <p:ext uri="{BB962C8B-B14F-4D97-AF65-F5344CB8AC3E}">
        <p14:creationId xmlns:p14="http://schemas.microsoft.com/office/powerpoint/2010/main" val="383337574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標題 1"/>
          <p:cNvSpPr>
            <a:spLocks noGrp="1"/>
          </p:cNvSpPr>
          <p:nvPr>
            <p:ph type="title"/>
          </p:nvPr>
        </p:nvSpPr>
        <p:spPr>
          <a:xfrm>
            <a:off x="509487" y="862900"/>
            <a:ext cx="9527648" cy="792162"/>
          </a:xfrm>
        </p:spPr>
        <p:txBody>
          <a:bodyPr/>
          <a:lstStyle/>
          <a:p>
            <a:r>
              <a:rPr lang="zh-TW" altLang="zh-TW" sz="3600" dirty="0"/>
              <a:t>勞工因健康或其他正當理由，不能接受正常工作時間以外之工作者，雇主不得強制其工作</a:t>
            </a:r>
            <a:endParaRPr lang="zh-TW" altLang="en-US" sz="3600" dirty="0"/>
          </a:p>
        </p:txBody>
      </p:sp>
      <p:sp>
        <p:nvSpPr>
          <p:cNvPr id="59395" name="內容版面配置區 2"/>
          <p:cNvSpPr>
            <a:spLocks noGrp="1"/>
          </p:cNvSpPr>
          <p:nvPr>
            <p:ph idx="1"/>
          </p:nvPr>
        </p:nvSpPr>
        <p:spPr>
          <a:xfrm>
            <a:off x="530504" y="2061979"/>
            <a:ext cx="10671142" cy="3502465"/>
          </a:xfrm>
        </p:spPr>
        <p:txBody>
          <a:bodyPr/>
          <a:lstStyle/>
          <a:p>
            <a:r>
              <a:rPr lang="zh-TW" altLang="zh-TW" dirty="0"/>
              <a:t>勞工如果告訴你無法加班的原因是『陪女朋友看電影』可以構成開除原由嗎? </a:t>
            </a:r>
          </a:p>
          <a:p>
            <a:r>
              <a:rPr lang="zh-TW" altLang="zh-TW" dirty="0"/>
              <a:t>第42條（不得強制正常工作時間以外之工作情形）</a:t>
            </a:r>
            <a:endParaRPr lang="en-US" altLang="zh-TW" dirty="0"/>
          </a:p>
          <a:p>
            <a:r>
              <a:rPr lang="zh-TW" altLang="en-US" dirty="0"/>
              <a:t>管理上的因應之道</a:t>
            </a:r>
            <a:endParaRPr lang="zh-TW" altLang="zh-TW" dirty="0"/>
          </a:p>
          <a:p>
            <a:endParaRPr lang="zh-TW" altLang="en-US" dirty="0"/>
          </a:p>
        </p:txBody>
      </p:sp>
      <p:sp>
        <p:nvSpPr>
          <p:cNvPr id="59396" name="投影片編號版面配置區 3"/>
          <p:cNvSpPr>
            <a:spLocks noGrp="1"/>
          </p:cNvSpPr>
          <p:nvPr>
            <p:ph type="sldNum" sz="quarter" idx="10"/>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7D121231-D8F2-4695-B9A9-E9FD79CD37DC}" type="slidenum">
              <a:rPr lang="en-US" altLang="zh-TW" smtClean="0">
                <a:solidFill>
                  <a:srgbClr val="000000"/>
                </a:solidFill>
              </a:rPr>
              <a:pPr/>
              <a:t>47</a:t>
            </a:fld>
            <a:endParaRPr lang="en-US" altLang="zh-TW">
              <a:solidFill>
                <a:srgbClr val="000000"/>
              </a:solidFill>
            </a:endParaRPr>
          </a:p>
        </p:txBody>
      </p:sp>
    </p:spTree>
    <p:extLst>
      <p:ext uri="{BB962C8B-B14F-4D97-AF65-F5344CB8AC3E}">
        <p14:creationId xmlns:p14="http://schemas.microsoft.com/office/powerpoint/2010/main" val="28023554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7381" y="451798"/>
            <a:ext cx="10273141" cy="792088"/>
          </a:xfrm>
        </p:spPr>
        <p:txBody>
          <a:bodyPr/>
          <a:lstStyle/>
          <a:p>
            <a:r>
              <a:rPr lang="zh-TW" altLang="en-US" dirty="0"/>
              <a:t>員工</a:t>
            </a:r>
            <a:r>
              <a:rPr lang="en-US" altLang="zh-TW" dirty="0"/>
              <a:t>『</a:t>
            </a:r>
            <a:r>
              <a:rPr lang="zh-TW" altLang="en-US" dirty="0"/>
              <a:t>自動</a:t>
            </a:r>
            <a:r>
              <a:rPr lang="en-US" altLang="zh-TW" dirty="0"/>
              <a:t>』</a:t>
            </a:r>
            <a:r>
              <a:rPr lang="zh-TW" altLang="en-US" dirty="0"/>
              <a:t>加班未給加班費，違法</a:t>
            </a:r>
            <a:r>
              <a:rPr lang="en-US" altLang="zh-TW" dirty="0"/>
              <a:t>???</a:t>
            </a:r>
            <a:endParaRPr lang="zh-TW" altLang="en-US" dirty="0"/>
          </a:p>
        </p:txBody>
      </p:sp>
      <p:sp>
        <p:nvSpPr>
          <p:cNvPr id="3" name="內容版面配置區 2"/>
          <p:cNvSpPr>
            <a:spLocks noGrp="1"/>
          </p:cNvSpPr>
          <p:nvPr>
            <p:ph idx="1"/>
          </p:nvPr>
        </p:nvSpPr>
        <p:spPr>
          <a:xfrm>
            <a:off x="378525" y="1378461"/>
            <a:ext cx="10972800" cy="2300404"/>
          </a:xfrm>
        </p:spPr>
        <p:style>
          <a:lnRef idx="2">
            <a:schemeClr val="accent2"/>
          </a:lnRef>
          <a:fillRef idx="1">
            <a:schemeClr val="lt1"/>
          </a:fillRef>
          <a:effectRef idx="0">
            <a:schemeClr val="accent2"/>
          </a:effectRef>
          <a:fontRef idx="minor">
            <a:schemeClr val="dk1"/>
          </a:fontRef>
        </p:style>
        <p:txBody>
          <a:bodyPr/>
          <a:lstStyle/>
          <a:p>
            <a:pPr marL="39688" indent="0">
              <a:lnSpc>
                <a:spcPct val="100000"/>
              </a:lnSpc>
              <a:buNone/>
            </a:pPr>
            <a:r>
              <a:rPr lang="en-US" altLang="zh-TW" sz="2000" dirty="0">
                <a:solidFill>
                  <a:srgbClr val="C00000"/>
                </a:solidFill>
              </a:rPr>
              <a:t>(</a:t>
            </a:r>
            <a:r>
              <a:rPr lang="zh-TW" altLang="en-US" sz="2000" dirty="0">
                <a:solidFill>
                  <a:srgbClr val="C00000"/>
                </a:solidFill>
              </a:rPr>
              <a:t>台北地方法院</a:t>
            </a:r>
            <a:r>
              <a:rPr lang="en-US" altLang="zh-TW" sz="2000" dirty="0">
                <a:solidFill>
                  <a:srgbClr val="C00000"/>
                </a:solidFill>
              </a:rPr>
              <a:t>95</a:t>
            </a:r>
            <a:r>
              <a:rPr lang="zh-TW" altLang="en-US" sz="2000" dirty="0">
                <a:solidFill>
                  <a:srgbClr val="C00000"/>
                </a:solidFill>
              </a:rPr>
              <a:t>年度簡字第</a:t>
            </a:r>
            <a:r>
              <a:rPr lang="en-US" altLang="zh-TW" sz="2000" dirty="0">
                <a:solidFill>
                  <a:srgbClr val="C00000"/>
                </a:solidFill>
              </a:rPr>
              <a:t>987</a:t>
            </a:r>
            <a:r>
              <a:rPr lang="zh-TW" altLang="en-US" sz="2000" dirty="0">
                <a:solidFill>
                  <a:srgbClr val="C00000"/>
                </a:solidFill>
              </a:rPr>
              <a:t>號判決</a:t>
            </a:r>
            <a:r>
              <a:rPr lang="en-US" altLang="zh-TW" sz="2000" dirty="0">
                <a:solidFill>
                  <a:srgbClr val="C00000"/>
                </a:solidFill>
              </a:rPr>
              <a:t>)</a:t>
            </a:r>
          </a:p>
          <a:p>
            <a:pPr marL="39688" indent="0">
              <a:lnSpc>
                <a:spcPct val="100000"/>
              </a:lnSpc>
              <a:buNone/>
            </a:pPr>
            <a:r>
              <a:rPr lang="zh-TW" altLang="en-US" dirty="0"/>
              <a:t>華○公司經勞動勞動檢查處</a:t>
            </a:r>
            <a:r>
              <a:rPr lang="en-US" altLang="zh-TW" dirty="0"/>
              <a:t>95</a:t>
            </a:r>
            <a:r>
              <a:rPr lang="zh-TW" altLang="en-US" dirty="0"/>
              <a:t>年</a:t>
            </a:r>
            <a:r>
              <a:rPr lang="en-US" altLang="zh-TW" dirty="0"/>
              <a:t>5</a:t>
            </a:r>
            <a:r>
              <a:rPr lang="zh-TW" altLang="en-US" dirty="0"/>
              <a:t>月</a:t>
            </a:r>
            <a:r>
              <a:rPr lang="en-US" altLang="zh-TW" dirty="0"/>
              <a:t>8</a:t>
            </a:r>
            <a:r>
              <a:rPr lang="zh-TW" altLang="en-US" dirty="0"/>
              <a:t>日勞動檢查</a:t>
            </a:r>
            <a:r>
              <a:rPr lang="en-US" altLang="zh-TW" dirty="0"/>
              <a:t>, </a:t>
            </a:r>
            <a:r>
              <a:rPr lang="zh-TW" altLang="en-US" dirty="0"/>
              <a:t>發現陳姓</a:t>
            </a:r>
            <a:r>
              <a:rPr lang="en-US" altLang="zh-TW" dirty="0"/>
              <a:t>&amp;</a:t>
            </a:r>
            <a:r>
              <a:rPr lang="zh-TW" altLang="en-US" dirty="0"/>
              <a:t>孫姓兩名員工分別在</a:t>
            </a:r>
            <a:r>
              <a:rPr lang="en-US" altLang="zh-TW" dirty="0"/>
              <a:t>3</a:t>
            </a:r>
            <a:r>
              <a:rPr lang="zh-TW" altLang="en-US" dirty="0"/>
              <a:t>月</a:t>
            </a:r>
            <a:r>
              <a:rPr lang="en-US" altLang="zh-TW" dirty="0"/>
              <a:t>/4</a:t>
            </a:r>
            <a:r>
              <a:rPr lang="zh-TW" altLang="en-US" dirty="0"/>
              <a:t>月加班</a:t>
            </a:r>
            <a:r>
              <a:rPr lang="en-US" altLang="zh-TW" dirty="0"/>
              <a:t>4</a:t>
            </a:r>
            <a:r>
              <a:rPr lang="zh-TW" altLang="en-US" dirty="0"/>
              <a:t>小時</a:t>
            </a:r>
            <a:r>
              <a:rPr lang="en-US" altLang="zh-TW" dirty="0"/>
              <a:t>/28</a:t>
            </a:r>
            <a:r>
              <a:rPr lang="zh-TW" altLang="en-US" dirty="0"/>
              <a:t>小時</a:t>
            </a:r>
            <a:r>
              <a:rPr lang="en-US" altLang="zh-TW" dirty="0"/>
              <a:t>, </a:t>
            </a:r>
            <a:r>
              <a:rPr lang="zh-TW" altLang="en-US" dirty="0"/>
              <a:t>且均未依法給加班費</a:t>
            </a:r>
            <a:r>
              <a:rPr lang="en-US" altLang="zh-TW" dirty="0"/>
              <a:t>, </a:t>
            </a:r>
            <a:r>
              <a:rPr lang="zh-TW" altLang="en-US" dirty="0"/>
              <a:t>違反勞基法規定。該公司聲稱兩名員工在下班後滯留公司是自發性</a:t>
            </a:r>
            <a:r>
              <a:rPr lang="en-US" altLang="zh-TW" dirty="0"/>
              <a:t>, </a:t>
            </a:r>
            <a:r>
              <a:rPr lang="zh-TW" altLang="en-US" dirty="0"/>
              <a:t>並非公司要求</a:t>
            </a:r>
            <a:r>
              <a:rPr lang="en-US" altLang="zh-TW" dirty="0"/>
              <a:t>, </a:t>
            </a:r>
            <a:r>
              <a:rPr lang="zh-TW" altLang="en-US" dirty="0"/>
              <a:t>因此這兩名員工加班未給加班費</a:t>
            </a:r>
            <a:endParaRPr lang="en-US" altLang="zh-TW" dirty="0"/>
          </a:p>
        </p:txBody>
      </p:sp>
      <p:sp>
        <p:nvSpPr>
          <p:cNvPr id="4" name="內容版面配置區 2"/>
          <p:cNvSpPr txBox="1">
            <a:spLocks/>
          </p:cNvSpPr>
          <p:nvPr/>
        </p:nvSpPr>
        <p:spPr bwMode="auto">
          <a:xfrm>
            <a:off x="764841" y="3962296"/>
            <a:ext cx="10972800" cy="2527118"/>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1440" bIns="50800" numCol="1" anchor="t" anchorCtr="0" compatLnSpc="1">
            <a:prstTxWarp prst="textNoShape">
              <a:avLst/>
            </a:prstTxWarp>
          </a:bodyPr>
          <a:lstStyle>
            <a:lvl1pPr marL="382588" indent="-342900" algn="l" rtl="0" eaLnBrk="1" fontAlgn="base" hangingPunct="1">
              <a:lnSpc>
                <a:spcPct val="150000"/>
              </a:lnSpc>
              <a:spcBef>
                <a:spcPts val="700"/>
              </a:spcBef>
              <a:spcAft>
                <a:spcPct val="0"/>
              </a:spcAft>
              <a:buClr>
                <a:srgbClr val="365B93"/>
              </a:buClr>
              <a:buSzPct val="100000"/>
              <a:buFont typeface="Arial" panose="020B0604020202020204" pitchFamily="34" charset="0"/>
              <a:buChar char="•"/>
              <a:defRPr sz="2800" b="1">
                <a:solidFill>
                  <a:srgbClr val="26515F"/>
                </a:solidFill>
                <a:latin typeface="微軟正黑體" panose="020B0604030504040204" pitchFamily="34" charset="-120"/>
                <a:ea typeface="微軟正黑體" panose="020B0604030504040204" pitchFamily="34" charset="-120"/>
                <a:cs typeface="+mn-cs"/>
                <a:sym typeface="Verdana" panose="020B0604030504040204" pitchFamily="34" charset="0"/>
              </a:defRPr>
            </a:lvl1pPr>
            <a:lvl2pPr marL="731838" indent="-285750" algn="l" rtl="0" eaLnBrk="1" fontAlgn="base" hangingPunct="1">
              <a:lnSpc>
                <a:spcPct val="150000"/>
              </a:lnSpc>
              <a:spcBef>
                <a:spcPts val="600"/>
              </a:spcBef>
              <a:spcAft>
                <a:spcPct val="0"/>
              </a:spcAft>
              <a:buClr>
                <a:srgbClr val="438ACB"/>
              </a:buClr>
              <a:buSzPct val="100000"/>
              <a:buFont typeface="Arial" panose="020B0604020202020204" pitchFamily="34" charset="0"/>
              <a:buChar char="•"/>
              <a:defRPr sz="2800" b="1">
                <a:solidFill>
                  <a:srgbClr val="26515F"/>
                </a:solidFill>
                <a:latin typeface="微軟正黑體" panose="020B0604030504040204" pitchFamily="34" charset="-120"/>
                <a:ea typeface="微軟正黑體" panose="020B0604030504040204" pitchFamily="34" charset="-120"/>
                <a:sym typeface="Arial" panose="020B0604020202020204" pitchFamily="34" charset="0"/>
              </a:defRPr>
            </a:lvl2pPr>
            <a:lvl3pPr marL="1131888" indent="-228600" algn="l" rtl="0" eaLnBrk="1" fontAlgn="base" hangingPunct="1">
              <a:lnSpc>
                <a:spcPct val="150000"/>
              </a:lnSpc>
              <a:spcBef>
                <a:spcPts val="600"/>
              </a:spcBef>
              <a:spcAft>
                <a:spcPct val="0"/>
              </a:spcAft>
              <a:buClr>
                <a:srgbClr val="4D4D4D"/>
              </a:buClr>
              <a:buSzPct val="100000"/>
              <a:buFont typeface="Arial" panose="020B0604020202020204" pitchFamily="34" charset="0"/>
              <a:buChar char="•"/>
              <a:defRPr sz="2400" b="1">
                <a:solidFill>
                  <a:srgbClr val="26515F"/>
                </a:solidFill>
                <a:latin typeface="微軟正黑體" panose="020B0604030504040204" pitchFamily="34" charset="-120"/>
                <a:ea typeface="微軟正黑體" panose="020B0604030504040204" pitchFamily="34" charset="-120"/>
                <a:sym typeface="Arial" panose="020B0604020202020204" pitchFamily="34" charset="0"/>
              </a:defRPr>
            </a:lvl3pPr>
            <a:lvl4pPr marL="1589088" indent="-228600" algn="l" rtl="0" eaLnBrk="1" fontAlgn="base" hangingPunct="1">
              <a:lnSpc>
                <a:spcPct val="150000"/>
              </a:lnSpc>
              <a:spcBef>
                <a:spcPts val="500"/>
              </a:spcBef>
              <a:spcAft>
                <a:spcPct val="0"/>
              </a:spcAft>
              <a:buClr>
                <a:srgbClr val="26515F"/>
              </a:buClr>
              <a:buSzPct val="100000"/>
              <a:buFont typeface="Arial" panose="020B0604020202020204" pitchFamily="34" charset="0"/>
              <a:buChar char="•"/>
              <a:defRPr sz="2000" b="1">
                <a:solidFill>
                  <a:srgbClr val="26515F"/>
                </a:solidFill>
                <a:latin typeface="微軟正黑體" panose="020B0604030504040204" pitchFamily="34" charset="-120"/>
                <a:ea typeface="微軟正黑體" panose="020B0604030504040204" pitchFamily="34" charset="-120"/>
                <a:sym typeface="Arial" panose="020B0604020202020204" pitchFamily="34" charset="0"/>
              </a:defRPr>
            </a:lvl4pPr>
            <a:lvl5pPr marL="2046288" indent="-228600" algn="l" rtl="0" eaLnBrk="1" fontAlgn="base" hangingPunct="1">
              <a:lnSpc>
                <a:spcPct val="150000"/>
              </a:lnSpc>
              <a:spcBef>
                <a:spcPts val="500"/>
              </a:spcBef>
              <a:spcAft>
                <a:spcPct val="0"/>
              </a:spcAft>
              <a:buClr>
                <a:srgbClr val="26515F"/>
              </a:buClr>
              <a:buSzPct val="100000"/>
              <a:buFont typeface="Arial" panose="020B0604020202020204" pitchFamily="34" charset="0"/>
              <a:buChar char="•"/>
              <a:defRPr sz="2000" b="1">
                <a:solidFill>
                  <a:srgbClr val="26515F"/>
                </a:solidFill>
                <a:latin typeface="微軟正黑體" panose="020B0604030504040204" pitchFamily="34" charset="-120"/>
                <a:ea typeface="微軟正黑體" panose="020B0604030504040204" pitchFamily="34" charset="-120"/>
                <a:sym typeface="Arial" panose="020B0604020202020204" pitchFamily="34" charset="0"/>
              </a:defRPr>
            </a:lvl5pPr>
            <a:lvl6pPr marL="2503488" indent="-228600" algn="l" rtl="0" eaLnBrk="1" fontAlgn="base" hangingPunct="1">
              <a:spcBef>
                <a:spcPts val="500"/>
              </a:spcBef>
              <a:spcAft>
                <a:spcPct val="0"/>
              </a:spcAft>
              <a:buClr>
                <a:srgbClr val="26515F"/>
              </a:buClr>
              <a:buSzPct val="100000"/>
              <a:buFont typeface="Arial" charset="0"/>
              <a:buChar char="•"/>
              <a:defRPr sz="2000" b="1">
                <a:solidFill>
                  <a:srgbClr val="26515F"/>
                </a:solidFill>
                <a:latin typeface="Arial" charset="0"/>
                <a:sym typeface="Arial" charset="0"/>
              </a:defRPr>
            </a:lvl6pPr>
            <a:lvl7pPr marL="2960688" indent="-228600" algn="l" rtl="0" eaLnBrk="1" fontAlgn="base" hangingPunct="1">
              <a:spcBef>
                <a:spcPts val="500"/>
              </a:spcBef>
              <a:spcAft>
                <a:spcPct val="0"/>
              </a:spcAft>
              <a:buClr>
                <a:srgbClr val="26515F"/>
              </a:buClr>
              <a:buSzPct val="100000"/>
              <a:buFont typeface="Arial" charset="0"/>
              <a:buChar char="•"/>
              <a:defRPr sz="2000" b="1">
                <a:solidFill>
                  <a:srgbClr val="26515F"/>
                </a:solidFill>
                <a:latin typeface="Arial" charset="0"/>
                <a:sym typeface="Arial" charset="0"/>
              </a:defRPr>
            </a:lvl7pPr>
            <a:lvl8pPr marL="3417888" indent="-228600" algn="l" rtl="0" eaLnBrk="1" fontAlgn="base" hangingPunct="1">
              <a:spcBef>
                <a:spcPts val="500"/>
              </a:spcBef>
              <a:spcAft>
                <a:spcPct val="0"/>
              </a:spcAft>
              <a:buClr>
                <a:srgbClr val="26515F"/>
              </a:buClr>
              <a:buSzPct val="100000"/>
              <a:buFont typeface="Arial" charset="0"/>
              <a:buChar char="•"/>
              <a:defRPr sz="2000" b="1">
                <a:solidFill>
                  <a:srgbClr val="26515F"/>
                </a:solidFill>
                <a:latin typeface="Arial" charset="0"/>
                <a:sym typeface="Arial" charset="0"/>
              </a:defRPr>
            </a:lvl8pPr>
            <a:lvl9pPr marL="3875088" indent="-228600" algn="l" rtl="0" eaLnBrk="1" fontAlgn="base" hangingPunct="1">
              <a:spcBef>
                <a:spcPts val="500"/>
              </a:spcBef>
              <a:spcAft>
                <a:spcPct val="0"/>
              </a:spcAft>
              <a:buClr>
                <a:srgbClr val="26515F"/>
              </a:buClr>
              <a:buSzPct val="100000"/>
              <a:buFont typeface="Arial" charset="0"/>
              <a:buChar char="•"/>
              <a:defRPr sz="2000" b="1">
                <a:solidFill>
                  <a:srgbClr val="26515F"/>
                </a:solidFill>
                <a:latin typeface="Arial" charset="0"/>
                <a:sym typeface="Arial" charset="0"/>
              </a:defRPr>
            </a:lvl9pPr>
          </a:lstStyle>
          <a:p>
            <a:pPr>
              <a:lnSpc>
                <a:spcPct val="100000"/>
              </a:lnSpc>
            </a:pPr>
            <a:r>
              <a:rPr lang="zh-TW" altLang="en-US" kern="0" dirty="0"/>
              <a:t>雖該公司聲稱兩名員工在下班後滯留公司是自發性</a:t>
            </a:r>
            <a:r>
              <a:rPr lang="en-US" altLang="zh-TW" kern="0" dirty="0"/>
              <a:t>, </a:t>
            </a:r>
            <a:r>
              <a:rPr lang="zh-TW" altLang="en-US" kern="0" dirty="0"/>
              <a:t>並非公司要求</a:t>
            </a:r>
            <a:r>
              <a:rPr lang="en-US" altLang="zh-TW" kern="0" dirty="0"/>
              <a:t>, </a:t>
            </a:r>
            <a:r>
              <a:rPr lang="zh-TW" altLang="en-US" kern="0" dirty="0"/>
              <a:t>惟查兩名員工加班未給加班費</a:t>
            </a:r>
            <a:r>
              <a:rPr lang="en-US" altLang="zh-TW" kern="0" dirty="0"/>
              <a:t>, </a:t>
            </a:r>
            <a:r>
              <a:rPr lang="zh-TW" altLang="en-US" kern="0" dirty="0"/>
              <a:t>是因為公司營運虧損為節省成本而未申報加班</a:t>
            </a:r>
            <a:r>
              <a:rPr lang="en-US" altLang="zh-TW" kern="0" dirty="0"/>
              <a:t>, </a:t>
            </a:r>
            <a:r>
              <a:rPr lang="zh-TW" altLang="en-US" kern="0" dirty="0"/>
              <a:t>公司因而未發給加班費</a:t>
            </a:r>
            <a:endParaRPr lang="en-US" altLang="zh-TW" kern="0" dirty="0"/>
          </a:p>
          <a:p>
            <a:pPr>
              <a:lnSpc>
                <a:spcPct val="100000"/>
              </a:lnSpc>
            </a:pPr>
            <a:r>
              <a:rPr lang="zh-TW" altLang="en-US" kern="0" dirty="0"/>
              <a:t>公司為法人對勞動法規定應知之甚詳</a:t>
            </a:r>
            <a:r>
              <a:rPr lang="en-US" altLang="zh-TW" kern="0" dirty="0"/>
              <a:t>, </a:t>
            </a:r>
            <a:r>
              <a:rPr lang="zh-TW" altLang="en-US" kern="0" dirty="0"/>
              <a:t>本應切實遵守</a:t>
            </a:r>
            <a:r>
              <a:rPr lang="en-US" altLang="zh-TW" kern="0" dirty="0"/>
              <a:t>, </a:t>
            </a:r>
            <a:r>
              <a:rPr lang="zh-TW" altLang="en-US" kern="0" dirty="0"/>
              <a:t>所稱未要求兩名員工加班</a:t>
            </a:r>
            <a:r>
              <a:rPr lang="en-US" altLang="zh-TW" kern="0" dirty="0"/>
              <a:t>, </a:t>
            </a:r>
            <a:r>
              <a:rPr lang="zh-TW" altLang="en-US" kern="0" dirty="0"/>
              <a:t>總然署實</a:t>
            </a:r>
            <a:r>
              <a:rPr lang="en-US" altLang="zh-TW" kern="0" dirty="0"/>
              <a:t>, </a:t>
            </a:r>
            <a:r>
              <a:rPr lang="zh-TW" altLang="en-US" kern="0" dirty="0"/>
              <a:t>亦無解其違章事實之成立</a:t>
            </a:r>
          </a:p>
        </p:txBody>
      </p:sp>
    </p:spTree>
    <p:extLst>
      <p:ext uri="{BB962C8B-B14F-4D97-AF65-F5344CB8AC3E}">
        <p14:creationId xmlns:p14="http://schemas.microsoft.com/office/powerpoint/2010/main" val="12248114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77570" y="400466"/>
            <a:ext cx="8972755" cy="792088"/>
          </a:xfrm>
        </p:spPr>
        <p:txBody>
          <a:bodyPr/>
          <a:lstStyle/>
          <a:p>
            <a:r>
              <a:rPr lang="zh-TW" altLang="en-US" sz="3600" dirty="0"/>
              <a:t>工作規則</a:t>
            </a:r>
            <a:r>
              <a:rPr lang="en-US" altLang="zh-TW" sz="3600" dirty="0"/>
              <a:t>&amp;</a:t>
            </a:r>
            <a:r>
              <a:rPr lang="zh-TW" altLang="en-US" sz="3600" dirty="0"/>
              <a:t>勞動契約說明加班申請</a:t>
            </a:r>
            <a:r>
              <a:rPr lang="en-US" altLang="zh-TW" sz="3600" dirty="0"/>
              <a:t>, </a:t>
            </a:r>
            <a:r>
              <a:rPr lang="zh-TW" altLang="en-US" sz="3600" dirty="0"/>
              <a:t>員工主張加班費敗訴</a:t>
            </a:r>
          </a:p>
        </p:txBody>
      </p:sp>
      <p:sp>
        <p:nvSpPr>
          <p:cNvPr id="3" name="內容版面配置區 2"/>
          <p:cNvSpPr>
            <a:spLocks noGrp="1"/>
          </p:cNvSpPr>
          <p:nvPr>
            <p:ph idx="1"/>
          </p:nvPr>
        </p:nvSpPr>
        <p:spPr>
          <a:xfrm>
            <a:off x="277570" y="1362675"/>
            <a:ext cx="11454088" cy="1252933"/>
          </a:xfrm>
        </p:spPr>
        <p:txBody>
          <a:bodyPr/>
          <a:lstStyle/>
          <a:p>
            <a:pPr marL="39688" indent="0">
              <a:lnSpc>
                <a:spcPct val="100000"/>
              </a:lnSpc>
              <a:buNone/>
            </a:pPr>
            <a:r>
              <a:rPr lang="zh-TW" altLang="en-US" sz="2400" dirty="0"/>
              <a:t>某勞工主張，其在職期間於假日或平日加班時，公司未給與加班費</a:t>
            </a:r>
            <a:r>
              <a:rPr lang="en-US" altLang="zh-TW" sz="2400" dirty="0"/>
              <a:t>;</a:t>
            </a:r>
            <a:r>
              <a:rPr lang="zh-TW" altLang="en-US" sz="2400" dirty="0"/>
              <a:t> 另外</a:t>
            </a:r>
            <a:r>
              <a:rPr lang="en-US" altLang="zh-TW" sz="2400" dirty="0"/>
              <a:t>,</a:t>
            </a:r>
            <a:r>
              <a:rPr lang="zh-TW" altLang="en-US" sz="2400" dirty="0"/>
              <a:t>公司也經常利用下班假日舉辦會議或上課，也未給付加班費，認為公司已違反勞動契約</a:t>
            </a:r>
            <a:r>
              <a:rPr lang="en-US" altLang="zh-TW" sz="2400" dirty="0"/>
              <a:t>&amp;</a:t>
            </a:r>
            <a:r>
              <a:rPr lang="zh-TW" altLang="en-US" sz="2400" dirty="0"/>
              <a:t>勞工法令，請求得依勞基法終止勞動契約，並請求資遣費與未給付之加班費</a:t>
            </a:r>
            <a:endParaRPr lang="en-US" altLang="zh-TW" sz="2400" dirty="0"/>
          </a:p>
        </p:txBody>
      </p:sp>
      <p:sp>
        <p:nvSpPr>
          <p:cNvPr id="4" name="內容版面配置區 2"/>
          <p:cNvSpPr txBox="1">
            <a:spLocks/>
          </p:cNvSpPr>
          <p:nvPr/>
        </p:nvSpPr>
        <p:spPr bwMode="auto">
          <a:xfrm>
            <a:off x="277570" y="2785729"/>
            <a:ext cx="11454088" cy="3732028"/>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1440" bIns="50800" numCol="1" anchor="t" anchorCtr="0" compatLnSpc="1">
            <a:prstTxWarp prst="textNoShape">
              <a:avLst/>
            </a:prstTxWarp>
          </a:bodyPr>
          <a:lstStyle>
            <a:lvl1pPr marL="382588" indent="-342900" algn="l" rtl="0" eaLnBrk="1" fontAlgn="base" hangingPunct="1">
              <a:lnSpc>
                <a:spcPct val="150000"/>
              </a:lnSpc>
              <a:spcBef>
                <a:spcPts val="700"/>
              </a:spcBef>
              <a:spcAft>
                <a:spcPct val="0"/>
              </a:spcAft>
              <a:buClr>
                <a:srgbClr val="365B93"/>
              </a:buClr>
              <a:buSzPct val="100000"/>
              <a:buFont typeface="Arial" panose="020B0604020202020204" pitchFamily="34" charset="0"/>
              <a:buChar char="•"/>
              <a:defRPr sz="2800" b="1">
                <a:solidFill>
                  <a:srgbClr val="26515F"/>
                </a:solidFill>
                <a:latin typeface="微軟正黑體" panose="020B0604030504040204" pitchFamily="34" charset="-120"/>
                <a:ea typeface="微軟正黑體" panose="020B0604030504040204" pitchFamily="34" charset="-120"/>
                <a:cs typeface="+mn-cs"/>
                <a:sym typeface="Verdana" panose="020B0604030504040204" pitchFamily="34" charset="0"/>
              </a:defRPr>
            </a:lvl1pPr>
            <a:lvl2pPr marL="731838" indent="-285750" algn="l" rtl="0" eaLnBrk="1" fontAlgn="base" hangingPunct="1">
              <a:lnSpc>
                <a:spcPct val="150000"/>
              </a:lnSpc>
              <a:spcBef>
                <a:spcPts val="600"/>
              </a:spcBef>
              <a:spcAft>
                <a:spcPct val="0"/>
              </a:spcAft>
              <a:buClr>
                <a:srgbClr val="438ACB"/>
              </a:buClr>
              <a:buSzPct val="100000"/>
              <a:buFont typeface="Arial" panose="020B0604020202020204" pitchFamily="34" charset="0"/>
              <a:buChar char="•"/>
              <a:defRPr sz="2800" b="1">
                <a:solidFill>
                  <a:srgbClr val="26515F"/>
                </a:solidFill>
                <a:latin typeface="微軟正黑體" panose="020B0604030504040204" pitchFamily="34" charset="-120"/>
                <a:ea typeface="微軟正黑體" panose="020B0604030504040204" pitchFamily="34" charset="-120"/>
                <a:sym typeface="Arial" panose="020B0604020202020204" pitchFamily="34" charset="0"/>
              </a:defRPr>
            </a:lvl2pPr>
            <a:lvl3pPr marL="1131888" indent="-228600" algn="l" rtl="0" eaLnBrk="1" fontAlgn="base" hangingPunct="1">
              <a:lnSpc>
                <a:spcPct val="150000"/>
              </a:lnSpc>
              <a:spcBef>
                <a:spcPts val="600"/>
              </a:spcBef>
              <a:spcAft>
                <a:spcPct val="0"/>
              </a:spcAft>
              <a:buClr>
                <a:srgbClr val="4D4D4D"/>
              </a:buClr>
              <a:buSzPct val="100000"/>
              <a:buFont typeface="Arial" panose="020B0604020202020204" pitchFamily="34" charset="0"/>
              <a:buChar char="•"/>
              <a:defRPr sz="2400" b="1">
                <a:solidFill>
                  <a:srgbClr val="26515F"/>
                </a:solidFill>
                <a:latin typeface="微軟正黑體" panose="020B0604030504040204" pitchFamily="34" charset="-120"/>
                <a:ea typeface="微軟正黑體" panose="020B0604030504040204" pitchFamily="34" charset="-120"/>
                <a:sym typeface="Arial" panose="020B0604020202020204" pitchFamily="34" charset="0"/>
              </a:defRPr>
            </a:lvl3pPr>
            <a:lvl4pPr marL="1589088" indent="-228600" algn="l" rtl="0" eaLnBrk="1" fontAlgn="base" hangingPunct="1">
              <a:lnSpc>
                <a:spcPct val="150000"/>
              </a:lnSpc>
              <a:spcBef>
                <a:spcPts val="500"/>
              </a:spcBef>
              <a:spcAft>
                <a:spcPct val="0"/>
              </a:spcAft>
              <a:buClr>
                <a:srgbClr val="26515F"/>
              </a:buClr>
              <a:buSzPct val="100000"/>
              <a:buFont typeface="Arial" panose="020B0604020202020204" pitchFamily="34" charset="0"/>
              <a:buChar char="•"/>
              <a:defRPr sz="2000" b="1">
                <a:solidFill>
                  <a:srgbClr val="26515F"/>
                </a:solidFill>
                <a:latin typeface="微軟正黑體" panose="020B0604030504040204" pitchFamily="34" charset="-120"/>
                <a:ea typeface="微軟正黑體" panose="020B0604030504040204" pitchFamily="34" charset="-120"/>
                <a:sym typeface="Arial" panose="020B0604020202020204" pitchFamily="34" charset="0"/>
              </a:defRPr>
            </a:lvl4pPr>
            <a:lvl5pPr marL="2046288" indent="-228600" algn="l" rtl="0" eaLnBrk="1" fontAlgn="base" hangingPunct="1">
              <a:lnSpc>
                <a:spcPct val="150000"/>
              </a:lnSpc>
              <a:spcBef>
                <a:spcPts val="500"/>
              </a:spcBef>
              <a:spcAft>
                <a:spcPct val="0"/>
              </a:spcAft>
              <a:buClr>
                <a:srgbClr val="26515F"/>
              </a:buClr>
              <a:buSzPct val="100000"/>
              <a:buFont typeface="Arial" panose="020B0604020202020204" pitchFamily="34" charset="0"/>
              <a:buChar char="•"/>
              <a:defRPr sz="2000" b="1">
                <a:solidFill>
                  <a:srgbClr val="26515F"/>
                </a:solidFill>
                <a:latin typeface="微軟正黑體" panose="020B0604030504040204" pitchFamily="34" charset="-120"/>
                <a:ea typeface="微軟正黑體" panose="020B0604030504040204" pitchFamily="34" charset="-120"/>
                <a:sym typeface="Arial" panose="020B0604020202020204" pitchFamily="34" charset="0"/>
              </a:defRPr>
            </a:lvl5pPr>
            <a:lvl6pPr marL="2503488" indent="-228600" algn="l" rtl="0" eaLnBrk="1" fontAlgn="base" hangingPunct="1">
              <a:spcBef>
                <a:spcPts val="500"/>
              </a:spcBef>
              <a:spcAft>
                <a:spcPct val="0"/>
              </a:spcAft>
              <a:buClr>
                <a:srgbClr val="26515F"/>
              </a:buClr>
              <a:buSzPct val="100000"/>
              <a:buFont typeface="Arial" charset="0"/>
              <a:buChar char="•"/>
              <a:defRPr sz="2000" b="1">
                <a:solidFill>
                  <a:srgbClr val="26515F"/>
                </a:solidFill>
                <a:latin typeface="Arial" charset="0"/>
                <a:sym typeface="Arial" charset="0"/>
              </a:defRPr>
            </a:lvl6pPr>
            <a:lvl7pPr marL="2960688" indent="-228600" algn="l" rtl="0" eaLnBrk="1" fontAlgn="base" hangingPunct="1">
              <a:spcBef>
                <a:spcPts val="500"/>
              </a:spcBef>
              <a:spcAft>
                <a:spcPct val="0"/>
              </a:spcAft>
              <a:buClr>
                <a:srgbClr val="26515F"/>
              </a:buClr>
              <a:buSzPct val="100000"/>
              <a:buFont typeface="Arial" charset="0"/>
              <a:buChar char="•"/>
              <a:defRPr sz="2000" b="1">
                <a:solidFill>
                  <a:srgbClr val="26515F"/>
                </a:solidFill>
                <a:latin typeface="Arial" charset="0"/>
                <a:sym typeface="Arial" charset="0"/>
              </a:defRPr>
            </a:lvl7pPr>
            <a:lvl8pPr marL="3417888" indent="-228600" algn="l" rtl="0" eaLnBrk="1" fontAlgn="base" hangingPunct="1">
              <a:spcBef>
                <a:spcPts val="500"/>
              </a:spcBef>
              <a:spcAft>
                <a:spcPct val="0"/>
              </a:spcAft>
              <a:buClr>
                <a:srgbClr val="26515F"/>
              </a:buClr>
              <a:buSzPct val="100000"/>
              <a:buFont typeface="Arial" charset="0"/>
              <a:buChar char="•"/>
              <a:defRPr sz="2000" b="1">
                <a:solidFill>
                  <a:srgbClr val="26515F"/>
                </a:solidFill>
                <a:latin typeface="Arial" charset="0"/>
                <a:sym typeface="Arial" charset="0"/>
              </a:defRPr>
            </a:lvl8pPr>
            <a:lvl9pPr marL="3875088" indent="-228600" algn="l" rtl="0" eaLnBrk="1" fontAlgn="base" hangingPunct="1">
              <a:spcBef>
                <a:spcPts val="500"/>
              </a:spcBef>
              <a:spcAft>
                <a:spcPct val="0"/>
              </a:spcAft>
              <a:buClr>
                <a:srgbClr val="26515F"/>
              </a:buClr>
              <a:buSzPct val="100000"/>
              <a:buFont typeface="Arial" charset="0"/>
              <a:buChar char="•"/>
              <a:defRPr sz="2000" b="1">
                <a:solidFill>
                  <a:srgbClr val="26515F"/>
                </a:solidFill>
                <a:latin typeface="Arial" charset="0"/>
                <a:sym typeface="Arial" charset="0"/>
              </a:defRPr>
            </a:lvl9pPr>
          </a:lstStyle>
          <a:p>
            <a:pPr marL="39688" indent="0">
              <a:lnSpc>
                <a:spcPct val="100000"/>
              </a:lnSpc>
              <a:buFont typeface="Arial" panose="020B0604020202020204" pitchFamily="34" charset="0"/>
              <a:buNone/>
            </a:pPr>
            <a:r>
              <a:rPr lang="en-US" altLang="zh-TW" sz="2000" kern="0" dirty="0">
                <a:solidFill>
                  <a:srgbClr val="C00000"/>
                </a:solidFill>
              </a:rPr>
              <a:t>(</a:t>
            </a:r>
            <a:r>
              <a:rPr lang="zh-TW" altLang="en-US" sz="2000" kern="0" dirty="0">
                <a:solidFill>
                  <a:srgbClr val="C00000"/>
                </a:solidFill>
              </a:rPr>
              <a:t>台灣高等法院九十五年度勞上易字第八十二號判決</a:t>
            </a:r>
            <a:r>
              <a:rPr lang="en-US" altLang="zh-TW" sz="2000" kern="0" dirty="0">
                <a:solidFill>
                  <a:srgbClr val="C00000"/>
                </a:solidFill>
              </a:rPr>
              <a:t>)</a:t>
            </a:r>
          </a:p>
          <a:p>
            <a:pPr lvl="1">
              <a:lnSpc>
                <a:spcPct val="100000"/>
              </a:lnSpc>
            </a:pPr>
            <a:r>
              <a:rPr lang="zh-TW" altLang="en-US" sz="2400" kern="0" dirty="0"/>
              <a:t>為求經營之效率，有必要將勞動條件及服務規律的契約內容予以統一化、定型化之方式來處置，工作規則即係雇主為了實現企業營利之目的，對於</a:t>
            </a:r>
            <a:r>
              <a:rPr lang="zh-TW" altLang="en-US" sz="2400" kern="0" dirty="0">
                <a:solidFill>
                  <a:srgbClr val="C00000"/>
                </a:solidFill>
              </a:rPr>
              <a:t>所僱用之勞工，制定統一之勞動條件及服務規律以維持企業內部秩序。被上訴人</a:t>
            </a:r>
            <a:r>
              <a:rPr lang="en-US" altLang="zh-TW" sz="2400" kern="0" dirty="0">
                <a:solidFill>
                  <a:srgbClr val="C00000"/>
                </a:solidFill>
              </a:rPr>
              <a:t>(</a:t>
            </a:r>
            <a:r>
              <a:rPr lang="zh-TW" altLang="en-US" sz="2400" kern="0" dirty="0">
                <a:solidFill>
                  <a:srgbClr val="C00000"/>
                </a:solidFill>
              </a:rPr>
              <a:t>公司</a:t>
            </a:r>
            <a:r>
              <a:rPr lang="en-US" altLang="zh-TW" sz="2400" kern="0" dirty="0">
                <a:solidFill>
                  <a:srgbClr val="C00000"/>
                </a:solidFill>
              </a:rPr>
              <a:t>)</a:t>
            </a:r>
            <a:r>
              <a:rPr lang="zh-TW" altLang="en-US" sz="2400" kern="0" dirty="0">
                <a:solidFill>
                  <a:srgbClr val="C00000"/>
                </a:solidFill>
              </a:rPr>
              <a:t> 訂立之考勤辦法包含員工上下班作息時間及加班申請等規定。</a:t>
            </a:r>
            <a:endParaRPr lang="en-US" altLang="zh-TW" sz="2400" kern="0" dirty="0">
              <a:solidFill>
                <a:srgbClr val="C00000"/>
              </a:solidFill>
            </a:endParaRPr>
          </a:p>
          <a:p>
            <a:pPr lvl="1">
              <a:lnSpc>
                <a:spcPct val="100000"/>
              </a:lnSpc>
            </a:pPr>
            <a:r>
              <a:rPr lang="zh-TW" altLang="en-US" sz="2400" kern="0" dirty="0"/>
              <a:t>上訴人</a:t>
            </a:r>
            <a:r>
              <a:rPr lang="en-US" altLang="zh-TW" sz="2400" kern="0" dirty="0"/>
              <a:t>(</a:t>
            </a:r>
            <a:r>
              <a:rPr lang="zh-TW" altLang="en-US" sz="2400" kern="0" dirty="0"/>
              <a:t>勞工</a:t>
            </a:r>
            <a:r>
              <a:rPr lang="en-US" altLang="zh-TW" sz="2400" kern="0" dirty="0"/>
              <a:t>)</a:t>
            </a:r>
            <a:r>
              <a:rPr lang="zh-TW" altLang="en-US" sz="2400" kern="0" dirty="0"/>
              <a:t>雖主張被上訴人未告知考勤辦法規定云云，然查被上訴人於辦公室電腦內公布考勤辦法一節，公司古亭所所長高○樺於原審到場證稱考勤辦法在員工進入公司時均會告知</a:t>
            </a:r>
            <a:endParaRPr lang="en-US" altLang="zh-TW" sz="2400" kern="0" dirty="0"/>
          </a:p>
          <a:p>
            <a:pPr lvl="1">
              <a:lnSpc>
                <a:spcPct val="100000"/>
              </a:lnSpc>
            </a:pPr>
            <a:r>
              <a:rPr lang="zh-TW" altLang="en-US" sz="2400" kern="0" dirty="0"/>
              <a:t>主張被上訴人未給付報酬、違反勞工法令、勞動契約云云，均無足採。</a:t>
            </a:r>
          </a:p>
        </p:txBody>
      </p:sp>
      <p:sp>
        <p:nvSpPr>
          <p:cNvPr id="5" name="向右箭號 4"/>
          <p:cNvSpPr/>
          <p:nvPr/>
        </p:nvSpPr>
        <p:spPr bwMode="auto">
          <a:xfrm>
            <a:off x="10441171" y="56392"/>
            <a:ext cx="1520949" cy="691116"/>
          </a:xfrm>
          <a:prstGeom prst="stripedRightArrow">
            <a:avLst>
              <a:gd name="adj1" fmla="val 74616"/>
              <a:gd name="adj2" fmla="val 50000"/>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r>
              <a:rPr lang="zh-TW" altLang="en-US" b="1" dirty="0">
                <a:solidFill>
                  <a:srgbClr val="C00000"/>
                </a:solidFill>
              </a:rPr>
              <a:t>加班議題</a:t>
            </a:r>
            <a:endParaRPr kumimoji="0" lang="zh-TW" altLang="en-US" sz="1800" b="0" i="0" u="none" strike="noStrike" cap="none" normalizeH="0" baseline="0" dirty="0">
              <a:ln>
                <a:noFill/>
              </a:ln>
              <a:solidFill>
                <a:srgbClr val="4D4D4D"/>
              </a:solidFill>
              <a:effectLst/>
              <a:latin typeface="Arial" charset="0"/>
              <a:sym typeface="Arial" charset="0"/>
            </a:endParaRPr>
          </a:p>
        </p:txBody>
      </p:sp>
    </p:spTree>
    <p:extLst>
      <p:ext uri="{BB962C8B-B14F-4D97-AF65-F5344CB8AC3E}">
        <p14:creationId xmlns:p14="http://schemas.microsoft.com/office/powerpoint/2010/main" val="16001638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標題 1"/>
          <p:cNvSpPr>
            <a:spLocks noGrp="1"/>
          </p:cNvSpPr>
          <p:nvPr>
            <p:ph type="title"/>
          </p:nvPr>
        </p:nvSpPr>
        <p:spPr/>
        <p:txBody>
          <a:bodyPr/>
          <a:lstStyle/>
          <a:p>
            <a:pPr eaLnBrk="1" fontAlgn="auto" hangingPunct="1">
              <a:spcAft>
                <a:spcPts val="0"/>
              </a:spcAft>
              <a:defRPr/>
            </a:pPr>
            <a:r>
              <a:rPr lang="zh-TW" altLang="zh-TW" dirty="0">
                <a:solidFill>
                  <a:schemeClr val="tx1">
                    <a:lumMod val="75000"/>
                    <a:lumOff val="25000"/>
                  </a:schemeClr>
                </a:solidFill>
              </a:rPr>
              <a:t>每日暨每週之工作時數</a:t>
            </a:r>
            <a:r>
              <a:rPr lang="zh-TW" altLang="en-US" dirty="0">
                <a:solidFill>
                  <a:schemeClr val="tx1">
                    <a:lumMod val="75000"/>
                    <a:lumOff val="25000"/>
                  </a:schemeClr>
                </a:solidFill>
              </a:rPr>
              <a:t>   </a:t>
            </a:r>
            <a:r>
              <a:rPr lang="en-US" altLang="zh-TW" dirty="0">
                <a:solidFill>
                  <a:schemeClr val="tx1">
                    <a:lumMod val="75000"/>
                    <a:lumOff val="25000"/>
                  </a:schemeClr>
                </a:solidFill>
              </a:rPr>
              <a:t>1/2</a:t>
            </a:r>
            <a:endParaRPr lang="zh-TW" altLang="en-US" dirty="0">
              <a:solidFill>
                <a:schemeClr val="tx1">
                  <a:lumMod val="75000"/>
                  <a:lumOff val="25000"/>
                </a:schemeClr>
              </a:solidFill>
            </a:endParaRPr>
          </a:p>
        </p:txBody>
      </p:sp>
      <p:sp>
        <p:nvSpPr>
          <p:cNvPr id="59395" name="內容版面配置區 2"/>
          <p:cNvSpPr>
            <a:spLocks noGrp="1"/>
          </p:cNvSpPr>
          <p:nvPr>
            <p:ph idx="1"/>
          </p:nvPr>
        </p:nvSpPr>
        <p:spPr/>
        <p:txBody>
          <a:bodyPr rtlCol="0">
            <a:normAutofit fontScale="92500" lnSpcReduction="20000"/>
          </a:bodyPr>
          <a:lstStyle/>
          <a:p>
            <a:pPr marL="91440" indent="-91440" eaLnBrk="1" fontAlgn="auto" hangingPunct="1">
              <a:defRPr/>
            </a:pPr>
            <a:r>
              <a:rPr lang="zh-TW" altLang="zh-TW" sz="2000" dirty="0">
                <a:solidFill>
                  <a:schemeClr val="tx1">
                    <a:lumMod val="75000"/>
                    <a:lumOff val="25000"/>
                  </a:schemeClr>
                </a:solidFill>
              </a:rPr>
              <a:t>（</a:t>
            </a:r>
            <a:r>
              <a:rPr lang="zh-TW" altLang="en-US" sz="2000" dirty="0">
                <a:solidFill>
                  <a:schemeClr val="tx1">
                    <a:lumMod val="75000"/>
                    <a:lumOff val="25000"/>
                  </a:schemeClr>
                </a:solidFill>
              </a:rPr>
              <a:t>第</a:t>
            </a:r>
            <a:r>
              <a:rPr lang="en-US" altLang="zh-TW" sz="2000" dirty="0">
                <a:solidFill>
                  <a:schemeClr val="tx1">
                    <a:lumMod val="75000"/>
                    <a:lumOff val="25000"/>
                  </a:schemeClr>
                </a:solidFill>
              </a:rPr>
              <a:t>30</a:t>
            </a:r>
            <a:r>
              <a:rPr lang="zh-TW" altLang="en-US" sz="2000" dirty="0">
                <a:solidFill>
                  <a:schemeClr val="tx1">
                    <a:lumMod val="75000"/>
                    <a:lumOff val="25000"/>
                  </a:schemeClr>
                </a:solidFill>
              </a:rPr>
              <a:t>條</a:t>
            </a:r>
            <a:r>
              <a:rPr lang="zh-TW" altLang="zh-TW" sz="2000" dirty="0">
                <a:solidFill>
                  <a:schemeClr val="tx1">
                    <a:lumMod val="75000"/>
                    <a:lumOff val="25000"/>
                  </a:schemeClr>
                </a:solidFill>
              </a:rPr>
              <a:t>）</a:t>
            </a:r>
          </a:p>
          <a:p>
            <a:pPr>
              <a:defRPr/>
            </a:pPr>
            <a:r>
              <a:rPr lang="zh-TW" altLang="zh-TW" dirty="0"/>
              <a:t>勞工正常工作時間，每日不得超過八小時，每週不得超過四十小時。</a:t>
            </a:r>
          </a:p>
          <a:p>
            <a:pPr marL="91440" indent="-91440" fontAlgn="auto">
              <a:defRPr/>
            </a:pPr>
            <a:r>
              <a:rPr lang="zh-TW" altLang="zh-TW" u="sng" dirty="0">
                <a:solidFill>
                  <a:schemeClr val="tx2"/>
                </a:solidFill>
              </a:rPr>
              <a:t>雇主應置備勞工出勤紀錄，並保存五年</a:t>
            </a:r>
            <a:r>
              <a:rPr lang="zh-TW" altLang="zh-TW" dirty="0">
                <a:solidFill>
                  <a:schemeClr val="tx2"/>
                </a:solidFill>
              </a:rPr>
              <a:t>。</a:t>
            </a:r>
          </a:p>
          <a:p>
            <a:pPr marL="91440" indent="-91440" fontAlgn="auto">
              <a:defRPr/>
            </a:pPr>
            <a:r>
              <a:rPr lang="zh-TW" altLang="zh-TW" dirty="0">
                <a:solidFill>
                  <a:schemeClr val="tx2"/>
                </a:solidFill>
              </a:rPr>
              <a:t>前項出勤紀錄，應逐日記載勞工出勤情形至分鐘為止。勞工向雇主申請其出勤紀錄副本或影本時，雇主不得拒絕。</a:t>
            </a:r>
          </a:p>
          <a:p>
            <a:pPr marL="91440" indent="-91440" fontAlgn="auto">
              <a:defRPr/>
            </a:pPr>
            <a:r>
              <a:rPr lang="zh-TW" altLang="zh-TW" dirty="0">
                <a:solidFill>
                  <a:schemeClr val="tx2"/>
                </a:solidFill>
              </a:rPr>
              <a:t>雇主不得以第一項正常工作時間之修正，作為減少勞工工資之事由。</a:t>
            </a:r>
          </a:p>
          <a:p>
            <a:pPr marL="91440" indent="-91440" fontAlgn="auto">
              <a:defRPr/>
            </a:pPr>
            <a:r>
              <a:rPr lang="zh-TW" altLang="zh-TW" u="sng" dirty="0">
                <a:solidFill>
                  <a:schemeClr val="tx2"/>
                </a:solidFill>
              </a:rPr>
              <a:t>第一項至第三項及第三十條之一之正常工作時間，雇主得視勞工照顧家庭成員需要，允許勞工於不變更每日正常工作時數下，在一小時範圍內，彈性調整工作開始及終止之時間</a:t>
            </a:r>
            <a:r>
              <a:rPr lang="zh-TW" altLang="zh-TW" dirty="0">
                <a:solidFill>
                  <a:schemeClr val="tx2"/>
                </a:solidFill>
              </a:rPr>
              <a:t>。</a:t>
            </a:r>
            <a:endParaRPr lang="zh-TW" altLang="en-US" dirty="0">
              <a:solidFill>
                <a:schemeClr val="tx2"/>
              </a:solidFill>
            </a:endParaRPr>
          </a:p>
        </p:txBody>
      </p:sp>
      <p:sp>
        <p:nvSpPr>
          <p:cNvPr id="49156" name="投影片編號版面配置區 3"/>
          <p:cNvSpPr>
            <a:spLocks noGrp="1"/>
          </p:cNvSpPr>
          <p:nvPr>
            <p:ph type="sldNum" sz="quarter" idx="4294967295"/>
          </p:nvPr>
        </p:nvSpPr>
        <p:spPr bwMode="auto">
          <a:xfrm>
            <a:off x="9899651" y="6459539"/>
            <a:ext cx="131233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pitchFamily="34" charset="0"/>
                <a:ea typeface="新細明體" charset="-120"/>
              </a:defRPr>
            </a:lvl1pPr>
            <a:lvl2pPr marL="742950" indent="-285750">
              <a:defRPr kumimoji="1">
                <a:solidFill>
                  <a:schemeClr val="tx1"/>
                </a:solidFill>
                <a:latin typeface="Verdana" pitchFamily="34" charset="0"/>
                <a:ea typeface="新細明體" charset="-120"/>
              </a:defRPr>
            </a:lvl2pPr>
            <a:lvl3pPr marL="1143000" indent="-228600">
              <a:defRPr kumimoji="1">
                <a:solidFill>
                  <a:schemeClr val="tx1"/>
                </a:solidFill>
                <a:latin typeface="Verdana" pitchFamily="34" charset="0"/>
                <a:ea typeface="新細明體" charset="-120"/>
              </a:defRPr>
            </a:lvl3pPr>
            <a:lvl4pPr marL="1600200" indent="-228600">
              <a:defRPr kumimoji="1">
                <a:solidFill>
                  <a:schemeClr val="tx1"/>
                </a:solidFill>
                <a:latin typeface="Verdana" pitchFamily="34" charset="0"/>
                <a:ea typeface="新細明體" charset="-120"/>
              </a:defRPr>
            </a:lvl4pPr>
            <a:lvl5pPr marL="2057400" indent="-228600">
              <a:defRPr kumimoji="1">
                <a:solidFill>
                  <a:schemeClr val="tx1"/>
                </a:solidFill>
                <a:latin typeface="Verdana" pitchFamily="34" charset="0"/>
                <a:ea typeface="新細明體"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charset="-120"/>
              </a:defRPr>
            </a:lvl9pPr>
          </a:lstStyle>
          <a:p>
            <a:fld id="{B85FD702-ACDE-4253-990F-EEE0E03558BA}" type="slidenum">
              <a:rPr kumimoji="0" lang="en-US" altLang="zh-TW"/>
              <a:pPr/>
              <a:t>5</a:t>
            </a:fld>
            <a:endParaRPr kumimoji="0" lang="en-US" altLang="zh-TW"/>
          </a:p>
        </p:txBody>
      </p:sp>
    </p:spTree>
    <p:extLst>
      <p:ext uri="{BB962C8B-B14F-4D97-AF65-F5344CB8AC3E}">
        <p14:creationId xmlns:p14="http://schemas.microsoft.com/office/powerpoint/2010/main" val="3255585858"/>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7210" y="810017"/>
            <a:ext cx="9191823" cy="792088"/>
          </a:xfrm>
        </p:spPr>
        <p:txBody>
          <a:bodyPr/>
          <a:lstStyle/>
          <a:p>
            <a:pPr lvl="0"/>
            <a:r>
              <a:rPr lang="zh-TW" altLang="zh-TW" sz="3600" dirty="0"/>
              <a:t>雇主強制勞工於下班後參加與業務頗具關連性之教育訓練，勞工可否請領延時工資</a:t>
            </a:r>
            <a:br>
              <a:rPr lang="zh-TW" altLang="zh-TW" sz="3600" dirty="0"/>
            </a:br>
            <a:endParaRPr lang="zh-TW" altLang="en-US" sz="3600" dirty="0"/>
          </a:p>
        </p:txBody>
      </p:sp>
      <p:sp>
        <p:nvSpPr>
          <p:cNvPr id="3" name="內容版面配置區 2"/>
          <p:cNvSpPr>
            <a:spLocks noGrp="1"/>
          </p:cNvSpPr>
          <p:nvPr>
            <p:ph idx="1"/>
          </p:nvPr>
        </p:nvSpPr>
        <p:spPr>
          <a:xfrm>
            <a:off x="442540" y="1857081"/>
            <a:ext cx="10972800" cy="4559837"/>
          </a:xfrm>
        </p:spPr>
        <p:txBody>
          <a:bodyPr/>
          <a:lstStyle/>
          <a:p>
            <a:pPr marL="39688" lvl="0" indent="0">
              <a:buNone/>
            </a:pPr>
            <a:r>
              <a:rPr lang="en-US" altLang="zh-TW" sz="2000" dirty="0"/>
              <a:t>(</a:t>
            </a:r>
            <a:r>
              <a:rPr lang="zh-TW" altLang="zh-TW" sz="2000" dirty="0"/>
              <a:t>行政院勞工委員會八十一年一月六日台勞動二字第三三八六六號函</a:t>
            </a:r>
            <a:r>
              <a:rPr lang="en-US" altLang="zh-TW" sz="2000" dirty="0"/>
              <a:t>)</a:t>
            </a:r>
            <a:endParaRPr lang="zh-TW" altLang="zh-TW" sz="2000" dirty="0"/>
          </a:p>
          <a:p>
            <a:r>
              <a:rPr lang="zh-TW" altLang="zh-TW" dirty="0"/>
              <a:t>雇主強制勞工參加與業務頗具關連性之教育訓練，</a:t>
            </a:r>
            <a:r>
              <a:rPr lang="zh-TW" altLang="zh-TW" u="sng" dirty="0">
                <a:solidFill>
                  <a:srgbClr val="C00000"/>
                </a:solidFill>
                <a:effectLst>
                  <a:outerShdw blurRad="38100" dist="38100" dir="2700000" algn="tl">
                    <a:srgbClr val="000000">
                      <a:alpha val="43137"/>
                    </a:srgbClr>
                  </a:outerShdw>
                </a:effectLst>
              </a:rPr>
              <a:t>其訓練時間應計入工作時間</a:t>
            </a:r>
            <a:r>
              <a:rPr lang="zh-TW" altLang="zh-TW" u="sng" dirty="0"/>
              <a:t>。</a:t>
            </a:r>
            <a:endParaRPr lang="en-US" altLang="zh-TW" u="sng" dirty="0"/>
          </a:p>
          <a:p>
            <a:r>
              <a:rPr lang="zh-TW" altLang="zh-TW" dirty="0"/>
              <a:t>惟因訓練時間之勞務給付情況與一般工作時間不同，其給與可由勞雇雙方另予議定。又訓練時間與工作時間合計如逾勞動基準法所訂正常工時，</a:t>
            </a:r>
            <a:r>
              <a:rPr lang="zh-TW" altLang="zh-TW" u="sng" dirty="0">
                <a:solidFill>
                  <a:srgbClr val="C00000"/>
                </a:solidFill>
                <a:effectLst>
                  <a:outerShdw blurRad="38100" dist="38100" dir="2700000" algn="tl">
                    <a:srgbClr val="000000">
                      <a:alpha val="43137"/>
                    </a:srgbClr>
                  </a:outerShdw>
                </a:effectLst>
              </a:rPr>
              <a:t>應依同法第二十四條規定計給勞工延長工時工資</a:t>
            </a:r>
            <a:r>
              <a:rPr lang="zh-TW" altLang="zh-TW" dirty="0"/>
              <a:t>。</a:t>
            </a:r>
          </a:p>
          <a:p>
            <a:endParaRPr lang="zh-TW" altLang="en-US" dirty="0"/>
          </a:p>
        </p:txBody>
      </p:sp>
    </p:spTree>
    <p:extLst>
      <p:ext uri="{BB962C8B-B14F-4D97-AF65-F5344CB8AC3E}">
        <p14:creationId xmlns:p14="http://schemas.microsoft.com/office/powerpoint/2010/main" val="146980074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62927" y="329249"/>
            <a:ext cx="10273141" cy="792088"/>
          </a:xfrm>
        </p:spPr>
        <p:txBody>
          <a:bodyPr/>
          <a:lstStyle/>
          <a:p>
            <a:pPr lvl="0"/>
            <a:r>
              <a:rPr lang="zh-TW" altLang="zh-TW" dirty="0"/>
              <a:t>事業單位實施勞工值日</a:t>
            </a:r>
            <a:r>
              <a:rPr lang="en-US" altLang="zh-TW" dirty="0"/>
              <a:t>(</a:t>
            </a:r>
            <a:r>
              <a:rPr lang="zh-TW" altLang="zh-TW" dirty="0"/>
              <a:t>夜</a:t>
            </a:r>
            <a:r>
              <a:rPr lang="en-US" altLang="zh-TW" dirty="0"/>
              <a:t>)</a:t>
            </a:r>
            <a:r>
              <a:rPr lang="zh-TW" altLang="zh-TW" dirty="0"/>
              <a:t>應行注意事項</a:t>
            </a:r>
            <a:endParaRPr lang="zh-TW" altLang="en-US" dirty="0"/>
          </a:p>
        </p:txBody>
      </p:sp>
      <p:sp>
        <p:nvSpPr>
          <p:cNvPr id="3" name="內容版面配置區 2"/>
          <p:cNvSpPr>
            <a:spLocks noGrp="1"/>
          </p:cNvSpPr>
          <p:nvPr>
            <p:ph idx="1"/>
          </p:nvPr>
        </p:nvSpPr>
        <p:spPr>
          <a:xfrm>
            <a:off x="800758" y="1545995"/>
            <a:ext cx="10624528" cy="4409009"/>
          </a:xfrm>
        </p:spPr>
        <p:txBody>
          <a:bodyPr/>
          <a:lstStyle/>
          <a:p>
            <a:pPr marL="39688" indent="0">
              <a:lnSpc>
                <a:spcPct val="100000"/>
              </a:lnSpc>
              <a:buNone/>
            </a:pPr>
            <a:r>
              <a:rPr lang="en-US" altLang="zh-TW" sz="2000" dirty="0"/>
              <a:t>(</a:t>
            </a:r>
            <a:r>
              <a:rPr lang="zh-TW" altLang="zh-TW" sz="2000" dirty="0"/>
              <a:t>內政部七十四年十二月五日台內勞字第三五七九七二號函</a:t>
            </a:r>
            <a:r>
              <a:rPr lang="en-US" altLang="zh-TW" sz="2000" dirty="0"/>
              <a:t>)</a:t>
            </a:r>
            <a:endParaRPr lang="zh-TW" altLang="zh-TW" sz="2000" dirty="0"/>
          </a:p>
          <a:p>
            <a:pPr marL="554038" indent="-514350">
              <a:lnSpc>
                <a:spcPct val="100000"/>
              </a:lnSpc>
              <a:buFont typeface="+mj-ea"/>
              <a:buAutoNum type="ea1ChtPeriod"/>
            </a:pPr>
            <a:r>
              <a:rPr lang="zh-TW" altLang="zh-TW" sz="2400" dirty="0"/>
              <a:t>本注意事項所稱值日</a:t>
            </a:r>
            <a:r>
              <a:rPr lang="en-US" altLang="zh-TW" sz="2400" dirty="0"/>
              <a:t>(</a:t>
            </a:r>
            <a:r>
              <a:rPr lang="zh-TW" altLang="zh-TW" sz="2400" dirty="0"/>
              <a:t>夜</a:t>
            </a:r>
            <a:r>
              <a:rPr lang="en-US" altLang="zh-TW" sz="2400" dirty="0"/>
              <a:t>)</a:t>
            </a:r>
            <a:r>
              <a:rPr lang="zh-TW" altLang="zh-TW" sz="2400" dirty="0"/>
              <a:t>，係指勞工應事業單位要求，於工作時間以外，</a:t>
            </a:r>
            <a:r>
              <a:rPr lang="zh-TW" altLang="zh-TW" sz="2400" u="sng" dirty="0">
                <a:solidFill>
                  <a:srgbClr val="C00000"/>
                </a:solidFill>
                <a:effectLst>
                  <a:outerShdw blurRad="38100" dist="38100" dir="2700000" algn="tl">
                    <a:srgbClr val="000000">
                      <a:alpha val="43137"/>
                    </a:srgbClr>
                  </a:outerShdw>
                </a:effectLst>
              </a:rPr>
              <a:t>從事非勞動契約約定之工作</a:t>
            </a:r>
            <a:r>
              <a:rPr lang="zh-TW" altLang="zh-TW" sz="2400" dirty="0"/>
              <a:t>，如收轉急要文件、接聽電話、巡察事業場所及緊急事故之通知、之通知、聯繫或處理等工作而言。</a:t>
            </a:r>
          </a:p>
          <a:p>
            <a:pPr marL="554038" indent="-514350">
              <a:lnSpc>
                <a:spcPct val="100000"/>
              </a:lnSpc>
              <a:buFont typeface="+mj-ea"/>
              <a:buAutoNum type="ea1ChtPeriod"/>
            </a:pPr>
            <a:r>
              <a:rPr lang="zh-TW" altLang="zh-TW" sz="2400" dirty="0"/>
              <a:t>事業單位為因應其業務需要，經徵求勞工之同意，得要求勞工值日</a:t>
            </a:r>
            <a:r>
              <a:rPr lang="en-US" altLang="zh-TW" sz="2400" dirty="0"/>
              <a:t>(</a:t>
            </a:r>
            <a:r>
              <a:rPr lang="zh-TW" altLang="zh-TW" sz="2400" dirty="0"/>
              <a:t>夜</a:t>
            </a:r>
            <a:r>
              <a:rPr lang="en-US" altLang="zh-TW" sz="2400" dirty="0"/>
              <a:t>)</a:t>
            </a:r>
            <a:r>
              <a:rPr lang="zh-TW" altLang="zh-TW" sz="2400" dirty="0"/>
              <a:t>。</a:t>
            </a:r>
          </a:p>
          <a:p>
            <a:pPr marL="554038" indent="-514350">
              <a:lnSpc>
                <a:spcPct val="100000"/>
              </a:lnSpc>
              <a:buFont typeface="+mj-ea"/>
              <a:buAutoNum type="ea1ChtPeriod"/>
            </a:pPr>
            <a:r>
              <a:rPr lang="zh-TW" altLang="zh-TW" sz="2400" dirty="0"/>
              <a:t>前項之要求，得經由團體協約、或勞資會議決定或規定於工作規則。規定於工作規則者，應檢附該事業單位工會或勞工半數以上之同意書</a:t>
            </a:r>
            <a:endParaRPr lang="en-US" altLang="zh-TW" sz="2400" dirty="0"/>
          </a:p>
          <a:p>
            <a:pPr marL="496888" indent="-457200">
              <a:buFont typeface="+mj-ea"/>
              <a:buAutoNum type="ea1ChtPeriod"/>
            </a:pPr>
            <a:r>
              <a:rPr lang="zh-TW" altLang="zh-TW" sz="2400" dirty="0"/>
              <a:t>事業單位應充分考慮勞工年齡、體能及處事能力等安排值日</a:t>
            </a:r>
            <a:r>
              <a:rPr lang="en-US" altLang="zh-TW" sz="2400" dirty="0"/>
              <a:t>(</a:t>
            </a:r>
            <a:r>
              <a:rPr lang="zh-TW" altLang="zh-TW" sz="2400" dirty="0"/>
              <a:t>夜</a:t>
            </a:r>
            <a:r>
              <a:rPr lang="en-US" altLang="zh-TW" sz="2400" dirty="0"/>
              <a:t>)</a:t>
            </a:r>
            <a:r>
              <a:rPr lang="zh-TW" altLang="zh-TW" sz="2400" dirty="0"/>
              <a:t>事宜。</a:t>
            </a:r>
          </a:p>
          <a:p>
            <a:pPr marL="496888" indent="-457200">
              <a:buFont typeface="+mj-ea"/>
              <a:buAutoNum type="ea1ChtPeriod"/>
            </a:pPr>
            <a:r>
              <a:rPr lang="zh-TW" altLang="zh-TW" sz="2400" dirty="0"/>
              <a:t>事業單位不得使童工從事值日</a:t>
            </a:r>
            <a:r>
              <a:rPr lang="en-US" altLang="zh-TW" sz="2400" dirty="0"/>
              <a:t>(</a:t>
            </a:r>
            <a:r>
              <a:rPr lang="zh-TW" altLang="zh-TW" sz="2400" dirty="0"/>
              <a:t>夜</a:t>
            </a:r>
            <a:r>
              <a:rPr lang="en-US" altLang="zh-TW" sz="2400" dirty="0"/>
              <a:t>)</a:t>
            </a:r>
            <a:r>
              <a:rPr lang="zh-TW" altLang="zh-TW" sz="2400" dirty="0"/>
              <a:t>、女工從事值夜</a:t>
            </a:r>
            <a:endParaRPr lang="zh-TW" altLang="en-US" sz="2400" dirty="0"/>
          </a:p>
        </p:txBody>
      </p:sp>
    </p:spTree>
    <p:extLst>
      <p:ext uri="{BB962C8B-B14F-4D97-AF65-F5344CB8AC3E}">
        <p14:creationId xmlns:p14="http://schemas.microsoft.com/office/powerpoint/2010/main" val="89476281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值日</a:t>
            </a:r>
            <a:r>
              <a:rPr lang="en-US" altLang="zh-TW" dirty="0"/>
              <a:t>(</a:t>
            </a:r>
            <a:r>
              <a:rPr lang="zh-TW" altLang="zh-TW" dirty="0"/>
              <a:t>夜</a:t>
            </a:r>
            <a:r>
              <a:rPr lang="en-US" altLang="zh-TW" dirty="0"/>
              <a:t>)</a:t>
            </a:r>
            <a:r>
              <a:rPr lang="zh-TW" altLang="zh-TW" dirty="0"/>
              <a:t>之報酬、補休及週期</a:t>
            </a:r>
            <a:r>
              <a:rPr lang="zh-TW" altLang="en-US" dirty="0"/>
              <a:t>規定</a:t>
            </a:r>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408763" y="1367853"/>
            <a:ext cx="11086442" cy="5247028"/>
          </a:xfrm>
          <a:prstGeom prst="rect">
            <a:avLst/>
          </a:prstGeom>
        </p:spPr>
      </p:pic>
    </p:spTree>
    <p:extLst>
      <p:ext uri="{BB962C8B-B14F-4D97-AF65-F5344CB8AC3E}">
        <p14:creationId xmlns:p14="http://schemas.microsoft.com/office/powerpoint/2010/main" val="103285918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法警告法院</a:t>
            </a:r>
            <a:r>
              <a:rPr lang="en-US" altLang="zh-TW" dirty="0"/>
              <a:t>~</a:t>
            </a:r>
            <a:r>
              <a:rPr lang="zh-TW" altLang="en-US" dirty="0"/>
              <a:t>值班津貼太少了</a:t>
            </a:r>
          </a:p>
        </p:txBody>
      </p:sp>
      <p:pic>
        <p:nvPicPr>
          <p:cNvPr id="4" name="圖片 3"/>
          <p:cNvPicPr>
            <a:picLocks noChangeAspect="1"/>
          </p:cNvPicPr>
          <p:nvPr/>
        </p:nvPicPr>
        <p:blipFill>
          <a:blip r:embed="rId2"/>
          <a:stretch>
            <a:fillRect/>
          </a:stretch>
        </p:blipFill>
        <p:spPr>
          <a:xfrm>
            <a:off x="1593347" y="1484785"/>
            <a:ext cx="8755306" cy="4767467"/>
          </a:xfrm>
          <a:prstGeom prst="rect">
            <a:avLst/>
          </a:prstGeom>
        </p:spPr>
      </p:pic>
    </p:spTree>
    <p:extLst>
      <p:ext uri="{BB962C8B-B14F-4D97-AF65-F5344CB8AC3E}">
        <p14:creationId xmlns:p14="http://schemas.microsoft.com/office/powerpoint/2010/main" val="1216229223"/>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天然災害發生時</a:t>
            </a:r>
            <a:r>
              <a:rPr lang="en-US" altLang="zh-TW" dirty="0"/>
              <a:t>(</a:t>
            </a:r>
            <a:r>
              <a:rPr lang="zh-TW" altLang="zh-TW" dirty="0"/>
              <a:t>後</a:t>
            </a:r>
            <a:r>
              <a:rPr lang="en-US" altLang="zh-TW" dirty="0"/>
              <a:t>)</a:t>
            </a:r>
            <a:r>
              <a:rPr lang="zh-TW" altLang="zh-TW" dirty="0"/>
              <a:t>勞工之出勤管理及工資給付處理原則</a:t>
            </a:r>
            <a:endParaRPr lang="zh-TW" altLang="en-US" dirty="0"/>
          </a:p>
        </p:txBody>
      </p:sp>
      <p:sp>
        <p:nvSpPr>
          <p:cNvPr id="3" name="內容版面配置區 2"/>
          <p:cNvSpPr>
            <a:spLocks noGrp="1"/>
          </p:cNvSpPr>
          <p:nvPr>
            <p:ph idx="1"/>
          </p:nvPr>
        </p:nvSpPr>
        <p:spPr/>
        <p:txBody>
          <a:bodyPr/>
          <a:lstStyle/>
          <a:p>
            <a:pPr marL="39688" indent="0">
              <a:lnSpc>
                <a:spcPct val="100000"/>
              </a:lnSpc>
              <a:buNone/>
            </a:pPr>
            <a:r>
              <a:rPr lang="en-US" altLang="zh-TW" sz="2000" dirty="0"/>
              <a:t>(</a:t>
            </a:r>
            <a:r>
              <a:rPr lang="zh-TW" altLang="en-US" sz="2000" dirty="0"/>
              <a:t>行政院勞工委員會八十年七月十二日台勞動二字第一七五六四號函</a:t>
            </a:r>
            <a:r>
              <a:rPr lang="en-US" altLang="zh-TW" sz="2000" dirty="0"/>
              <a:t>)</a:t>
            </a:r>
            <a:endParaRPr lang="zh-TW" altLang="en-US" sz="2000" dirty="0"/>
          </a:p>
          <a:p>
            <a:pPr marL="39688" indent="0">
              <a:lnSpc>
                <a:spcPct val="100000"/>
              </a:lnSpc>
              <a:buNone/>
            </a:pPr>
            <a:r>
              <a:rPr lang="zh-TW" altLang="en-US" dirty="0"/>
              <a:t>事業單位勞工於天然災害發生時</a:t>
            </a:r>
            <a:r>
              <a:rPr lang="en-US" altLang="zh-TW" dirty="0"/>
              <a:t>(</a:t>
            </a:r>
            <a:r>
              <a:rPr lang="zh-TW" altLang="en-US" dirty="0"/>
              <a:t>後</a:t>
            </a:r>
            <a:r>
              <a:rPr lang="en-US" altLang="zh-TW" dirty="0"/>
              <a:t>)</a:t>
            </a:r>
            <a:r>
              <a:rPr lang="zh-TW" altLang="en-US" dirty="0"/>
              <a:t>之出勤管理及工資給付事宜，依下列原則處理：</a:t>
            </a:r>
          </a:p>
          <a:p>
            <a:pPr marL="554038" indent="-514350">
              <a:lnSpc>
                <a:spcPct val="100000"/>
              </a:lnSpc>
              <a:buFont typeface="+mj-ea"/>
              <a:buAutoNum type="ea1ChtPeriod"/>
            </a:pPr>
            <a:r>
              <a:rPr lang="zh-TW" altLang="en-US" dirty="0"/>
              <a:t>天然災害發生時</a:t>
            </a:r>
            <a:r>
              <a:rPr lang="en-US" altLang="zh-TW" dirty="0"/>
              <a:t>(</a:t>
            </a:r>
            <a:r>
              <a:rPr lang="zh-TW" altLang="en-US" dirty="0"/>
              <a:t>後</a:t>
            </a:r>
            <a:r>
              <a:rPr lang="en-US" altLang="zh-TW" dirty="0"/>
              <a:t>)</a:t>
            </a:r>
            <a:r>
              <a:rPr lang="zh-TW" altLang="en-US" dirty="0"/>
              <a:t>，事業單位之勞工在何種狀況下得停止工作，宜由勞雇雙方事先訂於勞動契約、團體協約或工作規則之中，以求明確；明訂時可參照行政院頒</a:t>
            </a:r>
            <a:r>
              <a:rPr lang="en-US" altLang="zh-TW" dirty="0"/>
              <a:t>『</a:t>
            </a:r>
            <a:r>
              <a:rPr lang="zh-TW" altLang="en-US" dirty="0">
                <a:solidFill>
                  <a:srgbClr val="7030A0"/>
                </a:solidFill>
              </a:rPr>
              <a:t>天然災害發生時停止辦公及上課作業要點</a:t>
            </a:r>
            <a:r>
              <a:rPr lang="en-US" altLang="zh-TW" dirty="0">
                <a:solidFill>
                  <a:srgbClr val="7030A0"/>
                </a:solidFill>
              </a:rPr>
              <a:t>』</a:t>
            </a:r>
            <a:r>
              <a:rPr lang="zh-TW" altLang="en-US" dirty="0"/>
              <a:t>之規定。如事前並無約定，可參照前開要點及企業慣例，由勞雇雙方協商辦理。</a:t>
            </a:r>
          </a:p>
          <a:p>
            <a:pPr marL="554038" indent="-514350">
              <a:lnSpc>
                <a:spcPct val="100000"/>
              </a:lnSpc>
              <a:buFont typeface="+mj-ea"/>
              <a:buAutoNum type="ea1ChtPeriod"/>
            </a:pPr>
            <a:r>
              <a:rPr lang="zh-TW" altLang="en-US" dirty="0"/>
              <a:t>天然災害發生時</a:t>
            </a:r>
            <a:r>
              <a:rPr lang="en-US" altLang="zh-TW" dirty="0"/>
              <a:t>(</a:t>
            </a:r>
            <a:r>
              <a:rPr lang="zh-TW" altLang="en-US" dirty="0"/>
              <a:t>後</a:t>
            </a:r>
            <a:r>
              <a:rPr lang="en-US" altLang="zh-TW" dirty="0"/>
              <a:t>)</a:t>
            </a:r>
            <a:r>
              <a:rPr lang="zh-TW" altLang="en-US" dirty="0"/>
              <a:t>，勞工如確因災害而未出勤，</a:t>
            </a:r>
            <a:r>
              <a:rPr lang="zh-TW" altLang="en-US" u="sng" dirty="0">
                <a:solidFill>
                  <a:srgbClr val="FF0000"/>
                </a:solidFill>
                <a:effectLst>
                  <a:outerShdw blurRad="38100" dist="38100" dir="2700000" algn="tl">
                    <a:srgbClr val="000000">
                      <a:alpha val="43137"/>
                    </a:srgbClr>
                  </a:outerShdw>
                </a:effectLst>
              </a:rPr>
              <a:t>雇主不得視為曠工，或強迫以事假處理，惟亦可不發工資</a:t>
            </a:r>
            <a:r>
              <a:rPr lang="zh-TW" altLang="en-US" dirty="0"/>
              <a:t>；勞工如到工時，是否加給工資，可由雇主斟酌情形辦理</a:t>
            </a:r>
          </a:p>
          <a:p>
            <a:endParaRPr lang="zh-TW" altLang="en-US" dirty="0"/>
          </a:p>
        </p:txBody>
      </p:sp>
    </p:spTree>
    <p:extLst>
      <p:ext uri="{BB962C8B-B14F-4D97-AF65-F5344CB8AC3E}">
        <p14:creationId xmlns:p14="http://schemas.microsoft.com/office/powerpoint/2010/main" val="1029098021"/>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r>
              <a:rPr lang="en-US" altLang="zh-TW" dirty="0"/>
              <a:t>Part 3   </a:t>
            </a:r>
            <a:r>
              <a:rPr lang="zh-TW" altLang="en-US" dirty="0"/>
              <a:t>例休特假篇</a:t>
            </a:r>
          </a:p>
        </p:txBody>
      </p:sp>
      <p:sp>
        <p:nvSpPr>
          <p:cNvPr id="4" name="文字版面配置區 3"/>
          <p:cNvSpPr>
            <a:spLocks noGrp="1"/>
          </p:cNvSpPr>
          <p:nvPr>
            <p:ph type="body" idx="1"/>
          </p:nvPr>
        </p:nvSpPr>
        <p:spPr/>
        <p:txBody>
          <a:bodyPr/>
          <a:lstStyle/>
          <a:p>
            <a:endParaRPr lang="zh-TW" altLang="en-US"/>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3330" y="1600791"/>
            <a:ext cx="3741479" cy="2806109"/>
          </a:xfrm>
          <a:prstGeom prst="rect">
            <a:avLst/>
          </a:prstGeom>
        </p:spPr>
      </p:pic>
      <p:sp>
        <p:nvSpPr>
          <p:cNvPr id="5" name="雲朵形圖說文字 4"/>
          <p:cNvSpPr/>
          <p:nvPr/>
        </p:nvSpPr>
        <p:spPr bwMode="auto">
          <a:xfrm>
            <a:off x="7942521" y="754911"/>
            <a:ext cx="2753833" cy="1095154"/>
          </a:xfrm>
          <a:prstGeom prst="cloudCallout">
            <a:avLst>
              <a:gd name="adj1" fmla="val -67165"/>
              <a:gd name="adj2" fmla="val 66384"/>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altLang="zh-TW" dirty="0">
                <a:solidFill>
                  <a:srgbClr val="4D4D4D"/>
                </a:solidFill>
                <a:latin typeface="Arial" charset="0"/>
                <a:sym typeface="Arial" charset="0"/>
              </a:rPr>
              <a:t>Thanks</a:t>
            </a:r>
            <a:r>
              <a:rPr lang="zh-TW" altLang="en-US" dirty="0">
                <a:solidFill>
                  <a:srgbClr val="4D4D4D"/>
                </a:solidFill>
                <a:latin typeface="Arial" charset="0"/>
                <a:sym typeface="Arial" charset="0"/>
              </a:rPr>
              <a:t> </a:t>
            </a:r>
            <a:r>
              <a:rPr lang="en-US" altLang="zh-TW" dirty="0">
                <a:solidFill>
                  <a:srgbClr val="4D4D4D"/>
                </a:solidFill>
                <a:latin typeface="Arial" charset="0"/>
                <a:sym typeface="Arial" charset="0"/>
              </a:rPr>
              <a:t>God.</a:t>
            </a:r>
            <a:r>
              <a:rPr lang="zh-TW" altLang="en-US" dirty="0">
                <a:solidFill>
                  <a:srgbClr val="4D4D4D"/>
                </a:solidFill>
                <a:latin typeface="Arial" charset="0"/>
                <a:sym typeface="Arial" charset="0"/>
              </a:rPr>
              <a:t> </a:t>
            </a:r>
            <a:endParaRPr lang="en-US" altLang="zh-TW" dirty="0">
              <a:solidFill>
                <a:srgbClr val="4D4D4D"/>
              </a:solidFill>
              <a:latin typeface="Arial" charset="0"/>
              <a:sym typeface="Arial" charset="0"/>
            </a:endParaRPr>
          </a:p>
          <a:p>
            <a:pPr marL="0" marR="0" indent="0" algn="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4D4D4D"/>
                </a:solidFill>
                <a:effectLst/>
                <a:latin typeface="Arial" charset="0"/>
                <a:sym typeface="Arial" charset="0"/>
              </a:rPr>
              <a:t>It’s</a:t>
            </a:r>
            <a:r>
              <a:rPr kumimoji="0" lang="zh-TW" altLang="en-US" sz="1800" b="0" i="0" u="none" strike="noStrike" cap="none" normalizeH="0" baseline="0" dirty="0">
                <a:ln>
                  <a:noFill/>
                </a:ln>
                <a:solidFill>
                  <a:srgbClr val="4D4D4D"/>
                </a:solidFill>
                <a:effectLst/>
                <a:latin typeface="Arial" charset="0"/>
                <a:sym typeface="Arial" charset="0"/>
              </a:rPr>
              <a:t> </a:t>
            </a:r>
            <a:r>
              <a:rPr kumimoji="0" lang="en-US" altLang="zh-TW" sz="1800" b="0" i="0" u="none" strike="noStrike" cap="none" normalizeH="0" baseline="0" dirty="0">
                <a:ln>
                  <a:noFill/>
                </a:ln>
                <a:solidFill>
                  <a:srgbClr val="4D4D4D"/>
                </a:solidFill>
                <a:effectLst/>
                <a:latin typeface="Arial" charset="0"/>
                <a:sym typeface="Arial" charset="0"/>
              </a:rPr>
              <a:t>Friday.</a:t>
            </a:r>
            <a:r>
              <a:rPr kumimoji="0" lang="zh-TW" altLang="en-US" sz="1800" b="0" i="0" u="none" strike="noStrike" cap="none" normalizeH="0" baseline="0" dirty="0">
                <a:ln>
                  <a:noFill/>
                </a:ln>
                <a:solidFill>
                  <a:srgbClr val="4D4D4D"/>
                </a:solidFill>
                <a:effectLst/>
                <a:latin typeface="Arial" charset="0"/>
                <a:sym typeface="Arial" charset="0"/>
              </a:rPr>
              <a:t> </a:t>
            </a:r>
          </a:p>
        </p:txBody>
      </p:sp>
    </p:spTree>
    <p:extLst>
      <p:ext uri="{BB962C8B-B14F-4D97-AF65-F5344CB8AC3E}">
        <p14:creationId xmlns:p14="http://schemas.microsoft.com/office/powerpoint/2010/main" val="130054359"/>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7381" y="414090"/>
            <a:ext cx="10273141" cy="792088"/>
          </a:xfrm>
        </p:spPr>
        <p:txBody>
          <a:bodyPr/>
          <a:lstStyle/>
          <a:p>
            <a:r>
              <a:rPr lang="zh-TW" altLang="en-US" dirty="0"/>
              <a:t>例假</a:t>
            </a:r>
            <a:r>
              <a:rPr lang="en-US" altLang="zh-TW" dirty="0"/>
              <a:t>~</a:t>
            </a:r>
            <a:r>
              <a:rPr lang="zh-TW" altLang="en-US" dirty="0"/>
              <a:t>第</a:t>
            </a:r>
            <a:r>
              <a:rPr lang="en-US" altLang="zh-TW" dirty="0"/>
              <a:t>36</a:t>
            </a:r>
            <a:r>
              <a:rPr lang="zh-TW" altLang="en-US" dirty="0"/>
              <a:t>條</a:t>
            </a:r>
          </a:p>
        </p:txBody>
      </p:sp>
      <p:sp>
        <p:nvSpPr>
          <p:cNvPr id="3" name="內容版面配置區 2"/>
          <p:cNvSpPr>
            <a:spLocks noGrp="1"/>
          </p:cNvSpPr>
          <p:nvPr>
            <p:ph idx="1"/>
          </p:nvPr>
        </p:nvSpPr>
        <p:spPr>
          <a:xfrm>
            <a:off x="527381" y="1393346"/>
            <a:ext cx="10972800" cy="5083654"/>
          </a:xfrm>
        </p:spPr>
        <p:txBody>
          <a:bodyPr/>
          <a:lstStyle/>
          <a:p>
            <a:r>
              <a:rPr lang="zh-TW" altLang="en-US" sz="2400" dirty="0"/>
              <a:t>勞工每七日中至少應有一日之休息，作為例假。</a:t>
            </a:r>
          </a:p>
          <a:p>
            <a:r>
              <a:rPr lang="zh-TW" altLang="zh-TW" sz="2400" dirty="0"/>
              <a:t>雇主使勞工於休息日工作之時間，計入第三十二條第二項</a:t>
            </a:r>
            <a:r>
              <a:rPr lang="en-US" altLang="zh-TW" sz="2400" dirty="0"/>
              <a:t>(</a:t>
            </a:r>
            <a:r>
              <a:rPr lang="zh-TW" altLang="en-US" sz="2400" dirty="0"/>
              <a:t>每月加班上限</a:t>
            </a:r>
            <a:r>
              <a:rPr lang="en-US" altLang="zh-TW" sz="2400" dirty="0"/>
              <a:t>46H)</a:t>
            </a:r>
            <a:r>
              <a:rPr lang="zh-TW" altLang="zh-TW" sz="2400" dirty="0"/>
              <a:t>所定延長工作時間總數。但因天災、事變或突發事件，雇主有使勞工於休息日工作之必要者，其工作時數不受第三十二條第二項規定之限制。</a:t>
            </a:r>
          </a:p>
          <a:p>
            <a:r>
              <a:rPr lang="zh-TW" altLang="zh-TW" sz="2400" dirty="0"/>
              <a:t>經中央目的事業主管機關同意，且經中央主管機關指定之行業，雇主得將第一項、第二項第一款及第二款所定之例假，於每七日之週期內調整之。</a:t>
            </a:r>
          </a:p>
          <a:p>
            <a:r>
              <a:rPr lang="zh-TW" altLang="zh-TW" sz="2400" dirty="0"/>
              <a:t>前項所定例假之調整，應經工會同意，如事業單位無工會者，經勞資會議同意後，始得為之。</a:t>
            </a:r>
            <a:r>
              <a:rPr lang="zh-TW" altLang="zh-TW" sz="2400" u="sng" dirty="0"/>
              <a:t>雇主僱用勞工人數在三十人以上者，應報當地主管機關備查。</a:t>
            </a:r>
            <a:r>
              <a:rPr lang="en-US" altLang="zh-TW" sz="2400" dirty="0"/>
              <a:t> </a:t>
            </a:r>
            <a:endParaRPr lang="zh-TW" altLang="en-US" sz="2400" dirty="0"/>
          </a:p>
          <a:p>
            <a:endParaRPr lang="zh-TW" altLang="en-US" dirty="0"/>
          </a:p>
        </p:txBody>
      </p:sp>
    </p:spTree>
    <p:extLst>
      <p:ext uri="{BB962C8B-B14F-4D97-AF65-F5344CB8AC3E}">
        <p14:creationId xmlns:p14="http://schemas.microsoft.com/office/powerpoint/2010/main" val="384495179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a:t>執行細則 </a:t>
            </a:r>
            <a:r>
              <a:rPr lang="zh-TW" altLang="zh-TW" dirty="0"/>
              <a:t>第</a:t>
            </a:r>
            <a:r>
              <a:rPr lang="en-US" altLang="zh-TW" dirty="0"/>
              <a:t> 22-3 </a:t>
            </a:r>
            <a:r>
              <a:rPr lang="zh-TW" altLang="zh-TW" dirty="0"/>
              <a:t>條</a:t>
            </a:r>
            <a:r>
              <a:rPr lang="zh-TW" altLang="en-US" dirty="0"/>
              <a:t> </a:t>
            </a:r>
            <a:r>
              <a:rPr lang="en-US" altLang="zh-TW" dirty="0"/>
              <a:t>:</a:t>
            </a:r>
            <a:r>
              <a:rPr lang="zh-TW" altLang="en-US" dirty="0"/>
              <a:t> </a:t>
            </a:r>
            <a:r>
              <a:rPr lang="zh-TW" altLang="zh-TW" dirty="0"/>
              <a:t>本法第三十六條第一項、第二項第一款及第二款所定之例假，以每七日為一週期，依曆計算。雇主除依同條第四項及第五項規定調整者外，不得使勞工連續工作逾六日。</a:t>
            </a:r>
          </a:p>
          <a:p>
            <a:endParaRPr lang="zh-TW" altLang="en-US" dirty="0"/>
          </a:p>
        </p:txBody>
      </p:sp>
    </p:spTree>
    <p:extLst>
      <p:ext uri="{BB962C8B-B14F-4D97-AF65-F5344CB8AC3E}">
        <p14:creationId xmlns:p14="http://schemas.microsoft.com/office/powerpoint/2010/main" val="289740762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zh-TW" sz="4000" dirty="0"/>
              <a:t>公司可以每個人的例假日、休息日都不同嗎</a:t>
            </a:r>
            <a:r>
              <a:rPr lang="en-US" altLang="zh-TW" sz="4000" dirty="0"/>
              <a:t>? </a:t>
            </a:r>
            <a:r>
              <a:rPr lang="zh-TW" altLang="zh-TW" sz="4000" dirty="0"/>
              <a:t>還是要排同一天</a:t>
            </a:r>
            <a:r>
              <a:rPr lang="en-US" altLang="zh-TW" sz="4000" dirty="0"/>
              <a:t>?</a:t>
            </a:r>
            <a:endParaRPr lang="zh-TW" altLang="en-US" sz="4000" dirty="0"/>
          </a:p>
        </p:txBody>
      </p:sp>
      <p:sp>
        <p:nvSpPr>
          <p:cNvPr id="3" name="內容版面配置區 2"/>
          <p:cNvSpPr>
            <a:spLocks noGrp="1"/>
          </p:cNvSpPr>
          <p:nvPr>
            <p:ph idx="1"/>
          </p:nvPr>
        </p:nvSpPr>
        <p:spPr>
          <a:xfrm>
            <a:off x="1091947" y="1304382"/>
            <a:ext cx="9720073" cy="5431698"/>
          </a:xfrm>
          <a:ln w="28575"/>
        </p:spPr>
        <p:style>
          <a:lnRef idx="2">
            <a:schemeClr val="accent2"/>
          </a:lnRef>
          <a:fillRef idx="1">
            <a:schemeClr val="lt1"/>
          </a:fillRef>
          <a:effectRef idx="0">
            <a:schemeClr val="accent2"/>
          </a:effectRef>
          <a:fontRef idx="minor">
            <a:schemeClr val="dk1"/>
          </a:fontRef>
        </p:style>
        <p:txBody>
          <a:bodyPr>
            <a:noAutofit/>
          </a:bodyPr>
          <a:lstStyle/>
          <a:p>
            <a:r>
              <a:rPr lang="en-US" altLang="zh-TW" sz="2400" dirty="0"/>
              <a:t>(1)</a:t>
            </a:r>
            <a:r>
              <a:rPr lang="zh-TW" altLang="en-US" sz="2400" dirty="0"/>
              <a:t>內政部六十七年九月二十九日臺內勞字第八一○六八四號函</a:t>
            </a:r>
          </a:p>
          <a:p>
            <a:pPr marL="625475" indent="-625475"/>
            <a:r>
              <a:rPr lang="zh-TW" altLang="en-US" sz="2400" dirty="0"/>
              <a:t>工廠法所謂凡工人每七日中應有一日之休息並不限於星期日，對於營建施工期間從事不能間歇工作之工人，可採每週、每日輪流休息方式辦理。</a:t>
            </a:r>
            <a:endParaRPr lang="en-US" altLang="zh-TW" sz="2400" dirty="0"/>
          </a:p>
          <a:p>
            <a:r>
              <a:rPr lang="en-US" altLang="zh-TW" sz="2400" dirty="0"/>
              <a:t>(2)</a:t>
            </a:r>
            <a:r>
              <a:rPr lang="zh-TW" altLang="en-US" sz="2400" dirty="0"/>
              <a:t>行政院勞工委員會八十二年七月二十四日臺</a:t>
            </a:r>
            <a:r>
              <a:rPr lang="en-US" altLang="zh-TW" sz="2400" dirty="0"/>
              <a:t>(</a:t>
            </a:r>
            <a:r>
              <a:rPr lang="zh-TW" altLang="en-US" sz="2400" dirty="0"/>
              <a:t>八十二</a:t>
            </a:r>
            <a:r>
              <a:rPr lang="en-US" altLang="zh-TW" sz="2400" dirty="0"/>
              <a:t>)</a:t>
            </a:r>
            <a:r>
              <a:rPr lang="zh-TW" altLang="en-US" sz="2400" dirty="0"/>
              <a:t>勞動二字第三九八○五號函</a:t>
            </a:r>
          </a:p>
          <a:p>
            <a:pPr marL="546100" indent="-546100"/>
            <a:r>
              <a:rPr lang="zh-TW" altLang="en-US" sz="2400" dirty="0"/>
              <a:t>查勞動基準法第三十六條規定，勞工每七日中至少應有一日之休息，作為例假。並未限定工作場所全體勞工皆應於同一日休息。故雇主可採輪流安排勞工例假之方式以維持業務正常運作。</a:t>
            </a:r>
          </a:p>
          <a:p>
            <a:endParaRPr lang="zh-TW" altLang="en-US" sz="2400" dirty="0"/>
          </a:p>
        </p:txBody>
      </p:sp>
    </p:spTree>
    <p:extLst>
      <p:ext uri="{BB962C8B-B14F-4D97-AF65-F5344CB8AC3E}">
        <p14:creationId xmlns:p14="http://schemas.microsoft.com/office/powerpoint/2010/main" val="35208870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3"/>
          <a:stretch>
            <a:fillRect/>
          </a:stretch>
        </p:blipFill>
        <p:spPr>
          <a:xfrm>
            <a:off x="2542400" y="0"/>
            <a:ext cx="8780920" cy="6659879"/>
          </a:xfrm>
          <a:prstGeom prst="rect">
            <a:avLst/>
          </a:prstGeom>
        </p:spPr>
      </p:pic>
      <p:sp>
        <p:nvSpPr>
          <p:cNvPr id="11" name="矩形 10"/>
          <p:cNvSpPr/>
          <p:nvPr/>
        </p:nvSpPr>
        <p:spPr>
          <a:xfrm flipH="1">
            <a:off x="953053" y="649902"/>
            <a:ext cx="525227" cy="5847755"/>
          </a:xfrm>
          <a:prstGeom prst="rect">
            <a:avLst/>
          </a:prstGeom>
          <a:noFill/>
        </p:spPr>
        <p:txBody>
          <a:bodyPr wrap="square" lIns="91440" tIns="45720" rIns="91440" bIns="45720">
            <a:spAutoFit/>
          </a:bodyPr>
          <a:lstStyle/>
          <a:p>
            <a:pPr algn="ctr"/>
            <a:r>
              <a:rPr lang="zh-TW" altLang="en-US" sz="4000" dirty="0">
                <a:ln w="0"/>
                <a:effectLst>
                  <a:outerShdw blurRad="38100" dist="19050" dir="2700000" algn="tl" rotWithShape="0">
                    <a:schemeClr val="dk1">
                      <a:alpha val="40000"/>
                    </a:schemeClr>
                  </a:outerShdw>
                </a:effectLst>
              </a:rPr>
              <a:t>七休一鬆綁工作樣態</a:t>
            </a:r>
            <a:endParaRPr lang="zh-TW" altLang="en-US" sz="4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7597342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標題 1"/>
          <p:cNvSpPr>
            <a:spLocks noGrp="1"/>
          </p:cNvSpPr>
          <p:nvPr>
            <p:ph type="title"/>
          </p:nvPr>
        </p:nvSpPr>
        <p:spPr/>
        <p:txBody>
          <a:bodyPr/>
          <a:lstStyle/>
          <a:p>
            <a:pPr eaLnBrk="1" fontAlgn="auto" hangingPunct="1">
              <a:spcAft>
                <a:spcPts val="0"/>
              </a:spcAft>
              <a:defRPr/>
            </a:pPr>
            <a:r>
              <a:rPr lang="zh-TW" altLang="zh-TW">
                <a:solidFill>
                  <a:schemeClr val="tx1">
                    <a:lumMod val="75000"/>
                    <a:lumOff val="25000"/>
                  </a:schemeClr>
                </a:solidFill>
              </a:rPr>
              <a:t>每日暨每週之工作時數</a:t>
            </a:r>
            <a:r>
              <a:rPr lang="zh-TW" altLang="en-US">
                <a:solidFill>
                  <a:schemeClr val="tx1">
                    <a:lumMod val="75000"/>
                    <a:lumOff val="25000"/>
                  </a:schemeClr>
                </a:solidFill>
              </a:rPr>
              <a:t>   </a:t>
            </a:r>
            <a:r>
              <a:rPr lang="en-US" altLang="zh-TW">
                <a:solidFill>
                  <a:schemeClr val="tx1">
                    <a:lumMod val="75000"/>
                    <a:lumOff val="25000"/>
                  </a:schemeClr>
                </a:solidFill>
              </a:rPr>
              <a:t>2/2</a:t>
            </a:r>
            <a:endParaRPr lang="zh-TW" altLang="en-US">
              <a:solidFill>
                <a:schemeClr val="tx1">
                  <a:lumMod val="75000"/>
                  <a:lumOff val="25000"/>
                </a:schemeClr>
              </a:solidFill>
            </a:endParaRPr>
          </a:p>
        </p:txBody>
      </p:sp>
      <p:sp>
        <p:nvSpPr>
          <p:cNvPr id="3" name="內容版面配置區 2"/>
          <p:cNvSpPr>
            <a:spLocks noGrp="1"/>
          </p:cNvSpPr>
          <p:nvPr>
            <p:ph idx="1"/>
          </p:nvPr>
        </p:nvSpPr>
        <p:spPr>
          <a:xfrm>
            <a:off x="797169" y="1529864"/>
            <a:ext cx="10316308" cy="4530725"/>
          </a:xfrm>
        </p:spPr>
        <p:txBody>
          <a:bodyPr rtlCol="0">
            <a:normAutofit fontScale="92500" lnSpcReduction="20000"/>
          </a:bodyPr>
          <a:lstStyle/>
          <a:p>
            <a:pPr marL="39688" indent="0">
              <a:buNone/>
            </a:pPr>
            <a:r>
              <a:rPr lang="zh-TW" altLang="zh-TW" sz="1800" dirty="0"/>
              <a:t>勞基法執行細則</a:t>
            </a:r>
          </a:p>
          <a:p>
            <a:r>
              <a:rPr lang="en-US" altLang="zh-TW" sz="2600" dirty="0">
                <a:hlinkClick r:id="rId2"/>
              </a:rPr>
              <a:t>第 17 條</a:t>
            </a:r>
            <a:r>
              <a:rPr lang="zh-TW" altLang="en-US" sz="2600" dirty="0"/>
              <a:t> </a:t>
            </a:r>
            <a:r>
              <a:rPr lang="en-US" altLang="zh-TW" sz="2600" dirty="0"/>
              <a:t>:</a:t>
            </a:r>
            <a:r>
              <a:rPr lang="zh-TW" altLang="en-US" sz="2600" dirty="0"/>
              <a:t> </a:t>
            </a:r>
            <a:r>
              <a:rPr lang="zh-TW" altLang="zh-TW" sz="2600" dirty="0"/>
              <a:t>本法第三十條所稱正常工作時間跨越二曆日者，其工作時間應合併計算。</a:t>
            </a:r>
          </a:p>
          <a:p>
            <a:r>
              <a:rPr lang="en-US" altLang="zh-TW" sz="2600" dirty="0">
                <a:hlinkClick r:id="rId3"/>
              </a:rPr>
              <a:t>第 18 條</a:t>
            </a:r>
            <a:r>
              <a:rPr lang="zh-TW" altLang="en-US" sz="2600" dirty="0"/>
              <a:t> </a:t>
            </a:r>
            <a:r>
              <a:rPr lang="en-US" altLang="zh-TW" sz="2600" dirty="0"/>
              <a:t>:</a:t>
            </a:r>
            <a:r>
              <a:rPr lang="zh-TW" altLang="en-US" sz="2600" dirty="0"/>
              <a:t> </a:t>
            </a:r>
            <a:r>
              <a:rPr lang="zh-TW" altLang="zh-TW" sz="2600" dirty="0"/>
              <a:t>勞工因出差或其他原因於事業場所外從事工作致不易計算工作時間者，以平時之工作時間為其工作時間。但其實際工作時間經證明者，不在此限。</a:t>
            </a:r>
          </a:p>
          <a:p>
            <a:r>
              <a:rPr lang="en-US" altLang="zh-TW" sz="2600" dirty="0">
                <a:hlinkClick r:id="rId4"/>
              </a:rPr>
              <a:t>第 19 條</a:t>
            </a:r>
            <a:r>
              <a:rPr lang="zh-TW" altLang="en-US" sz="2600" dirty="0"/>
              <a:t> </a:t>
            </a:r>
            <a:r>
              <a:rPr lang="en-US" altLang="zh-TW" sz="2600" dirty="0"/>
              <a:t>:</a:t>
            </a:r>
            <a:r>
              <a:rPr lang="zh-TW" altLang="en-US" sz="2600" dirty="0"/>
              <a:t> </a:t>
            </a:r>
            <a:r>
              <a:rPr lang="zh-TW" altLang="zh-TW" sz="2600" dirty="0"/>
              <a:t>勞工於同一事業單位或同一雇主所屬不同事業場所工作時，應將在各該場所之工作時間合併計算，並加計往來於事業場所間所必要之交通時間。</a:t>
            </a:r>
            <a:endParaRPr lang="zh-TW" altLang="en-US" sz="2600" dirty="0">
              <a:solidFill>
                <a:schemeClr val="tx1">
                  <a:lumMod val="75000"/>
                  <a:lumOff val="25000"/>
                </a:schemeClr>
              </a:solidFill>
            </a:endParaRPr>
          </a:p>
        </p:txBody>
      </p:sp>
      <p:sp>
        <p:nvSpPr>
          <p:cNvPr id="50180" name="投影片編號版面配置區 3"/>
          <p:cNvSpPr>
            <a:spLocks noGrp="1"/>
          </p:cNvSpPr>
          <p:nvPr>
            <p:ph type="sldNum" sz="quarter" idx="4294967295"/>
          </p:nvPr>
        </p:nvSpPr>
        <p:spPr bwMode="auto">
          <a:xfrm>
            <a:off x="9899651" y="6459539"/>
            <a:ext cx="131233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pitchFamily="34" charset="0"/>
                <a:ea typeface="新細明體" charset="-120"/>
              </a:defRPr>
            </a:lvl1pPr>
            <a:lvl2pPr marL="742950" indent="-285750">
              <a:defRPr kumimoji="1">
                <a:solidFill>
                  <a:schemeClr val="tx1"/>
                </a:solidFill>
                <a:latin typeface="Verdana" pitchFamily="34" charset="0"/>
                <a:ea typeface="新細明體" charset="-120"/>
              </a:defRPr>
            </a:lvl2pPr>
            <a:lvl3pPr marL="1143000" indent="-228600">
              <a:defRPr kumimoji="1">
                <a:solidFill>
                  <a:schemeClr val="tx1"/>
                </a:solidFill>
                <a:latin typeface="Verdana" pitchFamily="34" charset="0"/>
                <a:ea typeface="新細明體" charset="-120"/>
              </a:defRPr>
            </a:lvl3pPr>
            <a:lvl4pPr marL="1600200" indent="-228600">
              <a:defRPr kumimoji="1">
                <a:solidFill>
                  <a:schemeClr val="tx1"/>
                </a:solidFill>
                <a:latin typeface="Verdana" pitchFamily="34" charset="0"/>
                <a:ea typeface="新細明體" charset="-120"/>
              </a:defRPr>
            </a:lvl4pPr>
            <a:lvl5pPr marL="2057400" indent="-228600">
              <a:defRPr kumimoji="1">
                <a:solidFill>
                  <a:schemeClr val="tx1"/>
                </a:solidFill>
                <a:latin typeface="Verdana" pitchFamily="34" charset="0"/>
                <a:ea typeface="新細明體"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charset="-120"/>
              </a:defRPr>
            </a:lvl9pPr>
          </a:lstStyle>
          <a:p>
            <a:fld id="{EA1AFB30-B08F-4674-A44A-0BC050BA625F}" type="slidenum">
              <a:rPr kumimoji="0" lang="en-US" altLang="zh-TW"/>
              <a:pPr/>
              <a:t>6</a:t>
            </a:fld>
            <a:endParaRPr kumimoji="0" lang="en-US" altLang="zh-TW"/>
          </a:p>
        </p:txBody>
      </p:sp>
    </p:spTree>
    <p:extLst>
      <p:ext uri="{BB962C8B-B14F-4D97-AF65-F5344CB8AC3E}">
        <p14:creationId xmlns:p14="http://schemas.microsoft.com/office/powerpoint/2010/main" val="2718466703"/>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9694" y="602784"/>
            <a:ext cx="10273141" cy="792088"/>
          </a:xfrm>
        </p:spPr>
        <p:txBody>
          <a:bodyPr/>
          <a:lstStyle/>
          <a:p>
            <a:r>
              <a:rPr lang="zh-TW" altLang="en-US" sz="3200" dirty="0"/>
              <a:t>事業單位如欲調整勞工例假，使勞工的例假於每</a:t>
            </a:r>
            <a:r>
              <a:rPr lang="en-US" altLang="zh-TW" sz="3200" dirty="0"/>
              <a:t>7</a:t>
            </a:r>
            <a:r>
              <a:rPr lang="zh-TW" altLang="en-US" sz="3200" dirty="0"/>
              <a:t>日之週期內調整</a:t>
            </a:r>
            <a:r>
              <a:rPr lang="en-US" altLang="zh-TW" sz="3200" dirty="0"/>
              <a:t>(</a:t>
            </a:r>
            <a:r>
              <a:rPr lang="zh-TW" altLang="en-US" sz="3200" dirty="0"/>
              <a:t>即可使勞工連續工作逾</a:t>
            </a:r>
            <a:r>
              <a:rPr lang="en-US" altLang="zh-TW" sz="3200" dirty="0"/>
              <a:t>6</a:t>
            </a:r>
            <a:r>
              <a:rPr lang="zh-TW" altLang="en-US" sz="3200" dirty="0"/>
              <a:t>日，最長達</a:t>
            </a:r>
            <a:r>
              <a:rPr lang="en-US" altLang="zh-TW" sz="3200" dirty="0"/>
              <a:t>12</a:t>
            </a:r>
            <a:r>
              <a:rPr lang="zh-TW" altLang="en-US" sz="3200" dirty="0"/>
              <a:t>日</a:t>
            </a:r>
            <a:r>
              <a:rPr lang="en-US" altLang="zh-TW" sz="3200" dirty="0"/>
              <a:t>)</a:t>
            </a:r>
            <a:r>
              <a:rPr lang="zh-TW" altLang="en-US" sz="3200" dirty="0"/>
              <a:t>，應踐行如何的程序</a:t>
            </a:r>
            <a:r>
              <a:rPr lang="en-US" altLang="zh-TW" sz="3200" dirty="0"/>
              <a:t>?</a:t>
            </a:r>
            <a:endParaRPr lang="zh-TW" altLang="en-US" sz="3200" dirty="0"/>
          </a:p>
        </p:txBody>
      </p:sp>
      <p:sp>
        <p:nvSpPr>
          <p:cNvPr id="3" name="內容版面配置區 2"/>
          <p:cNvSpPr>
            <a:spLocks noGrp="1"/>
          </p:cNvSpPr>
          <p:nvPr>
            <p:ph idx="1"/>
          </p:nvPr>
        </p:nvSpPr>
        <p:spPr>
          <a:xfrm>
            <a:off x="588341" y="1643063"/>
            <a:ext cx="10972800" cy="5214937"/>
          </a:xfrm>
        </p:spPr>
        <p:txBody>
          <a:bodyPr/>
          <a:lstStyle/>
          <a:p>
            <a:r>
              <a:rPr lang="zh-TW" altLang="en-US" b="0" dirty="0"/>
              <a:t>事業單位所營事業經中央目的事業主管機關同意並屬經勞動部指定之行業</a:t>
            </a:r>
            <a:endParaRPr lang="en-US" altLang="zh-TW" b="0" dirty="0"/>
          </a:p>
          <a:p>
            <a:r>
              <a:rPr lang="zh-TW" altLang="en-US" b="0" dirty="0"/>
              <a:t>事業單位經過工會或勞資會議同意後，得將勞工例假於每</a:t>
            </a:r>
            <a:r>
              <a:rPr lang="en-US" altLang="zh-TW" b="0" dirty="0"/>
              <a:t>7</a:t>
            </a:r>
            <a:r>
              <a:rPr lang="zh-TW" altLang="en-US" b="0" dirty="0"/>
              <a:t>日之週期內調整</a:t>
            </a:r>
            <a:r>
              <a:rPr lang="en-US" altLang="zh-TW" b="0" dirty="0"/>
              <a:t>(</a:t>
            </a:r>
            <a:r>
              <a:rPr lang="zh-TW" altLang="en-US" b="0" dirty="0"/>
              <a:t>即可使勞工連續工作逾</a:t>
            </a:r>
            <a:r>
              <a:rPr lang="en-US" altLang="zh-TW" b="0" dirty="0"/>
              <a:t>6</a:t>
            </a:r>
            <a:r>
              <a:rPr lang="zh-TW" altLang="en-US" b="0" dirty="0"/>
              <a:t>日，最長達</a:t>
            </a:r>
            <a:r>
              <a:rPr lang="en-US" altLang="zh-TW" b="0" dirty="0"/>
              <a:t>12</a:t>
            </a:r>
            <a:r>
              <a:rPr lang="zh-TW" altLang="en-US" b="0" dirty="0"/>
              <a:t>日</a:t>
            </a:r>
            <a:r>
              <a:rPr lang="en-US" altLang="zh-TW" b="0" dirty="0"/>
              <a:t>)</a:t>
            </a:r>
            <a:r>
              <a:rPr lang="zh-TW" altLang="en-US" b="0" dirty="0"/>
              <a:t>。</a:t>
            </a:r>
            <a:endParaRPr lang="en-US" altLang="zh-TW" b="0" dirty="0"/>
          </a:p>
          <a:p>
            <a:r>
              <a:rPr lang="zh-TW" altLang="en-US" b="0" dirty="0"/>
              <a:t>另僱用勞工人數</a:t>
            </a:r>
            <a:r>
              <a:rPr lang="en-US" altLang="zh-TW" b="0" dirty="0"/>
              <a:t>30</a:t>
            </a:r>
            <a:r>
              <a:rPr lang="zh-TW" altLang="en-US" b="0" dirty="0"/>
              <a:t>人以上的事業單位，於工會或勞資會議同意程序後，尚應報當地主管機關備查的程序</a:t>
            </a:r>
            <a:endParaRPr lang="en-US" altLang="zh-TW" b="0" dirty="0"/>
          </a:p>
          <a:p>
            <a:r>
              <a:rPr lang="zh-TW" altLang="en-US" b="0" dirty="0"/>
              <a:t>如涉及個別勞工勞動契約之變更，仍應徵得個別勞工同意</a:t>
            </a:r>
          </a:p>
          <a:p>
            <a:endParaRPr lang="zh-TW" altLang="en-US" dirty="0"/>
          </a:p>
        </p:txBody>
      </p:sp>
    </p:spTree>
    <p:extLst>
      <p:ext uri="{BB962C8B-B14F-4D97-AF65-F5344CB8AC3E}">
        <p14:creationId xmlns:p14="http://schemas.microsoft.com/office/powerpoint/2010/main" val="85642518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32577" y="503276"/>
            <a:ext cx="11321540" cy="595351"/>
          </a:xfrm>
        </p:spPr>
        <p:txBody>
          <a:bodyPr/>
          <a:lstStyle/>
          <a:p>
            <a:r>
              <a:rPr lang="zh-TW" altLang="en-US" sz="3600" dirty="0"/>
              <a:t>七休一調整</a:t>
            </a:r>
            <a:r>
              <a:rPr lang="en-US" altLang="zh-TW" sz="3600" dirty="0"/>
              <a:t>~</a:t>
            </a:r>
            <a:r>
              <a:rPr lang="zh-TW" altLang="en-US" sz="3600" dirty="0"/>
              <a:t>最多工作</a:t>
            </a:r>
            <a:r>
              <a:rPr lang="en-US" altLang="zh-TW" sz="3600" dirty="0"/>
              <a:t>12</a:t>
            </a:r>
            <a:r>
              <a:rPr lang="zh-TW" altLang="en-US" sz="3600" dirty="0"/>
              <a:t>日</a:t>
            </a:r>
          </a:p>
        </p:txBody>
      </p:sp>
      <p:graphicFrame>
        <p:nvGraphicFramePr>
          <p:cNvPr id="3" name="表格 2"/>
          <p:cNvGraphicFramePr>
            <a:graphicFrameLocks noGrp="1"/>
          </p:cNvGraphicFramePr>
          <p:nvPr>
            <p:extLst/>
          </p:nvPr>
        </p:nvGraphicFramePr>
        <p:xfrm>
          <a:off x="1606065" y="1446497"/>
          <a:ext cx="8296029" cy="1648395"/>
        </p:xfrm>
        <a:graphic>
          <a:graphicData uri="http://schemas.openxmlformats.org/drawingml/2006/table">
            <a:tbl>
              <a:tblPr firstRow="1" bandRow="1">
                <a:tableStyleId>{5C22544A-7EE6-4342-B048-85BDC9FD1C3A}</a:tableStyleId>
              </a:tblPr>
              <a:tblGrid>
                <a:gridCol w="1185147">
                  <a:extLst>
                    <a:ext uri="{9D8B030D-6E8A-4147-A177-3AD203B41FA5}">
                      <a16:colId xmlns:a16="http://schemas.microsoft.com/office/drawing/2014/main" val="20000"/>
                    </a:ext>
                  </a:extLst>
                </a:gridCol>
                <a:gridCol w="1185147">
                  <a:extLst>
                    <a:ext uri="{9D8B030D-6E8A-4147-A177-3AD203B41FA5}">
                      <a16:colId xmlns:a16="http://schemas.microsoft.com/office/drawing/2014/main" val="20001"/>
                    </a:ext>
                  </a:extLst>
                </a:gridCol>
                <a:gridCol w="1185147">
                  <a:extLst>
                    <a:ext uri="{9D8B030D-6E8A-4147-A177-3AD203B41FA5}">
                      <a16:colId xmlns:a16="http://schemas.microsoft.com/office/drawing/2014/main" val="20002"/>
                    </a:ext>
                  </a:extLst>
                </a:gridCol>
                <a:gridCol w="1185147">
                  <a:extLst>
                    <a:ext uri="{9D8B030D-6E8A-4147-A177-3AD203B41FA5}">
                      <a16:colId xmlns:a16="http://schemas.microsoft.com/office/drawing/2014/main" val="20003"/>
                    </a:ext>
                  </a:extLst>
                </a:gridCol>
                <a:gridCol w="1185147">
                  <a:extLst>
                    <a:ext uri="{9D8B030D-6E8A-4147-A177-3AD203B41FA5}">
                      <a16:colId xmlns:a16="http://schemas.microsoft.com/office/drawing/2014/main" val="20004"/>
                    </a:ext>
                  </a:extLst>
                </a:gridCol>
                <a:gridCol w="1185147">
                  <a:extLst>
                    <a:ext uri="{9D8B030D-6E8A-4147-A177-3AD203B41FA5}">
                      <a16:colId xmlns:a16="http://schemas.microsoft.com/office/drawing/2014/main" val="20005"/>
                    </a:ext>
                  </a:extLst>
                </a:gridCol>
                <a:gridCol w="1185147">
                  <a:extLst>
                    <a:ext uri="{9D8B030D-6E8A-4147-A177-3AD203B41FA5}">
                      <a16:colId xmlns:a16="http://schemas.microsoft.com/office/drawing/2014/main" val="20006"/>
                    </a:ext>
                  </a:extLst>
                </a:gridCol>
              </a:tblGrid>
              <a:tr h="549465">
                <a:tc>
                  <a:txBody>
                    <a:bodyPr/>
                    <a:lstStyle/>
                    <a:p>
                      <a:pPr algn="ctr"/>
                      <a:r>
                        <a:rPr lang="zh-TW" altLang="en-US" sz="2400" dirty="0">
                          <a:latin typeface="微軟正黑體" pitchFamily="34" charset="-120"/>
                          <a:ea typeface="微軟正黑體" pitchFamily="34" charset="-120"/>
                        </a:rPr>
                        <a:t>周一</a:t>
                      </a:r>
                    </a:p>
                  </a:txBody>
                  <a:tcPr anchor="ctr"/>
                </a:tc>
                <a:tc>
                  <a:txBody>
                    <a:bodyPr/>
                    <a:lstStyle/>
                    <a:p>
                      <a:pPr algn="ctr"/>
                      <a:r>
                        <a:rPr lang="zh-TW" altLang="en-US" sz="2400" dirty="0">
                          <a:latin typeface="微軟正黑體" pitchFamily="34" charset="-120"/>
                          <a:ea typeface="微軟正黑體" pitchFamily="34" charset="-120"/>
                        </a:rPr>
                        <a:t>周二</a:t>
                      </a:r>
                    </a:p>
                  </a:txBody>
                  <a:tcPr anchor="ctr"/>
                </a:tc>
                <a:tc>
                  <a:txBody>
                    <a:bodyPr/>
                    <a:lstStyle/>
                    <a:p>
                      <a:pPr algn="ctr"/>
                      <a:r>
                        <a:rPr lang="zh-TW" altLang="en-US" sz="2400" dirty="0">
                          <a:latin typeface="微軟正黑體" pitchFamily="34" charset="-120"/>
                          <a:ea typeface="微軟正黑體" pitchFamily="34" charset="-120"/>
                        </a:rPr>
                        <a:t>周三</a:t>
                      </a:r>
                    </a:p>
                  </a:txBody>
                  <a:tcPr anchor="ctr"/>
                </a:tc>
                <a:tc>
                  <a:txBody>
                    <a:bodyPr/>
                    <a:lstStyle/>
                    <a:p>
                      <a:pPr algn="ctr"/>
                      <a:r>
                        <a:rPr lang="zh-TW" altLang="en-US" sz="2400" dirty="0">
                          <a:latin typeface="微軟正黑體" pitchFamily="34" charset="-120"/>
                          <a:ea typeface="微軟正黑體" pitchFamily="34" charset="-120"/>
                        </a:rPr>
                        <a:t>周四</a:t>
                      </a:r>
                    </a:p>
                  </a:txBody>
                  <a:tcPr anchor="ctr"/>
                </a:tc>
                <a:tc>
                  <a:txBody>
                    <a:bodyPr/>
                    <a:lstStyle/>
                    <a:p>
                      <a:pPr algn="ctr"/>
                      <a:r>
                        <a:rPr lang="zh-TW" altLang="en-US" sz="2400" dirty="0">
                          <a:latin typeface="微軟正黑體" pitchFamily="34" charset="-120"/>
                          <a:ea typeface="微軟正黑體" pitchFamily="34" charset="-120"/>
                        </a:rPr>
                        <a:t>周五</a:t>
                      </a:r>
                    </a:p>
                  </a:txBody>
                  <a:tcPr anchor="ctr"/>
                </a:tc>
                <a:tc>
                  <a:txBody>
                    <a:bodyPr/>
                    <a:lstStyle/>
                    <a:p>
                      <a:pPr algn="ctr"/>
                      <a:r>
                        <a:rPr lang="zh-TW" altLang="en-US" sz="2400" dirty="0">
                          <a:latin typeface="微軟正黑體" pitchFamily="34" charset="-120"/>
                          <a:ea typeface="微軟正黑體" pitchFamily="34" charset="-120"/>
                        </a:rPr>
                        <a:t>周六</a:t>
                      </a:r>
                    </a:p>
                  </a:txBody>
                  <a:tcPr anchor="ctr"/>
                </a:tc>
                <a:tc>
                  <a:txBody>
                    <a:bodyPr/>
                    <a:lstStyle/>
                    <a:p>
                      <a:pPr algn="ctr"/>
                      <a:r>
                        <a:rPr lang="zh-TW" altLang="en-US" sz="2400" dirty="0">
                          <a:latin typeface="微軟正黑體" pitchFamily="34" charset="-120"/>
                          <a:ea typeface="微軟正黑體" pitchFamily="34" charset="-120"/>
                        </a:rPr>
                        <a:t>周日</a:t>
                      </a:r>
                    </a:p>
                  </a:txBody>
                  <a:tcPr anchor="ctr"/>
                </a:tc>
                <a:extLst>
                  <a:ext uri="{0D108BD9-81ED-4DB2-BD59-A6C34878D82A}">
                    <a16:rowId xmlns:a16="http://schemas.microsoft.com/office/drawing/2014/main" val="10000"/>
                  </a:ext>
                </a:extLst>
              </a:tr>
              <a:tr h="549465">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休息日</a:t>
                      </a: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例假日</a:t>
                      </a:r>
                    </a:p>
                  </a:txBody>
                  <a:tcPr anchor="ctr"/>
                </a:tc>
                <a:extLst>
                  <a:ext uri="{0D108BD9-81ED-4DB2-BD59-A6C34878D82A}">
                    <a16:rowId xmlns:a16="http://schemas.microsoft.com/office/drawing/2014/main" val="10001"/>
                  </a:ext>
                </a:extLst>
              </a:tr>
              <a:tr h="549465">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休息日</a:t>
                      </a: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例假日</a:t>
                      </a:r>
                    </a:p>
                  </a:txBody>
                  <a:tcPr anchor="ctr"/>
                </a:tc>
                <a:extLst>
                  <a:ext uri="{0D108BD9-81ED-4DB2-BD59-A6C34878D82A}">
                    <a16:rowId xmlns:a16="http://schemas.microsoft.com/office/drawing/2014/main" val="10002"/>
                  </a:ext>
                </a:extLst>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2988978376"/>
              </p:ext>
            </p:extLst>
          </p:nvPr>
        </p:nvGraphicFramePr>
        <p:xfrm>
          <a:off x="1617789" y="3673882"/>
          <a:ext cx="8296029" cy="2165730"/>
        </p:xfrm>
        <a:graphic>
          <a:graphicData uri="http://schemas.openxmlformats.org/drawingml/2006/table">
            <a:tbl>
              <a:tblPr firstRow="1" bandRow="1">
                <a:tableStyleId>{5C22544A-7EE6-4342-B048-85BDC9FD1C3A}</a:tableStyleId>
              </a:tblPr>
              <a:tblGrid>
                <a:gridCol w="1185147">
                  <a:extLst>
                    <a:ext uri="{9D8B030D-6E8A-4147-A177-3AD203B41FA5}">
                      <a16:colId xmlns:a16="http://schemas.microsoft.com/office/drawing/2014/main" val="20000"/>
                    </a:ext>
                  </a:extLst>
                </a:gridCol>
                <a:gridCol w="1185147">
                  <a:extLst>
                    <a:ext uri="{9D8B030D-6E8A-4147-A177-3AD203B41FA5}">
                      <a16:colId xmlns:a16="http://schemas.microsoft.com/office/drawing/2014/main" val="20001"/>
                    </a:ext>
                  </a:extLst>
                </a:gridCol>
                <a:gridCol w="1185147">
                  <a:extLst>
                    <a:ext uri="{9D8B030D-6E8A-4147-A177-3AD203B41FA5}">
                      <a16:colId xmlns:a16="http://schemas.microsoft.com/office/drawing/2014/main" val="20002"/>
                    </a:ext>
                  </a:extLst>
                </a:gridCol>
                <a:gridCol w="1185147">
                  <a:extLst>
                    <a:ext uri="{9D8B030D-6E8A-4147-A177-3AD203B41FA5}">
                      <a16:colId xmlns:a16="http://schemas.microsoft.com/office/drawing/2014/main" val="20003"/>
                    </a:ext>
                  </a:extLst>
                </a:gridCol>
                <a:gridCol w="1185147">
                  <a:extLst>
                    <a:ext uri="{9D8B030D-6E8A-4147-A177-3AD203B41FA5}">
                      <a16:colId xmlns:a16="http://schemas.microsoft.com/office/drawing/2014/main" val="20004"/>
                    </a:ext>
                  </a:extLst>
                </a:gridCol>
                <a:gridCol w="1185147">
                  <a:extLst>
                    <a:ext uri="{9D8B030D-6E8A-4147-A177-3AD203B41FA5}">
                      <a16:colId xmlns:a16="http://schemas.microsoft.com/office/drawing/2014/main" val="20005"/>
                    </a:ext>
                  </a:extLst>
                </a:gridCol>
                <a:gridCol w="1185147">
                  <a:extLst>
                    <a:ext uri="{9D8B030D-6E8A-4147-A177-3AD203B41FA5}">
                      <a16:colId xmlns:a16="http://schemas.microsoft.com/office/drawing/2014/main" val="20006"/>
                    </a:ext>
                  </a:extLst>
                </a:gridCol>
              </a:tblGrid>
              <a:tr h="549465">
                <a:tc>
                  <a:txBody>
                    <a:bodyPr/>
                    <a:lstStyle/>
                    <a:p>
                      <a:pPr algn="ctr"/>
                      <a:r>
                        <a:rPr lang="zh-TW" altLang="en-US" sz="2400" dirty="0">
                          <a:latin typeface="微軟正黑體" pitchFamily="34" charset="-120"/>
                          <a:ea typeface="微軟正黑體" pitchFamily="34" charset="-120"/>
                        </a:rPr>
                        <a:t>周一</a:t>
                      </a:r>
                    </a:p>
                  </a:txBody>
                  <a:tcPr anchor="ctr"/>
                </a:tc>
                <a:tc>
                  <a:txBody>
                    <a:bodyPr/>
                    <a:lstStyle/>
                    <a:p>
                      <a:pPr algn="ctr"/>
                      <a:r>
                        <a:rPr lang="zh-TW" altLang="en-US" sz="2400" dirty="0">
                          <a:latin typeface="微軟正黑體" pitchFamily="34" charset="-120"/>
                          <a:ea typeface="微軟正黑體" pitchFamily="34" charset="-120"/>
                        </a:rPr>
                        <a:t>周二</a:t>
                      </a:r>
                    </a:p>
                  </a:txBody>
                  <a:tcPr anchor="ctr"/>
                </a:tc>
                <a:tc>
                  <a:txBody>
                    <a:bodyPr/>
                    <a:lstStyle/>
                    <a:p>
                      <a:pPr algn="ctr"/>
                      <a:r>
                        <a:rPr lang="zh-TW" altLang="en-US" sz="2400" dirty="0">
                          <a:latin typeface="微軟正黑體" pitchFamily="34" charset="-120"/>
                          <a:ea typeface="微軟正黑體" pitchFamily="34" charset="-120"/>
                        </a:rPr>
                        <a:t>周三</a:t>
                      </a:r>
                    </a:p>
                  </a:txBody>
                  <a:tcPr anchor="ctr"/>
                </a:tc>
                <a:tc>
                  <a:txBody>
                    <a:bodyPr/>
                    <a:lstStyle/>
                    <a:p>
                      <a:pPr algn="ctr"/>
                      <a:r>
                        <a:rPr lang="zh-TW" altLang="en-US" sz="2400" dirty="0">
                          <a:latin typeface="微軟正黑體" pitchFamily="34" charset="-120"/>
                          <a:ea typeface="微軟正黑體" pitchFamily="34" charset="-120"/>
                        </a:rPr>
                        <a:t>周四</a:t>
                      </a:r>
                    </a:p>
                  </a:txBody>
                  <a:tcPr anchor="ctr"/>
                </a:tc>
                <a:tc>
                  <a:txBody>
                    <a:bodyPr/>
                    <a:lstStyle/>
                    <a:p>
                      <a:pPr algn="ctr"/>
                      <a:r>
                        <a:rPr lang="zh-TW" altLang="en-US" sz="2400" dirty="0">
                          <a:latin typeface="微軟正黑體" pitchFamily="34" charset="-120"/>
                          <a:ea typeface="微軟正黑體" pitchFamily="34" charset="-120"/>
                        </a:rPr>
                        <a:t>周五</a:t>
                      </a:r>
                    </a:p>
                  </a:txBody>
                  <a:tcPr anchor="ctr"/>
                </a:tc>
                <a:tc>
                  <a:txBody>
                    <a:bodyPr/>
                    <a:lstStyle/>
                    <a:p>
                      <a:pPr algn="ctr"/>
                      <a:r>
                        <a:rPr lang="zh-TW" altLang="en-US" sz="2400" dirty="0">
                          <a:latin typeface="微軟正黑體" pitchFamily="34" charset="-120"/>
                          <a:ea typeface="微軟正黑體" pitchFamily="34" charset="-120"/>
                        </a:rPr>
                        <a:t>周六</a:t>
                      </a:r>
                    </a:p>
                  </a:txBody>
                  <a:tcPr anchor="ctr"/>
                </a:tc>
                <a:tc>
                  <a:txBody>
                    <a:bodyPr/>
                    <a:lstStyle/>
                    <a:p>
                      <a:pPr algn="ctr"/>
                      <a:r>
                        <a:rPr lang="zh-TW" altLang="en-US" sz="2400" dirty="0">
                          <a:latin typeface="微軟正黑體" pitchFamily="34" charset="-120"/>
                          <a:ea typeface="微軟正黑體" pitchFamily="34" charset="-120"/>
                        </a:rPr>
                        <a:t>周日</a:t>
                      </a:r>
                    </a:p>
                  </a:txBody>
                  <a:tcPr anchor="ctr"/>
                </a:tc>
                <a:extLst>
                  <a:ext uri="{0D108BD9-81ED-4DB2-BD59-A6C34878D82A}">
                    <a16:rowId xmlns:a16="http://schemas.microsoft.com/office/drawing/2014/main" val="10000"/>
                  </a:ext>
                </a:extLst>
              </a:tr>
              <a:tr h="549465">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extLst>
                  <a:ext uri="{0D108BD9-81ED-4DB2-BD59-A6C34878D82A}">
                    <a16:rowId xmlns:a16="http://schemas.microsoft.com/office/drawing/2014/main" val="10001"/>
                  </a:ext>
                </a:extLst>
              </a:tr>
              <a:tr h="549465">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endParaRPr lang="zh-TW" altLang="en-US" sz="2400" dirty="0">
                        <a:latin typeface="微軟正黑體" pitchFamily="34" charset="-120"/>
                        <a:ea typeface="微軟正黑體" pitchFamily="34" charset="-120"/>
                      </a:endParaRPr>
                    </a:p>
                  </a:txBody>
                  <a:tcPr anchor="ctr"/>
                </a:tc>
                <a:tc>
                  <a:txBody>
                    <a:bodyPr/>
                    <a:lstStyle/>
                    <a:p>
                      <a:pPr algn="ctr"/>
                      <a:r>
                        <a:rPr lang="en-US" altLang="zh-TW" sz="2400" dirty="0">
                          <a:latin typeface="微軟正黑體" pitchFamily="34" charset="-120"/>
                          <a:ea typeface="微軟正黑體" pitchFamily="34" charset="-120"/>
                        </a:rPr>
                        <a:t>8</a:t>
                      </a:r>
                    </a:p>
                    <a:p>
                      <a:pPr algn="ctr"/>
                      <a:r>
                        <a:rPr lang="en-US" altLang="zh-TW" sz="2000" dirty="0">
                          <a:solidFill>
                            <a:srgbClr val="FF0000"/>
                          </a:solidFill>
                          <a:latin typeface="微軟正黑體" pitchFamily="34" charset="-120"/>
                          <a:ea typeface="微軟正黑體" pitchFamily="34" charset="-120"/>
                        </a:rPr>
                        <a:t>(</a:t>
                      </a:r>
                      <a:r>
                        <a:rPr lang="zh-TW" altLang="en-US" sz="2000" dirty="0">
                          <a:solidFill>
                            <a:srgbClr val="FF0000"/>
                          </a:solidFill>
                          <a:latin typeface="微軟正黑體" pitchFamily="34" charset="-120"/>
                          <a:ea typeface="微軟正黑體" pitchFamily="34" charset="-120"/>
                        </a:rPr>
                        <a:t>休息日加班</a:t>
                      </a:r>
                      <a:r>
                        <a:rPr lang="en-US" altLang="zh-TW" sz="2000" dirty="0">
                          <a:solidFill>
                            <a:srgbClr val="FF0000"/>
                          </a:solidFill>
                          <a:latin typeface="微軟正黑體" pitchFamily="34" charset="-120"/>
                          <a:ea typeface="微軟正黑體" pitchFamily="34" charset="-120"/>
                        </a:rPr>
                        <a:t>)</a:t>
                      </a:r>
                      <a:endParaRPr lang="zh-TW" altLang="en-US" sz="2000" dirty="0">
                        <a:solidFill>
                          <a:srgbClr val="FF0000"/>
                        </a:solidFill>
                        <a:latin typeface="微軟正黑體" pitchFamily="34" charset="-120"/>
                        <a:ea typeface="微軟正黑體"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400" dirty="0">
                          <a:latin typeface="微軟正黑體" pitchFamily="34" charset="-120"/>
                          <a:ea typeface="微軟正黑體" pitchFamily="34" charset="-120"/>
                        </a:rPr>
                        <a:t>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solidFill>
                            <a:srgbClr val="FF0000"/>
                          </a:solidFill>
                          <a:latin typeface="微軟正黑體" pitchFamily="34" charset="-120"/>
                          <a:ea typeface="微軟正黑體" pitchFamily="34" charset="-120"/>
                        </a:rPr>
                        <a:t>(</a:t>
                      </a:r>
                      <a:r>
                        <a:rPr lang="zh-TW" altLang="en-US" sz="2000" dirty="0">
                          <a:solidFill>
                            <a:srgbClr val="FF0000"/>
                          </a:solidFill>
                          <a:latin typeface="微軟正黑體" pitchFamily="34" charset="-120"/>
                          <a:ea typeface="微軟正黑體" pitchFamily="34" charset="-120"/>
                        </a:rPr>
                        <a:t>休息日加班</a:t>
                      </a:r>
                      <a:r>
                        <a:rPr lang="en-US" altLang="zh-TW" sz="2000" dirty="0">
                          <a:solidFill>
                            <a:srgbClr val="FF0000"/>
                          </a:solidFill>
                          <a:latin typeface="微軟正黑體" pitchFamily="34" charset="-120"/>
                          <a:ea typeface="微軟正黑體" pitchFamily="34" charset="-120"/>
                        </a:rPr>
                        <a:t>)</a:t>
                      </a:r>
                      <a:endParaRPr lang="zh-TW" altLang="en-US" sz="2000" dirty="0">
                        <a:latin typeface="微軟正黑體" pitchFamily="34" charset="-120"/>
                        <a:ea typeface="微軟正黑體"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例假日</a:t>
                      </a:r>
                    </a:p>
                  </a:txBody>
                  <a:tcPr anchor="ctr"/>
                </a:tc>
                <a:tc>
                  <a:txBody>
                    <a:bodyPr/>
                    <a:lstStyle/>
                    <a:p>
                      <a:pPr algn="ctr"/>
                      <a:r>
                        <a:rPr lang="zh-TW" altLang="en-US" sz="2400" b="1" dirty="0">
                          <a:solidFill>
                            <a:srgbClr val="FF0000"/>
                          </a:solidFill>
                          <a:latin typeface="微軟正黑體" pitchFamily="34" charset="-120"/>
                          <a:ea typeface="微軟正黑體" pitchFamily="34" charset="-120"/>
                        </a:rPr>
                        <a:t>例假日</a:t>
                      </a:r>
                    </a:p>
                  </a:txBody>
                  <a:tcPr anchor="ctr"/>
                </a:tc>
                <a:extLst>
                  <a:ext uri="{0D108BD9-81ED-4DB2-BD59-A6C34878D82A}">
                    <a16:rowId xmlns:a16="http://schemas.microsoft.com/office/drawing/2014/main" val="10002"/>
                  </a:ext>
                </a:extLst>
              </a:tr>
            </a:tbl>
          </a:graphicData>
        </a:graphic>
      </p:graphicFrame>
      <p:sp>
        <p:nvSpPr>
          <p:cNvPr id="5" name="AutoShape 2" descr="「2」的圖片搜尋結果"/>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9" name="AutoShape 4" descr="「2」的圖片搜尋結果"/>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4" name="文字方塊 13"/>
          <p:cNvSpPr txBox="1"/>
          <p:nvPr/>
        </p:nvSpPr>
        <p:spPr>
          <a:xfrm>
            <a:off x="757989" y="1534889"/>
            <a:ext cx="745958" cy="1384995"/>
          </a:xfrm>
          <a:prstGeom prst="rect">
            <a:avLst/>
          </a:prstGeom>
          <a:noFill/>
        </p:spPr>
        <p:txBody>
          <a:bodyPr wrap="square" rtlCol="0">
            <a:spAutoFit/>
          </a:bodyPr>
          <a:lstStyle/>
          <a:p>
            <a:r>
              <a:rPr lang="zh-TW" altLang="en-US" sz="2800" b="1" dirty="0">
                <a:latin typeface="微軟正黑體" pitchFamily="34" charset="-120"/>
                <a:ea typeface="微軟正黑體" pitchFamily="34" charset="-120"/>
              </a:rPr>
              <a:t>調整前</a:t>
            </a:r>
          </a:p>
        </p:txBody>
      </p:sp>
      <p:sp>
        <p:nvSpPr>
          <p:cNvPr id="15" name="文字方塊 14"/>
          <p:cNvSpPr txBox="1"/>
          <p:nvPr/>
        </p:nvSpPr>
        <p:spPr>
          <a:xfrm>
            <a:off x="757989" y="3780783"/>
            <a:ext cx="745958" cy="1384995"/>
          </a:xfrm>
          <a:prstGeom prst="rect">
            <a:avLst/>
          </a:prstGeom>
          <a:noFill/>
        </p:spPr>
        <p:txBody>
          <a:bodyPr wrap="square" rtlCol="0">
            <a:spAutoFit/>
          </a:bodyPr>
          <a:lstStyle/>
          <a:p>
            <a:r>
              <a:rPr lang="zh-TW" altLang="en-US" sz="2800" b="1" dirty="0">
                <a:latin typeface="微軟正黑體" pitchFamily="34" charset="-120"/>
                <a:ea typeface="微軟正黑體" pitchFamily="34" charset="-120"/>
              </a:rPr>
              <a:t>調整後</a:t>
            </a:r>
          </a:p>
        </p:txBody>
      </p:sp>
    </p:spTree>
    <p:extLst>
      <p:ext uri="{BB962C8B-B14F-4D97-AF65-F5344CB8AC3E}">
        <p14:creationId xmlns:p14="http://schemas.microsoft.com/office/powerpoint/2010/main" val="25779169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例假</a:t>
            </a:r>
            <a:r>
              <a:rPr lang="en-US" altLang="zh-TW" dirty="0"/>
              <a:t>:</a:t>
            </a:r>
            <a:r>
              <a:rPr lang="zh-TW" altLang="en-US" dirty="0"/>
              <a:t> 第</a:t>
            </a:r>
            <a:r>
              <a:rPr lang="en-US" altLang="zh-TW" dirty="0"/>
              <a:t>37</a:t>
            </a:r>
            <a:r>
              <a:rPr lang="zh-TW" altLang="en-US" dirty="0"/>
              <a:t>條</a:t>
            </a:r>
          </a:p>
        </p:txBody>
      </p:sp>
      <p:sp>
        <p:nvSpPr>
          <p:cNvPr id="3" name="內容版面配置區 2"/>
          <p:cNvSpPr>
            <a:spLocks noGrp="1"/>
          </p:cNvSpPr>
          <p:nvPr>
            <p:ph idx="1"/>
          </p:nvPr>
        </p:nvSpPr>
        <p:spPr>
          <a:xfrm>
            <a:off x="527381" y="1484785"/>
            <a:ext cx="10972800" cy="4763615"/>
          </a:xfrm>
        </p:spPr>
        <p:txBody>
          <a:bodyPr/>
          <a:lstStyle/>
          <a:p>
            <a:r>
              <a:rPr lang="zh-TW" altLang="zh-TW" dirty="0"/>
              <a:t>內政部所定應放假之紀念日、節日、勞動節及其他中央主管機關指定應放假之日，均應休假。中華民國一百零五年十二月六日修正之前項規定，自一百零六年一月一日施行。</a:t>
            </a:r>
          </a:p>
          <a:p>
            <a:endParaRPr lang="zh-TW" altLang="en-US" dirty="0"/>
          </a:p>
        </p:txBody>
      </p:sp>
    </p:spTree>
    <p:extLst>
      <p:ext uri="{BB962C8B-B14F-4D97-AF65-F5344CB8AC3E}">
        <p14:creationId xmlns:p14="http://schemas.microsoft.com/office/powerpoint/2010/main" val="666855282"/>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特別休假</a:t>
            </a:r>
            <a:r>
              <a:rPr lang="en-US" altLang="zh-TW" dirty="0"/>
              <a:t>~</a:t>
            </a:r>
            <a:r>
              <a:rPr lang="zh-TW" altLang="en-US" dirty="0"/>
              <a:t> 第</a:t>
            </a:r>
            <a:r>
              <a:rPr lang="en-US" altLang="zh-TW" dirty="0"/>
              <a:t>38</a:t>
            </a:r>
            <a:r>
              <a:rPr lang="zh-TW" altLang="en-US" dirty="0"/>
              <a:t>條</a:t>
            </a:r>
          </a:p>
        </p:txBody>
      </p:sp>
      <p:pic>
        <p:nvPicPr>
          <p:cNvPr id="20" name="圖片 19"/>
          <p:cNvPicPr>
            <a:picLocks noChangeAspect="1"/>
          </p:cNvPicPr>
          <p:nvPr/>
        </p:nvPicPr>
        <p:blipFill>
          <a:blip r:embed="rId2"/>
          <a:stretch>
            <a:fillRect/>
          </a:stretch>
        </p:blipFill>
        <p:spPr>
          <a:xfrm>
            <a:off x="7179594" y="3727174"/>
            <a:ext cx="5012406" cy="3130826"/>
          </a:xfrm>
          <a:prstGeom prst="rect">
            <a:avLst/>
          </a:prstGeom>
        </p:spPr>
      </p:pic>
      <p:sp>
        <p:nvSpPr>
          <p:cNvPr id="22" name="內容版面配置區 2"/>
          <p:cNvSpPr txBox="1">
            <a:spLocks/>
          </p:cNvSpPr>
          <p:nvPr/>
        </p:nvSpPr>
        <p:spPr bwMode="auto">
          <a:xfrm>
            <a:off x="465584" y="1309047"/>
            <a:ext cx="10972800" cy="5214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1440" bIns="50800" numCol="1" anchor="t" anchorCtr="0" compatLnSpc="1">
            <a:prstTxWarp prst="textNoShape">
              <a:avLst/>
            </a:prstTxWarp>
          </a:bodyPr>
          <a:lstStyle>
            <a:lvl1pPr marL="382588" indent="-342900" algn="l" rtl="0" eaLnBrk="1" fontAlgn="base" hangingPunct="1">
              <a:lnSpc>
                <a:spcPct val="150000"/>
              </a:lnSpc>
              <a:spcBef>
                <a:spcPts val="700"/>
              </a:spcBef>
              <a:spcAft>
                <a:spcPct val="0"/>
              </a:spcAft>
              <a:buClr>
                <a:srgbClr val="365B93"/>
              </a:buClr>
              <a:buSzPct val="100000"/>
              <a:buFont typeface="Arial" panose="020B0604020202020204" pitchFamily="34" charset="0"/>
              <a:buChar char="•"/>
              <a:defRPr sz="2800" b="1">
                <a:solidFill>
                  <a:srgbClr val="26515F"/>
                </a:solidFill>
                <a:latin typeface="微軟正黑體" panose="020B0604030504040204" pitchFamily="34" charset="-120"/>
                <a:ea typeface="微軟正黑體" panose="020B0604030504040204" pitchFamily="34" charset="-120"/>
                <a:cs typeface="+mn-cs"/>
                <a:sym typeface="Verdana" panose="020B0604030504040204" pitchFamily="34" charset="0"/>
              </a:defRPr>
            </a:lvl1pPr>
            <a:lvl2pPr marL="731838" indent="-285750" algn="l" rtl="0" eaLnBrk="1" fontAlgn="base" hangingPunct="1">
              <a:lnSpc>
                <a:spcPct val="150000"/>
              </a:lnSpc>
              <a:spcBef>
                <a:spcPts val="600"/>
              </a:spcBef>
              <a:spcAft>
                <a:spcPct val="0"/>
              </a:spcAft>
              <a:buClr>
                <a:srgbClr val="438ACB"/>
              </a:buClr>
              <a:buSzPct val="100000"/>
              <a:buFont typeface="Arial" panose="020B0604020202020204" pitchFamily="34" charset="0"/>
              <a:buChar char="•"/>
              <a:defRPr sz="2800" b="1">
                <a:solidFill>
                  <a:srgbClr val="26515F"/>
                </a:solidFill>
                <a:latin typeface="微軟正黑體" panose="020B0604030504040204" pitchFamily="34" charset="-120"/>
                <a:ea typeface="微軟正黑體" panose="020B0604030504040204" pitchFamily="34" charset="-120"/>
                <a:sym typeface="Arial" panose="020B0604020202020204" pitchFamily="34" charset="0"/>
              </a:defRPr>
            </a:lvl2pPr>
            <a:lvl3pPr marL="1131888" indent="-228600" algn="l" rtl="0" eaLnBrk="1" fontAlgn="base" hangingPunct="1">
              <a:lnSpc>
                <a:spcPct val="150000"/>
              </a:lnSpc>
              <a:spcBef>
                <a:spcPts val="600"/>
              </a:spcBef>
              <a:spcAft>
                <a:spcPct val="0"/>
              </a:spcAft>
              <a:buClr>
                <a:srgbClr val="4D4D4D"/>
              </a:buClr>
              <a:buSzPct val="100000"/>
              <a:buFont typeface="Arial" panose="020B0604020202020204" pitchFamily="34" charset="0"/>
              <a:buChar char="•"/>
              <a:defRPr sz="2400" b="1">
                <a:solidFill>
                  <a:srgbClr val="26515F"/>
                </a:solidFill>
                <a:latin typeface="微軟正黑體" panose="020B0604030504040204" pitchFamily="34" charset="-120"/>
                <a:ea typeface="微軟正黑體" panose="020B0604030504040204" pitchFamily="34" charset="-120"/>
                <a:sym typeface="Arial" panose="020B0604020202020204" pitchFamily="34" charset="0"/>
              </a:defRPr>
            </a:lvl3pPr>
            <a:lvl4pPr marL="1589088" indent="-228600" algn="l" rtl="0" eaLnBrk="1" fontAlgn="base" hangingPunct="1">
              <a:lnSpc>
                <a:spcPct val="150000"/>
              </a:lnSpc>
              <a:spcBef>
                <a:spcPts val="500"/>
              </a:spcBef>
              <a:spcAft>
                <a:spcPct val="0"/>
              </a:spcAft>
              <a:buClr>
                <a:srgbClr val="26515F"/>
              </a:buClr>
              <a:buSzPct val="100000"/>
              <a:buFont typeface="Arial" panose="020B0604020202020204" pitchFamily="34" charset="0"/>
              <a:buChar char="•"/>
              <a:defRPr sz="2000" b="1">
                <a:solidFill>
                  <a:srgbClr val="26515F"/>
                </a:solidFill>
                <a:latin typeface="微軟正黑體" panose="020B0604030504040204" pitchFamily="34" charset="-120"/>
                <a:ea typeface="微軟正黑體" panose="020B0604030504040204" pitchFamily="34" charset="-120"/>
                <a:sym typeface="Arial" panose="020B0604020202020204" pitchFamily="34" charset="0"/>
              </a:defRPr>
            </a:lvl4pPr>
            <a:lvl5pPr marL="2046288" indent="-228600" algn="l" rtl="0" eaLnBrk="1" fontAlgn="base" hangingPunct="1">
              <a:lnSpc>
                <a:spcPct val="150000"/>
              </a:lnSpc>
              <a:spcBef>
                <a:spcPts val="500"/>
              </a:spcBef>
              <a:spcAft>
                <a:spcPct val="0"/>
              </a:spcAft>
              <a:buClr>
                <a:srgbClr val="26515F"/>
              </a:buClr>
              <a:buSzPct val="100000"/>
              <a:buFont typeface="Arial" panose="020B0604020202020204" pitchFamily="34" charset="0"/>
              <a:buChar char="•"/>
              <a:defRPr sz="2000" b="1">
                <a:solidFill>
                  <a:srgbClr val="26515F"/>
                </a:solidFill>
                <a:latin typeface="微軟正黑體" panose="020B0604030504040204" pitchFamily="34" charset="-120"/>
                <a:ea typeface="微軟正黑體" panose="020B0604030504040204" pitchFamily="34" charset="-120"/>
                <a:sym typeface="Arial" panose="020B0604020202020204" pitchFamily="34" charset="0"/>
              </a:defRPr>
            </a:lvl5pPr>
            <a:lvl6pPr marL="2503488" indent="-228600" algn="l" rtl="0" eaLnBrk="1" fontAlgn="base" hangingPunct="1">
              <a:spcBef>
                <a:spcPts val="500"/>
              </a:spcBef>
              <a:spcAft>
                <a:spcPct val="0"/>
              </a:spcAft>
              <a:buClr>
                <a:srgbClr val="26515F"/>
              </a:buClr>
              <a:buSzPct val="100000"/>
              <a:buFont typeface="Arial" charset="0"/>
              <a:buChar char="•"/>
              <a:defRPr sz="2000" b="1">
                <a:solidFill>
                  <a:srgbClr val="26515F"/>
                </a:solidFill>
                <a:latin typeface="Arial" charset="0"/>
                <a:sym typeface="Arial" charset="0"/>
              </a:defRPr>
            </a:lvl6pPr>
            <a:lvl7pPr marL="2960688" indent="-228600" algn="l" rtl="0" eaLnBrk="1" fontAlgn="base" hangingPunct="1">
              <a:spcBef>
                <a:spcPts val="500"/>
              </a:spcBef>
              <a:spcAft>
                <a:spcPct val="0"/>
              </a:spcAft>
              <a:buClr>
                <a:srgbClr val="26515F"/>
              </a:buClr>
              <a:buSzPct val="100000"/>
              <a:buFont typeface="Arial" charset="0"/>
              <a:buChar char="•"/>
              <a:defRPr sz="2000" b="1">
                <a:solidFill>
                  <a:srgbClr val="26515F"/>
                </a:solidFill>
                <a:latin typeface="Arial" charset="0"/>
                <a:sym typeface="Arial" charset="0"/>
              </a:defRPr>
            </a:lvl7pPr>
            <a:lvl8pPr marL="3417888" indent="-228600" algn="l" rtl="0" eaLnBrk="1" fontAlgn="base" hangingPunct="1">
              <a:spcBef>
                <a:spcPts val="500"/>
              </a:spcBef>
              <a:spcAft>
                <a:spcPct val="0"/>
              </a:spcAft>
              <a:buClr>
                <a:srgbClr val="26515F"/>
              </a:buClr>
              <a:buSzPct val="100000"/>
              <a:buFont typeface="Arial" charset="0"/>
              <a:buChar char="•"/>
              <a:defRPr sz="2000" b="1">
                <a:solidFill>
                  <a:srgbClr val="26515F"/>
                </a:solidFill>
                <a:latin typeface="Arial" charset="0"/>
                <a:sym typeface="Arial" charset="0"/>
              </a:defRPr>
            </a:lvl8pPr>
            <a:lvl9pPr marL="3875088" indent="-228600" algn="l" rtl="0" eaLnBrk="1" fontAlgn="base" hangingPunct="1">
              <a:spcBef>
                <a:spcPts val="500"/>
              </a:spcBef>
              <a:spcAft>
                <a:spcPct val="0"/>
              </a:spcAft>
              <a:buClr>
                <a:srgbClr val="26515F"/>
              </a:buClr>
              <a:buSzPct val="100000"/>
              <a:buFont typeface="Arial" charset="0"/>
              <a:buChar char="•"/>
              <a:defRPr sz="2000" b="1">
                <a:solidFill>
                  <a:srgbClr val="26515F"/>
                </a:solidFill>
                <a:latin typeface="Arial" charset="0"/>
                <a:sym typeface="Arial" charset="0"/>
              </a:defRPr>
            </a:lvl9pPr>
          </a:lstStyle>
          <a:p>
            <a:pPr marL="39688" indent="0">
              <a:lnSpc>
                <a:spcPct val="100000"/>
              </a:lnSpc>
              <a:buFont typeface="Arial" panose="020B0604020202020204" pitchFamily="34" charset="0"/>
              <a:buNone/>
            </a:pPr>
            <a:r>
              <a:rPr lang="zh-TW" altLang="zh-TW" kern="0" dirty="0"/>
              <a:t>勞工在同一雇主或事業單位，繼續工作滿一定期間者，應依下列規定給予特別休假：</a:t>
            </a:r>
          </a:p>
          <a:p>
            <a:pPr marL="554038" indent="-514350">
              <a:lnSpc>
                <a:spcPct val="100000"/>
              </a:lnSpc>
              <a:buFont typeface="+mj-lt"/>
              <a:buAutoNum type="arabicParenR"/>
            </a:pPr>
            <a:r>
              <a:rPr lang="zh-TW" altLang="zh-TW" kern="0" dirty="0"/>
              <a:t>六個月以上一年未滿者，三日。</a:t>
            </a:r>
          </a:p>
          <a:p>
            <a:pPr marL="554038" indent="-514350">
              <a:lnSpc>
                <a:spcPct val="100000"/>
              </a:lnSpc>
              <a:buFont typeface="+mj-lt"/>
              <a:buAutoNum type="arabicParenR"/>
            </a:pPr>
            <a:r>
              <a:rPr lang="zh-TW" altLang="zh-TW" kern="0" dirty="0"/>
              <a:t>一年以上二年未滿者，七日。</a:t>
            </a:r>
          </a:p>
          <a:p>
            <a:pPr marL="554038" indent="-514350">
              <a:lnSpc>
                <a:spcPct val="100000"/>
              </a:lnSpc>
              <a:buFont typeface="+mj-lt"/>
              <a:buAutoNum type="arabicParenR"/>
            </a:pPr>
            <a:r>
              <a:rPr lang="zh-TW" altLang="zh-TW" kern="0" dirty="0"/>
              <a:t>二年以上三年未滿者，十日。</a:t>
            </a:r>
          </a:p>
          <a:p>
            <a:pPr marL="554038" indent="-514350">
              <a:lnSpc>
                <a:spcPct val="100000"/>
              </a:lnSpc>
              <a:buFont typeface="+mj-lt"/>
              <a:buAutoNum type="arabicParenR"/>
            </a:pPr>
            <a:r>
              <a:rPr lang="zh-TW" altLang="zh-TW" kern="0" dirty="0"/>
              <a:t>三年以上五年未滿者，每年十四日。</a:t>
            </a:r>
          </a:p>
          <a:p>
            <a:pPr marL="554038" indent="-514350">
              <a:lnSpc>
                <a:spcPct val="100000"/>
              </a:lnSpc>
              <a:buFont typeface="+mj-lt"/>
              <a:buAutoNum type="arabicParenR"/>
            </a:pPr>
            <a:r>
              <a:rPr lang="zh-TW" altLang="zh-TW" kern="0" dirty="0"/>
              <a:t>五年以上十年未滿者，每年十五日。</a:t>
            </a:r>
          </a:p>
          <a:p>
            <a:pPr marL="554038" indent="-514350">
              <a:lnSpc>
                <a:spcPct val="100000"/>
              </a:lnSpc>
              <a:buFont typeface="+mj-lt"/>
              <a:buAutoNum type="arabicParenR"/>
            </a:pPr>
            <a:r>
              <a:rPr lang="zh-TW" altLang="zh-TW" kern="0" dirty="0"/>
              <a:t>十年以上者，每一年加給一日，加至三十日為止。</a:t>
            </a:r>
          </a:p>
        </p:txBody>
      </p:sp>
    </p:spTree>
    <p:extLst>
      <p:ext uri="{BB962C8B-B14F-4D97-AF65-F5344CB8AC3E}">
        <p14:creationId xmlns:p14="http://schemas.microsoft.com/office/powerpoint/2010/main" val="1028479372"/>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7129" y="249936"/>
            <a:ext cx="9720072" cy="779518"/>
          </a:xfrm>
        </p:spPr>
        <p:txBody>
          <a:bodyPr/>
          <a:lstStyle/>
          <a:p>
            <a:r>
              <a:rPr lang="zh-TW" altLang="en-US" dirty="0"/>
              <a:t>特別休假未完   雇主應發給工資</a:t>
            </a:r>
          </a:p>
        </p:txBody>
      </p:sp>
      <p:sp>
        <p:nvSpPr>
          <p:cNvPr id="3" name="內容版面配置區 2"/>
          <p:cNvSpPr>
            <a:spLocks noGrp="1"/>
          </p:cNvSpPr>
          <p:nvPr>
            <p:ph idx="1"/>
          </p:nvPr>
        </p:nvSpPr>
        <p:spPr>
          <a:xfrm>
            <a:off x="897128" y="1173480"/>
            <a:ext cx="9720073" cy="5303520"/>
          </a:xfrm>
        </p:spPr>
        <p:txBody>
          <a:bodyPr>
            <a:noAutofit/>
          </a:bodyPr>
          <a:lstStyle/>
          <a:p>
            <a:pPr marL="355600" indent="-355600">
              <a:lnSpc>
                <a:spcPct val="100000"/>
              </a:lnSpc>
              <a:buFont typeface="Wingdings" panose="05000000000000000000" pitchFamily="2" charset="2"/>
              <a:buChar char="Ø"/>
            </a:pPr>
            <a:r>
              <a:rPr lang="zh-TW" altLang="zh-TW" dirty="0"/>
              <a:t>雇主應於勞工符合第一項所定之特別休假條件時，告知勞工依前二項規定排定特別休假。</a:t>
            </a:r>
          </a:p>
          <a:p>
            <a:pPr marL="355600" indent="-355600">
              <a:lnSpc>
                <a:spcPct val="100000"/>
              </a:lnSpc>
              <a:buFont typeface="Wingdings" panose="05000000000000000000" pitchFamily="2" charset="2"/>
              <a:buChar char="Ø"/>
            </a:pPr>
            <a:r>
              <a:rPr lang="zh-TW" altLang="zh-TW" dirty="0"/>
              <a:t>勞工之特別休假，因年度終結或契約終止而未休之日數，雇主</a:t>
            </a:r>
            <a:r>
              <a:rPr lang="zh-TW" altLang="zh-TW" b="1" dirty="0">
                <a:solidFill>
                  <a:srgbClr val="FF0000"/>
                </a:solidFill>
              </a:rPr>
              <a:t>應發給工資。</a:t>
            </a:r>
            <a:endParaRPr lang="en-US" altLang="zh-TW" b="1" dirty="0">
              <a:solidFill>
                <a:srgbClr val="FF0000"/>
              </a:solidFill>
            </a:endParaRPr>
          </a:p>
          <a:p>
            <a:pPr marL="355600" indent="-355600">
              <a:lnSpc>
                <a:spcPct val="100000"/>
              </a:lnSpc>
              <a:buFont typeface="Wingdings" panose="05000000000000000000" pitchFamily="2" charset="2"/>
              <a:buChar char="Ø"/>
            </a:pPr>
            <a:r>
              <a:rPr lang="zh-TW" altLang="zh-TW" dirty="0"/>
              <a:t>但年度終結未休之日數，經勞雇雙方</a:t>
            </a:r>
            <a:r>
              <a:rPr lang="zh-TW" altLang="zh-TW" b="1" u="sng" dirty="0">
                <a:solidFill>
                  <a:srgbClr val="FF0000"/>
                </a:solidFill>
              </a:rPr>
              <a:t>協商遞延至次一年度實施者</a:t>
            </a:r>
            <a:r>
              <a:rPr lang="zh-TW" altLang="zh-TW" dirty="0"/>
              <a:t>，於次一年度終結或契約終止仍未休之日數，雇主應發給工資。雇主應將勞工每年特別休假之期日及未休之日數所發給之工資數額，記載於第二十三條所定之勞工工資清冊，並每年定期將其內容以書面通知勞工。</a:t>
            </a:r>
            <a:endParaRPr lang="en-US" altLang="zh-TW" dirty="0"/>
          </a:p>
          <a:p>
            <a:pPr marL="355600" indent="-355600">
              <a:lnSpc>
                <a:spcPct val="100000"/>
              </a:lnSpc>
              <a:buFont typeface="Wingdings" panose="05000000000000000000" pitchFamily="2" charset="2"/>
              <a:buChar char="Ø"/>
            </a:pPr>
            <a:r>
              <a:rPr lang="zh-TW" altLang="zh-TW" dirty="0"/>
              <a:t>勞工依本條主張權利時，雇主如認為其權利不存在，應負舉證責任</a:t>
            </a:r>
            <a:endParaRPr lang="zh-TW" altLang="en-US" dirty="0"/>
          </a:p>
        </p:txBody>
      </p:sp>
      <p:sp>
        <p:nvSpPr>
          <p:cNvPr id="4" name="文字方塊 3"/>
          <p:cNvSpPr txBox="1"/>
          <p:nvPr/>
        </p:nvSpPr>
        <p:spPr>
          <a:xfrm>
            <a:off x="8105140" y="581136"/>
            <a:ext cx="1765300" cy="369332"/>
          </a:xfrm>
          <a:prstGeom prst="rect">
            <a:avLst/>
          </a:prstGeom>
          <a:noFill/>
        </p:spPr>
        <p:txBody>
          <a:bodyPr wrap="square" rtlCol="0">
            <a:spAutoFit/>
          </a:bodyPr>
          <a:lstStyle/>
          <a:p>
            <a:r>
              <a:rPr lang="zh-TW" altLang="en-US" dirty="0"/>
              <a:t>勞基法第</a:t>
            </a:r>
            <a:r>
              <a:rPr lang="en-US" altLang="zh-TW" dirty="0"/>
              <a:t>38</a:t>
            </a:r>
            <a:r>
              <a:rPr lang="zh-TW" altLang="en-US" dirty="0"/>
              <a:t>條</a:t>
            </a:r>
          </a:p>
        </p:txBody>
      </p:sp>
    </p:spTree>
    <p:extLst>
      <p:ext uri="{BB962C8B-B14F-4D97-AF65-F5344CB8AC3E}">
        <p14:creationId xmlns:p14="http://schemas.microsoft.com/office/powerpoint/2010/main" val="231422398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特休未休完發給工資之基準</a:t>
            </a:r>
            <a:r>
              <a:rPr lang="en-US" altLang="zh-TW" sz="2800" dirty="0"/>
              <a:t>~</a:t>
            </a:r>
            <a:r>
              <a:rPr lang="zh-TW" altLang="en-US" sz="2800" dirty="0"/>
              <a:t>執行細則</a:t>
            </a:r>
            <a:r>
              <a:rPr lang="en-US" altLang="zh-TW" sz="2800" dirty="0"/>
              <a:t>24-1</a:t>
            </a:r>
            <a:r>
              <a:rPr lang="zh-TW" altLang="en-US" sz="2800" dirty="0"/>
              <a:t>條</a:t>
            </a:r>
          </a:p>
        </p:txBody>
      </p:sp>
      <p:sp>
        <p:nvSpPr>
          <p:cNvPr id="3" name="內容版面配置區 2"/>
          <p:cNvSpPr>
            <a:spLocks noGrp="1"/>
          </p:cNvSpPr>
          <p:nvPr>
            <p:ph idx="1"/>
          </p:nvPr>
        </p:nvSpPr>
        <p:spPr>
          <a:xfrm>
            <a:off x="649301" y="1196752"/>
            <a:ext cx="10972800" cy="5214937"/>
          </a:xfrm>
        </p:spPr>
        <p:txBody>
          <a:bodyPr/>
          <a:lstStyle/>
          <a:p>
            <a:pPr marL="554038" indent="-514350">
              <a:buFont typeface="+mj-ea"/>
              <a:buAutoNum type="ea1ChtPeriod"/>
            </a:pPr>
            <a:r>
              <a:rPr lang="zh-TW" altLang="zh-TW" dirty="0"/>
              <a:t>按勞工未休畢之特別休假日數，乘以其一日工資計發。</a:t>
            </a:r>
          </a:p>
          <a:p>
            <a:pPr marL="554038" indent="-514350">
              <a:buFont typeface="+mj-ea"/>
              <a:buAutoNum type="ea1ChtPeriod"/>
            </a:pPr>
            <a:r>
              <a:rPr lang="zh-TW" altLang="zh-TW" dirty="0"/>
              <a:t>前目所定一日工資，為勞工之特別休假於年度終結或契約終止前一</a:t>
            </a:r>
            <a:r>
              <a:rPr lang="en-US" altLang="zh-TW" dirty="0"/>
              <a:t>      </a:t>
            </a:r>
            <a:r>
              <a:rPr lang="zh-TW" altLang="zh-TW" dirty="0"/>
              <a:t>日之正常工作時間所得之工資。其為計月者，為年度終結或契約終止前最近一個月正常工作時間所得之工資除以三十所得之金額。</a:t>
            </a:r>
          </a:p>
          <a:p>
            <a:pPr marL="554038" indent="-514350">
              <a:buFont typeface="+mj-ea"/>
              <a:buAutoNum type="ea1ChtPeriod"/>
            </a:pPr>
            <a:r>
              <a:rPr lang="zh-TW" altLang="zh-TW" dirty="0"/>
              <a:t>勞雇雙方依本法第三十八條第四項但書規定協商遞延至次一年度實施者，按原特別休假年度終結時應發給工資之基準計發。</a:t>
            </a:r>
          </a:p>
          <a:p>
            <a:endParaRPr lang="zh-TW" altLang="en-US" dirty="0"/>
          </a:p>
        </p:txBody>
      </p:sp>
    </p:spTree>
    <p:extLst>
      <p:ext uri="{BB962C8B-B14F-4D97-AF65-F5344CB8AC3E}">
        <p14:creationId xmlns:p14="http://schemas.microsoft.com/office/powerpoint/2010/main" val="2229528513"/>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未休假工資發給期限</a:t>
            </a:r>
          </a:p>
        </p:txBody>
      </p:sp>
      <p:sp>
        <p:nvSpPr>
          <p:cNvPr id="3" name="內容版面配置區 2"/>
          <p:cNvSpPr>
            <a:spLocks noGrp="1"/>
          </p:cNvSpPr>
          <p:nvPr>
            <p:ph idx="1"/>
          </p:nvPr>
        </p:nvSpPr>
        <p:spPr/>
        <p:txBody>
          <a:bodyPr/>
          <a:lstStyle/>
          <a:p>
            <a:pPr marL="554038" indent="-514350">
              <a:buFont typeface="+mj-ea"/>
              <a:buAutoNum type="ea1ChtPeriod"/>
            </a:pPr>
            <a:r>
              <a:rPr lang="zh-TW" altLang="zh-TW" dirty="0"/>
              <a:t>年度終結：於契約約定之工資給付日發給或於年度終結後三十日內發給。</a:t>
            </a:r>
          </a:p>
          <a:p>
            <a:pPr marL="554038" indent="-514350">
              <a:buFont typeface="+mj-ea"/>
              <a:buAutoNum type="ea1ChtPeriod"/>
            </a:pPr>
            <a:r>
              <a:rPr lang="zh-TW" altLang="zh-TW" dirty="0"/>
              <a:t>契約終止：依第九條規定發給。</a:t>
            </a:r>
          </a:p>
          <a:p>
            <a:pPr marL="39688" indent="0">
              <a:buNone/>
            </a:pPr>
            <a:r>
              <a:rPr lang="zh-TW" altLang="zh-TW" dirty="0"/>
              <a:t>勞雇雙方依本法第三十八條第四項但書規定協商遞延至次一年度實施者，其遞延之日數，於次一年度請休特別休假時，優先扣除。</a:t>
            </a:r>
          </a:p>
          <a:p>
            <a:endParaRPr lang="zh-TW" altLang="en-US" dirty="0"/>
          </a:p>
        </p:txBody>
      </p:sp>
    </p:spTree>
    <p:extLst>
      <p:ext uri="{BB962C8B-B14F-4D97-AF65-F5344CB8AC3E}">
        <p14:creationId xmlns:p14="http://schemas.microsoft.com/office/powerpoint/2010/main" val="360330440"/>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804990394"/>
              </p:ext>
            </p:extLst>
          </p:nvPr>
        </p:nvGraphicFramePr>
        <p:xfrm>
          <a:off x="441989" y="729401"/>
          <a:ext cx="10972800" cy="5214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1005317"/>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7381" y="253835"/>
            <a:ext cx="10273141" cy="792088"/>
          </a:xfrm>
        </p:spPr>
        <p:txBody>
          <a:bodyPr/>
          <a:lstStyle/>
          <a:p>
            <a:r>
              <a:rPr lang="zh-TW" altLang="en-US" dirty="0"/>
              <a:t>勞工例假日出勤規範</a:t>
            </a:r>
          </a:p>
        </p:txBody>
      </p:sp>
      <p:sp>
        <p:nvSpPr>
          <p:cNvPr id="3" name="內容版面配置區 2"/>
          <p:cNvSpPr>
            <a:spLocks noGrp="1"/>
          </p:cNvSpPr>
          <p:nvPr>
            <p:ph idx="1"/>
          </p:nvPr>
        </p:nvSpPr>
        <p:spPr>
          <a:xfrm>
            <a:off x="527381" y="1187777"/>
            <a:ext cx="10972800" cy="5474237"/>
          </a:xfrm>
        </p:spPr>
        <p:txBody>
          <a:bodyPr/>
          <a:lstStyle/>
          <a:p>
            <a:pPr marL="39688" indent="0">
              <a:lnSpc>
                <a:spcPct val="100000"/>
              </a:lnSpc>
              <a:buNone/>
            </a:pPr>
            <a:r>
              <a:rPr lang="en-US" altLang="zh-TW" sz="2000" dirty="0"/>
              <a:t>(</a:t>
            </a:r>
            <a:r>
              <a:rPr lang="zh-TW" altLang="en-US" sz="2000" dirty="0"/>
              <a:t>行政院勞工委員會七十六年九月廿五日台勞動字第一七四二號函</a:t>
            </a:r>
            <a:r>
              <a:rPr lang="en-US" altLang="zh-TW" sz="2000" dirty="0"/>
              <a:t>)</a:t>
            </a:r>
          </a:p>
          <a:p>
            <a:pPr marL="39688" indent="0">
              <a:lnSpc>
                <a:spcPct val="100000"/>
              </a:lnSpc>
              <a:buNone/>
            </a:pPr>
            <a:r>
              <a:rPr lang="en-US" altLang="zh-TW" sz="2000" dirty="0"/>
              <a:t>(</a:t>
            </a:r>
            <a:r>
              <a:rPr lang="zh-TW" altLang="en-US" sz="2000" dirty="0"/>
              <a:t>勞委會民國</a:t>
            </a:r>
            <a:r>
              <a:rPr lang="en-US" altLang="zh-TW" sz="2000" dirty="0"/>
              <a:t>90</a:t>
            </a:r>
            <a:r>
              <a:rPr lang="zh-TW" altLang="en-US" sz="2000" dirty="0"/>
              <a:t>年</a:t>
            </a:r>
            <a:r>
              <a:rPr lang="en-US" altLang="zh-TW" sz="2000" dirty="0"/>
              <a:t>[89</a:t>
            </a:r>
            <a:r>
              <a:rPr lang="zh-TW" altLang="en-US" sz="2000" dirty="0"/>
              <a:t>台勞動二字第</a:t>
            </a:r>
            <a:r>
              <a:rPr lang="en-US" altLang="zh-TW" sz="2000" dirty="0"/>
              <a:t>0055954</a:t>
            </a:r>
            <a:r>
              <a:rPr lang="zh-TW" altLang="en-US" sz="2000" dirty="0"/>
              <a:t>號</a:t>
            </a:r>
            <a:r>
              <a:rPr lang="en-US" altLang="zh-TW" sz="2000" dirty="0"/>
              <a:t>] &amp; </a:t>
            </a:r>
            <a:r>
              <a:rPr lang="zh-TW" altLang="en-US" sz="2000" dirty="0"/>
              <a:t>民國</a:t>
            </a:r>
            <a:r>
              <a:rPr lang="en-US" altLang="zh-TW" sz="2000" dirty="0"/>
              <a:t>98</a:t>
            </a:r>
            <a:r>
              <a:rPr lang="zh-TW" altLang="en-US" sz="2000" dirty="0"/>
              <a:t>年</a:t>
            </a:r>
            <a:r>
              <a:rPr lang="en-US" altLang="zh-TW" sz="2000" dirty="0"/>
              <a:t>[</a:t>
            </a:r>
            <a:r>
              <a:rPr lang="zh-TW" altLang="en-US" sz="2000" dirty="0"/>
              <a:t>勞動</a:t>
            </a:r>
            <a:r>
              <a:rPr lang="en-US" altLang="zh-TW" sz="2000" dirty="0"/>
              <a:t>2</a:t>
            </a:r>
            <a:r>
              <a:rPr lang="zh-TW" altLang="en-US" sz="2000" dirty="0"/>
              <a:t>第</a:t>
            </a:r>
            <a:r>
              <a:rPr lang="en-US" altLang="zh-TW" sz="2000" dirty="0"/>
              <a:t>0980088616</a:t>
            </a:r>
            <a:r>
              <a:rPr lang="zh-TW" altLang="en-US" sz="2000" dirty="0"/>
              <a:t>號</a:t>
            </a:r>
            <a:r>
              <a:rPr lang="en-US" altLang="zh-TW" sz="2000" dirty="0"/>
              <a:t>]</a:t>
            </a:r>
            <a:r>
              <a:rPr lang="zh-TW" altLang="en-US" sz="2000" dirty="0"/>
              <a:t>解釋令都有相同解釋</a:t>
            </a:r>
            <a:r>
              <a:rPr lang="en-US" altLang="zh-TW" sz="2000" dirty="0"/>
              <a:t>)</a:t>
            </a:r>
            <a:endParaRPr lang="zh-TW" altLang="en-US" sz="2000" dirty="0"/>
          </a:p>
          <a:p>
            <a:pPr>
              <a:lnSpc>
                <a:spcPct val="100000"/>
              </a:lnSpc>
            </a:pPr>
            <a:endParaRPr lang="zh-TW" altLang="en-US" sz="2000" dirty="0"/>
          </a:p>
          <a:p>
            <a:pPr marL="554038" indent="-514350">
              <a:lnSpc>
                <a:spcPct val="100000"/>
              </a:lnSpc>
              <a:buFont typeface="+mj-ea"/>
              <a:buAutoNum type="ea1ChtPeriod"/>
            </a:pPr>
            <a:r>
              <a:rPr lang="zh-TW" altLang="en-US" dirty="0"/>
              <a:t>勞動基準法第三十六條規定：</a:t>
            </a:r>
            <a:r>
              <a:rPr lang="en-US" altLang="zh-TW" dirty="0"/>
              <a:t>『</a:t>
            </a:r>
            <a:r>
              <a:rPr lang="zh-TW" altLang="en-US" dirty="0"/>
              <a:t>勞工每七日中至少應有一日之休息，作為例假</a:t>
            </a:r>
            <a:r>
              <a:rPr lang="en-US" altLang="zh-TW" dirty="0"/>
              <a:t>』</a:t>
            </a:r>
            <a:r>
              <a:rPr lang="zh-TW" altLang="en-US" dirty="0"/>
              <a:t>，此項例假依該法規定，</a:t>
            </a:r>
            <a:r>
              <a:rPr lang="zh-TW" altLang="en-US" u="sng" dirty="0">
                <a:solidFill>
                  <a:srgbClr val="C00000"/>
                </a:solidFill>
                <a:effectLst>
                  <a:outerShdw blurRad="38100" dist="38100" dir="2700000" algn="tl">
                    <a:srgbClr val="000000">
                      <a:alpha val="43137"/>
                    </a:srgbClr>
                  </a:outerShdw>
                </a:effectLst>
              </a:rPr>
              <a:t>事業單位如非因同法第四十條所列天災、事變或突發事件等法定原因，縱使勞工同意，亦不得使勞工在該假日工作。</a:t>
            </a:r>
          </a:p>
          <a:p>
            <a:pPr marL="554038" indent="-514350">
              <a:lnSpc>
                <a:spcPct val="100000"/>
              </a:lnSpc>
              <a:buFont typeface="+mj-ea"/>
              <a:buAutoNum type="ea1ChtPeriod"/>
            </a:pPr>
            <a:r>
              <a:rPr lang="zh-TW" altLang="en-US" dirty="0"/>
              <a:t>事業單位違反上開法令規定，除應依法處理並督責改進外，如勞工已有於例假日出勤之事實，其當日出勤之工資，仍應加倍發給。	</a:t>
            </a:r>
          </a:p>
        </p:txBody>
      </p:sp>
      <p:sp>
        <p:nvSpPr>
          <p:cNvPr id="4" name="矩形 3"/>
          <p:cNvSpPr/>
          <p:nvPr/>
        </p:nvSpPr>
        <p:spPr bwMode="auto">
          <a:xfrm>
            <a:off x="4675694" y="3129699"/>
            <a:ext cx="782425" cy="443060"/>
          </a:xfrm>
          <a:prstGeom prst="rect">
            <a:avLst/>
          </a:prstGeom>
          <a:noFill/>
          <a:ln w="57150" cap="flat" cmpd="sng" algn="ctr">
            <a:solidFill>
              <a:srgbClr val="92D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rgbClr val="4D4D4D"/>
              </a:solidFill>
              <a:effectLst/>
              <a:latin typeface="Arial" charset="0"/>
              <a:sym typeface="Arial" charset="0"/>
            </a:endParaRPr>
          </a:p>
        </p:txBody>
      </p:sp>
    </p:spTree>
    <p:extLst>
      <p:ext uri="{BB962C8B-B14F-4D97-AF65-F5344CB8AC3E}">
        <p14:creationId xmlns:p14="http://schemas.microsoft.com/office/powerpoint/2010/main" val="3287555169"/>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0"/>
            <a:r>
              <a:rPr lang="zh-TW" altLang="en-US" dirty="0"/>
              <a:t>例假不限於星期日</a:t>
            </a:r>
          </a:p>
        </p:txBody>
      </p:sp>
      <p:sp>
        <p:nvSpPr>
          <p:cNvPr id="3" name="內容版面配置區 2"/>
          <p:cNvSpPr>
            <a:spLocks noGrp="1"/>
          </p:cNvSpPr>
          <p:nvPr>
            <p:ph idx="1"/>
          </p:nvPr>
        </p:nvSpPr>
        <p:spPr/>
        <p:txBody>
          <a:bodyPr/>
          <a:lstStyle/>
          <a:p>
            <a:pPr marL="39688" indent="0">
              <a:lnSpc>
                <a:spcPct val="100000"/>
              </a:lnSpc>
              <a:buNone/>
            </a:pPr>
            <a:r>
              <a:rPr lang="en-US" altLang="zh-TW" sz="2000" dirty="0"/>
              <a:t>(</a:t>
            </a:r>
            <a:r>
              <a:rPr lang="zh-TW" altLang="zh-TW" sz="2000" dirty="0"/>
              <a:t>行政院勞工委員會八十二年十二月二十一日台勞動二字第七九三二三號函</a:t>
            </a:r>
            <a:r>
              <a:rPr lang="en-US" altLang="zh-TW" sz="2000" dirty="0"/>
              <a:t>)</a:t>
            </a:r>
            <a:endParaRPr lang="zh-TW" altLang="zh-TW" sz="2000" dirty="0"/>
          </a:p>
          <a:p>
            <a:r>
              <a:rPr lang="zh-TW" altLang="zh-TW" dirty="0"/>
              <a:t>勞動基準法第三十六條規定勞工每七日中至少應有一日之休息，作為例假，</a:t>
            </a:r>
            <a:r>
              <a:rPr lang="zh-TW" altLang="zh-TW" u="sng" dirty="0">
                <a:solidFill>
                  <a:srgbClr val="C00000"/>
                </a:solidFill>
                <a:effectLst>
                  <a:outerShdw blurRad="38100" dist="38100" dir="2700000" algn="tl">
                    <a:srgbClr val="000000">
                      <a:alpha val="43137"/>
                    </a:srgbClr>
                  </a:outerShdw>
                </a:effectLst>
              </a:rPr>
              <a:t>所稱例假不限於星期日</a:t>
            </a:r>
            <a:r>
              <a:rPr lang="zh-TW" altLang="zh-TW" dirty="0"/>
              <a:t>。</a:t>
            </a:r>
            <a:endParaRPr lang="en-US" altLang="zh-TW" dirty="0"/>
          </a:p>
          <a:p>
            <a:r>
              <a:rPr lang="zh-TW" altLang="zh-TW" u="sng" dirty="0">
                <a:solidFill>
                  <a:srgbClr val="C00000"/>
                </a:solidFill>
                <a:effectLst>
                  <a:outerShdw blurRad="38100" dist="38100" dir="2700000" algn="tl">
                    <a:srgbClr val="000000">
                      <a:alpha val="43137"/>
                    </a:srgbClr>
                  </a:outerShdw>
                </a:effectLst>
              </a:rPr>
              <a:t>勞動節適逢例假，翌日應補假一日，</a:t>
            </a:r>
            <a:r>
              <a:rPr lang="zh-TW" altLang="zh-TW" dirty="0"/>
              <a:t>前經內政部主管勞工事時台內勞字第三二五○八三號函規定在案。民國八十三年五月一日勞動節為星期日，依上開規定，勞工例假為星期日者，勞動節之翌日應補假一日，若勞工之例假非星期日者，則不補假</a:t>
            </a:r>
            <a:endParaRPr lang="zh-TW" altLang="en-US" dirty="0"/>
          </a:p>
        </p:txBody>
      </p:sp>
    </p:spTree>
    <p:extLst>
      <p:ext uri="{BB962C8B-B14F-4D97-AF65-F5344CB8AC3E}">
        <p14:creationId xmlns:p14="http://schemas.microsoft.com/office/powerpoint/2010/main" val="118995870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hlinkClick r:id="rId2"/>
              </a:rPr>
              <a:t>第 34 條</a:t>
            </a:r>
            <a:br>
              <a:rPr lang="zh-TW" altLang="zh-TW" dirty="0"/>
            </a:br>
            <a:endParaRPr lang="zh-TW" altLang="en-US" dirty="0"/>
          </a:p>
        </p:txBody>
      </p:sp>
      <p:sp>
        <p:nvSpPr>
          <p:cNvPr id="3" name="內容版面配置區 2"/>
          <p:cNvSpPr>
            <a:spLocks noGrp="1"/>
          </p:cNvSpPr>
          <p:nvPr>
            <p:ph idx="1"/>
          </p:nvPr>
        </p:nvSpPr>
        <p:spPr>
          <a:xfrm>
            <a:off x="465584" y="800708"/>
            <a:ext cx="10972800" cy="5214937"/>
          </a:xfrm>
        </p:spPr>
        <p:txBody>
          <a:bodyPr/>
          <a:lstStyle/>
          <a:p>
            <a:r>
              <a:rPr lang="zh-TW" altLang="zh-TW" dirty="0"/>
              <a:t>勞工工作採輪班制者，其工作班次，每週更換一次。但經勞工同意者不在此限。</a:t>
            </a:r>
          </a:p>
          <a:p>
            <a:r>
              <a:rPr lang="zh-TW" altLang="zh-TW" dirty="0"/>
              <a:t>依前項更換班次時，至少應有連續十一小時之休息時間。但因工作特性或特殊原因，經中央目的事業主管機關商請中央主管機關公告者，得變更休息時間不少於連續八小時。</a:t>
            </a:r>
          </a:p>
          <a:p>
            <a:r>
              <a:rPr lang="zh-TW" altLang="zh-TW" dirty="0"/>
              <a:t>雇主依前項但書規定變更休息時間者，應經工會同意，如事業單位無工會者，經勞資會議同意後，始得為之。雇主僱用勞工人數在三十人以上者，應報當地主管機關備查。</a:t>
            </a:r>
          </a:p>
          <a:p>
            <a:endParaRPr lang="zh-TW" altLang="en-US" dirty="0"/>
          </a:p>
        </p:txBody>
      </p:sp>
    </p:spTree>
    <p:extLst>
      <p:ext uri="{BB962C8B-B14F-4D97-AF65-F5344CB8AC3E}">
        <p14:creationId xmlns:p14="http://schemas.microsoft.com/office/powerpoint/2010/main" val="707618967"/>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標題 1"/>
          <p:cNvSpPr>
            <a:spLocks noGrp="1"/>
          </p:cNvSpPr>
          <p:nvPr>
            <p:ph type="title"/>
          </p:nvPr>
        </p:nvSpPr>
        <p:spPr>
          <a:xfrm>
            <a:off x="471341" y="404813"/>
            <a:ext cx="11481848" cy="792162"/>
          </a:xfrm>
        </p:spPr>
        <p:txBody>
          <a:bodyPr/>
          <a:lstStyle/>
          <a:p>
            <a:r>
              <a:rPr lang="zh-TW" altLang="zh-TW" sz="3600" dirty="0"/>
              <a:t>員工於休息例假日接受勞工教育訓練，是否該發加班費?</a:t>
            </a:r>
            <a:endParaRPr lang="zh-TW" altLang="en-US" sz="3600" dirty="0"/>
          </a:p>
        </p:txBody>
      </p:sp>
      <p:sp>
        <p:nvSpPr>
          <p:cNvPr id="58371" name="內容版面配置區 2"/>
          <p:cNvSpPr>
            <a:spLocks noGrp="1"/>
          </p:cNvSpPr>
          <p:nvPr>
            <p:ph idx="1"/>
          </p:nvPr>
        </p:nvSpPr>
        <p:spPr>
          <a:xfrm>
            <a:off x="471341" y="1105694"/>
            <a:ext cx="10778617" cy="5214937"/>
          </a:xfrm>
        </p:spPr>
        <p:txBody>
          <a:bodyPr/>
          <a:lstStyle/>
          <a:p>
            <a:r>
              <a:rPr lang="zh-TW" altLang="zh-TW" sz="2400" dirty="0">
                <a:solidFill>
                  <a:srgbClr val="FF0000"/>
                </a:solidFill>
              </a:rPr>
              <a:t>行政院勞工委員會八十年十月廿八日台(80)勞動二字第27905號函</a:t>
            </a:r>
          </a:p>
          <a:p>
            <a:pPr lvl="1"/>
            <a:r>
              <a:rPr lang="zh-TW" altLang="zh-TW" sz="2400" dirty="0"/>
              <a:t>勞動基準法第三十七條所定之休假，係為勞工法定權利，事業單位於休假日辦理勞工教育相關訓練，</a:t>
            </a:r>
            <a:r>
              <a:rPr lang="zh-TW" altLang="zh-TW" sz="2400" u="sng" dirty="0"/>
              <a:t>自不可強制勞工參加，</a:t>
            </a:r>
            <a:r>
              <a:rPr lang="zh-TW" altLang="zh-TW" sz="2400" dirty="0"/>
              <a:t>如勞工因故未出席受訓，應不可以曠工論處。如為勞工自願參加，可不計工資。</a:t>
            </a:r>
          </a:p>
          <a:p>
            <a:r>
              <a:rPr lang="zh-TW" altLang="zh-TW" sz="2400" dirty="0">
                <a:solidFill>
                  <a:srgbClr val="FF0000"/>
                </a:solidFill>
              </a:rPr>
              <a:t>行政院勞工委員會81.01.06台勞動二字第33866號函</a:t>
            </a:r>
          </a:p>
          <a:p>
            <a:pPr lvl="1"/>
            <a:r>
              <a:rPr lang="zh-TW" altLang="zh-TW" sz="2400" dirty="0"/>
              <a:t>雇主</a:t>
            </a:r>
            <a:r>
              <a:rPr lang="zh-TW" altLang="zh-TW" sz="2400" u="sng" dirty="0"/>
              <a:t>強制</a:t>
            </a:r>
            <a:r>
              <a:rPr lang="zh-TW" altLang="zh-TW" sz="2400" dirty="0"/>
              <a:t>勞工參加與業務頗具關聯性之教育訓練，期訓練時間應計入工作時間。唯因訓練時間之勞務己附情況與一般工作時間不同，其給與可由勞雇雙方另予議定。又訓練時間與工作時間合計如逾勞動基準法鎖定正常工時，應依照同法第24條規定計給勞工延長工時工資。</a:t>
            </a:r>
          </a:p>
          <a:p>
            <a:endParaRPr lang="zh-TW" altLang="en-US" dirty="0"/>
          </a:p>
        </p:txBody>
      </p:sp>
      <p:sp>
        <p:nvSpPr>
          <p:cNvPr id="58372" name="投影片編號版面配置區 3"/>
          <p:cNvSpPr>
            <a:spLocks noGrp="1"/>
          </p:cNvSpPr>
          <p:nvPr>
            <p:ph type="sldNum" sz="quarter" idx="10"/>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1C8F4F3D-D9EE-42E0-A53A-204C7B94D408}" type="slidenum">
              <a:rPr lang="en-US" altLang="zh-TW" smtClean="0">
                <a:solidFill>
                  <a:srgbClr val="000000"/>
                </a:solidFill>
              </a:rPr>
              <a:pPr/>
              <a:t>70</a:t>
            </a:fld>
            <a:endParaRPr lang="en-US" altLang="zh-TW">
              <a:solidFill>
                <a:srgbClr val="000000"/>
              </a:solidFill>
            </a:endParaRPr>
          </a:p>
        </p:txBody>
      </p:sp>
    </p:spTree>
    <p:extLst>
      <p:ext uri="{BB962C8B-B14F-4D97-AF65-F5344CB8AC3E}">
        <p14:creationId xmlns:p14="http://schemas.microsoft.com/office/powerpoint/2010/main" val="1188503390"/>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0"/>
            <a:r>
              <a:rPr lang="zh-TW" altLang="zh-TW" u="sng" dirty="0"/>
              <a:t>勞工同意於休假日工作，屆時未到工之處理</a:t>
            </a:r>
            <a:br>
              <a:rPr lang="zh-TW" altLang="zh-TW" u="sng" dirty="0"/>
            </a:br>
            <a:endParaRPr lang="zh-TW" altLang="en-US" dirty="0"/>
          </a:p>
        </p:txBody>
      </p:sp>
      <p:sp>
        <p:nvSpPr>
          <p:cNvPr id="3" name="內容版面配置區 2"/>
          <p:cNvSpPr>
            <a:spLocks noGrp="1"/>
          </p:cNvSpPr>
          <p:nvPr>
            <p:ph idx="1"/>
          </p:nvPr>
        </p:nvSpPr>
        <p:spPr/>
        <p:txBody>
          <a:bodyPr/>
          <a:lstStyle/>
          <a:p>
            <a:pPr marL="39688" indent="0">
              <a:lnSpc>
                <a:spcPct val="100000"/>
              </a:lnSpc>
              <a:buNone/>
            </a:pPr>
            <a:r>
              <a:rPr lang="en-US" altLang="zh-TW" sz="2000" dirty="0"/>
              <a:t>(</a:t>
            </a:r>
            <a:r>
              <a:rPr lang="zh-TW" altLang="zh-TW" sz="2000" dirty="0"/>
              <a:t>內政部七十六年一月六日台內勞字第四六二九五二號函</a:t>
            </a:r>
            <a:r>
              <a:rPr lang="en-US" altLang="zh-TW" sz="2000" dirty="0"/>
              <a:t>)</a:t>
            </a:r>
            <a:endParaRPr lang="zh-TW" altLang="zh-TW" sz="2000" dirty="0"/>
          </a:p>
          <a:p>
            <a:pPr marL="496888" indent="-457200">
              <a:lnSpc>
                <a:spcPct val="100000"/>
              </a:lnSpc>
              <a:buFont typeface="+mj-ea"/>
              <a:buAutoNum type="ea1ChtPeriod"/>
            </a:pPr>
            <a:r>
              <a:rPr lang="zh-TW" altLang="zh-TW" sz="2400" dirty="0"/>
              <a:t>雇主可依勞動基準法第三十九條規定，徵得勞工同意於</a:t>
            </a:r>
            <a:r>
              <a:rPr lang="zh-TW" altLang="zh-TW" sz="2400" u="sng" dirty="0"/>
              <a:t>紀念日</a:t>
            </a:r>
            <a:r>
              <a:rPr lang="zh-TW" altLang="zh-TW" sz="2400" dirty="0"/>
              <a:t>等休假日工作，</a:t>
            </a:r>
            <a:r>
              <a:rPr lang="zh-TW" altLang="zh-TW" sz="2400" u="sng" dirty="0">
                <a:solidFill>
                  <a:srgbClr val="C00000"/>
                </a:solidFill>
              </a:rPr>
              <a:t>惟不宜訂於工作規則中</a:t>
            </a:r>
            <a:r>
              <a:rPr lang="zh-TW" altLang="zh-TW" sz="2400" u="sng" dirty="0"/>
              <a:t>，</a:t>
            </a:r>
            <a:r>
              <a:rPr lang="zh-TW" altLang="zh-TW" sz="2400" u="sng" dirty="0">
                <a:solidFill>
                  <a:srgbClr val="C00000"/>
                </a:solidFill>
              </a:rPr>
              <a:t>勞工如不同意亦不得曠工論處</a:t>
            </a:r>
            <a:r>
              <a:rPr lang="zh-TW" altLang="zh-TW" sz="2400" dirty="0"/>
              <a:t>。前經本部七十四台內勞字第三一三○八二號函復貴處在案。至於雇主如依勞動基準法第三十九條規定</a:t>
            </a:r>
            <a:r>
              <a:rPr lang="zh-TW" altLang="zh-TW" sz="2400" u="sng" dirty="0"/>
              <a:t>事前經徵得勞工同意</a:t>
            </a:r>
            <a:r>
              <a:rPr lang="zh-TW" altLang="zh-TW" sz="2400" dirty="0"/>
              <a:t>於休假日工作，勞工即有在該休假日工作之義務，</a:t>
            </a:r>
            <a:r>
              <a:rPr lang="zh-TW" altLang="zh-TW" sz="2400" u="sng" dirty="0">
                <a:solidFill>
                  <a:srgbClr val="C00000"/>
                </a:solidFill>
                <a:effectLst>
                  <a:outerShdw blurRad="38100" dist="38100" dir="2700000" algn="tl">
                    <a:srgbClr val="000000">
                      <a:alpha val="43137"/>
                    </a:srgbClr>
                  </a:outerShdw>
                </a:effectLst>
              </a:rPr>
              <a:t>如勞工屆時未到工，除事先告知雇主或有正當理由者外，得由</a:t>
            </a:r>
            <a:r>
              <a:rPr lang="zh-TW" altLang="zh-TW" sz="2400" u="sng" dirty="0">
                <a:solidFill>
                  <a:srgbClr val="00B050"/>
                </a:solidFill>
                <a:effectLst>
                  <a:outerShdw blurRad="38100" dist="38100" dir="2700000" algn="tl">
                    <a:srgbClr val="000000">
                      <a:alpha val="43137"/>
                    </a:srgbClr>
                  </a:outerShdw>
                </a:effectLst>
              </a:rPr>
              <a:t>勞資雙方約定</a:t>
            </a:r>
            <a:r>
              <a:rPr lang="zh-TW" altLang="zh-TW" sz="2400" u="sng" dirty="0">
                <a:solidFill>
                  <a:srgbClr val="C00000"/>
                </a:solidFill>
                <a:effectLst>
                  <a:outerShdw blurRad="38100" dist="38100" dir="2700000" algn="tl">
                    <a:srgbClr val="000000">
                      <a:alpha val="43137"/>
                    </a:srgbClr>
                  </a:outerShdw>
                </a:effectLst>
              </a:rPr>
              <a:t>，予以曠工處分。</a:t>
            </a:r>
          </a:p>
          <a:p>
            <a:pPr marL="496888" indent="-457200">
              <a:lnSpc>
                <a:spcPct val="100000"/>
              </a:lnSpc>
              <a:buFont typeface="+mj-ea"/>
              <a:buAutoNum type="ea1ChtPeriod"/>
            </a:pPr>
            <a:r>
              <a:rPr lang="zh-TW" altLang="zh-TW" sz="2400" dirty="0"/>
              <a:t>事業單位以廠務會議決議為體念工廠營運正常，勞工於休假日應到廠加班。雖經全體勞工同意，然此種一次放棄所有休假日之事先約定與勞動基準法立法精神相違，顯然不妥，雇主仍應於事實需要時，依規定程序辦理。</a:t>
            </a:r>
          </a:p>
        </p:txBody>
      </p:sp>
    </p:spTree>
    <p:extLst>
      <p:ext uri="{BB962C8B-B14F-4D97-AF65-F5344CB8AC3E}">
        <p14:creationId xmlns:p14="http://schemas.microsoft.com/office/powerpoint/2010/main" val="2174102880"/>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963084" y="4406901"/>
            <a:ext cx="4310665" cy="1362075"/>
          </a:xfrm>
        </p:spPr>
        <p:style>
          <a:lnRef idx="2">
            <a:schemeClr val="accent5"/>
          </a:lnRef>
          <a:fillRef idx="1">
            <a:schemeClr val="lt1"/>
          </a:fillRef>
          <a:effectRef idx="0">
            <a:schemeClr val="accent5"/>
          </a:effectRef>
          <a:fontRef idx="minor">
            <a:schemeClr val="dk1"/>
          </a:fontRef>
        </p:style>
        <p:txBody>
          <a:bodyPr/>
          <a:lstStyle/>
          <a:p>
            <a:r>
              <a:rPr lang="en-US" altLang="zh-TW" dirty="0"/>
              <a:t>Part 4   </a:t>
            </a:r>
            <a:r>
              <a:rPr lang="zh-TW" altLang="en-US" dirty="0"/>
              <a:t>請假篇</a:t>
            </a:r>
          </a:p>
        </p:txBody>
      </p:sp>
      <p:sp>
        <p:nvSpPr>
          <p:cNvPr id="4" name="文字版面配置區 3"/>
          <p:cNvSpPr>
            <a:spLocks noGrp="1"/>
          </p:cNvSpPr>
          <p:nvPr>
            <p:ph type="body" idx="1"/>
          </p:nvPr>
        </p:nvSpPr>
        <p:spPr/>
        <p:txBody>
          <a:bodyPr/>
          <a:lstStyle/>
          <a:p>
            <a:endParaRPr lang="zh-TW" altLang="en-US" dirty="0"/>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3749" y="2361057"/>
            <a:ext cx="3417768" cy="3407919"/>
          </a:xfrm>
          <a:prstGeom prst="rect">
            <a:avLst/>
          </a:prstGeom>
        </p:spPr>
      </p:pic>
    </p:spTree>
    <p:extLst>
      <p:ext uri="{BB962C8B-B14F-4D97-AF65-F5344CB8AC3E}">
        <p14:creationId xmlns:p14="http://schemas.microsoft.com/office/powerpoint/2010/main" val="1785198021"/>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請假</a:t>
            </a:r>
            <a:r>
              <a:rPr lang="en-US" altLang="zh-TW" dirty="0"/>
              <a:t>~</a:t>
            </a:r>
            <a:r>
              <a:rPr lang="zh-TW" altLang="zh-TW" sz="3600" dirty="0"/>
              <a:t>第</a:t>
            </a:r>
            <a:r>
              <a:rPr lang="en-US" altLang="zh-TW" sz="3600" dirty="0"/>
              <a:t>43</a:t>
            </a:r>
            <a:r>
              <a:rPr lang="zh-TW" altLang="zh-TW" sz="3600" dirty="0"/>
              <a:t>條</a:t>
            </a:r>
            <a:endParaRPr lang="zh-TW" altLang="en-US" sz="3600" dirty="0"/>
          </a:p>
        </p:txBody>
      </p:sp>
      <p:sp>
        <p:nvSpPr>
          <p:cNvPr id="3" name="內容版面配置區 2"/>
          <p:cNvSpPr>
            <a:spLocks noGrp="1"/>
          </p:cNvSpPr>
          <p:nvPr>
            <p:ph idx="1"/>
          </p:nvPr>
        </p:nvSpPr>
        <p:spPr>
          <a:xfrm>
            <a:off x="527381" y="1484785"/>
            <a:ext cx="10972800" cy="3002155"/>
          </a:xfrm>
        </p:spPr>
        <p:txBody>
          <a:bodyPr/>
          <a:lstStyle/>
          <a:p>
            <a:r>
              <a:rPr lang="zh-TW" altLang="zh-TW" dirty="0"/>
              <a:t>勞工因婚、喪、疾病或其他正當事由得請假；請假應給之假期及事假以外期間內工資給付之最低標準，由中央主管機關定之</a:t>
            </a:r>
            <a:endParaRPr lang="en-US" altLang="zh-TW" dirty="0"/>
          </a:p>
          <a:p>
            <a:r>
              <a:rPr lang="zh-TW" altLang="en-US" dirty="0"/>
              <a:t>相關法令</a:t>
            </a:r>
            <a:r>
              <a:rPr lang="en-US" altLang="zh-TW" dirty="0"/>
              <a:t>:</a:t>
            </a:r>
            <a:r>
              <a:rPr lang="zh-TW" altLang="zh-TW" dirty="0"/>
              <a:t>勞工請假規則</a:t>
            </a:r>
            <a:r>
              <a:rPr lang="en-US" altLang="zh-TW" dirty="0"/>
              <a:t> (</a:t>
            </a:r>
            <a:r>
              <a:rPr lang="zh-TW" altLang="zh-TW" dirty="0"/>
              <a:t>民國</a:t>
            </a:r>
            <a:r>
              <a:rPr lang="en-US" altLang="zh-TW" dirty="0"/>
              <a:t> 100 </a:t>
            </a:r>
            <a:r>
              <a:rPr lang="zh-TW" altLang="zh-TW" dirty="0"/>
              <a:t>年</a:t>
            </a:r>
            <a:r>
              <a:rPr lang="en-US" altLang="zh-TW" dirty="0"/>
              <a:t> 10 </a:t>
            </a:r>
            <a:r>
              <a:rPr lang="zh-TW" altLang="zh-TW" dirty="0"/>
              <a:t>月</a:t>
            </a:r>
            <a:r>
              <a:rPr lang="en-US" altLang="zh-TW" dirty="0"/>
              <a:t> 14 </a:t>
            </a:r>
            <a:r>
              <a:rPr lang="zh-TW" altLang="zh-TW" dirty="0"/>
              <a:t>日修正</a:t>
            </a:r>
            <a:endParaRPr lang="zh-TW" altLang="en-US" dirty="0"/>
          </a:p>
        </p:txBody>
      </p:sp>
    </p:spTree>
    <p:extLst>
      <p:ext uri="{BB962C8B-B14F-4D97-AF65-F5344CB8AC3E}">
        <p14:creationId xmlns:p14="http://schemas.microsoft.com/office/powerpoint/2010/main" val="2902965782"/>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77707" y="141167"/>
            <a:ext cx="10273141" cy="603551"/>
          </a:xfrm>
        </p:spPr>
        <p:txBody>
          <a:bodyPr/>
          <a:lstStyle/>
          <a:p>
            <a:r>
              <a:rPr lang="zh-TW" altLang="en-US" dirty="0"/>
              <a:t>假別與天數</a:t>
            </a:r>
            <a:r>
              <a:rPr lang="en-US" altLang="zh-TW" dirty="0"/>
              <a:t>~</a:t>
            </a:r>
            <a:r>
              <a:rPr lang="zh-TW" altLang="zh-TW" sz="2000" dirty="0"/>
              <a:t>勞工請假規則</a:t>
            </a:r>
            <a:r>
              <a:rPr lang="en-US" altLang="zh-TW" sz="2000" dirty="0"/>
              <a:t> (</a:t>
            </a:r>
            <a:r>
              <a:rPr lang="zh-TW" altLang="zh-TW" sz="2000" dirty="0"/>
              <a:t>民國</a:t>
            </a:r>
            <a:r>
              <a:rPr lang="en-US" altLang="zh-TW" sz="2000" dirty="0"/>
              <a:t> 100 </a:t>
            </a:r>
            <a:r>
              <a:rPr lang="zh-TW" altLang="zh-TW" sz="2000" dirty="0"/>
              <a:t>年</a:t>
            </a:r>
            <a:r>
              <a:rPr lang="en-US" altLang="zh-TW" sz="2000" dirty="0"/>
              <a:t> 10 </a:t>
            </a:r>
            <a:r>
              <a:rPr lang="zh-TW" altLang="zh-TW" sz="2000" dirty="0"/>
              <a:t>月</a:t>
            </a:r>
            <a:r>
              <a:rPr lang="en-US" altLang="zh-TW" sz="2000" dirty="0"/>
              <a:t> 14 </a:t>
            </a:r>
            <a:r>
              <a:rPr lang="zh-TW" altLang="zh-TW" sz="2000" dirty="0"/>
              <a:t>日修正</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490317460"/>
              </p:ext>
            </p:extLst>
          </p:nvPr>
        </p:nvGraphicFramePr>
        <p:xfrm>
          <a:off x="970928" y="933255"/>
          <a:ext cx="9622748" cy="5746293"/>
        </p:xfrm>
        <a:graphic>
          <a:graphicData uri="http://schemas.openxmlformats.org/drawingml/2006/table">
            <a:tbl>
              <a:tblPr firstRow="1" firstCol="1" bandRow="1">
                <a:tableStyleId>{5C22544A-7EE6-4342-B048-85BDC9FD1C3A}</a:tableStyleId>
              </a:tblPr>
              <a:tblGrid>
                <a:gridCol w="1195185">
                  <a:extLst>
                    <a:ext uri="{9D8B030D-6E8A-4147-A177-3AD203B41FA5}">
                      <a16:colId xmlns:a16="http://schemas.microsoft.com/office/drawing/2014/main" val="20000"/>
                    </a:ext>
                  </a:extLst>
                </a:gridCol>
                <a:gridCol w="5373278">
                  <a:extLst>
                    <a:ext uri="{9D8B030D-6E8A-4147-A177-3AD203B41FA5}">
                      <a16:colId xmlns:a16="http://schemas.microsoft.com/office/drawing/2014/main" val="20001"/>
                    </a:ext>
                  </a:extLst>
                </a:gridCol>
                <a:gridCol w="3054285">
                  <a:extLst>
                    <a:ext uri="{9D8B030D-6E8A-4147-A177-3AD203B41FA5}">
                      <a16:colId xmlns:a16="http://schemas.microsoft.com/office/drawing/2014/main" val="20002"/>
                    </a:ext>
                  </a:extLst>
                </a:gridCol>
              </a:tblGrid>
              <a:tr h="319448">
                <a:tc>
                  <a:txBody>
                    <a:bodyPr/>
                    <a:lstStyle/>
                    <a:p>
                      <a:pPr algn="ctr">
                        <a:spcAft>
                          <a:spcPts val="0"/>
                        </a:spcAft>
                      </a:pPr>
                      <a:r>
                        <a:rPr lang="zh-TW" sz="2000" kern="100" dirty="0">
                          <a:effectLst/>
                        </a:rPr>
                        <a:t>假別</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2000" kern="100" dirty="0">
                          <a:effectLst/>
                        </a:rPr>
                        <a:t>天數</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2000" kern="100">
                          <a:effectLst/>
                        </a:rPr>
                        <a:t>工資計算</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638897">
                <a:tc>
                  <a:txBody>
                    <a:bodyPr/>
                    <a:lstStyle/>
                    <a:p>
                      <a:pPr algn="ctr">
                        <a:spcAft>
                          <a:spcPts val="0"/>
                        </a:spcAft>
                      </a:pPr>
                      <a:r>
                        <a:rPr lang="zh-TW" sz="2000" kern="100" dirty="0">
                          <a:effectLst/>
                        </a:rPr>
                        <a:t>婚假</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spcAft>
                          <a:spcPts val="0"/>
                        </a:spcAft>
                      </a:pPr>
                      <a:r>
                        <a:rPr lang="en-US" sz="2000" b="1" kern="100" dirty="0">
                          <a:solidFill>
                            <a:schemeClr val="tx2">
                              <a:lumMod val="95000"/>
                              <a:lumOff val="5000"/>
                            </a:schemeClr>
                          </a:solidFill>
                          <a:effectLst/>
                        </a:rPr>
                        <a:t>8</a:t>
                      </a:r>
                      <a:r>
                        <a:rPr lang="zh-TW" sz="2000" b="1" kern="100" dirty="0">
                          <a:solidFill>
                            <a:schemeClr val="tx2">
                              <a:lumMod val="95000"/>
                              <a:lumOff val="5000"/>
                            </a:schemeClr>
                          </a:solidFill>
                          <a:effectLst/>
                        </a:rPr>
                        <a:t>天</a:t>
                      </a:r>
                      <a:r>
                        <a:rPr lang="en-US" sz="2000" b="1" kern="100" dirty="0">
                          <a:solidFill>
                            <a:schemeClr val="tx2">
                              <a:lumMod val="95000"/>
                              <a:lumOff val="5000"/>
                            </a:schemeClr>
                          </a:solidFill>
                          <a:effectLst/>
                        </a:rPr>
                        <a:t>(</a:t>
                      </a:r>
                      <a:r>
                        <a:rPr lang="zh-TW" sz="2000" b="1" kern="100" dirty="0">
                          <a:solidFill>
                            <a:schemeClr val="tx2">
                              <a:lumMod val="95000"/>
                              <a:lumOff val="5000"/>
                            </a:schemeClr>
                          </a:solidFill>
                          <a:effectLst/>
                        </a:rPr>
                        <a:t>不含例假日</a:t>
                      </a:r>
                      <a:r>
                        <a:rPr lang="en-US" sz="2000" b="1" kern="100" dirty="0">
                          <a:solidFill>
                            <a:schemeClr val="tx2">
                              <a:lumMod val="95000"/>
                              <a:lumOff val="5000"/>
                            </a:schemeClr>
                          </a:solidFill>
                          <a:effectLst/>
                        </a:rPr>
                        <a:t>)</a:t>
                      </a:r>
                      <a:endParaRPr lang="zh-TW" sz="2000" b="1" kern="100" dirty="0">
                        <a:solidFill>
                          <a:schemeClr val="tx2">
                            <a:lumMod val="95000"/>
                            <a:lumOff val="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spcAft>
                          <a:spcPts val="0"/>
                        </a:spcAft>
                      </a:pPr>
                      <a:r>
                        <a:rPr lang="zh-TW" sz="2000" b="1" kern="100">
                          <a:solidFill>
                            <a:schemeClr val="tx2">
                              <a:lumMod val="95000"/>
                              <a:lumOff val="5000"/>
                            </a:schemeClr>
                          </a:solidFill>
                          <a:effectLst/>
                        </a:rPr>
                        <a:t>工資照給</a:t>
                      </a:r>
                      <a:r>
                        <a:rPr lang="en-US" sz="2000" b="1" kern="100">
                          <a:solidFill>
                            <a:schemeClr val="tx2">
                              <a:lumMod val="95000"/>
                              <a:lumOff val="5000"/>
                            </a:schemeClr>
                          </a:solidFill>
                          <a:effectLst/>
                        </a:rPr>
                        <a:t>/</a:t>
                      </a:r>
                      <a:r>
                        <a:rPr lang="zh-TW" sz="2000" b="1" kern="100">
                          <a:solidFill>
                            <a:schemeClr val="tx2">
                              <a:lumMod val="95000"/>
                              <a:lumOff val="5000"/>
                            </a:schemeClr>
                          </a:solidFill>
                          <a:effectLst/>
                        </a:rPr>
                        <a:t>不影響全勤</a:t>
                      </a:r>
                    </a:p>
                    <a:p>
                      <a:pPr>
                        <a:spcAft>
                          <a:spcPts val="0"/>
                        </a:spcAft>
                      </a:pPr>
                      <a:r>
                        <a:rPr lang="zh-TW" sz="2000" b="1" kern="100">
                          <a:solidFill>
                            <a:schemeClr val="tx2">
                              <a:lumMod val="95000"/>
                              <a:lumOff val="5000"/>
                            </a:schemeClr>
                          </a:solidFill>
                          <a:effectLst/>
                        </a:rPr>
                        <a:t>一次請完為原則</a:t>
                      </a:r>
                      <a:endParaRPr lang="zh-TW" sz="2000" b="1" kern="100">
                        <a:solidFill>
                          <a:schemeClr val="tx2">
                            <a:lumMod val="95000"/>
                            <a:lumOff val="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15428">
                <a:tc rowSpan="3">
                  <a:txBody>
                    <a:bodyPr/>
                    <a:lstStyle/>
                    <a:p>
                      <a:pPr algn="ctr">
                        <a:spcAft>
                          <a:spcPts val="0"/>
                        </a:spcAft>
                      </a:pPr>
                      <a:r>
                        <a:rPr lang="zh-TW" sz="2000" kern="100" dirty="0">
                          <a:effectLst/>
                        </a:rPr>
                        <a:t>喪假</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spcAft>
                          <a:spcPts val="0"/>
                        </a:spcAft>
                      </a:pPr>
                      <a:r>
                        <a:rPr lang="en-US" sz="2000" b="1" kern="100" dirty="0">
                          <a:solidFill>
                            <a:schemeClr val="tx2">
                              <a:lumMod val="95000"/>
                              <a:lumOff val="5000"/>
                            </a:schemeClr>
                          </a:solidFill>
                          <a:effectLst/>
                        </a:rPr>
                        <a:t>8</a:t>
                      </a:r>
                      <a:r>
                        <a:rPr lang="zh-TW" sz="2000" b="1" kern="100" dirty="0">
                          <a:solidFill>
                            <a:schemeClr val="tx2">
                              <a:lumMod val="95000"/>
                              <a:lumOff val="5000"/>
                            </a:schemeClr>
                          </a:solidFill>
                          <a:effectLst/>
                        </a:rPr>
                        <a:t>天</a:t>
                      </a:r>
                      <a:r>
                        <a:rPr lang="en-US" sz="2000" b="1" kern="100" dirty="0">
                          <a:solidFill>
                            <a:schemeClr val="tx2">
                              <a:lumMod val="95000"/>
                              <a:lumOff val="5000"/>
                            </a:schemeClr>
                          </a:solidFill>
                          <a:effectLst/>
                        </a:rPr>
                        <a:t>-</a:t>
                      </a:r>
                      <a:r>
                        <a:rPr lang="zh-TW" sz="2000" b="1" kern="100" dirty="0">
                          <a:solidFill>
                            <a:schemeClr val="tx2">
                              <a:lumMod val="95000"/>
                              <a:lumOff val="5000"/>
                            </a:schemeClr>
                          </a:solidFill>
                          <a:effectLst/>
                        </a:rPr>
                        <a:t>父母、養父母、繼父母、配偶喪亡者</a:t>
                      </a:r>
                      <a:endParaRPr lang="zh-TW" sz="2000" b="1" kern="100" dirty="0">
                        <a:solidFill>
                          <a:schemeClr val="tx2">
                            <a:lumMod val="95000"/>
                            <a:lumOff val="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rowSpan="3">
                  <a:txBody>
                    <a:bodyPr/>
                    <a:lstStyle/>
                    <a:p>
                      <a:pPr>
                        <a:spcAft>
                          <a:spcPts val="0"/>
                        </a:spcAft>
                      </a:pPr>
                      <a:r>
                        <a:rPr lang="zh-TW" sz="2000" b="1" kern="100" dirty="0">
                          <a:solidFill>
                            <a:schemeClr val="tx2">
                              <a:lumMod val="95000"/>
                              <a:lumOff val="5000"/>
                            </a:schemeClr>
                          </a:solidFill>
                          <a:effectLst/>
                        </a:rPr>
                        <a:t>工資照給</a:t>
                      </a:r>
                      <a:r>
                        <a:rPr lang="en-US" sz="2000" b="1" kern="100" dirty="0">
                          <a:solidFill>
                            <a:schemeClr val="tx2">
                              <a:lumMod val="95000"/>
                              <a:lumOff val="5000"/>
                            </a:schemeClr>
                          </a:solidFill>
                          <a:effectLst/>
                        </a:rPr>
                        <a:t>/</a:t>
                      </a:r>
                      <a:r>
                        <a:rPr lang="zh-TW" sz="2000" b="1" kern="100" dirty="0">
                          <a:solidFill>
                            <a:schemeClr val="tx2">
                              <a:lumMod val="95000"/>
                              <a:lumOff val="5000"/>
                            </a:schemeClr>
                          </a:solidFill>
                          <a:effectLst/>
                        </a:rPr>
                        <a:t>不影響全勤</a:t>
                      </a:r>
                    </a:p>
                    <a:p>
                      <a:pPr>
                        <a:spcAft>
                          <a:spcPts val="0"/>
                        </a:spcAft>
                      </a:pPr>
                      <a:r>
                        <a:rPr lang="zh-TW" sz="2000" b="1" kern="100" dirty="0">
                          <a:solidFill>
                            <a:schemeClr val="tx2">
                              <a:lumMod val="95000"/>
                              <a:lumOff val="5000"/>
                            </a:schemeClr>
                          </a:solidFill>
                          <a:effectLst/>
                        </a:rPr>
                        <a:t>可分次請</a:t>
                      </a:r>
                      <a:endParaRPr lang="zh-TW" sz="2000" b="1" kern="100" dirty="0">
                        <a:solidFill>
                          <a:schemeClr val="tx2">
                            <a:lumMod val="95000"/>
                            <a:lumOff val="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760748">
                <a:tc vMerge="1">
                  <a:txBody>
                    <a:bodyPr/>
                    <a:lstStyle/>
                    <a:p>
                      <a:endParaRPr lang="zh-TW" altLang="en-US"/>
                    </a:p>
                  </a:txBody>
                  <a:tcPr/>
                </a:tc>
                <a:tc>
                  <a:txBody>
                    <a:bodyPr/>
                    <a:lstStyle/>
                    <a:p>
                      <a:pPr>
                        <a:spcAft>
                          <a:spcPts val="0"/>
                        </a:spcAft>
                      </a:pPr>
                      <a:r>
                        <a:rPr lang="en-US" sz="2000" b="1" kern="100" dirty="0">
                          <a:solidFill>
                            <a:schemeClr val="tx2">
                              <a:lumMod val="95000"/>
                              <a:lumOff val="5000"/>
                            </a:schemeClr>
                          </a:solidFill>
                          <a:effectLst/>
                        </a:rPr>
                        <a:t>6</a:t>
                      </a:r>
                      <a:r>
                        <a:rPr lang="zh-TW" sz="2000" b="1" kern="100" dirty="0">
                          <a:solidFill>
                            <a:schemeClr val="tx2">
                              <a:lumMod val="95000"/>
                              <a:lumOff val="5000"/>
                            </a:schemeClr>
                          </a:solidFill>
                          <a:effectLst/>
                        </a:rPr>
                        <a:t>天</a:t>
                      </a:r>
                      <a:r>
                        <a:rPr lang="en-US" sz="2000" b="1" kern="100" dirty="0">
                          <a:solidFill>
                            <a:schemeClr val="tx2">
                              <a:lumMod val="95000"/>
                              <a:lumOff val="5000"/>
                            </a:schemeClr>
                          </a:solidFill>
                          <a:effectLst/>
                        </a:rPr>
                        <a:t>-</a:t>
                      </a:r>
                      <a:r>
                        <a:rPr lang="zh-TW" sz="2000" b="1" kern="100" dirty="0">
                          <a:solidFill>
                            <a:schemeClr val="tx2">
                              <a:lumMod val="95000"/>
                              <a:lumOff val="5000"/>
                            </a:schemeClr>
                          </a:solidFill>
                          <a:effectLst/>
                        </a:rPr>
                        <a:t>祖父母、子女、配偶之父母、配偶之養父母或繼父母喪亡者</a:t>
                      </a:r>
                      <a:endParaRPr lang="zh-TW" sz="2000" b="1" kern="100" dirty="0">
                        <a:solidFill>
                          <a:schemeClr val="tx2">
                            <a:lumMod val="95000"/>
                            <a:lumOff val="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vMerge="1">
                  <a:txBody>
                    <a:bodyPr/>
                    <a:lstStyle/>
                    <a:p>
                      <a:endParaRPr lang="zh-TW" altLang="en-US"/>
                    </a:p>
                  </a:txBody>
                  <a:tcPr/>
                </a:tc>
                <a:extLst>
                  <a:ext uri="{0D108BD9-81ED-4DB2-BD59-A6C34878D82A}">
                    <a16:rowId xmlns:a16="http://schemas.microsoft.com/office/drawing/2014/main" val="10003"/>
                  </a:ext>
                </a:extLst>
              </a:tr>
              <a:tr h="638897">
                <a:tc vMerge="1">
                  <a:txBody>
                    <a:bodyPr/>
                    <a:lstStyle/>
                    <a:p>
                      <a:endParaRPr lang="zh-TW" altLang="en-US"/>
                    </a:p>
                  </a:txBody>
                  <a:tcPr/>
                </a:tc>
                <a:tc>
                  <a:txBody>
                    <a:bodyPr/>
                    <a:lstStyle/>
                    <a:p>
                      <a:pPr>
                        <a:spcAft>
                          <a:spcPts val="0"/>
                        </a:spcAft>
                      </a:pPr>
                      <a:r>
                        <a:rPr lang="en-US" sz="2000" b="1" kern="100" dirty="0">
                          <a:solidFill>
                            <a:schemeClr val="tx2">
                              <a:lumMod val="95000"/>
                              <a:lumOff val="5000"/>
                            </a:schemeClr>
                          </a:solidFill>
                          <a:effectLst/>
                        </a:rPr>
                        <a:t>3</a:t>
                      </a:r>
                      <a:r>
                        <a:rPr lang="zh-TW" sz="2000" b="1" kern="100" dirty="0">
                          <a:solidFill>
                            <a:schemeClr val="tx2">
                              <a:lumMod val="95000"/>
                              <a:lumOff val="5000"/>
                            </a:schemeClr>
                          </a:solidFill>
                          <a:effectLst/>
                        </a:rPr>
                        <a:t>天</a:t>
                      </a:r>
                      <a:r>
                        <a:rPr lang="en-US" sz="2000" b="1" kern="100" dirty="0">
                          <a:solidFill>
                            <a:schemeClr val="tx2">
                              <a:lumMod val="95000"/>
                              <a:lumOff val="5000"/>
                            </a:schemeClr>
                          </a:solidFill>
                          <a:effectLst/>
                        </a:rPr>
                        <a:t>-</a:t>
                      </a:r>
                      <a:r>
                        <a:rPr lang="zh-TW" sz="2000" b="1" kern="100" dirty="0">
                          <a:solidFill>
                            <a:schemeClr val="tx2">
                              <a:lumMod val="95000"/>
                              <a:lumOff val="5000"/>
                            </a:schemeClr>
                          </a:solidFill>
                          <a:effectLst/>
                        </a:rPr>
                        <a:t>曾祖父母、兄弟姊妹、配偶之祖父母喪亡者</a:t>
                      </a:r>
                      <a:endParaRPr lang="zh-TW" sz="2000" b="1" kern="100" dirty="0">
                        <a:solidFill>
                          <a:schemeClr val="tx2">
                            <a:lumMod val="95000"/>
                            <a:lumOff val="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vMerge="1">
                  <a:txBody>
                    <a:bodyPr/>
                    <a:lstStyle/>
                    <a:p>
                      <a:endParaRPr lang="zh-TW" altLang="en-US"/>
                    </a:p>
                  </a:txBody>
                  <a:tcPr/>
                </a:tc>
                <a:extLst>
                  <a:ext uri="{0D108BD9-81ED-4DB2-BD59-A6C34878D82A}">
                    <a16:rowId xmlns:a16="http://schemas.microsoft.com/office/drawing/2014/main" val="10004"/>
                  </a:ext>
                </a:extLst>
              </a:tr>
              <a:tr h="479861">
                <a:tc rowSpan="3">
                  <a:txBody>
                    <a:bodyPr/>
                    <a:lstStyle/>
                    <a:p>
                      <a:pPr algn="ctr">
                        <a:spcAft>
                          <a:spcPts val="0"/>
                        </a:spcAft>
                      </a:pPr>
                      <a:r>
                        <a:rPr lang="zh-TW" sz="2000" kern="100" dirty="0">
                          <a:effectLst/>
                        </a:rPr>
                        <a:t>普通傷病假</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spcAft>
                          <a:spcPts val="0"/>
                        </a:spcAft>
                      </a:pPr>
                      <a:r>
                        <a:rPr lang="zh-TW" sz="2000" b="1" kern="100" dirty="0">
                          <a:solidFill>
                            <a:schemeClr val="tx2">
                              <a:lumMod val="95000"/>
                              <a:lumOff val="5000"/>
                            </a:schemeClr>
                          </a:solidFill>
                          <a:effectLst/>
                        </a:rPr>
                        <a:t>未住院者一年內合計不得超過三十日</a:t>
                      </a:r>
                      <a:endParaRPr lang="zh-TW" sz="2000" b="1" kern="100" dirty="0">
                        <a:solidFill>
                          <a:schemeClr val="tx2">
                            <a:lumMod val="95000"/>
                            <a:lumOff val="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rowSpan="3">
                  <a:txBody>
                    <a:bodyPr/>
                    <a:lstStyle/>
                    <a:p>
                      <a:pPr>
                        <a:spcAft>
                          <a:spcPts val="0"/>
                        </a:spcAft>
                      </a:pPr>
                      <a:r>
                        <a:rPr lang="zh-TW" sz="2000" b="1" kern="100" dirty="0">
                          <a:solidFill>
                            <a:schemeClr val="tx2">
                              <a:lumMod val="95000"/>
                              <a:lumOff val="5000"/>
                            </a:schemeClr>
                          </a:solidFill>
                          <a:effectLst/>
                        </a:rPr>
                        <a:t>一年內未超過三十日部分，工資折半發給</a:t>
                      </a:r>
                      <a:r>
                        <a:rPr lang="en-US" sz="2000" b="1" kern="100" dirty="0">
                          <a:solidFill>
                            <a:schemeClr val="tx2">
                              <a:lumMod val="95000"/>
                              <a:lumOff val="5000"/>
                            </a:schemeClr>
                          </a:solidFill>
                          <a:effectLst/>
                        </a:rPr>
                        <a:t>,</a:t>
                      </a:r>
                      <a:r>
                        <a:rPr lang="zh-TW" sz="2000" b="1" kern="100" dirty="0">
                          <a:solidFill>
                            <a:schemeClr val="tx2">
                              <a:lumMod val="95000"/>
                              <a:lumOff val="5000"/>
                            </a:schemeClr>
                          </a:solidFill>
                          <a:effectLst/>
                        </a:rPr>
                        <a:t>超過</a:t>
                      </a:r>
                      <a:r>
                        <a:rPr lang="en-US" sz="2000" b="1" kern="100" dirty="0">
                          <a:solidFill>
                            <a:schemeClr val="tx2">
                              <a:lumMod val="95000"/>
                              <a:lumOff val="5000"/>
                            </a:schemeClr>
                          </a:solidFill>
                          <a:effectLst/>
                        </a:rPr>
                        <a:t>30</a:t>
                      </a:r>
                      <a:r>
                        <a:rPr lang="zh-TW" sz="2000" b="1" kern="100" dirty="0">
                          <a:solidFill>
                            <a:schemeClr val="tx2">
                              <a:lumMod val="95000"/>
                              <a:lumOff val="5000"/>
                            </a:schemeClr>
                          </a:solidFill>
                          <a:effectLst/>
                        </a:rPr>
                        <a:t>天部分由勞資協商之</a:t>
                      </a:r>
                      <a:r>
                        <a:rPr lang="en-US" sz="2000" b="1" kern="100" dirty="0">
                          <a:solidFill>
                            <a:schemeClr val="tx2">
                              <a:lumMod val="95000"/>
                              <a:lumOff val="5000"/>
                            </a:schemeClr>
                          </a:solidFill>
                          <a:effectLst/>
                        </a:rPr>
                        <a:t>(</a:t>
                      </a:r>
                      <a:r>
                        <a:rPr lang="zh-TW" sz="2000" b="1" kern="100" dirty="0">
                          <a:solidFill>
                            <a:schemeClr val="tx2">
                              <a:lumMod val="95000"/>
                              <a:lumOff val="5000"/>
                            </a:schemeClr>
                          </a:solidFill>
                          <a:effectLst/>
                        </a:rPr>
                        <a:t>可以不給薪</a:t>
                      </a:r>
                      <a:r>
                        <a:rPr lang="en-US" sz="2000" b="1" kern="100" dirty="0">
                          <a:solidFill>
                            <a:schemeClr val="tx2">
                              <a:lumMod val="95000"/>
                              <a:lumOff val="5000"/>
                            </a:schemeClr>
                          </a:solidFill>
                          <a:effectLst/>
                        </a:rPr>
                        <a:t>)</a:t>
                      </a:r>
                      <a:endParaRPr lang="zh-TW" sz="2000" b="1" kern="100" dirty="0">
                        <a:solidFill>
                          <a:schemeClr val="tx2">
                            <a:lumMod val="95000"/>
                            <a:lumOff val="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444593">
                <a:tc vMerge="1">
                  <a:txBody>
                    <a:bodyPr/>
                    <a:lstStyle/>
                    <a:p>
                      <a:endParaRPr lang="zh-TW" altLang="en-US"/>
                    </a:p>
                  </a:txBody>
                  <a:tcPr/>
                </a:tc>
                <a:tc>
                  <a:txBody>
                    <a:bodyPr/>
                    <a:lstStyle/>
                    <a:p>
                      <a:pPr>
                        <a:spcAft>
                          <a:spcPts val="0"/>
                        </a:spcAft>
                      </a:pPr>
                      <a:r>
                        <a:rPr lang="zh-TW" sz="2000" b="1" kern="100" dirty="0">
                          <a:solidFill>
                            <a:schemeClr val="tx2">
                              <a:lumMod val="95000"/>
                              <a:lumOff val="5000"/>
                            </a:schemeClr>
                          </a:solidFill>
                          <a:effectLst/>
                        </a:rPr>
                        <a:t>住院者二年內合計不得超過一年</a:t>
                      </a:r>
                      <a:endParaRPr lang="zh-TW" sz="2000" b="1" kern="100" dirty="0">
                        <a:solidFill>
                          <a:schemeClr val="tx2">
                            <a:lumMod val="95000"/>
                            <a:lumOff val="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vMerge="1">
                  <a:txBody>
                    <a:bodyPr/>
                    <a:lstStyle/>
                    <a:p>
                      <a:endParaRPr lang="zh-TW" altLang="en-US"/>
                    </a:p>
                  </a:txBody>
                  <a:tcPr/>
                </a:tc>
                <a:extLst>
                  <a:ext uri="{0D108BD9-81ED-4DB2-BD59-A6C34878D82A}">
                    <a16:rowId xmlns:a16="http://schemas.microsoft.com/office/drawing/2014/main" val="10006"/>
                  </a:ext>
                </a:extLst>
              </a:tr>
              <a:tr h="770628">
                <a:tc vMerge="1">
                  <a:txBody>
                    <a:bodyPr/>
                    <a:lstStyle/>
                    <a:p>
                      <a:endParaRPr lang="zh-TW" altLang="en-US"/>
                    </a:p>
                  </a:txBody>
                  <a:tcPr/>
                </a:tc>
                <a:tc>
                  <a:txBody>
                    <a:bodyPr/>
                    <a:lstStyle/>
                    <a:p>
                      <a:pPr>
                        <a:spcAft>
                          <a:spcPts val="0"/>
                        </a:spcAft>
                      </a:pPr>
                      <a:r>
                        <a:rPr lang="zh-TW" sz="2000" b="1" kern="100" dirty="0">
                          <a:solidFill>
                            <a:schemeClr val="tx2">
                              <a:lumMod val="95000"/>
                              <a:lumOff val="5000"/>
                            </a:schemeClr>
                          </a:solidFill>
                          <a:effectLst/>
                        </a:rPr>
                        <a:t>未住院傷病假與住院傷病假二年內合計不得超過一年</a:t>
                      </a:r>
                      <a:endParaRPr lang="zh-TW" sz="2000" b="1" kern="100" dirty="0">
                        <a:solidFill>
                          <a:schemeClr val="tx2">
                            <a:lumMod val="95000"/>
                            <a:lumOff val="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vMerge="1">
                  <a:txBody>
                    <a:bodyPr/>
                    <a:lstStyle/>
                    <a:p>
                      <a:endParaRPr lang="zh-TW" altLang="en-US"/>
                    </a:p>
                  </a:txBody>
                  <a:tcPr/>
                </a:tc>
                <a:extLst>
                  <a:ext uri="{0D108BD9-81ED-4DB2-BD59-A6C34878D82A}">
                    <a16:rowId xmlns:a16="http://schemas.microsoft.com/office/drawing/2014/main" val="10007"/>
                  </a:ext>
                </a:extLst>
              </a:tr>
              <a:tr h="638897">
                <a:tc>
                  <a:txBody>
                    <a:bodyPr/>
                    <a:lstStyle/>
                    <a:p>
                      <a:pPr algn="ctr">
                        <a:spcAft>
                          <a:spcPts val="0"/>
                        </a:spcAft>
                      </a:pPr>
                      <a:r>
                        <a:rPr lang="zh-TW" sz="2000" kern="100" dirty="0">
                          <a:effectLst/>
                        </a:rPr>
                        <a:t>公傷病假</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spcAft>
                          <a:spcPts val="0"/>
                        </a:spcAft>
                      </a:pPr>
                      <a:r>
                        <a:rPr lang="zh-TW" sz="2000" b="1" kern="100" dirty="0">
                          <a:solidFill>
                            <a:schemeClr val="tx2">
                              <a:lumMod val="95000"/>
                              <a:lumOff val="5000"/>
                            </a:schemeClr>
                          </a:solidFill>
                          <a:effectLst/>
                        </a:rPr>
                        <a:t>勞工因職業災害而致殘廢、傷害或疾病者，其治療、休養期間</a:t>
                      </a:r>
                      <a:endParaRPr lang="zh-TW" sz="2000" b="1" kern="100" dirty="0">
                        <a:solidFill>
                          <a:schemeClr val="tx2">
                            <a:lumMod val="95000"/>
                            <a:lumOff val="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spcAft>
                          <a:spcPts val="0"/>
                        </a:spcAft>
                      </a:pPr>
                      <a:r>
                        <a:rPr lang="zh-TW" sz="2000" b="1" kern="100" dirty="0">
                          <a:solidFill>
                            <a:schemeClr val="tx2">
                              <a:lumMod val="95000"/>
                              <a:lumOff val="5000"/>
                            </a:schemeClr>
                          </a:solidFill>
                          <a:effectLst/>
                        </a:rPr>
                        <a:t>工資照給</a:t>
                      </a:r>
                      <a:r>
                        <a:rPr lang="en-US" sz="2000" b="1" kern="100" dirty="0">
                          <a:solidFill>
                            <a:schemeClr val="tx2">
                              <a:lumMod val="95000"/>
                              <a:lumOff val="5000"/>
                            </a:schemeClr>
                          </a:solidFill>
                          <a:effectLst/>
                        </a:rPr>
                        <a:t>/</a:t>
                      </a:r>
                      <a:r>
                        <a:rPr lang="zh-TW" sz="2000" b="1" kern="100" dirty="0">
                          <a:solidFill>
                            <a:schemeClr val="tx2">
                              <a:lumMod val="95000"/>
                              <a:lumOff val="5000"/>
                            </a:schemeClr>
                          </a:solidFill>
                          <a:effectLst/>
                        </a:rPr>
                        <a:t>不影響全勤</a:t>
                      </a:r>
                      <a:endParaRPr lang="zh-TW" sz="2000" b="1" kern="100" dirty="0">
                        <a:solidFill>
                          <a:schemeClr val="tx2">
                            <a:lumMod val="95000"/>
                            <a:lumOff val="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319448">
                <a:tc>
                  <a:txBody>
                    <a:bodyPr/>
                    <a:lstStyle/>
                    <a:p>
                      <a:pPr algn="ctr">
                        <a:spcAft>
                          <a:spcPts val="0"/>
                        </a:spcAft>
                      </a:pPr>
                      <a:r>
                        <a:rPr lang="zh-TW" sz="2000" kern="100" dirty="0">
                          <a:effectLst/>
                        </a:rPr>
                        <a:t>事假</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spcAft>
                          <a:spcPts val="0"/>
                        </a:spcAft>
                      </a:pPr>
                      <a:r>
                        <a:rPr lang="zh-TW" sz="2000" b="1" kern="100" dirty="0">
                          <a:solidFill>
                            <a:schemeClr val="tx2">
                              <a:lumMod val="95000"/>
                              <a:lumOff val="5000"/>
                            </a:schemeClr>
                          </a:solidFill>
                          <a:effectLst/>
                        </a:rPr>
                        <a:t>一年內合計不得超過十四日</a:t>
                      </a:r>
                      <a:endParaRPr lang="zh-TW" sz="2000" b="1" kern="100" dirty="0">
                        <a:solidFill>
                          <a:schemeClr val="tx2">
                            <a:lumMod val="95000"/>
                            <a:lumOff val="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spcAft>
                          <a:spcPts val="0"/>
                        </a:spcAft>
                      </a:pPr>
                      <a:r>
                        <a:rPr lang="zh-TW" sz="2000" b="1" kern="100" dirty="0">
                          <a:solidFill>
                            <a:schemeClr val="tx2">
                              <a:lumMod val="95000"/>
                              <a:lumOff val="5000"/>
                            </a:schemeClr>
                          </a:solidFill>
                          <a:effectLst/>
                        </a:rPr>
                        <a:t>事假期間不給工資</a:t>
                      </a:r>
                      <a:endParaRPr lang="zh-TW" sz="2000" b="1" kern="100" dirty="0">
                        <a:solidFill>
                          <a:schemeClr val="tx2">
                            <a:lumMod val="95000"/>
                            <a:lumOff val="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319448">
                <a:tc>
                  <a:txBody>
                    <a:bodyPr/>
                    <a:lstStyle/>
                    <a:p>
                      <a:pPr algn="ctr">
                        <a:spcAft>
                          <a:spcPts val="0"/>
                        </a:spcAft>
                      </a:pPr>
                      <a:r>
                        <a:rPr lang="zh-TW" sz="2000" kern="100" dirty="0">
                          <a:effectLst/>
                        </a:rPr>
                        <a:t>公假</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spcAft>
                          <a:spcPts val="0"/>
                        </a:spcAft>
                      </a:pPr>
                      <a:r>
                        <a:rPr lang="en-US" sz="2000" b="1" kern="100" dirty="0">
                          <a:solidFill>
                            <a:schemeClr val="tx2">
                              <a:lumMod val="95000"/>
                              <a:lumOff val="5000"/>
                            </a:schemeClr>
                          </a:solidFill>
                          <a:effectLst/>
                        </a:rPr>
                        <a:t> </a:t>
                      </a:r>
                      <a:endParaRPr lang="zh-TW" sz="2000" b="1" kern="100" dirty="0">
                        <a:solidFill>
                          <a:schemeClr val="tx2">
                            <a:lumMod val="95000"/>
                            <a:lumOff val="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spcAft>
                          <a:spcPts val="0"/>
                        </a:spcAft>
                      </a:pPr>
                      <a:r>
                        <a:rPr lang="zh-TW" sz="2000" b="1" kern="100" dirty="0">
                          <a:solidFill>
                            <a:schemeClr val="tx2">
                              <a:lumMod val="95000"/>
                              <a:lumOff val="5000"/>
                            </a:schemeClr>
                          </a:solidFill>
                          <a:effectLst/>
                        </a:rPr>
                        <a:t>工資照給</a:t>
                      </a:r>
                      <a:r>
                        <a:rPr lang="en-US" sz="2000" b="1" kern="100" dirty="0">
                          <a:solidFill>
                            <a:schemeClr val="tx2">
                              <a:lumMod val="95000"/>
                              <a:lumOff val="5000"/>
                            </a:schemeClr>
                          </a:solidFill>
                          <a:effectLst/>
                        </a:rPr>
                        <a:t>/</a:t>
                      </a:r>
                      <a:r>
                        <a:rPr lang="zh-TW" sz="2000" b="1" kern="100" dirty="0">
                          <a:solidFill>
                            <a:schemeClr val="tx2">
                              <a:lumMod val="95000"/>
                              <a:lumOff val="5000"/>
                            </a:schemeClr>
                          </a:solidFill>
                          <a:effectLst/>
                        </a:rPr>
                        <a:t>不影響全勤</a:t>
                      </a:r>
                      <a:endParaRPr lang="zh-TW" sz="2000" b="1" kern="100" dirty="0">
                        <a:solidFill>
                          <a:schemeClr val="tx2">
                            <a:lumMod val="95000"/>
                            <a:lumOff val="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502096112"/>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6878" y="168994"/>
            <a:ext cx="10273141" cy="792088"/>
          </a:xfrm>
        </p:spPr>
        <p:txBody>
          <a:bodyPr/>
          <a:lstStyle/>
          <a:p>
            <a:r>
              <a:rPr lang="zh-TW" altLang="en-US" dirty="0"/>
              <a:t>性別工作平等法假期種類</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502458144"/>
              </p:ext>
            </p:extLst>
          </p:nvPr>
        </p:nvGraphicFramePr>
        <p:xfrm>
          <a:off x="198443" y="1196752"/>
          <a:ext cx="6155223" cy="5212141"/>
        </p:xfrm>
        <a:graphic>
          <a:graphicData uri="http://schemas.openxmlformats.org/drawingml/2006/table">
            <a:tbl>
              <a:tblPr firstRow="1" firstCol="1" bandRow="1">
                <a:tableStyleId>{5C22544A-7EE6-4342-B048-85BDC9FD1C3A}</a:tableStyleId>
              </a:tblPr>
              <a:tblGrid>
                <a:gridCol w="1387559">
                  <a:extLst>
                    <a:ext uri="{9D8B030D-6E8A-4147-A177-3AD203B41FA5}">
                      <a16:colId xmlns:a16="http://schemas.microsoft.com/office/drawing/2014/main" val="20000"/>
                    </a:ext>
                  </a:extLst>
                </a:gridCol>
                <a:gridCol w="1623277">
                  <a:extLst>
                    <a:ext uri="{9D8B030D-6E8A-4147-A177-3AD203B41FA5}">
                      <a16:colId xmlns:a16="http://schemas.microsoft.com/office/drawing/2014/main" val="20001"/>
                    </a:ext>
                  </a:extLst>
                </a:gridCol>
                <a:gridCol w="3144387">
                  <a:extLst>
                    <a:ext uri="{9D8B030D-6E8A-4147-A177-3AD203B41FA5}">
                      <a16:colId xmlns:a16="http://schemas.microsoft.com/office/drawing/2014/main" val="20002"/>
                    </a:ext>
                  </a:extLst>
                </a:gridCol>
              </a:tblGrid>
              <a:tr h="0">
                <a:tc>
                  <a:txBody>
                    <a:bodyPr/>
                    <a:lstStyle/>
                    <a:p>
                      <a:pPr algn="ctr">
                        <a:spcAft>
                          <a:spcPts val="0"/>
                        </a:spcAft>
                      </a:pPr>
                      <a:r>
                        <a:rPr lang="zh-TW" sz="2000" kern="100" dirty="0">
                          <a:effectLst/>
                        </a:rPr>
                        <a:t>假別</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2000" kern="100">
                          <a:effectLst/>
                        </a:rPr>
                        <a:t>天數</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2000" kern="100">
                          <a:effectLst/>
                        </a:rPr>
                        <a:t>工資計算</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845722">
                <a:tc>
                  <a:txBody>
                    <a:bodyPr/>
                    <a:lstStyle/>
                    <a:p>
                      <a:pPr algn="ctr">
                        <a:spcAft>
                          <a:spcPts val="0"/>
                        </a:spcAft>
                      </a:pPr>
                      <a:r>
                        <a:rPr lang="zh-TW" sz="2000" kern="100">
                          <a:effectLst/>
                        </a:rPr>
                        <a:t>產假</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2000" kern="100">
                          <a:effectLst/>
                        </a:rPr>
                        <a:t>工資照給</a:t>
                      </a:r>
                      <a:r>
                        <a:rPr lang="en-US" sz="2000" kern="100">
                          <a:effectLst/>
                        </a:rPr>
                        <a:t>/</a:t>
                      </a:r>
                      <a:r>
                        <a:rPr lang="zh-TW" sz="2000" kern="100">
                          <a:effectLst/>
                        </a:rPr>
                        <a:t>不影響全勤</a:t>
                      </a:r>
                    </a:p>
                    <a:p>
                      <a:pPr algn="ctr">
                        <a:spcAft>
                          <a:spcPts val="0"/>
                        </a:spcAft>
                      </a:pPr>
                      <a:r>
                        <a:rPr lang="en-US" sz="2000" kern="100">
                          <a:effectLst/>
                        </a:rPr>
                        <a:t>(</a:t>
                      </a:r>
                      <a:r>
                        <a:rPr lang="zh-TW" sz="2000" u="sng" kern="100">
                          <a:effectLst/>
                        </a:rPr>
                        <a:t>含例假日</a:t>
                      </a:r>
                      <a:r>
                        <a:rPr lang="en-US" sz="2000" kern="100">
                          <a:effectLst/>
                        </a:rPr>
                        <a:t>)</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0">
                <a:tc>
                  <a:txBody>
                    <a:bodyPr/>
                    <a:lstStyle/>
                    <a:p>
                      <a:pPr algn="ctr">
                        <a:spcAft>
                          <a:spcPts val="0"/>
                        </a:spcAft>
                      </a:pPr>
                      <a:r>
                        <a:rPr lang="zh-TW" sz="2000" kern="100">
                          <a:effectLst/>
                        </a:rPr>
                        <a:t>安胎假</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2000" kern="100" dirty="0">
                          <a:effectLst/>
                        </a:rPr>
                        <a:t>兩年內最多可以請假一年</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2000" kern="100" dirty="0">
                          <a:effectLst/>
                        </a:rPr>
                        <a:t>併入病假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537780">
                <a:tc>
                  <a:txBody>
                    <a:bodyPr/>
                    <a:lstStyle/>
                    <a:p>
                      <a:pPr algn="ctr">
                        <a:spcAft>
                          <a:spcPts val="0"/>
                        </a:spcAft>
                      </a:pPr>
                      <a:r>
                        <a:rPr lang="zh-TW" sz="2000" kern="100">
                          <a:effectLst/>
                        </a:rPr>
                        <a:t>產檢假</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altLang="zh-TW" sz="2000" b="1" kern="100" dirty="0">
                          <a:solidFill>
                            <a:srgbClr val="FF0000"/>
                          </a:solidFill>
                          <a:effectLst/>
                        </a:rPr>
                        <a:t>5</a:t>
                      </a:r>
                      <a:r>
                        <a:rPr lang="zh-TW" sz="2000" b="1" kern="100" dirty="0">
                          <a:solidFill>
                            <a:srgbClr val="FF0000"/>
                          </a:solidFill>
                          <a:effectLst/>
                        </a:rPr>
                        <a:t>天</a:t>
                      </a:r>
                      <a:endParaRPr lang="zh-TW" sz="2000" b="1"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2000" kern="100" dirty="0">
                          <a:effectLst/>
                        </a:rPr>
                        <a:t>工資照給</a:t>
                      </a:r>
                      <a:r>
                        <a:rPr lang="en-US" sz="2000" kern="100" dirty="0">
                          <a:effectLst/>
                        </a:rPr>
                        <a:t>/</a:t>
                      </a:r>
                      <a:r>
                        <a:rPr lang="zh-TW" sz="2000" kern="100" dirty="0">
                          <a:effectLst/>
                        </a:rPr>
                        <a:t>不影響全勤</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572345">
                <a:tc>
                  <a:txBody>
                    <a:bodyPr/>
                    <a:lstStyle/>
                    <a:p>
                      <a:pPr algn="ctr">
                        <a:spcAft>
                          <a:spcPts val="0"/>
                        </a:spcAft>
                      </a:pPr>
                      <a:r>
                        <a:rPr lang="zh-TW" sz="2000" kern="100">
                          <a:effectLst/>
                        </a:rPr>
                        <a:t>陪產假</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2000" kern="100">
                          <a:effectLst/>
                        </a:rPr>
                        <a:t>5</a:t>
                      </a:r>
                      <a:r>
                        <a:rPr lang="zh-TW" sz="2000" kern="100">
                          <a:effectLst/>
                        </a:rPr>
                        <a:t>天</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2000" kern="100" dirty="0">
                          <a:effectLst/>
                        </a:rPr>
                        <a:t>工資照給</a:t>
                      </a:r>
                      <a:r>
                        <a:rPr lang="en-US" sz="2000" kern="100" dirty="0">
                          <a:effectLst/>
                        </a:rPr>
                        <a:t>/</a:t>
                      </a:r>
                      <a:r>
                        <a:rPr lang="zh-TW" sz="2000" kern="100" dirty="0">
                          <a:effectLst/>
                        </a:rPr>
                        <a:t>不影響全勤</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852007">
                <a:tc>
                  <a:txBody>
                    <a:bodyPr/>
                    <a:lstStyle/>
                    <a:p>
                      <a:pPr algn="ctr">
                        <a:spcAft>
                          <a:spcPts val="0"/>
                        </a:spcAft>
                      </a:pPr>
                      <a:r>
                        <a:rPr lang="zh-TW" sz="2000" kern="100">
                          <a:effectLst/>
                        </a:rPr>
                        <a:t>生理假</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2000" kern="100" dirty="0">
                          <a:effectLst/>
                        </a:rPr>
                        <a:t>每個月一天</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2000" kern="100" dirty="0">
                          <a:effectLst/>
                        </a:rPr>
                        <a:t>3</a:t>
                      </a:r>
                      <a:r>
                        <a:rPr lang="zh-TW" sz="2000" kern="100" dirty="0">
                          <a:effectLst/>
                        </a:rPr>
                        <a:t>天獨立生理假</a:t>
                      </a:r>
                      <a:r>
                        <a:rPr lang="en-US" sz="2000" kern="100" dirty="0">
                          <a:effectLst/>
                        </a:rPr>
                        <a:t>(</a:t>
                      </a:r>
                      <a:r>
                        <a:rPr lang="zh-TW" sz="2000" kern="100" dirty="0">
                          <a:effectLst/>
                        </a:rPr>
                        <a:t>半薪</a:t>
                      </a:r>
                      <a:r>
                        <a:rPr lang="en-US" sz="2000" kern="100" dirty="0">
                          <a:effectLst/>
                        </a:rPr>
                        <a:t>)+</a:t>
                      </a:r>
                      <a:r>
                        <a:rPr lang="en-US" altLang="zh-TW" sz="2000" b="1" kern="100" dirty="0">
                          <a:solidFill>
                            <a:srgbClr val="FF0000"/>
                          </a:solidFill>
                          <a:effectLst/>
                        </a:rPr>
                        <a:t>9</a:t>
                      </a:r>
                      <a:r>
                        <a:rPr lang="zh-TW" sz="2000" kern="100" dirty="0">
                          <a:effectLst/>
                        </a:rPr>
                        <a:t>天併入病假計算</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0">
                <a:tc>
                  <a:txBody>
                    <a:bodyPr/>
                    <a:lstStyle/>
                    <a:p>
                      <a:pPr algn="ctr">
                        <a:spcAft>
                          <a:spcPts val="0"/>
                        </a:spcAft>
                      </a:pPr>
                      <a:r>
                        <a:rPr lang="zh-TW" sz="2000" kern="100" dirty="0">
                          <a:effectLst/>
                        </a:rPr>
                        <a:t>生活</a:t>
                      </a:r>
                      <a:endParaRPr lang="en-US" altLang="zh-TW" sz="2000" kern="100" dirty="0">
                        <a:effectLst/>
                      </a:endParaRPr>
                    </a:p>
                    <a:p>
                      <a:pPr algn="ctr">
                        <a:spcAft>
                          <a:spcPts val="0"/>
                        </a:spcAft>
                      </a:pPr>
                      <a:r>
                        <a:rPr lang="zh-TW" sz="2000" kern="100" dirty="0">
                          <a:effectLst/>
                        </a:rPr>
                        <a:t>照顧假</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2000" kern="100" dirty="0">
                          <a:effectLst/>
                        </a:rPr>
                        <a:t>7</a:t>
                      </a:r>
                      <a:r>
                        <a:rPr lang="zh-TW" sz="2000" kern="100" dirty="0">
                          <a:effectLst/>
                        </a:rPr>
                        <a:t>天</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2000" kern="100" dirty="0">
                          <a:effectLst/>
                        </a:rPr>
                        <a:t>並入事假計算</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575487">
                <a:tc>
                  <a:txBody>
                    <a:bodyPr/>
                    <a:lstStyle/>
                    <a:p>
                      <a:pPr algn="ctr">
                        <a:spcAft>
                          <a:spcPts val="0"/>
                        </a:spcAft>
                      </a:pPr>
                      <a:r>
                        <a:rPr lang="zh-TW" sz="2000" kern="100">
                          <a:effectLst/>
                        </a:rPr>
                        <a:t>育嬰留停</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2000" kern="100" dirty="0">
                          <a:effectLst/>
                        </a:rPr>
                        <a:t>6</a:t>
                      </a:r>
                      <a:r>
                        <a:rPr lang="zh-TW" sz="2000" kern="100" dirty="0">
                          <a:effectLst/>
                        </a:rPr>
                        <a:t>個月</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2000" kern="100" dirty="0">
                          <a:effectLst/>
                        </a:rPr>
                        <a:t>不支薪</a:t>
                      </a:r>
                      <a:r>
                        <a:rPr lang="en-US" sz="2000" kern="100" dirty="0">
                          <a:effectLst/>
                        </a:rPr>
                        <a:t>(</a:t>
                      </a:r>
                      <a:r>
                        <a:rPr lang="zh-TW" sz="2000" u="sng" kern="100" dirty="0">
                          <a:effectLst/>
                        </a:rPr>
                        <a:t>含例假日</a:t>
                      </a:r>
                      <a:r>
                        <a:rPr lang="en-US" sz="2000" kern="100" dirty="0">
                          <a:effectLst/>
                        </a:rPr>
                        <a:t>)</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137128758"/>
              </p:ext>
            </p:extLst>
          </p:nvPr>
        </p:nvGraphicFramePr>
        <p:xfrm>
          <a:off x="6541935" y="1196752"/>
          <a:ext cx="5250998" cy="5082128"/>
        </p:xfrm>
        <a:graphic>
          <a:graphicData uri="http://schemas.openxmlformats.org/drawingml/2006/table">
            <a:tbl>
              <a:tblPr firstRow="1" firstCol="1" lastRow="1" lastCol="1" bandRow="1" bandCol="1">
                <a:tableStyleId>{5940675A-B579-460E-94D1-54222C63F5DA}</a:tableStyleId>
              </a:tblPr>
              <a:tblGrid>
                <a:gridCol w="1474323">
                  <a:extLst>
                    <a:ext uri="{9D8B030D-6E8A-4147-A177-3AD203B41FA5}">
                      <a16:colId xmlns:a16="http://schemas.microsoft.com/office/drawing/2014/main" val="20000"/>
                    </a:ext>
                  </a:extLst>
                </a:gridCol>
                <a:gridCol w="1888045">
                  <a:extLst>
                    <a:ext uri="{9D8B030D-6E8A-4147-A177-3AD203B41FA5}">
                      <a16:colId xmlns:a16="http://schemas.microsoft.com/office/drawing/2014/main" val="20001"/>
                    </a:ext>
                  </a:extLst>
                </a:gridCol>
                <a:gridCol w="1888630">
                  <a:extLst>
                    <a:ext uri="{9D8B030D-6E8A-4147-A177-3AD203B41FA5}">
                      <a16:colId xmlns:a16="http://schemas.microsoft.com/office/drawing/2014/main" val="20002"/>
                    </a:ext>
                  </a:extLst>
                </a:gridCol>
              </a:tblGrid>
              <a:tr h="1070163">
                <a:tc>
                  <a:txBody>
                    <a:bodyPr/>
                    <a:lstStyle/>
                    <a:p>
                      <a:pPr algn="ctr">
                        <a:lnSpc>
                          <a:spcPts val="2000"/>
                        </a:lnSpc>
                        <a:spcAft>
                          <a:spcPts val="0"/>
                        </a:spcAft>
                      </a:pPr>
                      <a:r>
                        <a:rPr lang="zh-TW" sz="2000" b="1" kern="0" dirty="0">
                          <a:effectLst/>
                        </a:rPr>
                        <a:t>時間</a:t>
                      </a:r>
                      <a:endParaRPr lang="zh-TW" sz="20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lnSpc>
                          <a:spcPts val="2000"/>
                        </a:lnSpc>
                        <a:spcAft>
                          <a:spcPts val="0"/>
                        </a:spcAft>
                      </a:pPr>
                      <a:r>
                        <a:rPr lang="zh-TW" sz="2000" b="1" kern="0" dirty="0">
                          <a:effectLst/>
                        </a:rPr>
                        <a:t>性別工作</a:t>
                      </a:r>
                      <a:endParaRPr lang="en-US" altLang="zh-TW" sz="2000" b="1" kern="0" dirty="0">
                        <a:effectLst/>
                      </a:endParaRPr>
                    </a:p>
                    <a:p>
                      <a:pPr algn="ctr">
                        <a:lnSpc>
                          <a:spcPts val="2000"/>
                        </a:lnSpc>
                        <a:spcAft>
                          <a:spcPts val="0"/>
                        </a:spcAft>
                      </a:pPr>
                      <a:r>
                        <a:rPr lang="zh-TW" sz="2000" b="1" kern="0" dirty="0">
                          <a:effectLst/>
                        </a:rPr>
                        <a:t>平等法</a:t>
                      </a:r>
                      <a:endParaRPr lang="zh-TW" sz="20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lnSpc>
                          <a:spcPts val="2000"/>
                        </a:lnSpc>
                        <a:spcAft>
                          <a:spcPts val="0"/>
                        </a:spcAft>
                      </a:pPr>
                      <a:r>
                        <a:rPr lang="zh-TW" sz="2000" b="1" kern="0" dirty="0">
                          <a:effectLst/>
                        </a:rPr>
                        <a:t>薪資</a:t>
                      </a:r>
                      <a:endParaRPr lang="zh-TW" sz="20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0"/>
                  </a:ext>
                </a:extLst>
              </a:tr>
              <a:tr h="793247">
                <a:tc>
                  <a:txBody>
                    <a:bodyPr/>
                    <a:lstStyle/>
                    <a:p>
                      <a:pPr algn="ctr">
                        <a:lnSpc>
                          <a:spcPts val="2000"/>
                        </a:lnSpc>
                        <a:spcAft>
                          <a:spcPts val="0"/>
                        </a:spcAft>
                      </a:pPr>
                      <a:r>
                        <a:rPr lang="zh-TW" sz="2000" kern="0" dirty="0">
                          <a:effectLst/>
                        </a:rPr>
                        <a:t>分娩前後</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lnSpc>
                          <a:spcPts val="2000"/>
                        </a:lnSpc>
                        <a:spcAft>
                          <a:spcPts val="0"/>
                        </a:spcAft>
                      </a:pPr>
                      <a:r>
                        <a:rPr lang="zh-TW" sz="2000" kern="0" dirty="0">
                          <a:effectLst/>
                        </a:rPr>
                        <a:t>產假8週</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rowSpan="2">
                  <a:txBody>
                    <a:bodyPr/>
                    <a:lstStyle/>
                    <a:p>
                      <a:pPr>
                        <a:lnSpc>
                          <a:spcPts val="2000"/>
                        </a:lnSpc>
                        <a:spcAft>
                          <a:spcPts val="0"/>
                        </a:spcAft>
                      </a:pPr>
                      <a:r>
                        <a:rPr lang="zh-TW" sz="2000" kern="0" dirty="0">
                          <a:effectLst/>
                        </a:rPr>
                        <a:t>受雇6個月以上~薪資照給</a:t>
                      </a:r>
                      <a:endParaRPr lang="en-US" altLang="zh-TW" sz="2000" kern="0" dirty="0">
                        <a:effectLst/>
                      </a:endParaRPr>
                    </a:p>
                    <a:p>
                      <a:pPr>
                        <a:lnSpc>
                          <a:spcPts val="2000"/>
                        </a:lnSpc>
                        <a:spcAft>
                          <a:spcPts val="0"/>
                        </a:spcAft>
                      </a:pPr>
                      <a:endParaRPr lang="en-US" altLang="zh-TW" sz="2000" kern="100" dirty="0">
                        <a:effectLst/>
                      </a:endParaRPr>
                    </a:p>
                    <a:p>
                      <a:pPr>
                        <a:lnSpc>
                          <a:spcPts val="2000"/>
                        </a:lnSpc>
                        <a:spcAft>
                          <a:spcPts val="0"/>
                        </a:spcAft>
                      </a:pPr>
                      <a:r>
                        <a:rPr lang="zh-TW" sz="2000" kern="0" dirty="0">
                          <a:effectLst/>
                        </a:rPr>
                        <a:t>受雇未滿6個月~薪資減半</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1194179">
                <a:tc>
                  <a:txBody>
                    <a:bodyPr/>
                    <a:lstStyle/>
                    <a:p>
                      <a:pPr algn="ctr">
                        <a:lnSpc>
                          <a:spcPts val="2000"/>
                        </a:lnSpc>
                        <a:spcAft>
                          <a:spcPts val="0"/>
                        </a:spcAft>
                      </a:pPr>
                      <a:r>
                        <a:rPr lang="zh-TW" sz="2000" kern="0" dirty="0">
                          <a:effectLst/>
                        </a:rPr>
                        <a:t>妊娠3月以上流產</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lnSpc>
                          <a:spcPts val="2000"/>
                        </a:lnSpc>
                        <a:spcAft>
                          <a:spcPts val="0"/>
                        </a:spcAft>
                      </a:pPr>
                      <a:r>
                        <a:rPr lang="zh-TW" sz="2000" kern="0" dirty="0">
                          <a:effectLst/>
                        </a:rPr>
                        <a:t>流產假4週</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vMerge="1">
                  <a:txBody>
                    <a:bodyPr/>
                    <a:lstStyle/>
                    <a:p>
                      <a:endParaRPr lang="zh-TW" altLang="en-US"/>
                    </a:p>
                  </a:txBody>
                  <a:tcPr/>
                </a:tc>
                <a:extLst>
                  <a:ext uri="{0D108BD9-81ED-4DB2-BD59-A6C34878D82A}">
                    <a16:rowId xmlns:a16="http://schemas.microsoft.com/office/drawing/2014/main" val="10002"/>
                  </a:ext>
                </a:extLst>
              </a:tr>
              <a:tr h="1278371">
                <a:tc>
                  <a:txBody>
                    <a:bodyPr/>
                    <a:lstStyle/>
                    <a:p>
                      <a:pPr algn="ctr">
                        <a:lnSpc>
                          <a:spcPts val="2000"/>
                        </a:lnSpc>
                        <a:spcAft>
                          <a:spcPts val="0"/>
                        </a:spcAft>
                      </a:pPr>
                      <a:r>
                        <a:rPr lang="zh-TW" sz="2000" kern="0" dirty="0">
                          <a:effectLst/>
                        </a:rPr>
                        <a:t>妊娠二個月以上未滿三個月流產</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lnSpc>
                          <a:spcPts val="2000"/>
                        </a:lnSpc>
                        <a:spcAft>
                          <a:spcPts val="0"/>
                        </a:spcAft>
                      </a:pPr>
                      <a:r>
                        <a:rPr lang="zh-TW" sz="2000" kern="0" dirty="0">
                          <a:effectLst/>
                        </a:rPr>
                        <a:t>產假</a:t>
                      </a:r>
                      <a:r>
                        <a:rPr lang="en-US" sz="2000" kern="0" dirty="0">
                          <a:effectLst/>
                        </a:rPr>
                        <a:t>1</a:t>
                      </a:r>
                      <a:r>
                        <a:rPr lang="zh-TW" sz="2000" kern="0" dirty="0">
                          <a:effectLst/>
                        </a:rPr>
                        <a:t>週</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rowSpan="2">
                  <a:txBody>
                    <a:bodyPr/>
                    <a:lstStyle/>
                    <a:p>
                      <a:pPr>
                        <a:lnSpc>
                          <a:spcPts val="2000"/>
                        </a:lnSpc>
                        <a:spcAft>
                          <a:spcPts val="0"/>
                        </a:spcAft>
                      </a:pPr>
                      <a:r>
                        <a:rPr lang="zh-TW" sz="2000" kern="0" dirty="0">
                          <a:effectLst/>
                        </a:rPr>
                        <a:t>未規定</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746168">
                <a:tc>
                  <a:txBody>
                    <a:bodyPr/>
                    <a:lstStyle/>
                    <a:p>
                      <a:pPr algn="ctr">
                        <a:lnSpc>
                          <a:spcPts val="2000"/>
                        </a:lnSpc>
                        <a:spcAft>
                          <a:spcPts val="0"/>
                        </a:spcAft>
                      </a:pPr>
                      <a:r>
                        <a:rPr lang="zh-TW" sz="2000" kern="0" dirty="0">
                          <a:solidFill>
                            <a:srgbClr val="FF0000"/>
                          </a:solidFill>
                          <a:effectLst/>
                        </a:rPr>
                        <a:t>未滿兩個月流產</a:t>
                      </a:r>
                      <a:endParaRPr lang="zh-TW"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lang="zh-TW" altLang="zh-TW" sz="2000" kern="0" dirty="0">
                          <a:solidFill>
                            <a:srgbClr val="FF0000"/>
                          </a:solidFill>
                          <a:effectLst/>
                        </a:rPr>
                        <a:t>產假</a:t>
                      </a:r>
                      <a:r>
                        <a:rPr lang="en-US" altLang="zh-TW" sz="2000" kern="0" dirty="0">
                          <a:solidFill>
                            <a:srgbClr val="FF0000"/>
                          </a:solidFill>
                          <a:effectLst/>
                        </a:rPr>
                        <a:t>5</a:t>
                      </a:r>
                      <a:r>
                        <a:rPr lang="zh-TW" altLang="zh-TW" sz="2000" kern="0" dirty="0">
                          <a:solidFill>
                            <a:srgbClr val="FF0000"/>
                          </a:solidFill>
                          <a:effectLst/>
                        </a:rPr>
                        <a:t>天</a:t>
                      </a:r>
                      <a:endParaRPr lang="zh-TW" altLang="zh-TW"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p>
                      <a:pPr algn="ctr">
                        <a:lnSpc>
                          <a:spcPts val="2000"/>
                        </a:lnSpc>
                        <a:spcAft>
                          <a:spcPts val="0"/>
                        </a:spcAft>
                      </a:pPr>
                      <a:endParaRPr lang="zh-TW"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vMerge="1">
                  <a:txBody>
                    <a:bodyPr/>
                    <a:lstStyle/>
                    <a:p>
                      <a:endParaRPr lang="zh-TW" altLang="en-US"/>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99823319"/>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963084" y="4406901"/>
            <a:ext cx="4828116" cy="1362075"/>
          </a:xfrm>
        </p:spPr>
        <p:style>
          <a:lnRef idx="2">
            <a:schemeClr val="accent5"/>
          </a:lnRef>
          <a:fillRef idx="1">
            <a:schemeClr val="lt1"/>
          </a:fillRef>
          <a:effectRef idx="0">
            <a:schemeClr val="accent5"/>
          </a:effectRef>
          <a:fontRef idx="minor">
            <a:schemeClr val="dk1"/>
          </a:fontRef>
        </p:style>
        <p:txBody>
          <a:bodyPr/>
          <a:lstStyle/>
          <a:p>
            <a:r>
              <a:rPr lang="en-US" altLang="zh-TW" dirty="0"/>
              <a:t>Part </a:t>
            </a:r>
            <a:r>
              <a:rPr lang="zh-TW" altLang="en-US" dirty="0"/>
              <a:t>五</a:t>
            </a:r>
            <a:r>
              <a:rPr lang="en-US" altLang="zh-TW" dirty="0"/>
              <a:t>   </a:t>
            </a:r>
            <a:r>
              <a:rPr lang="zh-TW" altLang="en-US" dirty="0"/>
              <a:t>部分工時</a:t>
            </a:r>
          </a:p>
        </p:txBody>
      </p:sp>
      <p:sp>
        <p:nvSpPr>
          <p:cNvPr id="4" name="文字版面配置區 3"/>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4262010548"/>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部分時間工作</a:t>
            </a:r>
          </a:p>
        </p:txBody>
      </p:sp>
      <p:sp>
        <p:nvSpPr>
          <p:cNvPr id="5" name="內容版面配置區 4"/>
          <p:cNvSpPr>
            <a:spLocks noGrp="1"/>
          </p:cNvSpPr>
          <p:nvPr>
            <p:ph idx="1"/>
          </p:nvPr>
        </p:nvSpPr>
        <p:spPr/>
        <p:txBody>
          <a:bodyPr/>
          <a:lstStyle/>
          <a:p>
            <a:pPr marL="39688" indent="0">
              <a:buNone/>
            </a:pPr>
            <a:r>
              <a:rPr lang="zh-TW" altLang="en-US" sz="2400" dirty="0"/>
              <a:t>工作型態有下列情形之一</a:t>
            </a:r>
            <a:r>
              <a:rPr lang="en-US" altLang="zh-TW" sz="2400" dirty="0"/>
              <a:t>, </a:t>
            </a:r>
            <a:r>
              <a:rPr lang="zh-TW" altLang="en-US" sz="2400" dirty="0"/>
              <a:t>且從事該工作之勞工所定工作時間較全時勞工有相當程度之縮短者</a:t>
            </a:r>
            <a:r>
              <a:rPr lang="en-US" altLang="zh-TW" sz="2400" dirty="0"/>
              <a:t>, </a:t>
            </a:r>
            <a:r>
              <a:rPr lang="zh-TW" altLang="en-US" sz="2400" dirty="0"/>
              <a:t>即為部份時間工作</a:t>
            </a:r>
            <a:endParaRPr lang="en-US" altLang="zh-TW" sz="2400" dirty="0"/>
          </a:p>
          <a:p>
            <a:r>
              <a:rPr lang="zh-TW" altLang="en-US" sz="2400" dirty="0"/>
              <a:t>在正常的工作時間內</a:t>
            </a:r>
            <a:r>
              <a:rPr lang="en-US" altLang="zh-TW" sz="2400" dirty="0"/>
              <a:t>, </a:t>
            </a:r>
            <a:r>
              <a:rPr lang="zh-TW" altLang="en-US" sz="2400" dirty="0"/>
              <a:t>每日工做有固定的開始即終止之時間</a:t>
            </a:r>
            <a:r>
              <a:rPr lang="en-US" altLang="zh-TW" sz="2400" dirty="0"/>
              <a:t>, </a:t>
            </a:r>
            <a:r>
              <a:rPr lang="zh-TW" altLang="en-US" sz="2400" dirty="0"/>
              <a:t>但其每日工作時數較全時勞工為少</a:t>
            </a:r>
            <a:r>
              <a:rPr lang="en-US" altLang="zh-TW" sz="2400" dirty="0"/>
              <a:t>;</a:t>
            </a:r>
            <a:r>
              <a:rPr lang="zh-TW" altLang="en-US" sz="2400" dirty="0"/>
              <a:t> 或企業為因應全時勞工正常工作時間外營運需求</a:t>
            </a:r>
            <a:r>
              <a:rPr lang="en-US" altLang="zh-TW" sz="2400" dirty="0"/>
              <a:t>, </a:t>
            </a:r>
            <a:r>
              <a:rPr lang="zh-TW" altLang="en-US" sz="2400" dirty="0"/>
              <a:t>所安排之班別</a:t>
            </a:r>
            <a:r>
              <a:rPr lang="en-US" altLang="zh-TW" sz="2400" dirty="0"/>
              <a:t>;</a:t>
            </a:r>
            <a:r>
              <a:rPr lang="zh-TW" altLang="en-US" sz="2400" dirty="0"/>
              <a:t>或企業為因應營運尖峰需求所安排之班別</a:t>
            </a:r>
            <a:r>
              <a:rPr lang="en-US" altLang="zh-TW" sz="2400" dirty="0"/>
              <a:t>, </a:t>
            </a:r>
            <a:r>
              <a:rPr lang="zh-TW" altLang="en-US" sz="2400" dirty="0"/>
              <a:t>在</a:t>
            </a:r>
            <a:r>
              <a:rPr lang="en-US" altLang="zh-TW" sz="2400" dirty="0"/>
              <a:t>1</a:t>
            </a:r>
            <a:r>
              <a:rPr lang="zh-TW" altLang="en-US" sz="2400" dirty="0"/>
              <a:t>日或一周之工作量尖峰時段中</a:t>
            </a:r>
            <a:r>
              <a:rPr lang="en-US" altLang="zh-TW" sz="2400" dirty="0"/>
              <a:t>,  </a:t>
            </a:r>
            <a:r>
              <a:rPr lang="zh-TW" altLang="en-US" sz="2400" dirty="0"/>
              <a:t>工作某一固定時間。</a:t>
            </a:r>
            <a:endParaRPr lang="en-US" altLang="zh-TW" sz="2400" dirty="0"/>
          </a:p>
          <a:p>
            <a:r>
              <a:rPr lang="zh-TW" altLang="en-US" sz="2400" dirty="0"/>
              <a:t>結合部分時間工作或彈性工作時間制度</a:t>
            </a:r>
            <a:r>
              <a:rPr lang="en-US" altLang="zh-TW" sz="2400" dirty="0"/>
              <a:t>, </a:t>
            </a:r>
            <a:r>
              <a:rPr lang="zh-TW" altLang="en-US" sz="2400" dirty="0"/>
              <a:t>亦約定每周</a:t>
            </a:r>
            <a:r>
              <a:rPr lang="en-US" altLang="zh-TW" sz="2400" dirty="0"/>
              <a:t>(</a:t>
            </a:r>
            <a:r>
              <a:rPr lang="zh-TW" altLang="en-US" sz="2400" dirty="0"/>
              <a:t>每月或特定期間內</a:t>
            </a:r>
            <a:r>
              <a:rPr lang="en-US" altLang="zh-TW" sz="2400" dirty="0"/>
              <a:t>)</a:t>
            </a:r>
            <a:r>
              <a:rPr lang="zh-TW" altLang="en-US" sz="2400" dirty="0"/>
              <a:t>總工作時數</a:t>
            </a:r>
            <a:r>
              <a:rPr lang="en-US" altLang="zh-TW" sz="2400" dirty="0"/>
              <a:t>, </a:t>
            </a:r>
            <a:r>
              <a:rPr lang="zh-TW" altLang="en-US" sz="2400" dirty="0"/>
              <a:t>但每週</a:t>
            </a:r>
            <a:r>
              <a:rPr lang="en-US" altLang="zh-TW" sz="2400" dirty="0"/>
              <a:t>(</a:t>
            </a:r>
            <a:r>
              <a:rPr lang="zh-TW" altLang="en-US" sz="2400" dirty="0"/>
              <a:t>每月或特定期間</a:t>
            </a:r>
            <a:r>
              <a:rPr lang="en-US" altLang="zh-TW" sz="2400" dirty="0"/>
              <a:t>)</a:t>
            </a:r>
            <a:r>
              <a:rPr lang="zh-TW" altLang="en-US" sz="2400" dirty="0"/>
              <a:t>內每日工作時段即時數不固定者。</a:t>
            </a:r>
            <a:endParaRPr lang="en-US" altLang="zh-TW" sz="2400" dirty="0"/>
          </a:p>
          <a:p>
            <a:r>
              <a:rPr lang="zh-TW" altLang="en-US" sz="2400" dirty="0"/>
              <a:t>分攤工作的安排</a:t>
            </a:r>
            <a:r>
              <a:rPr lang="en-US" altLang="zh-TW" sz="2400" dirty="0"/>
              <a:t>, </a:t>
            </a:r>
            <a:r>
              <a:rPr lang="zh-TW" altLang="en-US" sz="2400" dirty="0"/>
              <a:t>如兩人一職制。</a:t>
            </a:r>
          </a:p>
        </p:txBody>
      </p:sp>
    </p:spTree>
    <p:extLst>
      <p:ext uri="{BB962C8B-B14F-4D97-AF65-F5344CB8AC3E}">
        <p14:creationId xmlns:p14="http://schemas.microsoft.com/office/powerpoint/2010/main" val="36371038"/>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常見部分工時</a:t>
            </a:r>
          </a:p>
        </p:txBody>
      </p:sp>
      <p:sp>
        <p:nvSpPr>
          <p:cNvPr id="3" name="內容版面配置區 2"/>
          <p:cNvSpPr>
            <a:spLocks noGrp="1"/>
          </p:cNvSpPr>
          <p:nvPr>
            <p:ph idx="1"/>
          </p:nvPr>
        </p:nvSpPr>
        <p:spPr/>
        <p:txBody>
          <a:bodyPr/>
          <a:lstStyle/>
          <a:p>
            <a:r>
              <a:rPr lang="zh-TW" altLang="en-US" dirty="0"/>
              <a:t>每日工作固定時間</a:t>
            </a:r>
            <a:r>
              <a:rPr lang="en-US" altLang="zh-TW" dirty="0"/>
              <a:t>, </a:t>
            </a:r>
            <a:r>
              <a:rPr lang="zh-TW" altLang="en-US" dirty="0"/>
              <a:t>例如每天下午工作</a:t>
            </a:r>
            <a:r>
              <a:rPr lang="en-US" altLang="zh-TW" dirty="0"/>
              <a:t>4</a:t>
            </a:r>
            <a:r>
              <a:rPr lang="zh-TW" altLang="en-US" dirty="0"/>
              <a:t>小時</a:t>
            </a:r>
            <a:endParaRPr lang="en-US" altLang="zh-TW" dirty="0"/>
          </a:p>
          <a:p>
            <a:r>
              <a:rPr lang="zh-TW" altLang="en-US" dirty="0"/>
              <a:t>每週工作固定天數</a:t>
            </a:r>
            <a:r>
              <a:rPr lang="en-US" altLang="zh-TW" dirty="0"/>
              <a:t>(</a:t>
            </a:r>
            <a:r>
              <a:rPr lang="zh-TW" altLang="en-US" dirty="0"/>
              <a:t>少於正常工作天數</a:t>
            </a:r>
            <a:r>
              <a:rPr lang="en-US" altLang="zh-TW" dirty="0"/>
              <a:t>), </a:t>
            </a:r>
            <a:r>
              <a:rPr lang="zh-TW" altLang="en-US" dirty="0"/>
              <a:t>一天工作</a:t>
            </a:r>
            <a:r>
              <a:rPr lang="en-US" altLang="zh-TW" dirty="0"/>
              <a:t>8</a:t>
            </a:r>
            <a:r>
              <a:rPr lang="zh-TW" altLang="en-US" dirty="0"/>
              <a:t>小時</a:t>
            </a:r>
            <a:endParaRPr lang="en-US" altLang="zh-TW" dirty="0"/>
          </a:p>
          <a:p>
            <a:r>
              <a:rPr lang="zh-TW" altLang="en-US" dirty="0"/>
              <a:t>短期</a:t>
            </a:r>
            <a:r>
              <a:rPr lang="en-US" altLang="zh-TW" dirty="0"/>
              <a:t>/</a:t>
            </a:r>
            <a:r>
              <a:rPr lang="zh-TW" altLang="en-US" dirty="0"/>
              <a:t>臨時性質</a:t>
            </a:r>
            <a:r>
              <a:rPr lang="en-US" altLang="zh-TW" dirty="0"/>
              <a:t>:</a:t>
            </a:r>
            <a:r>
              <a:rPr lang="zh-TW" altLang="en-US" dirty="0"/>
              <a:t> 只在特定時間工作</a:t>
            </a:r>
            <a:r>
              <a:rPr lang="en-US" altLang="zh-TW" dirty="0"/>
              <a:t>, </a:t>
            </a:r>
            <a:r>
              <a:rPr lang="zh-TW" altLang="en-US" dirty="0"/>
              <a:t>不是固定模式</a:t>
            </a:r>
            <a:r>
              <a:rPr lang="en-US" altLang="zh-TW" dirty="0"/>
              <a:t>, </a:t>
            </a:r>
            <a:r>
              <a:rPr lang="zh-TW" altLang="en-US" dirty="0"/>
              <a:t>例如兩天特賣會</a:t>
            </a:r>
            <a:endParaRPr lang="en-US" altLang="zh-TW" dirty="0"/>
          </a:p>
          <a:p>
            <a:r>
              <a:rPr lang="zh-TW" altLang="en-US" dirty="0"/>
              <a:t>彈性部分工時</a:t>
            </a:r>
            <a:r>
              <a:rPr lang="en-US" altLang="zh-TW" dirty="0"/>
              <a:t>:</a:t>
            </a:r>
            <a:r>
              <a:rPr lang="zh-TW" altLang="en-US" dirty="0"/>
              <a:t> 工作天數與時數都不固定者</a:t>
            </a:r>
          </a:p>
        </p:txBody>
      </p:sp>
    </p:spTree>
    <p:extLst>
      <p:ext uri="{BB962C8B-B14F-4D97-AF65-F5344CB8AC3E}">
        <p14:creationId xmlns:p14="http://schemas.microsoft.com/office/powerpoint/2010/main" val="4179840533"/>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685482"/>
          </a:xfrm>
        </p:spPr>
        <p:txBody>
          <a:bodyPr/>
          <a:lstStyle/>
          <a:p>
            <a:r>
              <a:rPr lang="zh-TW" altLang="en-US" dirty="0"/>
              <a:t>部分工時的薪資計算</a:t>
            </a:r>
          </a:p>
        </p:txBody>
      </p:sp>
      <p:sp>
        <p:nvSpPr>
          <p:cNvPr id="4" name="文字版面配置區 3"/>
          <p:cNvSpPr>
            <a:spLocks noGrp="1"/>
          </p:cNvSpPr>
          <p:nvPr>
            <p:ph type="body" idx="1"/>
          </p:nvPr>
        </p:nvSpPr>
        <p:spPr>
          <a:xfrm>
            <a:off x="609600" y="960120"/>
            <a:ext cx="5386917" cy="639762"/>
          </a:xfr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a:lstStyle/>
          <a:p>
            <a:pPr algn="ctr"/>
            <a:r>
              <a:rPr lang="zh-TW" altLang="en-US" sz="3200" dirty="0"/>
              <a:t>時    薪    制</a:t>
            </a:r>
          </a:p>
        </p:txBody>
      </p:sp>
      <p:sp>
        <p:nvSpPr>
          <p:cNvPr id="5" name="內容版面配置區 4"/>
          <p:cNvSpPr>
            <a:spLocks noGrp="1"/>
          </p:cNvSpPr>
          <p:nvPr>
            <p:ph sz="half" idx="2"/>
          </p:nvPr>
        </p:nvSpPr>
        <p:spPr>
          <a:xfrm>
            <a:off x="609600" y="1546224"/>
            <a:ext cx="5386917" cy="4976495"/>
          </a:xfrm>
        </p:spPr>
        <p:style>
          <a:lnRef idx="2">
            <a:schemeClr val="accent1"/>
          </a:lnRef>
          <a:fillRef idx="1">
            <a:schemeClr val="lt1"/>
          </a:fillRef>
          <a:effectRef idx="0">
            <a:schemeClr val="accent1"/>
          </a:effectRef>
          <a:fontRef idx="minor">
            <a:schemeClr val="dk1"/>
          </a:fontRef>
        </p:style>
        <p:txBody>
          <a:bodyPr/>
          <a:lstStyle/>
          <a:p>
            <a:r>
              <a:rPr lang="zh-TW" altLang="en-US" dirty="0"/>
              <a:t>每小時</a:t>
            </a:r>
            <a:r>
              <a:rPr lang="en-US" altLang="zh-TW" dirty="0"/>
              <a:t>140</a:t>
            </a:r>
            <a:r>
              <a:rPr lang="zh-TW" altLang="en-US" dirty="0"/>
              <a:t>元 </a:t>
            </a:r>
            <a:r>
              <a:rPr lang="en-US" altLang="zh-TW" dirty="0"/>
              <a:t>;</a:t>
            </a:r>
            <a:r>
              <a:rPr lang="zh-TW" altLang="en-US" dirty="0"/>
              <a:t> 以日計薪</a:t>
            </a:r>
            <a:r>
              <a:rPr lang="en-US" altLang="zh-TW" dirty="0"/>
              <a:t>=140X8H</a:t>
            </a:r>
          </a:p>
          <a:p>
            <a:r>
              <a:rPr lang="zh-TW" altLang="en-US" dirty="0"/>
              <a:t>除非另有約定</a:t>
            </a:r>
            <a:r>
              <a:rPr lang="en-US" altLang="zh-TW" dirty="0"/>
              <a:t>, </a:t>
            </a:r>
            <a:r>
              <a:rPr lang="zh-TW" altLang="en-US" dirty="0"/>
              <a:t>休息例假日不另外給薪</a:t>
            </a:r>
            <a:endParaRPr lang="en-US" altLang="zh-TW" dirty="0"/>
          </a:p>
          <a:p>
            <a:r>
              <a:rPr lang="zh-TW" altLang="en-US" dirty="0"/>
              <a:t>加班費計算</a:t>
            </a:r>
            <a:r>
              <a:rPr lang="en-US" altLang="zh-TW" dirty="0"/>
              <a:t>=140</a:t>
            </a:r>
            <a:r>
              <a:rPr lang="zh-TW" altLang="en-US" dirty="0"/>
              <a:t>元</a:t>
            </a:r>
            <a:r>
              <a:rPr lang="en-US" altLang="zh-TW" dirty="0"/>
              <a:t>X</a:t>
            </a:r>
            <a:r>
              <a:rPr lang="zh-TW" altLang="en-US" dirty="0"/>
              <a:t>加班倍數</a:t>
            </a:r>
            <a:endParaRPr lang="en-US" altLang="zh-TW" dirty="0"/>
          </a:p>
          <a:p>
            <a:r>
              <a:rPr lang="zh-TW" altLang="en-US" dirty="0"/>
              <a:t>每七天應給一天例假</a:t>
            </a:r>
            <a:r>
              <a:rPr lang="en-US" altLang="zh-TW" dirty="0"/>
              <a:t>&amp;</a:t>
            </a:r>
            <a:r>
              <a:rPr lang="zh-TW" altLang="en-US" dirty="0"/>
              <a:t>休息日</a:t>
            </a:r>
            <a:r>
              <a:rPr lang="en-US" altLang="zh-TW" dirty="0"/>
              <a:t>, </a:t>
            </a:r>
            <a:r>
              <a:rPr lang="zh-TW" altLang="en-US" dirty="0"/>
              <a:t>例假日與休息日加班依勞基法規範辦理</a:t>
            </a:r>
            <a:endParaRPr lang="en-US" altLang="zh-TW" dirty="0"/>
          </a:p>
          <a:p>
            <a:r>
              <a:rPr lang="zh-TW" altLang="en-US" dirty="0"/>
              <a:t>享有特休權利</a:t>
            </a:r>
            <a:endParaRPr lang="en-US" altLang="zh-TW" dirty="0"/>
          </a:p>
          <a:p>
            <a:endParaRPr lang="en-US" altLang="zh-TW" dirty="0"/>
          </a:p>
          <a:p>
            <a:endParaRPr lang="zh-TW" altLang="en-US" dirty="0"/>
          </a:p>
        </p:txBody>
      </p:sp>
      <p:sp>
        <p:nvSpPr>
          <p:cNvPr id="6" name="文字版面配置區 5"/>
          <p:cNvSpPr>
            <a:spLocks noGrp="1"/>
          </p:cNvSpPr>
          <p:nvPr>
            <p:ph type="body" sz="quarter" idx="3"/>
          </p:nvPr>
        </p:nvSpPr>
        <p:spPr>
          <a:xfrm>
            <a:off x="6193367" y="906463"/>
            <a:ext cx="5389033" cy="639762"/>
          </a:xfrm>
          <a:solidFill>
            <a:srgbClr val="FFFF00"/>
          </a:solidFill>
        </p:spPr>
        <p:style>
          <a:lnRef idx="2">
            <a:schemeClr val="accent1"/>
          </a:lnRef>
          <a:fillRef idx="1">
            <a:schemeClr val="lt1"/>
          </a:fillRef>
          <a:effectRef idx="0">
            <a:schemeClr val="accent1"/>
          </a:effectRef>
          <a:fontRef idx="minor">
            <a:schemeClr val="dk1"/>
          </a:fontRef>
        </p:style>
        <p:txBody>
          <a:bodyPr/>
          <a:lstStyle/>
          <a:p>
            <a:pPr algn="ctr"/>
            <a:r>
              <a:rPr lang="zh-TW" altLang="en-US" sz="3200" dirty="0"/>
              <a:t>月    薪    制</a:t>
            </a:r>
          </a:p>
        </p:txBody>
      </p:sp>
      <p:sp>
        <p:nvSpPr>
          <p:cNvPr id="7" name="內容版面配置區 6"/>
          <p:cNvSpPr>
            <a:spLocks noGrp="1"/>
          </p:cNvSpPr>
          <p:nvPr>
            <p:ph sz="quarter" idx="4"/>
          </p:nvPr>
        </p:nvSpPr>
        <p:spPr>
          <a:xfrm>
            <a:off x="6193366" y="1546225"/>
            <a:ext cx="5389033" cy="4976495"/>
          </a:xfrm>
        </p:spPr>
        <p:style>
          <a:lnRef idx="2">
            <a:schemeClr val="accent1"/>
          </a:lnRef>
          <a:fillRef idx="1">
            <a:schemeClr val="lt1"/>
          </a:fillRef>
          <a:effectRef idx="0">
            <a:schemeClr val="accent1"/>
          </a:effectRef>
          <a:fontRef idx="minor">
            <a:schemeClr val="dk1"/>
          </a:fontRef>
        </p:style>
        <p:txBody>
          <a:bodyPr/>
          <a:lstStyle/>
          <a:p>
            <a:r>
              <a:rPr lang="zh-TW" altLang="en-US" dirty="0"/>
              <a:t>月薪</a:t>
            </a:r>
            <a:r>
              <a:rPr lang="en-US" altLang="zh-TW" dirty="0"/>
              <a:t>=</a:t>
            </a:r>
            <a:r>
              <a:rPr lang="zh-TW" altLang="en-US" dirty="0"/>
              <a:t>不低於</a:t>
            </a:r>
            <a:r>
              <a:rPr lang="zh-TW" altLang="en-US" u="sng" dirty="0"/>
              <a:t>每月基本工資</a:t>
            </a:r>
            <a:r>
              <a:rPr lang="en-US" altLang="zh-TW" u="sng" dirty="0"/>
              <a:t>X</a:t>
            </a:r>
            <a:r>
              <a:rPr lang="zh-TW" altLang="en-US" u="sng" dirty="0"/>
              <a:t> </a:t>
            </a:r>
            <a:r>
              <a:rPr lang="en-US" altLang="zh-TW" u="sng" dirty="0"/>
              <a:t>(</a:t>
            </a:r>
            <a:r>
              <a:rPr lang="zh-TW" altLang="en-US" u="sng" dirty="0"/>
              <a:t>每週出勤時數</a:t>
            </a:r>
            <a:r>
              <a:rPr lang="en-US" altLang="zh-TW" u="sng" dirty="0"/>
              <a:t>/</a:t>
            </a:r>
            <a:r>
              <a:rPr lang="zh-TW" altLang="en-US" u="sng" dirty="0"/>
              <a:t>全時工作者每週</a:t>
            </a:r>
            <a:r>
              <a:rPr lang="en-US" altLang="zh-TW" u="sng" dirty="0"/>
              <a:t>40</a:t>
            </a:r>
            <a:r>
              <a:rPr lang="zh-TW" altLang="en-US" u="sng" dirty="0"/>
              <a:t>小時</a:t>
            </a:r>
            <a:r>
              <a:rPr lang="en-US" altLang="zh-TW" u="sng" dirty="0"/>
              <a:t>)</a:t>
            </a:r>
          </a:p>
          <a:p>
            <a:r>
              <a:rPr lang="zh-TW" altLang="en-US" dirty="0"/>
              <a:t>休息例假日也有支薪</a:t>
            </a:r>
            <a:endParaRPr lang="en-US" altLang="zh-TW" dirty="0"/>
          </a:p>
          <a:p>
            <a:r>
              <a:rPr lang="zh-TW" altLang="en-US" dirty="0"/>
              <a:t>加班費計算</a:t>
            </a:r>
            <a:r>
              <a:rPr lang="en-US" altLang="zh-TW" dirty="0"/>
              <a:t>=</a:t>
            </a:r>
            <a:r>
              <a:rPr lang="zh-TW" altLang="en-US" dirty="0"/>
              <a:t>月薪</a:t>
            </a:r>
            <a:r>
              <a:rPr lang="en-US" altLang="zh-TW" dirty="0"/>
              <a:t>/(</a:t>
            </a:r>
            <a:r>
              <a:rPr lang="zh-TW" altLang="en-US" dirty="0"/>
              <a:t>每日出勤時數</a:t>
            </a:r>
            <a:r>
              <a:rPr lang="en-US" altLang="zh-TW" dirty="0"/>
              <a:t>X30</a:t>
            </a:r>
            <a:r>
              <a:rPr lang="zh-TW" altLang="en-US" dirty="0"/>
              <a:t>天</a:t>
            </a:r>
            <a:r>
              <a:rPr lang="en-US" altLang="zh-TW" dirty="0"/>
              <a:t>)X</a:t>
            </a:r>
            <a:r>
              <a:rPr lang="zh-TW" altLang="en-US" dirty="0"/>
              <a:t>加班倍數</a:t>
            </a:r>
            <a:endParaRPr lang="en-US" altLang="zh-TW" dirty="0"/>
          </a:p>
          <a:p>
            <a:r>
              <a:rPr lang="zh-TW" altLang="en-US" dirty="0"/>
              <a:t>加班除了給加班費</a:t>
            </a:r>
            <a:r>
              <a:rPr lang="en-US" altLang="zh-TW" dirty="0"/>
              <a:t>, </a:t>
            </a:r>
            <a:r>
              <a:rPr lang="zh-TW" altLang="en-US" dirty="0"/>
              <a:t>勞工如果願意也可以選擇補休</a:t>
            </a:r>
            <a:endParaRPr lang="en-US" altLang="zh-TW" dirty="0"/>
          </a:p>
          <a:p>
            <a:r>
              <a:rPr lang="zh-TW" altLang="en-US" dirty="0"/>
              <a:t>每七天應給一天例假</a:t>
            </a:r>
            <a:r>
              <a:rPr lang="en-US" altLang="zh-TW" dirty="0"/>
              <a:t>&amp;</a:t>
            </a:r>
            <a:r>
              <a:rPr lang="zh-TW" altLang="en-US" dirty="0"/>
              <a:t>休息日</a:t>
            </a:r>
            <a:r>
              <a:rPr lang="en-US" altLang="zh-TW" dirty="0"/>
              <a:t>, </a:t>
            </a:r>
            <a:r>
              <a:rPr lang="zh-TW" altLang="en-US" dirty="0"/>
              <a:t>例假日與休息日加班依勞基法規範辦理</a:t>
            </a:r>
            <a:endParaRPr lang="en-US" altLang="zh-TW" dirty="0"/>
          </a:p>
          <a:p>
            <a:r>
              <a:rPr lang="zh-TW" altLang="en-US" dirty="0"/>
              <a:t>請假特休時數</a:t>
            </a:r>
            <a:r>
              <a:rPr lang="en-US" altLang="zh-TW" dirty="0"/>
              <a:t>:</a:t>
            </a:r>
            <a:r>
              <a:rPr lang="zh-TW" altLang="en-US" dirty="0"/>
              <a:t> 依照工時比率計算</a:t>
            </a:r>
            <a:endParaRPr lang="en-US" altLang="zh-TW" dirty="0"/>
          </a:p>
          <a:p>
            <a:r>
              <a:rPr lang="zh-TW" altLang="en-US" dirty="0"/>
              <a:t>國定假日可以與其他工作日調整</a:t>
            </a:r>
          </a:p>
        </p:txBody>
      </p:sp>
    </p:spTree>
    <p:extLst>
      <p:ext uri="{BB962C8B-B14F-4D97-AF65-F5344CB8AC3E}">
        <p14:creationId xmlns:p14="http://schemas.microsoft.com/office/powerpoint/2010/main" val="190057658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dirty="0"/>
              <a:t>輪班間隔原則上為</a:t>
            </a:r>
            <a:r>
              <a:rPr lang="en-US" altLang="zh-TW" b="0" dirty="0"/>
              <a:t>11</a:t>
            </a:r>
            <a:r>
              <a:rPr lang="zh-TW" altLang="en-US" b="0" dirty="0"/>
              <a:t>小時，例外情況下則可間隔</a:t>
            </a:r>
            <a:r>
              <a:rPr lang="en-US" altLang="zh-TW" b="0" dirty="0"/>
              <a:t>8</a:t>
            </a:r>
            <a:r>
              <a:rPr lang="zh-TW" altLang="en-US" b="0" dirty="0"/>
              <a:t>小時。</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8977" y="1362393"/>
            <a:ext cx="6601186" cy="5214937"/>
          </a:xfrm>
        </p:spPr>
      </p:pic>
    </p:spTree>
    <p:extLst>
      <p:ext uri="{BB962C8B-B14F-4D97-AF65-F5344CB8AC3E}">
        <p14:creationId xmlns:p14="http://schemas.microsoft.com/office/powerpoint/2010/main" val="683424125"/>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r>
              <a:rPr lang="zh-TW" altLang="en-US" dirty="0"/>
              <a:t>運用部分工時勞工</a:t>
            </a:r>
            <a:r>
              <a:rPr lang="en-US" altLang="zh-TW" dirty="0"/>
              <a:t>, </a:t>
            </a:r>
            <a:r>
              <a:rPr lang="zh-TW" altLang="en-US" dirty="0"/>
              <a:t>補充人力不足</a:t>
            </a:r>
          </a:p>
        </p:txBody>
      </p:sp>
      <p:sp>
        <p:nvSpPr>
          <p:cNvPr id="8" name="內容版面配置區 7"/>
          <p:cNvSpPr>
            <a:spLocks noGrp="1"/>
          </p:cNvSpPr>
          <p:nvPr>
            <p:ph idx="1"/>
          </p:nvPr>
        </p:nvSpPr>
        <p:spPr>
          <a:xfrm>
            <a:off x="527381" y="1484785"/>
            <a:ext cx="10972800" cy="4626455"/>
          </a:xfrm>
        </p:spPr>
        <p:txBody>
          <a:bodyPr/>
          <a:lstStyle/>
          <a:p>
            <a:r>
              <a:rPr lang="zh-TW" altLang="en-US" dirty="0"/>
              <a:t>兩種排班的比較  </a:t>
            </a:r>
            <a:r>
              <a:rPr lang="en-US" altLang="zh-TW" dirty="0"/>
              <a:t>:</a:t>
            </a:r>
            <a:r>
              <a:rPr lang="zh-TW" altLang="en-US" dirty="0"/>
              <a:t> </a:t>
            </a:r>
            <a:r>
              <a:rPr lang="en-US" altLang="zh-TW" dirty="0">
                <a:hlinkClick r:id="rId2" action="ppaction://hlinkfile"/>
              </a:rPr>
              <a:t>..\</a:t>
            </a:r>
            <a:r>
              <a:rPr lang="zh-TW" altLang="en-US" dirty="0">
                <a:hlinkClick r:id="rId2" action="ppaction://hlinkfile"/>
              </a:rPr>
              <a:t>超市班表</a:t>
            </a:r>
            <a:r>
              <a:rPr lang="en-US" altLang="zh-TW" dirty="0">
                <a:hlinkClick r:id="rId2" action="ppaction://hlinkfile"/>
              </a:rPr>
              <a:t>.</a:t>
            </a:r>
            <a:r>
              <a:rPr lang="en-US" altLang="zh-TW" dirty="0" err="1">
                <a:hlinkClick r:id="rId2" action="ppaction://hlinkfile"/>
              </a:rPr>
              <a:t>xlsx</a:t>
            </a:r>
            <a:endParaRPr lang="en-US" altLang="zh-TW" dirty="0"/>
          </a:p>
          <a:p>
            <a:r>
              <a:rPr lang="zh-TW" altLang="en-US" dirty="0"/>
              <a:t>運用時的原理原則</a:t>
            </a:r>
            <a:endParaRPr lang="en-US" altLang="zh-TW" dirty="0"/>
          </a:p>
          <a:p>
            <a:pPr lvl="1"/>
            <a:r>
              <a:rPr lang="zh-TW" altLang="en-US" dirty="0"/>
              <a:t> 依照工作型態的需求</a:t>
            </a:r>
            <a:endParaRPr lang="en-US" altLang="zh-TW" dirty="0"/>
          </a:p>
          <a:p>
            <a:pPr lvl="1"/>
            <a:r>
              <a:rPr lang="zh-TW" altLang="en-US" dirty="0"/>
              <a:t>全時人員的加班費不一定比較貴</a:t>
            </a:r>
            <a:endParaRPr lang="en-US" altLang="zh-TW" dirty="0"/>
          </a:p>
          <a:p>
            <a:pPr lvl="1"/>
            <a:r>
              <a:rPr lang="zh-TW" altLang="en-US" dirty="0"/>
              <a:t>部分工時的工作時間必須控制</a:t>
            </a:r>
            <a:endParaRPr lang="en-US" altLang="zh-TW" dirty="0"/>
          </a:p>
          <a:p>
            <a:pPr lvl="1"/>
            <a:r>
              <a:rPr lang="zh-TW" altLang="en-US" dirty="0"/>
              <a:t>成本需要精算</a:t>
            </a:r>
          </a:p>
        </p:txBody>
      </p:sp>
    </p:spTree>
    <p:extLst>
      <p:ext uri="{BB962C8B-B14F-4D97-AF65-F5344CB8AC3E}">
        <p14:creationId xmlns:p14="http://schemas.microsoft.com/office/powerpoint/2010/main" val="1184434153"/>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883920" y="727069"/>
            <a:ext cx="10637520" cy="4250696"/>
          </a:xfrm>
          <a:prstGeom prst="rect">
            <a:avLst/>
          </a:prstGeom>
        </p:spPr>
      </p:pic>
      <p:graphicFrame>
        <p:nvGraphicFramePr>
          <p:cNvPr id="5" name="表格 4"/>
          <p:cNvGraphicFramePr>
            <a:graphicFrameLocks noGrp="1"/>
          </p:cNvGraphicFramePr>
          <p:nvPr>
            <p:extLst>
              <p:ext uri="{D42A27DB-BD31-4B8C-83A1-F6EECF244321}">
                <p14:modId xmlns:p14="http://schemas.microsoft.com/office/powerpoint/2010/main" val="865098998"/>
              </p:ext>
            </p:extLst>
          </p:nvPr>
        </p:nvGraphicFramePr>
        <p:xfrm>
          <a:off x="200660" y="5135881"/>
          <a:ext cx="6383021" cy="1504950"/>
        </p:xfrm>
        <a:graphic>
          <a:graphicData uri="http://schemas.openxmlformats.org/drawingml/2006/table">
            <a:tbl>
              <a:tblPr>
                <a:tableStyleId>{5940675A-B579-460E-94D1-54222C63F5DA}</a:tableStyleId>
              </a:tblPr>
              <a:tblGrid>
                <a:gridCol w="1110091">
                  <a:extLst>
                    <a:ext uri="{9D8B030D-6E8A-4147-A177-3AD203B41FA5}">
                      <a16:colId xmlns:a16="http://schemas.microsoft.com/office/drawing/2014/main" val="20000"/>
                    </a:ext>
                  </a:extLst>
                </a:gridCol>
                <a:gridCol w="1110091">
                  <a:extLst>
                    <a:ext uri="{9D8B030D-6E8A-4147-A177-3AD203B41FA5}">
                      <a16:colId xmlns:a16="http://schemas.microsoft.com/office/drawing/2014/main" val="20001"/>
                    </a:ext>
                  </a:extLst>
                </a:gridCol>
                <a:gridCol w="1110091">
                  <a:extLst>
                    <a:ext uri="{9D8B030D-6E8A-4147-A177-3AD203B41FA5}">
                      <a16:colId xmlns:a16="http://schemas.microsoft.com/office/drawing/2014/main" val="20002"/>
                    </a:ext>
                  </a:extLst>
                </a:gridCol>
                <a:gridCol w="1026833">
                  <a:extLst>
                    <a:ext uri="{9D8B030D-6E8A-4147-A177-3AD203B41FA5}">
                      <a16:colId xmlns:a16="http://schemas.microsoft.com/office/drawing/2014/main" val="20003"/>
                    </a:ext>
                  </a:extLst>
                </a:gridCol>
                <a:gridCol w="1082338">
                  <a:extLst>
                    <a:ext uri="{9D8B030D-6E8A-4147-A177-3AD203B41FA5}">
                      <a16:colId xmlns:a16="http://schemas.microsoft.com/office/drawing/2014/main" val="20004"/>
                    </a:ext>
                  </a:extLst>
                </a:gridCol>
                <a:gridCol w="943577">
                  <a:extLst>
                    <a:ext uri="{9D8B030D-6E8A-4147-A177-3AD203B41FA5}">
                      <a16:colId xmlns:a16="http://schemas.microsoft.com/office/drawing/2014/main" val="20005"/>
                    </a:ext>
                  </a:extLst>
                </a:gridCol>
              </a:tblGrid>
              <a:tr h="300990">
                <a:tc>
                  <a:txBody>
                    <a:bodyPr/>
                    <a:lstStyle/>
                    <a:p>
                      <a:pPr algn="ctr" fontAlgn="ctr"/>
                      <a:r>
                        <a:rPr lang="zh-TW" altLang="en-US" sz="1800" u="none" strike="noStrike" dirty="0">
                          <a:solidFill>
                            <a:schemeClr val="tx2"/>
                          </a:solidFill>
                          <a:effectLst/>
                          <a:latin typeface="微軟正黑體" panose="020B0604030504040204" pitchFamily="34" charset="-120"/>
                          <a:ea typeface="微軟正黑體" panose="020B0604030504040204" pitchFamily="34" charset="-120"/>
                        </a:rPr>
                        <a:t>姓名</a:t>
                      </a:r>
                      <a:endParaRPr lang="zh-TW" altLang="en-US" sz="18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zh-TW" altLang="en-US" sz="1800" u="none" strike="noStrike">
                          <a:solidFill>
                            <a:schemeClr val="tx2"/>
                          </a:solidFill>
                          <a:effectLst/>
                          <a:latin typeface="微軟正黑體" panose="020B0604030504040204" pitchFamily="34" charset="-120"/>
                          <a:ea typeface="微軟正黑體" panose="020B0604030504040204" pitchFamily="34" charset="-120"/>
                        </a:rPr>
                        <a:t>職別</a:t>
                      </a:r>
                      <a:endParaRPr lang="zh-TW" altLang="en-US" sz="1800" b="1" i="0" u="none" strike="noStrike">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zh-TW" altLang="en-US" sz="1800" u="none" strike="noStrike">
                          <a:solidFill>
                            <a:schemeClr val="tx2"/>
                          </a:solidFill>
                          <a:effectLst/>
                          <a:latin typeface="微軟正黑體" panose="020B0604030504040204" pitchFamily="34" charset="-120"/>
                          <a:ea typeface="微軟正黑體" panose="020B0604030504040204" pitchFamily="34" charset="-120"/>
                        </a:rPr>
                        <a:t>薪資</a:t>
                      </a:r>
                      <a:endParaRPr lang="zh-TW" altLang="en-US" sz="1800" b="1" i="0" u="none" strike="noStrike">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l" fontAlgn="ctr"/>
                      <a:r>
                        <a:rPr lang="zh-TW" altLang="en-US" sz="1800" u="none" strike="noStrike">
                          <a:solidFill>
                            <a:schemeClr val="tx2"/>
                          </a:solidFill>
                          <a:effectLst/>
                          <a:latin typeface="微軟正黑體" panose="020B0604030504040204" pitchFamily="34" charset="-120"/>
                          <a:ea typeface="微軟正黑體" panose="020B0604030504040204" pitchFamily="34" charset="-120"/>
                        </a:rPr>
                        <a:t>正常工時</a:t>
                      </a:r>
                      <a:endParaRPr lang="zh-TW" altLang="en-US" sz="1800" b="1" i="0" u="none" strike="noStrike">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l" fontAlgn="ctr"/>
                      <a:r>
                        <a:rPr lang="zh-TW" altLang="en-US" sz="1800" u="none" strike="noStrike" dirty="0">
                          <a:solidFill>
                            <a:schemeClr val="tx2"/>
                          </a:solidFill>
                          <a:effectLst/>
                          <a:latin typeface="微軟正黑體" panose="020B0604030504040204" pitchFamily="34" charset="-120"/>
                          <a:ea typeface="微軟正黑體" panose="020B0604030504040204" pitchFamily="34" charset="-120"/>
                        </a:rPr>
                        <a:t>加班時數</a:t>
                      </a:r>
                      <a:endParaRPr lang="zh-TW" altLang="en-US" sz="1800" b="0"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zh-TW" altLang="en-US" sz="1800" u="none" strike="noStrike">
                          <a:solidFill>
                            <a:schemeClr val="tx2"/>
                          </a:solidFill>
                          <a:effectLst/>
                          <a:latin typeface="微軟正黑體" panose="020B0604030504040204" pitchFamily="34" charset="-120"/>
                          <a:ea typeface="微軟正黑體" panose="020B0604030504040204" pitchFamily="34" charset="-120"/>
                        </a:rPr>
                        <a:t>月總薪</a:t>
                      </a:r>
                      <a:endParaRPr lang="zh-TW" altLang="en-US" sz="1800" b="1" i="0" u="none" strike="noStrike">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10000"/>
                  </a:ext>
                </a:extLst>
              </a:tr>
              <a:tr h="300990">
                <a:tc>
                  <a:txBody>
                    <a:bodyPr/>
                    <a:lstStyle/>
                    <a:p>
                      <a:pPr algn="ctr" fontAlgn="ctr"/>
                      <a:r>
                        <a:rPr lang="zh-TW" altLang="en-US" sz="1800" u="none" strike="noStrike" dirty="0">
                          <a:solidFill>
                            <a:schemeClr val="tx2"/>
                          </a:solidFill>
                          <a:effectLst/>
                          <a:latin typeface="微軟正黑體" panose="020B0604030504040204" pitchFamily="34" charset="-120"/>
                          <a:ea typeface="微軟正黑體" panose="020B0604030504040204" pitchFamily="34" charset="-120"/>
                        </a:rPr>
                        <a:t>蔡依林</a:t>
                      </a:r>
                      <a:endParaRPr lang="zh-TW" altLang="en-US" sz="18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zh-TW" altLang="en-US" sz="1800" u="none" strike="noStrike">
                          <a:solidFill>
                            <a:schemeClr val="tx2"/>
                          </a:solidFill>
                          <a:effectLst/>
                          <a:latin typeface="微軟正黑體" panose="020B0604030504040204" pitchFamily="34" charset="-120"/>
                          <a:ea typeface="微軟正黑體" panose="020B0604030504040204" pitchFamily="34" charset="-120"/>
                        </a:rPr>
                        <a:t>全職</a:t>
                      </a:r>
                      <a:endParaRPr lang="zh-TW" altLang="en-US" sz="1800" b="1" i="0" u="none" strike="noStrike">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en-US" altLang="zh-TW" sz="1800" u="none" strike="noStrike">
                          <a:solidFill>
                            <a:schemeClr val="tx2"/>
                          </a:solidFill>
                          <a:effectLst/>
                          <a:latin typeface="微軟正黑體" panose="020B0604030504040204" pitchFamily="34" charset="-120"/>
                          <a:ea typeface="微軟正黑體" panose="020B0604030504040204" pitchFamily="34" charset="-120"/>
                        </a:rPr>
                        <a:t>28000/</a:t>
                      </a:r>
                      <a:r>
                        <a:rPr lang="zh-TW" altLang="en-US" sz="1800" u="none" strike="noStrike">
                          <a:solidFill>
                            <a:schemeClr val="tx2"/>
                          </a:solidFill>
                          <a:effectLst/>
                          <a:latin typeface="微軟正黑體" panose="020B0604030504040204" pitchFamily="34" charset="-120"/>
                          <a:ea typeface="微軟正黑體" panose="020B0604030504040204" pitchFamily="34" charset="-120"/>
                        </a:rPr>
                        <a:t>月</a:t>
                      </a:r>
                      <a:endParaRPr lang="zh-TW" altLang="en-US" sz="1800" b="1" i="0" u="none" strike="noStrike">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zh-TW" altLang="en-US" sz="1800" u="none" strike="noStrike">
                          <a:solidFill>
                            <a:schemeClr val="tx2"/>
                          </a:solidFill>
                          <a:effectLst/>
                          <a:latin typeface="微軟正黑體" panose="020B0604030504040204" pitchFamily="34" charset="-120"/>
                          <a:ea typeface="微軟正黑體" panose="020B0604030504040204" pitchFamily="34" charset="-120"/>
                        </a:rPr>
                        <a:t>　</a:t>
                      </a:r>
                      <a:endParaRPr lang="zh-TW" altLang="en-US" sz="1800" b="1" i="0" u="none" strike="noStrike">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l" fontAlgn="ctr"/>
                      <a:r>
                        <a:rPr lang="zh-TW" altLang="en-US" sz="1800" u="none" strike="noStrike">
                          <a:solidFill>
                            <a:schemeClr val="tx2"/>
                          </a:solidFill>
                          <a:effectLst/>
                          <a:latin typeface="微軟正黑體" panose="020B0604030504040204" pitchFamily="34" charset="-120"/>
                          <a:ea typeface="微軟正黑體" panose="020B0604030504040204" pitchFamily="34" charset="-120"/>
                        </a:rPr>
                        <a:t>　</a:t>
                      </a:r>
                      <a:endParaRPr lang="zh-TW" altLang="en-US" sz="1800" b="0" i="0" u="none" strike="noStrike">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l" fontAlgn="ctr"/>
                      <a:r>
                        <a:rPr lang="zh-TW" altLang="en-US" sz="1800" u="none" strike="noStrike">
                          <a:solidFill>
                            <a:schemeClr val="tx2"/>
                          </a:solidFill>
                          <a:effectLst/>
                          <a:latin typeface="微軟正黑體" panose="020B0604030504040204" pitchFamily="34" charset="-120"/>
                          <a:ea typeface="微軟正黑體" panose="020B0604030504040204" pitchFamily="34" charset="-120"/>
                        </a:rPr>
                        <a:t>　</a:t>
                      </a:r>
                      <a:endParaRPr lang="zh-TW" altLang="en-US" sz="1800" b="0" i="0" u="none" strike="noStrike">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10001"/>
                  </a:ext>
                </a:extLst>
              </a:tr>
              <a:tr h="300990">
                <a:tc>
                  <a:txBody>
                    <a:bodyPr/>
                    <a:lstStyle/>
                    <a:p>
                      <a:pPr algn="ctr" fontAlgn="ctr"/>
                      <a:r>
                        <a:rPr lang="zh-TW" altLang="en-US" sz="1800" u="none" strike="noStrike">
                          <a:solidFill>
                            <a:schemeClr val="tx2"/>
                          </a:solidFill>
                          <a:effectLst/>
                          <a:latin typeface="微軟正黑體" panose="020B0604030504040204" pitchFamily="34" charset="-120"/>
                          <a:ea typeface="微軟正黑體" panose="020B0604030504040204" pitchFamily="34" charset="-120"/>
                        </a:rPr>
                        <a:t>張惠妹</a:t>
                      </a:r>
                      <a:endParaRPr lang="zh-TW" altLang="en-US" sz="1800" b="1" i="0" u="none" strike="noStrike">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zh-TW" altLang="en-US" sz="1800" u="none" strike="noStrike">
                          <a:solidFill>
                            <a:schemeClr val="tx2"/>
                          </a:solidFill>
                          <a:effectLst/>
                          <a:latin typeface="微軟正黑體" panose="020B0604030504040204" pitchFamily="34" charset="-120"/>
                          <a:ea typeface="微軟正黑體" panose="020B0604030504040204" pitchFamily="34" charset="-120"/>
                        </a:rPr>
                        <a:t>全職</a:t>
                      </a:r>
                      <a:endParaRPr lang="zh-TW" altLang="en-US" sz="1800" b="1" i="0" u="none" strike="noStrike">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en-US" altLang="zh-TW" sz="1800" u="none" strike="noStrike" dirty="0">
                          <a:solidFill>
                            <a:schemeClr val="tx2"/>
                          </a:solidFill>
                          <a:effectLst/>
                          <a:latin typeface="微軟正黑體" panose="020B0604030504040204" pitchFamily="34" charset="-120"/>
                          <a:ea typeface="微軟正黑體" panose="020B0604030504040204" pitchFamily="34" charset="-120"/>
                        </a:rPr>
                        <a:t>28000/</a:t>
                      </a:r>
                      <a:r>
                        <a:rPr lang="zh-TW" altLang="en-US" sz="1800" u="none" strike="noStrike" dirty="0">
                          <a:solidFill>
                            <a:schemeClr val="tx2"/>
                          </a:solidFill>
                          <a:effectLst/>
                          <a:latin typeface="微軟正黑體" panose="020B0604030504040204" pitchFamily="34" charset="-120"/>
                          <a:ea typeface="微軟正黑體" panose="020B0604030504040204" pitchFamily="34" charset="-120"/>
                        </a:rPr>
                        <a:t>月</a:t>
                      </a:r>
                      <a:endParaRPr lang="zh-TW" altLang="en-US" sz="18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zh-TW" altLang="en-US" sz="1800" u="none" strike="noStrike">
                          <a:solidFill>
                            <a:schemeClr val="tx2"/>
                          </a:solidFill>
                          <a:effectLst/>
                          <a:latin typeface="微軟正黑體" panose="020B0604030504040204" pitchFamily="34" charset="-120"/>
                          <a:ea typeface="微軟正黑體" panose="020B0604030504040204" pitchFamily="34" charset="-120"/>
                        </a:rPr>
                        <a:t>　</a:t>
                      </a:r>
                      <a:endParaRPr lang="zh-TW" altLang="en-US" sz="1800" b="1" i="0" u="none" strike="noStrike">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l" fontAlgn="ctr"/>
                      <a:r>
                        <a:rPr lang="zh-TW" altLang="en-US" sz="1800" u="none" strike="noStrike">
                          <a:solidFill>
                            <a:schemeClr val="tx2"/>
                          </a:solidFill>
                          <a:effectLst/>
                          <a:latin typeface="微軟正黑體" panose="020B0604030504040204" pitchFamily="34" charset="-120"/>
                          <a:ea typeface="微軟正黑體" panose="020B0604030504040204" pitchFamily="34" charset="-120"/>
                        </a:rPr>
                        <a:t>　</a:t>
                      </a:r>
                      <a:endParaRPr lang="zh-TW" altLang="en-US" sz="1800" b="0" i="0" u="none" strike="noStrike">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l" fontAlgn="ctr"/>
                      <a:r>
                        <a:rPr lang="zh-TW" altLang="en-US" sz="1800" u="none" strike="noStrike">
                          <a:solidFill>
                            <a:schemeClr val="tx2"/>
                          </a:solidFill>
                          <a:effectLst/>
                          <a:latin typeface="微軟正黑體" panose="020B0604030504040204" pitchFamily="34" charset="-120"/>
                          <a:ea typeface="微軟正黑體" panose="020B0604030504040204" pitchFamily="34" charset="-120"/>
                        </a:rPr>
                        <a:t>　</a:t>
                      </a:r>
                      <a:endParaRPr lang="zh-TW" altLang="en-US" sz="1800" b="0" i="0" u="none" strike="noStrike">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10002"/>
                  </a:ext>
                </a:extLst>
              </a:tr>
              <a:tr h="300990">
                <a:tc>
                  <a:txBody>
                    <a:bodyPr/>
                    <a:lstStyle/>
                    <a:p>
                      <a:pPr algn="ctr" fontAlgn="ctr"/>
                      <a:r>
                        <a:rPr lang="zh-TW" altLang="en-US" sz="1800" u="none" strike="noStrike">
                          <a:solidFill>
                            <a:schemeClr val="tx2"/>
                          </a:solidFill>
                          <a:effectLst/>
                          <a:latin typeface="微軟正黑體" panose="020B0604030504040204" pitchFamily="34" charset="-120"/>
                          <a:ea typeface="微軟正黑體" panose="020B0604030504040204" pitchFamily="34" charset="-120"/>
                        </a:rPr>
                        <a:t>周杰倫</a:t>
                      </a:r>
                      <a:endParaRPr lang="zh-TW" altLang="en-US" sz="1800" b="1" i="0" u="none" strike="noStrike">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zh-TW" altLang="en-US" sz="1800" u="none" strike="noStrike">
                          <a:solidFill>
                            <a:schemeClr val="tx2"/>
                          </a:solidFill>
                          <a:effectLst/>
                          <a:latin typeface="微軟正黑體" panose="020B0604030504040204" pitchFamily="34" charset="-120"/>
                          <a:ea typeface="微軟正黑體" panose="020B0604030504040204" pitchFamily="34" charset="-120"/>
                        </a:rPr>
                        <a:t>部分工時</a:t>
                      </a:r>
                      <a:endParaRPr lang="zh-TW" altLang="en-US" sz="1800" b="1" i="0" u="none" strike="noStrike">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en-US" altLang="zh-TW" sz="1800" u="none" strike="noStrike" dirty="0">
                          <a:solidFill>
                            <a:schemeClr val="tx2"/>
                          </a:solidFill>
                          <a:effectLst/>
                          <a:latin typeface="微軟正黑體" panose="020B0604030504040204" pitchFamily="34" charset="-120"/>
                          <a:ea typeface="微軟正黑體" panose="020B0604030504040204" pitchFamily="34" charset="-120"/>
                        </a:rPr>
                        <a:t>140/</a:t>
                      </a:r>
                      <a:r>
                        <a:rPr lang="zh-TW" altLang="en-US" sz="1800" u="none" strike="noStrike" dirty="0">
                          <a:solidFill>
                            <a:schemeClr val="tx2"/>
                          </a:solidFill>
                          <a:effectLst/>
                          <a:latin typeface="微軟正黑體" panose="020B0604030504040204" pitchFamily="34" charset="-120"/>
                          <a:ea typeface="微軟正黑體" panose="020B0604030504040204" pitchFamily="34" charset="-120"/>
                        </a:rPr>
                        <a:t>時</a:t>
                      </a:r>
                      <a:endParaRPr lang="zh-TW" altLang="en-US" sz="18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zh-TW" altLang="en-US" sz="1800" u="none" strike="noStrike" dirty="0">
                          <a:solidFill>
                            <a:schemeClr val="tx2"/>
                          </a:solidFill>
                          <a:effectLst/>
                          <a:latin typeface="微軟正黑體" panose="020B0604030504040204" pitchFamily="34" charset="-120"/>
                          <a:ea typeface="微軟正黑體" panose="020B0604030504040204" pitchFamily="34" charset="-120"/>
                        </a:rPr>
                        <a:t>　</a:t>
                      </a:r>
                      <a:endParaRPr lang="zh-TW" altLang="en-US" sz="18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l" fontAlgn="ctr"/>
                      <a:r>
                        <a:rPr lang="zh-TW" altLang="en-US" sz="1800" u="none" strike="noStrike">
                          <a:solidFill>
                            <a:schemeClr val="tx2"/>
                          </a:solidFill>
                          <a:effectLst/>
                          <a:latin typeface="微軟正黑體" panose="020B0604030504040204" pitchFamily="34" charset="-120"/>
                          <a:ea typeface="微軟正黑體" panose="020B0604030504040204" pitchFamily="34" charset="-120"/>
                        </a:rPr>
                        <a:t>　</a:t>
                      </a:r>
                      <a:endParaRPr lang="zh-TW" altLang="en-US" sz="1800" b="0" i="0" u="none" strike="noStrike">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l" fontAlgn="ctr"/>
                      <a:r>
                        <a:rPr lang="zh-TW" altLang="en-US" sz="1800" u="none" strike="noStrike">
                          <a:solidFill>
                            <a:schemeClr val="tx2"/>
                          </a:solidFill>
                          <a:effectLst/>
                          <a:latin typeface="微軟正黑體" panose="020B0604030504040204" pitchFamily="34" charset="-120"/>
                          <a:ea typeface="微軟正黑體" panose="020B0604030504040204" pitchFamily="34" charset="-120"/>
                        </a:rPr>
                        <a:t>　</a:t>
                      </a:r>
                      <a:endParaRPr lang="zh-TW" altLang="en-US" sz="1800" b="0" i="0" u="none" strike="noStrike">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10003"/>
                  </a:ext>
                </a:extLst>
              </a:tr>
              <a:tr h="300990">
                <a:tc gridSpan="5">
                  <a:txBody>
                    <a:bodyPr/>
                    <a:lstStyle/>
                    <a:p>
                      <a:pPr algn="ctr" fontAlgn="ctr"/>
                      <a:r>
                        <a:rPr lang="zh-TW" altLang="en-US" sz="1800" u="none" strike="noStrike" dirty="0">
                          <a:solidFill>
                            <a:schemeClr val="tx2"/>
                          </a:solidFill>
                          <a:effectLst/>
                          <a:latin typeface="微軟正黑體" panose="020B0604030504040204" pitchFamily="34" charset="-120"/>
                          <a:ea typeface="微軟正黑體" panose="020B0604030504040204" pitchFamily="34" charset="-120"/>
                        </a:rPr>
                        <a:t>薪 資  總 額</a:t>
                      </a:r>
                      <a:endParaRPr lang="zh-TW" altLang="en-US" sz="1800" b="0"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hMerge="1">
                  <a:txBody>
                    <a:bodyPr/>
                    <a:lstStyle/>
                    <a:p>
                      <a:pPr algn="l" fontAlgn="ctr"/>
                      <a:endParaRPr lang="zh-TW" altLang="en-US" sz="1800" b="0"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hMerge="1">
                  <a:txBody>
                    <a:bodyPr/>
                    <a:lstStyle/>
                    <a:p>
                      <a:pPr algn="l" fontAlgn="ctr"/>
                      <a:endParaRPr lang="zh-TW" altLang="en-US" sz="1800" b="0"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hMerge="1">
                  <a:txBody>
                    <a:bodyPr/>
                    <a:lstStyle/>
                    <a:p>
                      <a:pPr algn="ctr" fontAlgn="ctr"/>
                      <a:endParaRPr lang="zh-TW" altLang="en-US" sz="18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hMerge="1">
                  <a:txBody>
                    <a:bodyPr/>
                    <a:lstStyle/>
                    <a:p>
                      <a:pPr algn="l" fontAlgn="ctr"/>
                      <a:endParaRPr lang="zh-TW" altLang="en-US" sz="1800" b="0"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l" fontAlgn="ctr"/>
                      <a:r>
                        <a:rPr lang="zh-TW" altLang="en-US" sz="1800" u="none" strike="noStrike" dirty="0">
                          <a:solidFill>
                            <a:schemeClr val="tx2"/>
                          </a:solidFill>
                          <a:effectLst/>
                          <a:latin typeface="微軟正黑體" panose="020B0604030504040204" pitchFamily="34" charset="-120"/>
                          <a:ea typeface="微軟正黑體" panose="020B0604030504040204" pitchFamily="34" charset="-120"/>
                        </a:rPr>
                        <a:t>　</a:t>
                      </a:r>
                      <a:endParaRPr lang="zh-TW" altLang="en-US" sz="1800" b="0"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10004"/>
                  </a:ext>
                </a:extLst>
              </a:tr>
            </a:tbl>
          </a:graphicData>
        </a:graphic>
      </p:graphicFrame>
      <p:sp>
        <p:nvSpPr>
          <p:cNvPr id="6" name="標題 6"/>
          <p:cNvSpPr txBox="1">
            <a:spLocks/>
          </p:cNvSpPr>
          <p:nvPr/>
        </p:nvSpPr>
        <p:spPr>
          <a:xfrm>
            <a:off x="6202680" y="145584"/>
            <a:ext cx="4642035" cy="792088"/>
          </a:xfrm>
          <a:prstGeom prst="rect">
            <a:avLst/>
          </a:prstGeom>
        </p:spPr>
        <p:txBody>
          <a:bodyPr/>
          <a:lstStyle>
            <a:lvl1pPr marL="39688" indent="-39688" algn="l" rtl="0" eaLnBrk="1" fontAlgn="base" hangingPunct="1">
              <a:spcBef>
                <a:spcPct val="0"/>
              </a:spcBef>
              <a:spcAft>
                <a:spcPct val="0"/>
              </a:spcAft>
              <a:defRPr sz="2800" b="1">
                <a:solidFill>
                  <a:srgbClr val="000000"/>
                </a:solidFill>
                <a:latin typeface="+mj-lt"/>
                <a:ea typeface="+mj-ea"/>
                <a:cs typeface="+mj-cs"/>
                <a:sym typeface="Lucida Grande" charset="0"/>
              </a:defRPr>
            </a:lvl1pPr>
            <a:lvl2pPr marL="39688" indent="-39688" algn="l" rtl="0" eaLnBrk="1" fontAlgn="base" hangingPunct="1">
              <a:spcBef>
                <a:spcPct val="0"/>
              </a:spcBef>
              <a:spcAft>
                <a:spcPct val="0"/>
              </a:spcAft>
              <a:defRPr sz="2800" b="1">
                <a:solidFill>
                  <a:srgbClr val="000000"/>
                </a:solidFill>
                <a:latin typeface="Lucida Grande" charset="0"/>
                <a:sym typeface="Lucida Grande" charset="0"/>
              </a:defRPr>
            </a:lvl2pPr>
            <a:lvl3pPr marL="39688" indent="-39688" algn="l" rtl="0" eaLnBrk="1" fontAlgn="base" hangingPunct="1">
              <a:spcBef>
                <a:spcPct val="0"/>
              </a:spcBef>
              <a:spcAft>
                <a:spcPct val="0"/>
              </a:spcAft>
              <a:defRPr sz="2800" b="1">
                <a:solidFill>
                  <a:srgbClr val="000000"/>
                </a:solidFill>
                <a:latin typeface="Lucida Grande" charset="0"/>
                <a:sym typeface="Lucida Grande" charset="0"/>
              </a:defRPr>
            </a:lvl3pPr>
            <a:lvl4pPr marL="39688" indent="-39688" algn="l" rtl="0" eaLnBrk="1" fontAlgn="base" hangingPunct="1">
              <a:spcBef>
                <a:spcPct val="0"/>
              </a:spcBef>
              <a:spcAft>
                <a:spcPct val="0"/>
              </a:spcAft>
              <a:defRPr sz="2800" b="1">
                <a:solidFill>
                  <a:srgbClr val="000000"/>
                </a:solidFill>
                <a:latin typeface="Lucida Grande" charset="0"/>
                <a:sym typeface="Lucida Grande" charset="0"/>
              </a:defRPr>
            </a:lvl4pPr>
            <a:lvl5pPr marL="39688" indent="-39688" algn="l" rtl="0" eaLnBrk="1" fontAlgn="base" hangingPunct="1">
              <a:spcBef>
                <a:spcPct val="0"/>
              </a:spcBef>
              <a:spcAft>
                <a:spcPct val="0"/>
              </a:spcAft>
              <a:defRPr sz="2800" b="1">
                <a:solidFill>
                  <a:srgbClr val="000000"/>
                </a:solidFill>
                <a:latin typeface="Lucida Grande" charset="0"/>
                <a:sym typeface="Lucida Grande" charset="0"/>
              </a:defRPr>
            </a:lvl5pPr>
            <a:lvl6pPr marL="496888" algn="l" rtl="0" eaLnBrk="1" fontAlgn="base" hangingPunct="1">
              <a:spcBef>
                <a:spcPct val="0"/>
              </a:spcBef>
              <a:spcAft>
                <a:spcPct val="0"/>
              </a:spcAft>
              <a:defRPr sz="2800" b="1">
                <a:solidFill>
                  <a:srgbClr val="000000"/>
                </a:solidFill>
                <a:latin typeface="Lucida Grande" charset="0"/>
                <a:sym typeface="Lucida Grande" charset="0"/>
              </a:defRPr>
            </a:lvl6pPr>
            <a:lvl7pPr marL="954088" algn="l" rtl="0" eaLnBrk="1" fontAlgn="base" hangingPunct="1">
              <a:spcBef>
                <a:spcPct val="0"/>
              </a:spcBef>
              <a:spcAft>
                <a:spcPct val="0"/>
              </a:spcAft>
              <a:defRPr sz="2800" b="1">
                <a:solidFill>
                  <a:srgbClr val="000000"/>
                </a:solidFill>
                <a:latin typeface="Lucida Grande" charset="0"/>
                <a:sym typeface="Lucida Grande" charset="0"/>
              </a:defRPr>
            </a:lvl7pPr>
            <a:lvl8pPr marL="1411288" algn="l" rtl="0" eaLnBrk="1" fontAlgn="base" hangingPunct="1">
              <a:spcBef>
                <a:spcPct val="0"/>
              </a:spcBef>
              <a:spcAft>
                <a:spcPct val="0"/>
              </a:spcAft>
              <a:defRPr sz="2800" b="1">
                <a:solidFill>
                  <a:srgbClr val="000000"/>
                </a:solidFill>
                <a:latin typeface="Lucida Grande" charset="0"/>
                <a:sym typeface="Lucida Grande" charset="0"/>
              </a:defRPr>
            </a:lvl8pPr>
            <a:lvl9pPr marL="1868488" algn="l" rtl="0" eaLnBrk="1" fontAlgn="base" hangingPunct="1">
              <a:spcBef>
                <a:spcPct val="0"/>
              </a:spcBef>
              <a:spcAft>
                <a:spcPct val="0"/>
              </a:spcAft>
              <a:defRPr sz="2800" b="1">
                <a:solidFill>
                  <a:srgbClr val="000000"/>
                </a:solidFill>
                <a:latin typeface="Lucida Grande" charset="0"/>
                <a:sym typeface="Lucida Grande" charset="0"/>
              </a:defRPr>
            </a:lvl9pPr>
          </a:lstStyle>
          <a:p>
            <a:r>
              <a:rPr lang="zh-TW" altLang="en-US" kern="0" dirty="0"/>
              <a:t>動動腦 </a:t>
            </a:r>
            <a:r>
              <a:rPr lang="en-US" altLang="zh-TW" kern="0" dirty="0"/>
              <a:t>:</a:t>
            </a:r>
            <a:r>
              <a:rPr lang="zh-TW" altLang="en-US" kern="0" dirty="0"/>
              <a:t> 算算薪資</a:t>
            </a:r>
            <a:r>
              <a:rPr lang="en-US" altLang="zh-TW" kern="0" dirty="0"/>
              <a:t>1</a:t>
            </a:r>
            <a:endParaRPr lang="zh-TW" altLang="en-US" kern="0" dirty="0"/>
          </a:p>
        </p:txBody>
      </p:sp>
      <p:pic>
        <p:nvPicPr>
          <p:cNvPr id="2" name="圖片 1"/>
          <p:cNvPicPr>
            <a:picLocks noChangeAspect="1"/>
          </p:cNvPicPr>
          <p:nvPr/>
        </p:nvPicPr>
        <p:blipFill>
          <a:blip r:embed="rId3"/>
          <a:stretch>
            <a:fillRect/>
          </a:stretch>
        </p:blipFill>
        <p:spPr>
          <a:xfrm>
            <a:off x="6583681" y="5135881"/>
            <a:ext cx="5318759" cy="1504950"/>
          </a:xfrm>
          <a:prstGeom prst="rect">
            <a:avLst/>
          </a:prstGeom>
          <a:ln>
            <a:solidFill>
              <a:schemeClr val="tx1"/>
            </a:solidFill>
          </a:ln>
        </p:spPr>
      </p:pic>
    </p:spTree>
    <p:extLst>
      <p:ext uri="{BB962C8B-B14F-4D97-AF65-F5344CB8AC3E}">
        <p14:creationId xmlns:p14="http://schemas.microsoft.com/office/powerpoint/2010/main" val="9937261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stretch>
            <a:fillRect/>
          </a:stretch>
        </p:blipFill>
        <p:spPr>
          <a:xfrm>
            <a:off x="472440" y="779621"/>
            <a:ext cx="11353800" cy="4327187"/>
          </a:xfrm>
          <a:prstGeom prst="rect">
            <a:avLst/>
          </a:prstGeom>
        </p:spPr>
      </p:pic>
      <p:graphicFrame>
        <p:nvGraphicFramePr>
          <p:cNvPr id="4" name="表格 3"/>
          <p:cNvGraphicFramePr>
            <a:graphicFrameLocks noGrp="1"/>
          </p:cNvGraphicFramePr>
          <p:nvPr>
            <p:extLst>
              <p:ext uri="{D42A27DB-BD31-4B8C-83A1-F6EECF244321}">
                <p14:modId xmlns:p14="http://schemas.microsoft.com/office/powerpoint/2010/main" val="4050060971"/>
              </p:ext>
            </p:extLst>
          </p:nvPr>
        </p:nvGraphicFramePr>
        <p:xfrm>
          <a:off x="304798" y="5106808"/>
          <a:ext cx="6141723" cy="1652270"/>
        </p:xfrm>
        <a:graphic>
          <a:graphicData uri="http://schemas.openxmlformats.org/drawingml/2006/table">
            <a:tbl>
              <a:tblPr>
                <a:tableStyleId>{5940675A-B579-460E-94D1-54222C63F5DA}</a:tableStyleId>
              </a:tblPr>
              <a:tblGrid>
                <a:gridCol w="1068126">
                  <a:extLst>
                    <a:ext uri="{9D8B030D-6E8A-4147-A177-3AD203B41FA5}">
                      <a16:colId xmlns:a16="http://schemas.microsoft.com/office/drawing/2014/main" val="20000"/>
                    </a:ext>
                  </a:extLst>
                </a:gridCol>
                <a:gridCol w="1068126">
                  <a:extLst>
                    <a:ext uri="{9D8B030D-6E8A-4147-A177-3AD203B41FA5}">
                      <a16:colId xmlns:a16="http://schemas.microsoft.com/office/drawing/2014/main" val="20001"/>
                    </a:ext>
                  </a:extLst>
                </a:gridCol>
                <a:gridCol w="1068126">
                  <a:extLst>
                    <a:ext uri="{9D8B030D-6E8A-4147-A177-3AD203B41FA5}">
                      <a16:colId xmlns:a16="http://schemas.microsoft.com/office/drawing/2014/main" val="20002"/>
                    </a:ext>
                  </a:extLst>
                </a:gridCol>
                <a:gridCol w="988016">
                  <a:extLst>
                    <a:ext uri="{9D8B030D-6E8A-4147-A177-3AD203B41FA5}">
                      <a16:colId xmlns:a16="http://schemas.microsoft.com/office/drawing/2014/main" val="20003"/>
                    </a:ext>
                  </a:extLst>
                </a:gridCol>
                <a:gridCol w="1041422">
                  <a:extLst>
                    <a:ext uri="{9D8B030D-6E8A-4147-A177-3AD203B41FA5}">
                      <a16:colId xmlns:a16="http://schemas.microsoft.com/office/drawing/2014/main" val="20004"/>
                    </a:ext>
                  </a:extLst>
                </a:gridCol>
                <a:gridCol w="907907">
                  <a:extLst>
                    <a:ext uri="{9D8B030D-6E8A-4147-A177-3AD203B41FA5}">
                      <a16:colId xmlns:a16="http://schemas.microsoft.com/office/drawing/2014/main" val="20005"/>
                    </a:ext>
                  </a:extLst>
                </a:gridCol>
              </a:tblGrid>
              <a:tr h="516890">
                <a:tc>
                  <a:txBody>
                    <a:bodyPr/>
                    <a:lstStyle/>
                    <a:p>
                      <a:pPr algn="ctr" fontAlgn="ctr"/>
                      <a:r>
                        <a:rPr lang="zh-TW" altLang="en-US" sz="1800" u="none" strike="noStrike" dirty="0">
                          <a:solidFill>
                            <a:schemeClr val="tx2"/>
                          </a:solidFill>
                          <a:effectLst/>
                          <a:latin typeface="微軟正黑體" panose="020B0604030504040204" pitchFamily="34" charset="-120"/>
                          <a:ea typeface="微軟正黑體" panose="020B0604030504040204" pitchFamily="34" charset="-120"/>
                        </a:rPr>
                        <a:t>姓名</a:t>
                      </a:r>
                      <a:endParaRPr lang="zh-TW" altLang="en-US" sz="18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zh-TW" altLang="en-US" sz="1800" u="none" strike="noStrike">
                          <a:solidFill>
                            <a:schemeClr val="tx2"/>
                          </a:solidFill>
                          <a:effectLst/>
                          <a:latin typeface="微軟正黑體" panose="020B0604030504040204" pitchFamily="34" charset="-120"/>
                          <a:ea typeface="微軟正黑體" panose="020B0604030504040204" pitchFamily="34" charset="-120"/>
                        </a:rPr>
                        <a:t>職別</a:t>
                      </a:r>
                      <a:endParaRPr lang="zh-TW" altLang="en-US" sz="1800" b="1" i="0" u="none" strike="noStrike">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zh-TW" altLang="en-US" sz="1800" u="none" strike="noStrike">
                          <a:solidFill>
                            <a:schemeClr val="tx2"/>
                          </a:solidFill>
                          <a:effectLst/>
                          <a:latin typeface="微軟正黑體" panose="020B0604030504040204" pitchFamily="34" charset="-120"/>
                          <a:ea typeface="微軟正黑體" panose="020B0604030504040204" pitchFamily="34" charset="-120"/>
                        </a:rPr>
                        <a:t>薪資</a:t>
                      </a:r>
                      <a:endParaRPr lang="zh-TW" altLang="en-US" sz="1800" b="1" i="0" u="none" strike="noStrike">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l" fontAlgn="ctr"/>
                      <a:r>
                        <a:rPr lang="zh-TW" altLang="en-US" sz="1800" u="none" strike="noStrike">
                          <a:solidFill>
                            <a:schemeClr val="tx2"/>
                          </a:solidFill>
                          <a:effectLst/>
                          <a:latin typeface="微軟正黑體" panose="020B0604030504040204" pitchFamily="34" charset="-120"/>
                          <a:ea typeface="微軟正黑體" panose="020B0604030504040204" pitchFamily="34" charset="-120"/>
                        </a:rPr>
                        <a:t>正常工時</a:t>
                      </a:r>
                      <a:endParaRPr lang="zh-TW" altLang="en-US" sz="1800" b="1" i="0" u="none" strike="noStrike">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l" fontAlgn="ctr"/>
                      <a:r>
                        <a:rPr lang="zh-TW" altLang="en-US" sz="1800" u="none" strike="noStrike" dirty="0">
                          <a:solidFill>
                            <a:schemeClr val="tx2"/>
                          </a:solidFill>
                          <a:effectLst/>
                          <a:latin typeface="微軟正黑體" panose="020B0604030504040204" pitchFamily="34" charset="-120"/>
                          <a:ea typeface="微軟正黑體" panose="020B0604030504040204" pitchFamily="34" charset="-120"/>
                        </a:rPr>
                        <a:t>加班時數</a:t>
                      </a:r>
                      <a:endParaRPr lang="zh-TW" altLang="en-US" sz="1800" b="0"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zh-TW" altLang="en-US" sz="1800" u="none" strike="noStrike">
                          <a:solidFill>
                            <a:schemeClr val="tx2"/>
                          </a:solidFill>
                          <a:effectLst/>
                          <a:latin typeface="微軟正黑體" panose="020B0604030504040204" pitchFamily="34" charset="-120"/>
                          <a:ea typeface="微軟正黑體" panose="020B0604030504040204" pitchFamily="34" charset="-120"/>
                        </a:rPr>
                        <a:t>月總薪</a:t>
                      </a:r>
                      <a:endParaRPr lang="zh-TW" altLang="en-US" sz="1800" b="1" i="0" u="none" strike="noStrike">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10000"/>
                  </a:ext>
                </a:extLst>
              </a:tr>
              <a:tr h="262855">
                <a:tc>
                  <a:txBody>
                    <a:bodyPr/>
                    <a:lstStyle/>
                    <a:p>
                      <a:pPr algn="ctr" fontAlgn="ctr"/>
                      <a:r>
                        <a:rPr lang="zh-TW" altLang="en-US" sz="1800" u="none" strike="noStrike" dirty="0">
                          <a:solidFill>
                            <a:schemeClr val="tx2"/>
                          </a:solidFill>
                          <a:effectLst/>
                          <a:latin typeface="微軟正黑體" panose="020B0604030504040204" pitchFamily="34" charset="-120"/>
                          <a:ea typeface="微軟正黑體" panose="020B0604030504040204" pitchFamily="34" charset="-120"/>
                        </a:rPr>
                        <a:t>蔡依林</a:t>
                      </a:r>
                      <a:endParaRPr lang="zh-TW" altLang="en-US" sz="18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zh-TW" altLang="en-US" sz="1800" u="none" strike="noStrike">
                          <a:solidFill>
                            <a:schemeClr val="tx2"/>
                          </a:solidFill>
                          <a:effectLst/>
                          <a:latin typeface="微軟正黑體" panose="020B0604030504040204" pitchFamily="34" charset="-120"/>
                          <a:ea typeface="微軟正黑體" panose="020B0604030504040204" pitchFamily="34" charset="-120"/>
                        </a:rPr>
                        <a:t>全職</a:t>
                      </a:r>
                      <a:endParaRPr lang="zh-TW" altLang="en-US" sz="1800" b="1" i="0" u="none" strike="noStrike">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en-US" altLang="zh-TW" sz="1800" u="none" strike="noStrike">
                          <a:solidFill>
                            <a:schemeClr val="tx2"/>
                          </a:solidFill>
                          <a:effectLst/>
                          <a:latin typeface="微軟正黑體" panose="020B0604030504040204" pitchFamily="34" charset="-120"/>
                          <a:ea typeface="微軟正黑體" panose="020B0604030504040204" pitchFamily="34" charset="-120"/>
                        </a:rPr>
                        <a:t>28000/</a:t>
                      </a:r>
                      <a:r>
                        <a:rPr lang="zh-TW" altLang="en-US" sz="1800" u="none" strike="noStrike">
                          <a:solidFill>
                            <a:schemeClr val="tx2"/>
                          </a:solidFill>
                          <a:effectLst/>
                          <a:latin typeface="微軟正黑體" panose="020B0604030504040204" pitchFamily="34" charset="-120"/>
                          <a:ea typeface="微軟正黑體" panose="020B0604030504040204" pitchFamily="34" charset="-120"/>
                        </a:rPr>
                        <a:t>月</a:t>
                      </a:r>
                      <a:endParaRPr lang="zh-TW" altLang="en-US" sz="1800" b="1" i="0" u="none" strike="noStrike">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zh-TW" altLang="en-US" sz="1800" u="none" strike="noStrike" dirty="0">
                          <a:solidFill>
                            <a:schemeClr val="tx2"/>
                          </a:solidFill>
                          <a:effectLst/>
                          <a:latin typeface="微軟正黑體" panose="020B0604030504040204" pitchFamily="34" charset="-120"/>
                          <a:ea typeface="微軟正黑體" panose="020B0604030504040204" pitchFamily="34" charset="-120"/>
                        </a:rPr>
                        <a:t>　</a:t>
                      </a:r>
                      <a:endParaRPr lang="zh-TW" altLang="en-US" sz="18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l" fontAlgn="ctr"/>
                      <a:r>
                        <a:rPr lang="zh-TW" altLang="en-US" sz="1800" u="none" strike="noStrike">
                          <a:solidFill>
                            <a:schemeClr val="tx2"/>
                          </a:solidFill>
                          <a:effectLst/>
                          <a:latin typeface="微軟正黑體" panose="020B0604030504040204" pitchFamily="34" charset="-120"/>
                          <a:ea typeface="微軟正黑體" panose="020B0604030504040204" pitchFamily="34" charset="-120"/>
                        </a:rPr>
                        <a:t>　</a:t>
                      </a:r>
                      <a:endParaRPr lang="zh-TW" altLang="en-US" sz="1800" b="0" i="0" u="none" strike="noStrike">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l" fontAlgn="ctr"/>
                      <a:r>
                        <a:rPr lang="zh-TW" altLang="en-US" sz="1800" u="none" strike="noStrike">
                          <a:solidFill>
                            <a:schemeClr val="tx2"/>
                          </a:solidFill>
                          <a:effectLst/>
                          <a:latin typeface="微軟正黑體" panose="020B0604030504040204" pitchFamily="34" charset="-120"/>
                          <a:ea typeface="微軟正黑體" panose="020B0604030504040204" pitchFamily="34" charset="-120"/>
                        </a:rPr>
                        <a:t>　</a:t>
                      </a:r>
                      <a:endParaRPr lang="zh-TW" altLang="en-US" sz="1800" b="0" i="0" u="none" strike="noStrike">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10001"/>
                  </a:ext>
                </a:extLst>
              </a:tr>
              <a:tr h="262855">
                <a:tc>
                  <a:txBody>
                    <a:bodyPr/>
                    <a:lstStyle/>
                    <a:p>
                      <a:pPr algn="ctr" fontAlgn="ctr"/>
                      <a:r>
                        <a:rPr lang="zh-TW" altLang="en-US" sz="1800" u="none" strike="noStrike">
                          <a:solidFill>
                            <a:schemeClr val="tx2"/>
                          </a:solidFill>
                          <a:effectLst/>
                          <a:latin typeface="微軟正黑體" panose="020B0604030504040204" pitchFamily="34" charset="-120"/>
                          <a:ea typeface="微軟正黑體" panose="020B0604030504040204" pitchFamily="34" charset="-120"/>
                        </a:rPr>
                        <a:t>張惠妹</a:t>
                      </a:r>
                      <a:endParaRPr lang="zh-TW" altLang="en-US" sz="1800" b="1" i="0" u="none" strike="noStrike">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zh-TW" altLang="en-US" sz="1800" u="none" strike="noStrike">
                          <a:solidFill>
                            <a:schemeClr val="tx2"/>
                          </a:solidFill>
                          <a:effectLst/>
                          <a:latin typeface="微軟正黑體" panose="020B0604030504040204" pitchFamily="34" charset="-120"/>
                          <a:ea typeface="微軟正黑體" panose="020B0604030504040204" pitchFamily="34" charset="-120"/>
                        </a:rPr>
                        <a:t>全職</a:t>
                      </a:r>
                      <a:endParaRPr lang="zh-TW" altLang="en-US" sz="1800" b="1" i="0" u="none" strike="noStrike">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en-US" altLang="zh-TW" sz="1800" u="none" strike="noStrike" dirty="0">
                          <a:solidFill>
                            <a:schemeClr val="tx2"/>
                          </a:solidFill>
                          <a:effectLst/>
                          <a:latin typeface="微軟正黑體" panose="020B0604030504040204" pitchFamily="34" charset="-120"/>
                          <a:ea typeface="微軟正黑體" panose="020B0604030504040204" pitchFamily="34" charset="-120"/>
                        </a:rPr>
                        <a:t>28000/</a:t>
                      </a:r>
                      <a:r>
                        <a:rPr lang="zh-TW" altLang="en-US" sz="1800" u="none" strike="noStrike" dirty="0">
                          <a:solidFill>
                            <a:schemeClr val="tx2"/>
                          </a:solidFill>
                          <a:effectLst/>
                          <a:latin typeface="微軟正黑體" panose="020B0604030504040204" pitchFamily="34" charset="-120"/>
                          <a:ea typeface="微軟正黑體" panose="020B0604030504040204" pitchFamily="34" charset="-120"/>
                        </a:rPr>
                        <a:t>月</a:t>
                      </a:r>
                      <a:endParaRPr lang="zh-TW" altLang="en-US" sz="18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zh-TW" altLang="en-US" sz="1800" u="none" strike="noStrike">
                          <a:solidFill>
                            <a:schemeClr val="tx2"/>
                          </a:solidFill>
                          <a:effectLst/>
                          <a:latin typeface="微軟正黑體" panose="020B0604030504040204" pitchFamily="34" charset="-120"/>
                          <a:ea typeface="微軟正黑體" panose="020B0604030504040204" pitchFamily="34" charset="-120"/>
                        </a:rPr>
                        <a:t>　</a:t>
                      </a:r>
                      <a:endParaRPr lang="zh-TW" altLang="en-US" sz="1800" b="1" i="0" u="none" strike="noStrike">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l" fontAlgn="ctr"/>
                      <a:r>
                        <a:rPr lang="zh-TW" altLang="en-US" sz="1800" u="none" strike="noStrike">
                          <a:solidFill>
                            <a:schemeClr val="tx2"/>
                          </a:solidFill>
                          <a:effectLst/>
                          <a:latin typeface="微軟正黑體" panose="020B0604030504040204" pitchFamily="34" charset="-120"/>
                          <a:ea typeface="微軟正黑體" panose="020B0604030504040204" pitchFamily="34" charset="-120"/>
                        </a:rPr>
                        <a:t>　</a:t>
                      </a:r>
                      <a:endParaRPr lang="zh-TW" altLang="en-US" sz="1800" b="0" i="0" u="none" strike="noStrike">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l" fontAlgn="ctr"/>
                      <a:r>
                        <a:rPr lang="zh-TW" altLang="en-US" sz="1800" u="none" strike="noStrike">
                          <a:solidFill>
                            <a:schemeClr val="tx2"/>
                          </a:solidFill>
                          <a:effectLst/>
                          <a:latin typeface="微軟正黑體" panose="020B0604030504040204" pitchFamily="34" charset="-120"/>
                          <a:ea typeface="微軟正黑體" panose="020B0604030504040204" pitchFamily="34" charset="-120"/>
                        </a:rPr>
                        <a:t>　</a:t>
                      </a:r>
                      <a:endParaRPr lang="zh-TW" altLang="en-US" sz="1800" b="0" i="0" u="none" strike="noStrike">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10002"/>
                  </a:ext>
                </a:extLst>
              </a:tr>
              <a:tr h="262855">
                <a:tc>
                  <a:txBody>
                    <a:bodyPr/>
                    <a:lstStyle/>
                    <a:p>
                      <a:pPr algn="ctr" fontAlgn="ctr"/>
                      <a:r>
                        <a:rPr lang="zh-TW" altLang="en-US" sz="1800" u="none" strike="noStrike">
                          <a:solidFill>
                            <a:schemeClr val="tx2"/>
                          </a:solidFill>
                          <a:effectLst/>
                          <a:latin typeface="微軟正黑體" panose="020B0604030504040204" pitchFamily="34" charset="-120"/>
                          <a:ea typeface="微軟正黑體" panose="020B0604030504040204" pitchFamily="34" charset="-120"/>
                        </a:rPr>
                        <a:t>周杰倫</a:t>
                      </a:r>
                      <a:endParaRPr lang="zh-TW" altLang="en-US" sz="1800" b="1" i="0" u="none" strike="noStrike">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zh-TW" altLang="en-US" sz="1800" u="none" strike="noStrike" dirty="0">
                          <a:solidFill>
                            <a:schemeClr val="tx2"/>
                          </a:solidFill>
                          <a:effectLst/>
                          <a:latin typeface="微軟正黑體" panose="020B0604030504040204" pitchFamily="34" charset="-120"/>
                          <a:ea typeface="微軟正黑體" panose="020B0604030504040204" pitchFamily="34" charset="-120"/>
                        </a:rPr>
                        <a:t>部分工時</a:t>
                      </a:r>
                      <a:endParaRPr lang="zh-TW" altLang="en-US" sz="18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en-US" altLang="zh-TW" sz="1800" u="none" strike="noStrike" dirty="0">
                          <a:solidFill>
                            <a:schemeClr val="tx2"/>
                          </a:solidFill>
                          <a:effectLst/>
                          <a:latin typeface="微軟正黑體" panose="020B0604030504040204" pitchFamily="34" charset="-120"/>
                          <a:ea typeface="微軟正黑體" panose="020B0604030504040204" pitchFamily="34" charset="-120"/>
                        </a:rPr>
                        <a:t>28000/</a:t>
                      </a:r>
                      <a:r>
                        <a:rPr lang="zh-TW" altLang="en-US" sz="1800" u="none" strike="noStrike" dirty="0">
                          <a:solidFill>
                            <a:schemeClr val="tx2"/>
                          </a:solidFill>
                          <a:effectLst/>
                          <a:latin typeface="微軟正黑體" panose="020B0604030504040204" pitchFamily="34" charset="-120"/>
                          <a:ea typeface="微軟正黑體" panose="020B0604030504040204" pitchFamily="34" charset="-120"/>
                        </a:rPr>
                        <a:t>月</a:t>
                      </a:r>
                      <a:endParaRPr lang="zh-TW" altLang="en-US" sz="18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zh-TW" altLang="en-US" sz="1800" u="none" strike="noStrike" dirty="0">
                          <a:solidFill>
                            <a:schemeClr val="tx2"/>
                          </a:solidFill>
                          <a:effectLst/>
                          <a:latin typeface="微軟正黑體" panose="020B0604030504040204" pitchFamily="34" charset="-120"/>
                          <a:ea typeface="微軟正黑體" panose="020B0604030504040204" pitchFamily="34" charset="-120"/>
                        </a:rPr>
                        <a:t>　</a:t>
                      </a:r>
                      <a:endParaRPr lang="zh-TW" altLang="en-US" sz="18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l" fontAlgn="ctr"/>
                      <a:r>
                        <a:rPr lang="zh-TW" altLang="en-US" sz="1800" u="none" strike="noStrike">
                          <a:solidFill>
                            <a:schemeClr val="tx2"/>
                          </a:solidFill>
                          <a:effectLst/>
                          <a:latin typeface="微軟正黑體" panose="020B0604030504040204" pitchFamily="34" charset="-120"/>
                          <a:ea typeface="微軟正黑體" panose="020B0604030504040204" pitchFamily="34" charset="-120"/>
                        </a:rPr>
                        <a:t>　</a:t>
                      </a:r>
                      <a:endParaRPr lang="zh-TW" altLang="en-US" sz="1800" b="0" i="0" u="none" strike="noStrike">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l" fontAlgn="ctr"/>
                      <a:r>
                        <a:rPr lang="zh-TW" altLang="en-US" sz="1800" u="none" strike="noStrike">
                          <a:solidFill>
                            <a:schemeClr val="tx2"/>
                          </a:solidFill>
                          <a:effectLst/>
                          <a:latin typeface="微軟正黑體" panose="020B0604030504040204" pitchFamily="34" charset="-120"/>
                          <a:ea typeface="微軟正黑體" panose="020B0604030504040204" pitchFamily="34" charset="-120"/>
                        </a:rPr>
                        <a:t>　</a:t>
                      </a:r>
                      <a:endParaRPr lang="zh-TW" altLang="en-US" sz="1800" b="0" i="0" u="none" strike="noStrike">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10003"/>
                  </a:ext>
                </a:extLst>
              </a:tr>
              <a:tr h="262855">
                <a:tc gridSpan="5">
                  <a:txBody>
                    <a:bodyPr/>
                    <a:lstStyle/>
                    <a:p>
                      <a:pPr algn="ctr" fontAlgn="ctr"/>
                      <a:r>
                        <a:rPr lang="zh-TW" altLang="en-US" sz="1800" u="none" strike="noStrike" dirty="0">
                          <a:solidFill>
                            <a:schemeClr val="tx2"/>
                          </a:solidFill>
                          <a:effectLst/>
                          <a:latin typeface="微軟正黑體" panose="020B0604030504040204" pitchFamily="34" charset="-120"/>
                          <a:ea typeface="微軟正黑體" panose="020B0604030504040204" pitchFamily="34" charset="-120"/>
                        </a:rPr>
                        <a:t>薪 資  總 額</a:t>
                      </a:r>
                      <a:endParaRPr lang="zh-TW" altLang="en-US" sz="1800" b="0"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hMerge="1">
                  <a:txBody>
                    <a:bodyPr/>
                    <a:lstStyle/>
                    <a:p>
                      <a:pPr algn="l" fontAlgn="ctr"/>
                      <a:endParaRPr lang="zh-TW" altLang="en-US" sz="1800" b="0"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hMerge="1">
                  <a:txBody>
                    <a:bodyPr/>
                    <a:lstStyle/>
                    <a:p>
                      <a:pPr algn="l" fontAlgn="ctr"/>
                      <a:endParaRPr lang="zh-TW" altLang="en-US" sz="1800" b="0"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hMerge="1">
                  <a:txBody>
                    <a:bodyPr/>
                    <a:lstStyle/>
                    <a:p>
                      <a:pPr algn="ctr" fontAlgn="ctr"/>
                      <a:endParaRPr lang="zh-TW" altLang="en-US" sz="1800" b="1"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hMerge="1">
                  <a:txBody>
                    <a:bodyPr/>
                    <a:lstStyle/>
                    <a:p>
                      <a:pPr algn="l" fontAlgn="ctr"/>
                      <a:endParaRPr lang="zh-TW" altLang="en-US" sz="1800" b="0"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l" fontAlgn="ctr"/>
                      <a:r>
                        <a:rPr lang="zh-TW" altLang="en-US" sz="1800" u="none" strike="noStrike" dirty="0">
                          <a:solidFill>
                            <a:schemeClr val="tx2"/>
                          </a:solidFill>
                          <a:effectLst/>
                          <a:latin typeface="微軟正黑體" panose="020B0604030504040204" pitchFamily="34" charset="-120"/>
                          <a:ea typeface="微軟正黑體" panose="020B0604030504040204" pitchFamily="34" charset="-120"/>
                        </a:rPr>
                        <a:t>　</a:t>
                      </a:r>
                      <a:endParaRPr lang="zh-TW" altLang="en-US" sz="1800" b="0" i="0" u="none" strike="noStrike" dirty="0">
                        <a:solidFill>
                          <a:schemeClr val="tx2"/>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10004"/>
                  </a:ext>
                </a:extLst>
              </a:tr>
            </a:tbl>
          </a:graphicData>
        </a:graphic>
      </p:graphicFrame>
      <p:sp>
        <p:nvSpPr>
          <p:cNvPr id="5" name="標題 6"/>
          <p:cNvSpPr txBox="1">
            <a:spLocks/>
          </p:cNvSpPr>
          <p:nvPr/>
        </p:nvSpPr>
        <p:spPr>
          <a:xfrm>
            <a:off x="6202680" y="145584"/>
            <a:ext cx="4642035" cy="792088"/>
          </a:xfrm>
          <a:prstGeom prst="rect">
            <a:avLst/>
          </a:prstGeom>
        </p:spPr>
        <p:txBody>
          <a:bodyPr/>
          <a:lstStyle>
            <a:lvl1pPr marL="39688" indent="-39688" algn="l" rtl="0" eaLnBrk="1" fontAlgn="base" hangingPunct="1">
              <a:spcBef>
                <a:spcPct val="0"/>
              </a:spcBef>
              <a:spcAft>
                <a:spcPct val="0"/>
              </a:spcAft>
              <a:defRPr sz="2800" b="1">
                <a:solidFill>
                  <a:srgbClr val="000000"/>
                </a:solidFill>
                <a:latin typeface="+mj-lt"/>
                <a:ea typeface="+mj-ea"/>
                <a:cs typeface="+mj-cs"/>
                <a:sym typeface="Lucida Grande" charset="0"/>
              </a:defRPr>
            </a:lvl1pPr>
            <a:lvl2pPr marL="39688" indent="-39688" algn="l" rtl="0" eaLnBrk="1" fontAlgn="base" hangingPunct="1">
              <a:spcBef>
                <a:spcPct val="0"/>
              </a:spcBef>
              <a:spcAft>
                <a:spcPct val="0"/>
              </a:spcAft>
              <a:defRPr sz="2800" b="1">
                <a:solidFill>
                  <a:srgbClr val="000000"/>
                </a:solidFill>
                <a:latin typeface="Lucida Grande" charset="0"/>
                <a:sym typeface="Lucida Grande" charset="0"/>
              </a:defRPr>
            </a:lvl2pPr>
            <a:lvl3pPr marL="39688" indent="-39688" algn="l" rtl="0" eaLnBrk="1" fontAlgn="base" hangingPunct="1">
              <a:spcBef>
                <a:spcPct val="0"/>
              </a:spcBef>
              <a:spcAft>
                <a:spcPct val="0"/>
              </a:spcAft>
              <a:defRPr sz="2800" b="1">
                <a:solidFill>
                  <a:srgbClr val="000000"/>
                </a:solidFill>
                <a:latin typeface="Lucida Grande" charset="0"/>
                <a:sym typeface="Lucida Grande" charset="0"/>
              </a:defRPr>
            </a:lvl3pPr>
            <a:lvl4pPr marL="39688" indent="-39688" algn="l" rtl="0" eaLnBrk="1" fontAlgn="base" hangingPunct="1">
              <a:spcBef>
                <a:spcPct val="0"/>
              </a:spcBef>
              <a:spcAft>
                <a:spcPct val="0"/>
              </a:spcAft>
              <a:defRPr sz="2800" b="1">
                <a:solidFill>
                  <a:srgbClr val="000000"/>
                </a:solidFill>
                <a:latin typeface="Lucida Grande" charset="0"/>
                <a:sym typeface="Lucida Grande" charset="0"/>
              </a:defRPr>
            </a:lvl4pPr>
            <a:lvl5pPr marL="39688" indent="-39688" algn="l" rtl="0" eaLnBrk="1" fontAlgn="base" hangingPunct="1">
              <a:spcBef>
                <a:spcPct val="0"/>
              </a:spcBef>
              <a:spcAft>
                <a:spcPct val="0"/>
              </a:spcAft>
              <a:defRPr sz="2800" b="1">
                <a:solidFill>
                  <a:srgbClr val="000000"/>
                </a:solidFill>
                <a:latin typeface="Lucida Grande" charset="0"/>
                <a:sym typeface="Lucida Grande" charset="0"/>
              </a:defRPr>
            </a:lvl5pPr>
            <a:lvl6pPr marL="496888" algn="l" rtl="0" eaLnBrk="1" fontAlgn="base" hangingPunct="1">
              <a:spcBef>
                <a:spcPct val="0"/>
              </a:spcBef>
              <a:spcAft>
                <a:spcPct val="0"/>
              </a:spcAft>
              <a:defRPr sz="2800" b="1">
                <a:solidFill>
                  <a:srgbClr val="000000"/>
                </a:solidFill>
                <a:latin typeface="Lucida Grande" charset="0"/>
                <a:sym typeface="Lucida Grande" charset="0"/>
              </a:defRPr>
            </a:lvl6pPr>
            <a:lvl7pPr marL="954088" algn="l" rtl="0" eaLnBrk="1" fontAlgn="base" hangingPunct="1">
              <a:spcBef>
                <a:spcPct val="0"/>
              </a:spcBef>
              <a:spcAft>
                <a:spcPct val="0"/>
              </a:spcAft>
              <a:defRPr sz="2800" b="1">
                <a:solidFill>
                  <a:srgbClr val="000000"/>
                </a:solidFill>
                <a:latin typeface="Lucida Grande" charset="0"/>
                <a:sym typeface="Lucida Grande" charset="0"/>
              </a:defRPr>
            </a:lvl7pPr>
            <a:lvl8pPr marL="1411288" algn="l" rtl="0" eaLnBrk="1" fontAlgn="base" hangingPunct="1">
              <a:spcBef>
                <a:spcPct val="0"/>
              </a:spcBef>
              <a:spcAft>
                <a:spcPct val="0"/>
              </a:spcAft>
              <a:defRPr sz="2800" b="1">
                <a:solidFill>
                  <a:srgbClr val="000000"/>
                </a:solidFill>
                <a:latin typeface="Lucida Grande" charset="0"/>
                <a:sym typeface="Lucida Grande" charset="0"/>
              </a:defRPr>
            </a:lvl8pPr>
            <a:lvl9pPr marL="1868488" algn="l" rtl="0" eaLnBrk="1" fontAlgn="base" hangingPunct="1">
              <a:spcBef>
                <a:spcPct val="0"/>
              </a:spcBef>
              <a:spcAft>
                <a:spcPct val="0"/>
              </a:spcAft>
              <a:defRPr sz="2800" b="1">
                <a:solidFill>
                  <a:srgbClr val="000000"/>
                </a:solidFill>
                <a:latin typeface="Lucida Grande" charset="0"/>
                <a:sym typeface="Lucida Grande" charset="0"/>
              </a:defRPr>
            </a:lvl9pPr>
          </a:lstStyle>
          <a:p>
            <a:r>
              <a:rPr lang="zh-TW" altLang="en-US" kern="0" dirty="0"/>
              <a:t>動動腦 </a:t>
            </a:r>
            <a:r>
              <a:rPr lang="en-US" altLang="zh-TW" kern="0" dirty="0"/>
              <a:t>:</a:t>
            </a:r>
            <a:r>
              <a:rPr lang="zh-TW" altLang="en-US" kern="0" dirty="0"/>
              <a:t> 算算薪資</a:t>
            </a:r>
            <a:r>
              <a:rPr lang="en-US" altLang="zh-TW" kern="0" dirty="0"/>
              <a:t>2</a:t>
            </a:r>
            <a:endParaRPr lang="zh-TW" altLang="en-US" kern="0" dirty="0"/>
          </a:p>
        </p:txBody>
      </p:sp>
      <p:pic>
        <p:nvPicPr>
          <p:cNvPr id="2" name="圖片 1"/>
          <p:cNvPicPr>
            <a:picLocks noChangeAspect="1"/>
          </p:cNvPicPr>
          <p:nvPr/>
        </p:nvPicPr>
        <p:blipFill>
          <a:blip r:embed="rId4"/>
          <a:stretch>
            <a:fillRect/>
          </a:stretch>
        </p:blipFill>
        <p:spPr>
          <a:xfrm>
            <a:off x="6446520" y="5116957"/>
            <a:ext cx="5532119" cy="1642121"/>
          </a:xfrm>
          <a:prstGeom prst="rect">
            <a:avLst/>
          </a:prstGeom>
        </p:spPr>
      </p:pic>
    </p:spTree>
    <p:extLst>
      <p:ext uri="{BB962C8B-B14F-4D97-AF65-F5344CB8AC3E}">
        <p14:creationId xmlns:p14="http://schemas.microsoft.com/office/powerpoint/2010/main" val="700811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4595" y="1417928"/>
            <a:ext cx="4286250" cy="3771900"/>
          </a:xfrm>
          <a:prstGeom prst="rect">
            <a:avLst/>
          </a:prstGeom>
        </p:spPr>
      </p:pic>
      <p:sp>
        <p:nvSpPr>
          <p:cNvPr id="6" name="標題 1"/>
          <p:cNvSpPr txBox="1">
            <a:spLocks/>
          </p:cNvSpPr>
          <p:nvPr/>
        </p:nvSpPr>
        <p:spPr bwMode="auto">
          <a:xfrm>
            <a:off x="4072926" y="4397740"/>
            <a:ext cx="3973793" cy="792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1440" bIns="50800" numCol="1" anchor="ctr" anchorCtr="0" compatLnSpc="1">
            <a:prstTxWarp prst="textNoShape">
              <a:avLst/>
            </a:prstTxWarp>
          </a:bodyPr>
          <a:lstStyle>
            <a:lvl1pPr marL="39688" indent="-39688" algn="l" rtl="0" eaLnBrk="1" fontAlgn="base" hangingPunct="1">
              <a:spcBef>
                <a:spcPct val="0"/>
              </a:spcBef>
              <a:spcAft>
                <a:spcPct val="0"/>
              </a:spcAft>
              <a:defRPr sz="4000" b="1">
                <a:solidFill>
                  <a:srgbClr val="000000"/>
                </a:solidFill>
                <a:latin typeface="微軟正黑體" panose="020B0604030504040204" pitchFamily="34" charset="-120"/>
                <a:ea typeface="微軟正黑體" panose="020B0604030504040204" pitchFamily="34" charset="-120"/>
                <a:cs typeface="+mj-cs"/>
                <a:sym typeface="Lucida Grande" charset="0"/>
              </a:defRPr>
            </a:lvl1pPr>
            <a:lvl2pPr marL="39688" indent="-39688" algn="l" rtl="0" eaLnBrk="1" fontAlgn="base" hangingPunct="1">
              <a:spcBef>
                <a:spcPct val="0"/>
              </a:spcBef>
              <a:spcAft>
                <a:spcPct val="0"/>
              </a:spcAft>
              <a:defRPr sz="2800" b="1">
                <a:solidFill>
                  <a:srgbClr val="000000"/>
                </a:solidFill>
                <a:latin typeface="Lucida Grande" charset="0"/>
                <a:sym typeface="Lucida Grande" charset="0"/>
              </a:defRPr>
            </a:lvl2pPr>
            <a:lvl3pPr marL="39688" indent="-39688" algn="l" rtl="0" eaLnBrk="1" fontAlgn="base" hangingPunct="1">
              <a:spcBef>
                <a:spcPct val="0"/>
              </a:spcBef>
              <a:spcAft>
                <a:spcPct val="0"/>
              </a:spcAft>
              <a:defRPr sz="2800" b="1">
                <a:solidFill>
                  <a:srgbClr val="000000"/>
                </a:solidFill>
                <a:latin typeface="Lucida Grande" charset="0"/>
                <a:sym typeface="Lucida Grande" charset="0"/>
              </a:defRPr>
            </a:lvl3pPr>
            <a:lvl4pPr marL="39688" indent="-39688" algn="l" rtl="0" eaLnBrk="1" fontAlgn="base" hangingPunct="1">
              <a:spcBef>
                <a:spcPct val="0"/>
              </a:spcBef>
              <a:spcAft>
                <a:spcPct val="0"/>
              </a:spcAft>
              <a:defRPr sz="2800" b="1">
                <a:solidFill>
                  <a:srgbClr val="000000"/>
                </a:solidFill>
                <a:latin typeface="Lucida Grande" charset="0"/>
                <a:sym typeface="Lucida Grande" charset="0"/>
              </a:defRPr>
            </a:lvl4pPr>
            <a:lvl5pPr marL="39688" indent="-39688" algn="l" rtl="0" eaLnBrk="1" fontAlgn="base" hangingPunct="1">
              <a:spcBef>
                <a:spcPct val="0"/>
              </a:spcBef>
              <a:spcAft>
                <a:spcPct val="0"/>
              </a:spcAft>
              <a:defRPr sz="2800" b="1">
                <a:solidFill>
                  <a:srgbClr val="000000"/>
                </a:solidFill>
                <a:latin typeface="Lucida Grande" charset="0"/>
                <a:sym typeface="Lucida Grande" charset="0"/>
              </a:defRPr>
            </a:lvl5pPr>
            <a:lvl6pPr marL="496888" algn="l" rtl="0" eaLnBrk="1" fontAlgn="base" hangingPunct="1">
              <a:spcBef>
                <a:spcPct val="0"/>
              </a:spcBef>
              <a:spcAft>
                <a:spcPct val="0"/>
              </a:spcAft>
              <a:defRPr sz="2800" b="1">
                <a:solidFill>
                  <a:srgbClr val="000000"/>
                </a:solidFill>
                <a:latin typeface="Lucida Grande" charset="0"/>
                <a:sym typeface="Lucida Grande" charset="0"/>
              </a:defRPr>
            </a:lvl6pPr>
            <a:lvl7pPr marL="954088" algn="l" rtl="0" eaLnBrk="1" fontAlgn="base" hangingPunct="1">
              <a:spcBef>
                <a:spcPct val="0"/>
              </a:spcBef>
              <a:spcAft>
                <a:spcPct val="0"/>
              </a:spcAft>
              <a:defRPr sz="2800" b="1">
                <a:solidFill>
                  <a:srgbClr val="000000"/>
                </a:solidFill>
                <a:latin typeface="Lucida Grande" charset="0"/>
                <a:sym typeface="Lucida Grande" charset="0"/>
              </a:defRPr>
            </a:lvl7pPr>
            <a:lvl8pPr marL="1411288" algn="l" rtl="0" eaLnBrk="1" fontAlgn="base" hangingPunct="1">
              <a:spcBef>
                <a:spcPct val="0"/>
              </a:spcBef>
              <a:spcAft>
                <a:spcPct val="0"/>
              </a:spcAft>
              <a:defRPr sz="2800" b="1">
                <a:solidFill>
                  <a:srgbClr val="000000"/>
                </a:solidFill>
                <a:latin typeface="Lucida Grande" charset="0"/>
                <a:sym typeface="Lucida Grande" charset="0"/>
              </a:defRPr>
            </a:lvl8pPr>
            <a:lvl9pPr marL="1868488" algn="l" rtl="0" eaLnBrk="1" fontAlgn="base" hangingPunct="1">
              <a:spcBef>
                <a:spcPct val="0"/>
              </a:spcBef>
              <a:spcAft>
                <a:spcPct val="0"/>
              </a:spcAft>
              <a:defRPr sz="2800" b="1">
                <a:solidFill>
                  <a:srgbClr val="000000"/>
                </a:solidFill>
                <a:latin typeface="Lucida Grande" charset="0"/>
                <a:sym typeface="Lucida Grande" charset="0"/>
              </a:defRPr>
            </a:lvl9pPr>
          </a:lstStyle>
          <a:p>
            <a:r>
              <a:rPr lang="zh-TW" altLang="en-US" sz="6000" kern="0" dirty="0"/>
              <a:t>謝謝聽講 </a:t>
            </a:r>
          </a:p>
        </p:txBody>
      </p:sp>
    </p:spTree>
    <p:extLst>
      <p:ext uri="{BB962C8B-B14F-4D97-AF65-F5344CB8AC3E}">
        <p14:creationId xmlns:p14="http://schemas.microsoft.com/office/powerpoint/2010/main" val="2672767811"/>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24128" y="585216"/>
            <a:ext cx="9720072" cy="824484"/>
          </a:xfrm>
        </p:spPr>
        <p:txBody>
          <a:bodyPr/>
          <a:lstStyle/>
          <a:p>
            <a:r>
              <a:rPr lang="zh-TW" altLang="en-US" dirty="0"/>
              <a:t>特別休假休假方式</a:t>
            </a:r>
          </a:p>
        </p:txBody>
      </p:sp>
      <p:sp>
        <p:nvSpPr>
          <p:cNvPr id="3" name="內容版面配置區 2"/>
          <p:cNvSpPr>
            <a:spLocks noGrp="1"/>
          </p:cNvSpPr>
          <p:nvPr>
            <p:ph idx="1"/>
          </p:nvPr>
        </p:nvSpPr>
        <p:spPr>
          <a:xfrm>
            <a:off x="1024127" y="1409700"/>
            <a:ext cx="9720073" cy="5181600"/>
          </a:xfrm>
        </p:spPr>
        <p:txBody>
          <a:bodyPr>
            <a:normAutofit fontScale="77500" lnSpcReduction="20000"/>
          </a:bodyPr>
          <a:lstStyle/>
          <a:p>
            <a:pPr>
              <a:lnSpc>
                <a:spcPct val="120000"/>
              </a:lnSpc>
            </a:pPr>
            <a:r>
              <a:rPr lang="zh-TW" altLang="en-US" dirty="0"/>
              <a:t>執行細則</a:t>
            </a:r>
            <a:r>
              <a:rPr lang="zh-TW" altLang="zh-TW" dirty="0"/>
              <a:t>第</a:t>
            </a:r>
            <a:r>
              <a:rPr lang="en-US" altLang="zh-TW" dirty="0"/>
              <a:t> 24 </a:t>
            </a:r>
            <a:r>
              <a:rPr lang="zh-TW" altLang="zh-TW" dirty="0"/>
              <a:t>條</a:t>
            </a:r>
          </a:p>
          <a:p>
            <a:pPr>
              <a:lnSpc>
                <a:spcPct val="120000"/>
              </a:lnSpc>
            </a:pPr>
            <a:r>
              <a:rPr lang="zh-TW" altLang="zh-TW" sz="2900" dirty="0"/>
              <a:t>勞工於符合本法第三十八條第一項所定之特別休假條件時，取得特別休假之權利；其計算特別休假之工作年資，應依第五條之規定。</a:t>
            </a:r>
          </a:p>
          <a:p>
            <a:pPr>
              <a:lnSpc>
                <a:spcPct val="120000"/>
              </a:lnSpc>
            </a:pPr>
            <a:r>
              <a:rPr lang="zh-TW" altLang="zh-TW" sz="2900" dirty="0"/>
              <a:t>依本法第三十八條第一項規定給予之特別休假日數，勞工得於勞雇雙方協商之下列期間內，行使特別休假權利：</a:t>
            </a:r>
          </a:p>
          <a:p>
            <a:pPr marL="546100" indent="-457200">
              <a:lnSpc>
                <a:spcPct val="120000"/>
              </a:lnSpc>
              <a:buFont typeface="+mj-ea"/>
              <a:buAutoNum type="ea1ChtPeriod"/>
            </a:pPr>
            <a:r>
              <a:rPr lang="zh-TW" altLang="zh-TW" sz="2900" dirty="0"/>
              <a:t>以勞工受僱當日起算，每一週年之期間。但其工作六個月以上一年未滿者，為取得特別休假權利後六個月之期間。</a:t>
            </a:r>
          </a:p>
          <a:p>
            <a:pPr marL="546100" indent="-457200">
              <a:lnSpc>
                <a:spcPct val="120000"/>
              </a:lnSpc>
              <a:buFont typeface="+mj-ea"/>
              <a:buAutoNum type="ea1ChtPeriod"/>
            </a:pPr>
            <a:r>
              <a:rPr lang="zh-TW" altLang="zh-TW" sz="2900" dirty="0"/>
              <a:t>每年一月一日至十二月三十一日之期間。</a:t>
            </a:r>
          </a:p>
          <a:p>
            <a:pPr marL="546100" indent="-457200">
              <a:lnSpc>
                <a:spcPct val="120000"/>
              </a:lnSpc>
              <a:buFont typeface="+mj-ea"/>
              <a:buAutoNum type="ea1ChtPeriod"/>
            </a:pPr>
            <a:r>
              <a:rPr lang="zh-TW" altLang="zh-TW" sz="2900" dirty="0"/>
              <a:t>教育單位之學年度、事業單位之會計年度或勞雇雙方約定年度之期間。</a:t>
            </a:r>
          </a:p>
          <a:p>
            <a:pPr marL="88900" indent="0">
              <a:lnSpc>
                <a:spcPct val="120000"/>
              </a:lnSpc>
              <a:buNone/>
            </a:pPr>
            <a:r>
              <a:rPr lang="zh-TW" altLang="zh-TW" sz="2900" dirty="0"/>
              <a:t>雇主依本法第三十八條第三項規定告知勞工排定特別休假，應於勞工符合特別休假條件之日起三十日內為之。</a:t>
            </a:r>
            <a:endParaRPr lang="en-US" altLang="zh-TW" sz="2900"/>
          </a:p>
          <a:p>
            <a:pPr marL="88900" indent="0">
              <a:lnSpc>
                <a:spcPct val="120000"/>
              </a:lnSpc>
              <a:buNone/>
            </a:pPr>
            <a:r>
              <a:rPr lang="zh-TW" altLang="zh-TW" sz="2900"/>
              <a:t>本</a:t>
            </a:r>
            <a:r>
              <a:rPr lang="zh-TW" altLang="zh-TW" sz="2900" dirty="0"/>
              <a:t>法第三十九條所定休假日，為本法第三十七條所定休假及第三十八條所定特別休假。</a:t>
            </a:r>
            <a:endParaRPr lang="zh-TW" altLang="en-US" sz="2900" dirty="0"/>
          </a:p>
        </p:txBody>
      </p:sp>
    </p:spTree>
    <p:extLst>
      <p:ext uri="{BB962C8B-B14F-4D97-AF65-F5344CB8AC3E}">
        <p14:creationId xmlns:p14="http://schemas.microsoft.com/office/powerpoint/2010/main" val="3402784"/>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內容版面配置區 8"/>
          <p:cNvGraphicFramePr>
            <a:graphicFrameLocks/>
          </p:cNvGraphicFramePr>
          <p:nvPr>
            <p:extLst/>
          </p:nvPr>
        </p:nvGraphicFramePr>
        <p:xfrm>
          <a:off x="7124700" y="2084832"/>
          <a:ext cx="4572000" cy="4137576"/>
        </p:xfrm>
        <a:graphic>
          <a:graphicData uri="http://schemas.openxmlformats.org/drawingml/2006/table">
            <a:tbl>
              <a:tblPr>
                <a:tableStyleId>{5940675A-B579-460E-94D1-54222C63F5DA}</a:tableStyleId>
              </a:tblPr>
              <a:tblGrid>
                <a:gridCol w="4572000">
                  <a:extLst>
                    <a:ext uri="{9D8B030D-6E8A-4147-A177-3AD203B41FA5}">
                      <a16:colId xmlns:a16="http://schemas.microsoft.com/office/drawing/2014/main" val="20000"/>
                    </a:ext>
                  </a:extLst>
                </a:gridCol>
              </a:tblGrid>
              <a:tr h="244029">
                <a:tc>
                  <a:txBody>
                    <a:bodyPr/>
                    <a:lstStyle/>
                    <a:p>
                      <a:pPr algn="l" fontAlgn="ctr"/>
                      <a:r>
                        <a:rPr lang="zh-TW" altLang="en-US" sz="2000" u="none" strike="noStrike" dirty="0">
                          <a:effectLst/>
                        </a:rPr>
                        <a:t>某甲</a:t>
                      </a:r>
                      <a:r>
                        <a:rPr lang="en-US" altLang="zh-TW" sz="2000" u="none" strike="noStrike" dirty="0">
                          <a:effectLst/>
                        </a:rPr>
                        <a:t>106</a:t>
                      </a:r>
                      <a:r>
                        <a:rPr lang="zh-TW" altLang="en-US" sz="2000" u="none" strike="noStrike" dirty="0">
                          <a:effectLst/>
                        </a:rPr>
                        <a:t>年</a:t>
                      </a:r>
                      <a:r>
                        <a:rPr lang="en-US" altLang="zh-TW" sz="2000" u="none" strike="noStrike" dirty="0">
                          <a:effectLst/>
                        </a:rPr>
                        <a:t>5/1</a:t>
                      </a:r>
                      <a:r>
                        <a:rPr lang="zh-TW" altLang="en-US" sz="2000" u="none" strike="noStrike" dirty="0">
                          <a:effectLst/>
                        </a:rPr>
                        <a:t>到職</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164" marR="4164" marT="4164" marB="0" anchor="ctr"/>
                </a:tc>
                <a:extLst>
                  <a:ext uri="{0D108BD9-81ED-4DB2-BD59-A6C34878D82A}">
                    <a16:rowId xmlns:a16="http://schemas.microsoft.com/office/drawing/2014/main" val="10000"/>
                  </a:ext>
                </a:extLst>
              </a:tr>
              <a:tr h="563848">
                <a:tc>
                  <a:txBody>
                    <a:bodyPr/>
                    <a:lstStyle/>
                    <a:p>
                      <a:pPr algn="l" fontAlgn="ctr"/>
                      <a:r>
                        <a:rPr lang="en-US" altLang="zh-TW" sz="2000" u="none" strike="noStrike">
                          <a:effectLst/>
                        </a:rPr>
                        <a:t>106</a:t>
                      </a:r>
                      <a:r>
                        <a:rPr lang="zh-TW" altLang="en-US" sz="2000" u="none" strike="noStrike">
                          <a:effectLst/>
                        </a:rPr>
                        <a:t>年</a:t>
                      </a:r>
                      <a:r>
                        <a:rPr lang="en-US" altLang="zh-TW" sz="2000" u="none" strike="noStrike">
                          <a:effectLst/>
                        </a:rPr>
                        <a:t>11/1</a:t>
                      </a:r>
                      <a:r>
                        <a:rPr lang="zh-TW" altLang="en-US" sz="2000" u="none" strike="noStrike">
                          <a:effectLst/>
                        </a:rPr>
                        <a:t>起滿半年有</a:t>
                      </a:r>
                      <a:r>
                        <a:rPr lang="en-US" altLang="zh-TW" sz="2000" u="none" strike="noStrike">
                          <a:effectLst/>
                        </a:rPr>
                        <a:t>3</a:t>
                      </a:r>
                      <a:r>
                        <a:rPr lang="zh-TW" altLang="en-US" sz="2000" u="none" strike="noStrike">
                          <a:effectLst/>
                        </a:rPr>
                        <a:t>天年假</a:t>
                      </a:r>
                      <a:r>
                        <a:rPr lang="en-US" altLang="zh-TW" sz="2000" u="none" strike="noStrike">
                          <a:effectLst/>
                        </a:rPr>
                        <a:t>(</a:t>
                      </a:r>
                      <a:r>
                        <a:rPr lang="zh-TW" altLang="en-US" sz="2000" u="none" strike="noStrike">
                          <a:effectLst/>
                        </a:rPr>
                        <a:t>半年內要用完</a:t>
                      </a:r>
                      <a:r>
                        <a:rPr lang="en-US" altLang="zh-TW" sz="2000" u="none" strike="noStrike">
                          <a:effectLst/>
                        </a:rPr>
                        <a:t>)</a:t>
                      </a:r>
                      <a:endParaRPr lang="en-US" altLang="zh-TW" sz="2000" b="0" i="0" u="none" strike="noStrike">
                        <a:solidFill>
                          <a:srgbClr val="000000"/>
                        </a:solidFill>
                        <a:effectLst/>
                        <a:latin typeface="微軟正黑體" panose="020B0604030504040204" pitchFamily="34" charset="-120"/>
                        <a:ea typeface="微軟正黑體" panose="020B0604030504040204" pitchFamily="34" charset="-120"/>
                      </a:endParaRPr>
                    </a:p>
                  </a:txBody>
                  <a:tcPr marL="4164" marR="4164" marT="4164" marB="0" anchor="ctr"/>
                </a:tc>
                <a:extLst>
                  <a:ext uri="{0D108BD9-81ED-4DB2-BD59-A6C34878D82A}">
                    <a16:rowId xmlns:a16="http://schemas.microsoft.com/office/drawing/2014/main" val="10001"/>
                  </a:ext>
                </a:extLst>
              </a:tr>
              <a:tr h="803712">
                <a:tc>
                  <a:txBody>
                    <a:bodyPr/>
                    <a:lstStyle/>
                    <a:p>
                      <a:pPr algn="l" fontAlgn="ctr"/>
                      <a:r>
                        <a:rPr lang="en-US" altLang="zh-TW" sz="2000" u="none" strike="noStrike">
                          <a:effectLst/>
                        </a:rPr>
                        <a:t>107</a:t>
                      </a:r>
                      <a:r>
                        <a:rPr lang="zh-TW" altLang="en-US" sz="2000" u="none" strike="noStrike">
                          <a:effectLst/>
                        </a:rPr>
                        <a:t>年度</a:t>
                      </a:r>
                      <a:r>
                        <a:rPr lang="en-US" altLang="zh-TW" sz="2000" u="none" strike="noStrike">
                          <a:effectLst/>
                        </a:rPr>
                        <a:t>4/30</a:t>
                      </a:r>
                      <a:r>
                        <a:rPr lang="zh-TW" altLang="en-US" sz="2000" u="none" strike="noStrike">
                          <a:effectLst/>
                        </a:rPr>
                        <a:t>滿一年</a:t>
                      </a:r>
                      <a:r>
                        <a:rPr lang="en-US" altLang="zh-TW" sz="2000" u="none" strike="noStrike">
                          <a:effectLst/>
                        </a:rPr>
                        <a:t>, </a:t>
                      </a:r>
                      <a:r>
                        <a:rPr lang="zh-TW" altLang="en-US" sz="2000" u="none" strike="noStrike">
                          <a:effectLst/>
                        </a:rPr>
                        <a:t>自</a:t>
                      </a:r>
                      <a:r>
                        <a:rPr lang="en-US" altLang="zh-TW" sz="2000" u="none" strike="noStrike">
                          <a:effectLst/>
                        </a:rPr>
                        <a:t>107/5/1-108/4/30</a:t>
                      </a:r>
                      <a:r>
                        <a:rPr lang="zh-TW" altLang="en-US" sz="2000" u="none" strike="noStrike">
                          <a:effectLst/>
                        </a:rPr>
                        <a:t>有</a:t>
                      </a:r>
                      <a:r>
                        <a:rPr lang="en-US" altLang="zh-TW" sz="2000" u="none" strike="noStrike">
                          <a:effectLst/>
                        </a:rPr>
                        <a:t>7</a:t>
                      </a:r>
                      <a:r>
                        <a:rPr lang="zh-TW" altLang="en-US" sz="2000" u="none" strike="noStrike">
                          <a:effectLst/>
                        </a:rPr>
                        <a:t>天年假</a:t>
                      </a:r>
                      <a:r>
                        <a:rPr lang="en-US" altLang="zh-TW" sz="2000" u="none" strike="noStrike">
                          <a:effectLst/>
                        </a:rPr>
                        <a:t>(</a:t>
                      </a:r>
                      <a:r>
                        <a:rPr lang="zh-TW" altLang="en-US" sz="2000" u="none" strike="noStrike">
                          <a:effectLst/>
                        </a:rPr>
                        <a:t>一年內要用完</a:t>
                      </a:r>
                      <a:r>
                        <a:rPr lang="en-US" altLang="zh-TW" sz="2000" u="none" strike="noStrike">
                          <a:effectLst/>
                        </a:rPr>
                        <a:t>)</a:t>
                      </a:r>
                      <a:endParaRPr lang="en-US" altLang="zh-TW" sz="2000" b="0" i="0" u="none" strike="noStrike">
                        <a:solidFill>
                          <a:srgbClr val="000000"/>
                        </a:solidFill>
                        <a:effectLst/>
                        <a:latin typeface="微軟正黑體" panose="020B0604030504040204" pitchFamily="34" charset="-120"/>
                        <a:ea typeface="微軟正黑體" panose="020B0604030504040204" pitchFamily="34" charset="-120"/>
                      </a:endParaRPr>
                    </a:p>
                  </a:txBody>
                  <a:tcPr marL="4164" marR="4164" marT="4164" marB="0" anchor="ctr"/>
                </a:tc>
                <a:extLst>
                  <a:ext uri="{0D108BD9-81ED-4DB2-BD59-A6C34878D82A}">
                    <a16:rowId xmlns:a16="http://schemas.microsoft.com/office/drawing/2014/main" val="10002"/>
                  </a:ext>
                </a:extLst>
              </a:tr>
              <a:tr h="803712">
                <a:tc>
                  <a:txBody>
                    <a:bodyPr/>
                    <a:lstStyle/>
                    <a:p>
                      <a:pPr algn="l" fontAlgn="ctr"/>
                      <a:r>
                        <a:rPr lang="en-US" altLang="zh-TW" sz="2000" u="none" strike="noStrike">
                          <a:effectLst/>
                        </a:rPr>
                        <a:t>108</a:t>
                      </a:r>
                      <a:r>
                        <a:rPr lang="zh-TW" altLang="en-US" sz="2000" u="none" strike="noStrike">
                          <a:effectLst/>
                        </a:rPr>
                        <a:t>年度</a:t>
                      </a:r>
                      <a:r>
                        <a:rPr lang="en-US" altLang="zh-TW" sz="2000" u="none" strike="noStrike">
                          <a:effectLst/>
                        </a:rPr>
                        <a:t>4/30</a:t>
                      </a:r>
                      <a:r>
                        <a:rPr lang="zh-TW" altLang="en-US" sz="2000" u="none" strike="noStrike">
                          <a:effectLst/>
                        </a:rPr>
                        <a:t>滿</a:t>
                      </a:r>
                      <a:r>
                        <a:rPr lang="en-US" altLang="zh-TW" sz="2000" u="none" strike="noStrike">
                          <a:effectLst/>
                        </a:rPr>
                        <a:t>2</a:t>
                      </a:r>
                      <a:r>
                        <a:rPr lang="zh-TW" altLang="en-US" sz="2000" u="none" strike="noStrike">
                          <a:effectLst/>
                        </a:rPr>
                        <a:t>年</a:t>
                      </a:r>
                      <a:r>
                        <a:rPr lang="en-US" altLang="zh-TW" sz="2000" u="none" strike="noStrike">
                          <a:effectLst/>
                        </a:rPr>
                        <a:t>, </a:t>
                      </a:r>
                      <a:r>
                        <a:rPr lang="zh-TW" altLang="en-US" sz="2000" u="none" strike="noStrike">
                          <a:effectLst/>
                        </a:rPr>
                        <a:t>自</a:t>
                      </a:r>
                      <a:r>
                        <a:rPr lang="en-US" altLang="zh-TW" sz="2000" u="none" strike="noStrike">
                          <a:effectLst/>
                        </a:rPr>
                        <a:t>108/5/1-109/4/30</a:t>
                      </a:r>
                      <a:r>
                        <a:rPr lang="zh-TW" altLang="en-US" sz="2000" u="none" strike="noStrike">
                          <a:effectLst/>
                        </a:rPr>
                        <a:t>有</a:t>
                      </a:r>
                      <a:r>
                        <a:rPr lang="en-US" altLang="zh-TW" sz="2000" u="none" strike="noStrike">
                          <a:effectLst/>
                        </a:rPr>
                        <a:t>10</a:t>
                      </a:r>
                      <a:r>
                        <a:rPr lang="zh-TW" altLang="en-US" sz="2000" u="none" strike="noStrike">
                          <a:effectLst/>
                        </a:rPr>
                        <a:t>天年假</a:t>
                      </a:r>
                      <a:r>
                        <a:rPr lang="en-US" altLang="zh-TW" sz="2000" u="none" strike="noStrike">
                          <a:effectLst/>
                        </a:rPr>
                        <a:t>(</a:t>
                      </a:r>
                      <a:r>
                        <a:rPr lang="zh-TW" altLang="en-US" sz="2000" u="none" strike="noStrike">
                          <a:effectLst/>
                        </a:rPr>
                        <a:t>一年內要用完</a:t>
                      </a:r>
                      <a:r>
                        <a:rPr lang="en-US" altLang="zh-TW" sz="2000" u="none" strike="noStrike">
                          <a:effectLst/>
                        </a:rPr>
                        <a:t>)</a:t>
                      </a:r>
                      <a:endParaRPr lang="en-US" altLang="zh-TW" sz="2000" b="0" i="0" u="none" strike="noStrike">
                        <a:solidFill>
                          <a:srgbClr val="000000"/>
                        </a:solidFill>
                        <a:effectLst/>
                        <a:latin typeface="微軟正黑體" panose="020B0604030504040204" pitchFamily="34" charset="-120"/>
                        <a:ea typeface="微軟正黑體" panose="020B0604030504040204" pitchFamily="34" charset="-120"/>
                      </a:endParaRPr>
                    </a:p>
                  </a:txBody>
                  <a:tcPr marL="4164" marR="4164" marT="4164" marB="0" anchor="ctr"/>
                </a:tc>
                <a:extLst>
                  <a:ext uri="{0D108BD9-81ED-4DB2-BD59-A6C34878D82A}">
                    <a16:rowId xmlns:a16="http://schemas.microsoft.com/office/drawing/2014/main" val="10003"/>
                  </a:ext>
                </a:extLst>
              </a:tr>
              <a:tr h="803712">
                <a:tc>
                  <a:txBody>
                    <a:bodyPr/>
                    <a:lstStyle/>
                    <a:p>
                      <a:pPr algn="l" fontAlgn="ctr"/>
                      <a:r>
                        <a:rPr lang="en-US" altLang="zh-TW" sz="2000" u="none" strike="noStrike" dirty="0">
                          <a:effectLst/>
                        </a:rPr>
                        <a:t>109</a:t>
                      </a:r>
                      <a:r>
                        <a:rPr lang="zh-TW" altLang="en-US" sz="2000" u="none" strike="noStrike" dirty="0">
                          <a:effectLst/>
                        </a:rPr>
                        <a:t>年度</a:t>
                      </a:r>
                      <a:r>
                        <a:rPr lang="en-US" altLang="zh-TW" sz="2000" u="none" strike="noStrike" dirty="0">
                          <a:effectLst/>
                        </a:rPr>
                        <a:t>4/30</a:t>
                      </a:r>
                      <a:r>
                        <a:rPr lang="zh-TW" altLang="en-US" sz="2000" u="none" strike="noStrike" dirty="0">
                          <a:effectLst/>
                        </a:rPr>
                        <a:t>滿</a:t>
                      </a:r>
                      <a:r>
                        <a:rPr lang="en-US" altLang="zh-TW" sz="2000" u="none" strike="noStrike" dirty="0">
                          <a:effectLst/>
                        </a:rPr>
                        <a:t>3</a:t>
                      </a:r>
                      <a:r>
                        <a:rPr lang="zh-TW" altLang="en-US" sz="2000" u="none" strike="noStrike" dirty="0">
                          <a:effectLst/>
                        </a:rPr>
                        <a:t>年</a:t>
                      </a:r>
                      <a:r>
                        <a:rPr lang="en-US" altLang="zh-TW" sz="2000" u="none" strike="noStrike" dirty="0">
                          <a:effectLst/>
                        </a:rPr>
                        <a:t>, </a:t>
                      </a:r>
                      <a:r>
                        <a:rPr lang="zh-TW" altLang="en-US" sz="2000" u="none" strike="noStrike" dirty="0">
                          <a:effectLst/>
                        </a:rPr>
                        <a:t>自</a:t>
                      </a:r>
                      <a:r>
                        <a:rPr lang="en-US" altLang="zh-TW" sz="2000" u="none" strike="noStrike" dirty="0">
                          <a:effectLst/>
                        </a:rPr>
                        <a:t>109/5/1-110/4/30</a:t>
                      </a:r>
                      <a:r>
                        <a:rPr lang="zh-TW" altLang="en-US" sz="2000" u="none" strike="noStrike" dirty="0">
                          <a:effectLst/>
                        </a:rPr>
                        <a:t>有</a:t>
                      </a:r>
                      <a:r>
                        <a:rPr lang="en-US" altLang="zh-TW" sz="2000" u="none" strike="noStrike" dirty="0">
                          <a:effectLst/>
                        </a:rPr>
                        <a:t>14</a:t>
                      </a:r>
                      <a:r>
                        <a:rPr lang="zh-TW" altLang="en-US" sz="2000" u="none" strike="noStrike" dirty="0">
                          <a:effectLst/>
                        </a:rPr>
                        <a:t>天年假</a:t>
                      </a:r>
                      <a:r>
                        <a:rPr lang="en-US" altLang="zh-TW" sz="2000" u="none" strike="noStrike" dirty="0">
                          <a:effectLst/>
                        </a:rPr>
                        <a:t>(</a:t>
                      </a:r>
                      <a:r>
                        <a:rPr lang="zh-TW" altLang="en-US" sz="2000" u="none" strike="noStrike" dirty="0">
                          <a:effectLst/>
                        </a:rPr>
                        <a:t>一年內要用完</a:t>
                      </a:r>
                      <a:r>
                        <a:rPr lang="en-US" altLang="zh-TW" sz="2000" u="none" strike="noStrike" dirty="0">
                          <a:effectLst/>
                        </a:rPr>
                        <a:t>)</a:t>
                      </a:r>
                      <a:endPar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164" marR="4164" marT="4164" marB="0" anchor="ctr"/>
                </a:tc>
                <a:extLst>
                  <a:ext uri="{0D108BD9-81ED-4DB2-BD59-A6C34878D82A}">
                    <a16:rowId xmlns:a16="http://schemas.microsoft.com/office/drawing/2014/main" val="10004"/>
                  </a:ext>
                </a:extLst>
              </a:tr>
              <a:tr h="803712">
                <a:tc>
                  <a:txBody>
                    <a:bodyPr/>
                    <a:lstStyle/>
                    <a:p>
                      <a:pPr algn="l" fontAlgn="ctr"/>
                      <a:r>
                        <a:rPr lang="en-US" altLang="zh-TW" sz="2000" u="none" strike="noStrike" dirty="0">
                          <a:effectLst/>
                        </a:rPr>
                        <a:t>110</a:t>
                      </a:r>
                      <a:r>
                        <a:rPr lang="zh-TW" altLang="en-US" sz="2000" u="none" strike="noStrike" dirty="0">
                          <a:effectLst/>
                        </a:rPr>
                        <a:t>年度</a:t>
                      </a:r>
                      <a:r>
                        <a:rPr lang="en-US" altLang="zh-TW" sz="2000" u="none" strike="noStrike" dirty="0">
                          <a:effectLst/>
                        </a:rPr>
                        <a:t>4/30</a:t>
                      </a:r>
                      <a:r>
                        <a:rPr lang="zh-TW" altLang="en-US" sz="2000" u="none" strike="noStrike" dirty="0">
                          <a:effectLst/>
                        </a:rPr>
                        <a:t>滿</a:t>
                      </a:r>
                      <a:r>
                        <a:rPr lang="en-US" altLang="zh-TW" sz="2000" u="none" strike="noStrike" dirty="0">
                          <a:effectLst/>
                        </a:rPr>
                        <a:t>4</a:t>
                      </a:r>
                      <a:r>
                        <a:rPr lang="zh-TW" altLang="en-US" sz="2000" u="none" strike="noStrike" dirty="0">
                          <a:effectLst/>
                        </a:rPr>
                        <a:t>年</a:t>
                      </a:r>
                      <a:r>
                        <a:rPr lang="en-US" altLang="zh-TW" sz="2000" u="none" strike="noStrike" dirty="0">
                          <a:effectLst/>
                        </a:rPr>
                        <a:t>, </a:t>
                      </a:r>
                      <a:r>
                        <a:rPr lang="zh-TW" altLang="en-US" sz="2000" u="none" strike="noStrike" dirty="0">
                          <a:effectLst/>
                        </a:rPr>
                        <a:t>自</a:t>
                      </a:r>
                      <a:r>
                        <a:rPr lang="en-US" altLang="zh-TW" sz="2000" u="none" strike="noStrike" dirty="0">
                          <a:effectLst/>
                        </a:rPr>
                        <a:t>110/5/1-111/4/30</a:t>
                      </a:r>
                      <a:r>
                        <a:rPr lang="zh-TW" altLang="en-US" sz="2000" u="none" strike="noStrike" dirty="0">
                          <a:effectLst/>
                        </a:rPr>
                        <a:t>有</a:t>
                      </a:r>
                      <a:r>
                        <a:rPr lang="en-US" altLang="zh-TW" sz="2000" u="none" strike="noStrike" dirty="0">
                          <a:effectLst/>
                        </a:rPr>
                        <a:t>14</a:t>
                      </a:r>
                      <a:r>
                        <a:rPr lang="zh-TW" altLang="en-US" sz="2000" u="none" strike="noStrike" dirty="0">
                          <a:effectLst/>
                        </a:rPr>
                        <a:t>天年假</a:t>
                      </a:r>
                      <a:r>
                        <a:rPr lang="en-US" altLang="zh-TW" sz="2000" u="none" strike="noStrike" dirty="0">
                          <a:effectLst/>
                        </a:rPr>
                        <a:t>(</a:t>
                      </a:r>
                      <a:r>
                        <a:rPr lang="zh-TW" altLang="en-US" sz="2000" u="none" strike="noStrike" dirty="0">
                          <a:effectLst/>
                        </a:rPr>
                        <a:t>一年內要用完</a:t>
                      </a:r>
                      <a:r>
                        <a:rPr lang="en-US" altLang="zh-TW" sz="2000" u="none" strike="noStrike" dirty="0">
                          <a:effectLst/>
                        </a:rPr>
                        <a:t>)</a:t>
                      </a:r>
                      <a:endPar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164" marR="4164" marT="4164" marB="0" anchor="ctr"/>
                </a:tc>
                <a:extLst>
                  <a:ext uri="{0D108BD9-81ED-4DB2-BD59-A6C34878D82A}">
                    <a16:rowId xmlns:a16="http://schemas.microsoft.com/office/drawing/2014/main" val="10005"/>
                  </a:ext>
                </a:extLst>
              </a:tr>
            </a:tbl>
          </a:graphicData>
        </a:graphic>
      </p:graphicFrame>
      <p:sp>
        <p:nvSpPr>
          <p:cNvPr id="12" name="標題 11"/>
          <p:cNvSpPr>
            <a:spLocks noGrp="1"/>
          </p:cNvSpPr>
          <p:nvPr>
            <p:ph type="title"/>
          </p:nvPr>
        </p:nvSpPr>
        <p:spPr/>
        <p:txBody>
          <a:bodyPr/>
          <a:lstStyle/>
          <a:p>
            <a:r>
              <a:rPr lang="zh-TW" altLang="en-US" dirty="0"/>
              <a:t>到職日制</a:t>
            </a:r>
          </a:p>
        </p:txBody>
      </p:sp>
      <p:pic>
        <p:nvPicPr>
          <p:cNvPr id="15" name="圖片 14"/>
          <p:cNvPicPr>
            <a:picLocks noChangeAspect="1"/>
          </p:cNvPicPr>
          <p:nvPr/>
        </p:nvPicPr>
        <p:blipFill>
          <a:blip r:embed="rId2"/>
          <a:stretch>
            <a:fillRect/>
          </a:stretch>
        </p:blipFill>
        <p:spPr>
          <a:xfrm>
            <a:off x="457200" y="2084832"/>
            <a:ext cx="6513703" cy="4153958"/>
          </a:xfrm>
          <a:prstGeom prst="rect">
            <a:avLst/>
          </a:prstGeom>
          <a:ln>
            <a:solidFill>
              <a:schemeClr val="tx1"/>
            </a:solidFill>
          </a:ln>
        </p:spPr>
      </p:pic>
    </p:spTree>
    <p:extLst>
      <p:ext uri="{BB962C8B-B14F-4D97-AF65-F5344CB8AC3E}">
        <p14:creationId xmlns:p14="http://schemas.microsoft.com/office/powerpoint/2010/main" val="4255075221"/>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曆年制</a:t>
            </a:r>
          </a:p>
        </p:txBody>
      </p:sp>
      <p:graphicFrame>
        <p:nvGraphicFramePr>
          <p:cNvPr id="5" name="內容版面配置區 4"/>
          <p:cNvGraphicFramePr>
            <a:graphicFrameLocks noGrp="1"/>
          </p:cNvGraphicFramePr>
          <p:nvPr>
            <p:ph idx="1"/>
            <p:extLst/>
          </p:nvPr>
        </p:nvGraphicFramePr>
        <p:xfrm>
          <a:off x="7353300" y="2286000"/>
          <a:ext cx="4025899" cy="4022724"/>
        </p:xfrm>
        <a:graphic>
          <a:graphicData uri="http://schemas.openxmlformats.org/drawingml/2006/table">
            <a:tbl>
              <a:tblPr>
                <a:tableStyleId>{5940675A-B579-460E-94D1-54222C63F5DA}</a:tableStyleId>
              </a:tblPr>
              <a:tblGrid>
                <a:gridCol w="4025899">
                  <a:extLst>
                    <a:ext uri="{9D8B030D-6E8A-4147-A177-3AD203B41FA5}">
                      <a16:colId xmlns:a16="http://schemas.microsoft.com/office/drawing/2014/main" val="20000"/>
                    </a:ext>
                  </a:extLst>
                </a:gridCol>
              </a:tblGrid>
              <a:tr h="552859">
                <a:tc>
                  <a:txBody>
                    <a:bodyPr/>
                    <a:lstStyle/>
                    <a:p>
                      <a:pPr algn="l" fontAlgn="ctr"/>
                      <a:r>
                        <a:rPr lang="zh-TW" altLang="en-US" sz="2000" u="none" strike="noStrike">
                          <a:effectLst/>
                        </a:rPr>
                        <a:t>某甲</a:t>
                      </a:r>
                      <a:r>
                        <a:rPr lang="en-US" altLang="zh-TW" sz="2000" u="none" strike="noStrike">
                          <a:effectLst/>
                        </a:rPr>
                        <a:t>106</a:t>
                      </a:r>
                      <a:r>
                        <a:rPr lang="zh-TW" altLang="en-US" sz="2000" u="none" strike="noStrike">
                          <a:effectLst/>
                        </a:rPr>
                        <a:t>年</a:t>
                      </a:r>
                      <a:r>
                        <a:rPr lang="en-US" altLang="zh-TW" sz="2000" u="none" strike="noStrike">
                          <a:effectLst/>
                        </a:rPr>
                        <a:t>5/1</a:t>
                      </a:r>
                      <a:r>
                        <a:rPr lang="zh-TW" altLang="en-US" sz="2000" u="none" strike="noStrike">
                          <a:effectLst/>
                        </a:rPr>
                        <a:t>到職</a:t>
                      </a:r>
                      <a:endParaRPr lang="zh-TW" altLang="en-US" sz="2000" b="0" i="0" u="none" strike="noStrike">
                        <a:solidFill>
                          <a:srgbClr val="000000"/>
                        </a:solidFill>
                        <a:effectLst/>
                        <a:latin typeface="微軟正黑體" panose="020B0604030504040204" pitchFamily="34" charset="-120"/>
                        <a:ea typeface="微軟正黑體" panose="020B0604030504040204" pitchFamily="34" charset="-120"/>
                      </a:endParaRPr>
                    </a:p>
                  </a:txBody>
                  <a:tcPr marL="4083" marR="4083" marT="4083" marB="0" anchor="ctr"/>
                </a:tc>
                <a:extLst>
                  <a:ext uri="{0D108BD9-81ED-4DB2-BD59-A6C34878D82A}">
                    <a16:rowId xmlns:a16="http://schemas.microsoft.com/office/drawing/2014/main" val="10000"/>
                  </a:ext>
                </a:extLst>
              </a:tr>
              <a:tr h="396066">
                <a:tc>
                  <a:txBody>
                    <a:bodyPr/>
                    <a:lstStyle/>
                    <a:p>
                      <a:pPr algn="l" fontAlgn="ctr"/>
                      <a:r>
                        <a:rPr lang="en-US" altLang="zh-TW" sz="2000" u="none" strike="noStrike">
                          <a:effectLst/>
                        </a:rPr>
                        <a:t>106</a:t>
                      </a:r>
                      <a:r>
                        <a:rPr lang="zh-TW" altLang="en-US" sz="2000" u="none" strike="noStrike">
                          <a:effectLst/>
                        </a:rPr>
                        <a:t>年特休</a:t>
                      </a:r>
                      <a:r>
                        <a:rPr lang="en-US" altLang="zh-TW" sz="2000" u="none" strike="noStrike">
                          <a:effectLst/>
                        </a:rPr>
                        <a:t>= 1</a:t>
                      </a:r>
                      <a:r>
                        <a:rPr lang="zh-TW" altLang="en-US" sz="2000" u="none" strike="noStrike">
                          <a:effectLst/>
                        </a:rPr>
                        <a:t>天</a:t>
                      </a:r>
                      <a:endParaRPr lang="zh-TW" altLang="en-US" sz="2000" b="0" i="0" u="none" strike="noStrike">
                        <a:solidFill>
                          <a:srgbClr val="000000"/>
                        </a:solidFill>
                        <a:effectLst/>
                        <a:latin typeface="微軟正黑體" panose="020B0604030504040204" pitchFamily="34" charset="-120"/>
                        <a:ea typeface="微軟正黑體" panose="020B0604030504040204" pitchFamily="34" charset="-120"/>
                      </a:endParaRPr>
                    </a:p>
                  </a:txBody>
                  <a:tcPr marL="4083" marR="4083" marT="4083" marB="0" anchor="ctr"/>
                </a:tc>
                <a:extLst>
                  <a:ext uri="{0D108BD9-81ED-4DB2-BD59-A6C34878D82A}">
                    <a16:rowId xmlns:a16="http://schemas.microsoft.com/office/drawing/2014/main" val="10001"/>
                  </a:ext>
                </a:extLst>
              </a:tr>
              <a:tr h="709652">
                <a:tc>
                  <a:txBody>
                    <a:bodyPr/>
                    <a:lstStyle/>
                    <a:p>
                      <a:pPr algn="l" fontAlgn="ctr"/>
                      <a:r>
                        <a:rPr lang="en-US" altLang="zh-TW" sz="2000" u="none" strike="noStrike">
                          <a:effectLst/>
                        </a:rPr>
                        <a:t>107</a:t>
                      </a:r>
                      <a:r>
                        <a:rPr lang="zh-TW" altLang="en-US" sz="2000" u="none" strike="noStrike">
                          <a:effectLst/>
                        </a:rPr>
                        <a:t>年度</a:t>
                      </a:r>
                      <a:r>
                        <a:rPr lang="en-US" altLang="zh-TW" sz="2000" u="none" strike="noStrike">
                          <a:effectLst/>
                        </a:rPr>
                        <a:t>= 2</a:t>
                      </a:r>
                      <a:r>
                        <a:rPr lang="zh-TW" altLang="en-US" sz="2000" u="none" strike="noStrike">
                          <a:effectLst/>
                        </a:rPr>
                        <a:t>天</a:t>
                      </a:r>
                      <a:r>
                        <a:rPr lang="en-US" altLang="zh-TW" sz="2000" u="none" strike="noStrike">
                          <a:effectLst/>
                        </a:rPr>
                        <a:t>+4.67</a:t>
                      </a:r>
                      <a:r>
                        <a:rPr lang="zh-TW" altLang="en-US" sz="2000" u="none" strike="noStrike">
                          <a:effectLst/>
                        </a:rPr>
                        <a:t>天</a:t>
                      </a:r>
                      <a:r>
                        <a:rPr lang="en-US" altLang="zh-TW" sz="2000" u="none" strike="noStrike">
                          <a:effectLst/>
                        </a:rPr>
                        <a:t>= 6.67</a:t>
                      </a:r>
                      <a:r>
                        <a:rPr lang="zh-TW" altLang="en-US" sz="2000" u="none" strike="noStrike">
                          <a:effectLst/>
                        </a:rPr>
                        <a:t>天</a:t>
                      </a:r>
                      <a:endParaRPr lang="zh-TW" altLang="en-US" sz="2000" b="0" i="0" u="none" strike="noStrike">
                        <a:solidFill>
                          <a:srgbClr val="000000"/>
                        </a:solidFill>
                        <a:effectLst/>
                        <a:latin typeface="微軟正黑體" panose="020B0604030504040204" pitchFamily="34" charset="-120"/>
                        <a:ea typeface="微軟正黑體" panose="020B0604030504040204" pitchFamily="34" charset="-120"/>
                      </a:endParaRPr>
                    </a:p>
                  </a:txBody>
                  <a:tcPr marL="4083" marR="4083" marT="4083" marB="0" anchor="ctr"/>
                </a:tc>
                <a:extLst>
                  <a:ext uri="{0D108BD9-81ED-4DB2-BD59-A6C34878D82A}">
                    <a16:rowId xmlns:a16="http://schemas.microsoft.com/office/drawing/2014/main" val="10002"/>
                  </a:ext>
                </a:extLst>
              </a:tr>
              <a:tr h="788049">
                <a:tc>
                  <a:txBody>
                    <a:bodyPr/>
                    <a:lstStyle/>
                    <a:p>
                      <a:pPr algn="l" fontAlgn="ctr"/>
                      <a:r>
                        <a:rPr lang="en-US" altLang="zh-TW" sz="2000" u="none" strike="noStrike">
                          <a:effectLst/>
                        </a:rPr>
                        <a:t>108</a:t>
                      </a:r>
                      <a:r>
                        <a:rPr lang="zh-TW" altLang="en-US" sz="2000" u="none" strike="noStrike">
                          <a:effectLst/>
                        </a:rPr>
                        <a:t>年度</a:t>
                      </a:r>
                      <a:r>
                        <a:rPr lang="en-US" altLang="zh-TW" sz="2000" u="none" strike="noStrike">
                          <a:effectLst/>
                        </a:rPr>
                        <a:t>= 2.3</a:t>
                      </a:r>
                      <a:r>
                        <a:rPr lang="zh-TW" altLang="en-US" sz="2000" u="none" strike="noStrike">
                          <a:effectLst/>
                        </a:rPr>
                        <a:t>天 </a:t>
                      </a:r>
                      <a:r>
                        <a:rPr lang="en-US" altLang="zh-TW" sz="2000" u="none" strike="noStrike">
                          <a:effectLst/>
                        </a:rPr>
                        <a:t>+ 6.7</a:t>
                      </a:r>
                      <a:r>
                        <a:rPr lang="zh-TW" altLang="en-US" sz="2000" u="none" strike="noStrike">
                          <a:effectLst/>
                        </a:rPr>
                        <a:t>天 </a:t>
                      </a:r>
                      <a:r>
                        <a:rPr lang="en-US" altLang="zh-TW" sz="2000" u="none" strike="noStrike">
                          <a:effectLst/>
                        </a:rPr>
                        <a:t>= 9</a:t>
                      </a:r>
                      <a:r>
                        <a:rPr lang="zh-TW" altLang="en-US" sz="2000" u="none" strike="noStrike">
                          <a:effectLst/>
                        </a:rPr>
                        <a:t>天</a:t>
                      </a:r>
                      <a:endParaRPr lang="zh-TW" altLang="en-US" sz="2000" b="0" i="0" u="none" strike="noStrike">
                        <a:solidFill>
                          <a:srgbClr val="000000"/>
                        </a:solidFill>
                        <a:effectLst/>
                        <a:latin typeface="微軟正黑體" panose="020B0604030504040204" pitchFamily="34" charset="-120"/>
                        <a:ea typeface="微軟正黑體" panose="020B0604030504040204" pitchFamily="34" charset="-120"/>
                      </a:endParaRPr>
                    </a:p>
                  </a:txBody>
                  <a:tcPr marL="4083" marR="4083" marT="4083" marB="0" anchor="ctr"/>
                </a:tc>
                <a:extLst>
                  <a:ext uri="{0D108BD9-81ED-4DB2-BD59-A6C34878D82A}">
                    <a16:rowId xmlns:a16="http://schemas.microsoft.com/office/drawing/2014/main" val="10003"/>
                  </a:ext>
                </a:extLst>
              </a:tr>
              <a:tr h="788049">
                <a:tc>
                  <a:txBody>
                    <a:bodyPr/>
                    <a:lstStyle/>
                    <a:p>
                      <a:pPr algn="l" fontAlgn="ctr"/>
                      <a:r>
                        <a:rPr lang="en-US" altLang="zh-TW" sz="2000" u="none" strike="noStrike">
                          <a:effectLst/>
                        </a:rPr>
                        <a:t>109</a:t>
                      </a:r>
                      <a:r>
                        <a:rPr lang="zh-TW" altLang="en-US" sz="2000" u="none" strike="noStrike">
                          <a:effectLst/>
                        </a:rPr>
                        <a:t>年度</a:t>
                      </a:r>
                      <a:r>
                        <a:rPr lang="en-US" altLang="zh-TW" sz="2000" u="none" strike="noStrike">
                          <a:effectLst/>
                        </a:rPr>
                        <a:t>=3.3</a:t>
                      </a:r>
                      <a:r>
                        <a:rPr lang="zh-TW" altLang="en-US" sz="2000" u="none" strike="noStrike">
                          <a:effectLst/>
                        </a:rPr>
                        <a:t>天 </a:t>
                      </a:r>
                      <a:r>
                        <a:rPr lang="en-US" altLang="zh-TW" sz="2000" u="none" strike="noStrike">
                          <a:effectLst/>
                        </a:rPr>
                        <a:t>+ 9.4</a:t>
                      </a:r>
                      <a:r>
                        <a:rPr lang="zh-TW" altLang="en-US" sz="2000" u="none" strike="noStrike">
                          <a:effectLst/>
                        </a:rPr>
                        <a:t>天</a:t>
                      </a:r>
                      <a:r>
                        <a:rPr lang="en-US" altLang="zh-TW" sz="2000" u="none" strike="noStrike">
                          <a:effectLst/>
                        </a:rPr>
                        <a:t>= 13</a:t>
                      </a:r>
                      <a:r>
                        <a:rPr lang="zh-TW" altLang="en-US" sz="2000" u="none" strike="noStrike">
                          <a:effectLst/>
                        </a:rPr>
                        <a:t>天</a:t>
                      </a:r>
                      <a:endParaRPr lang="zh-TW" altLang="en-US" sz="2000" b="0" i="0" u="none" strike="noStrike">
                        <a:solidFill>
                          <a:srgbClr val="000000"/>
                        </a:solidFill>
                        <a:effectLst/>
                        <a:latin typeface="微軟正黑體" panose="020B0604030504040204" pitchFamily="34" charset="-120"/>
                        <a:ea typeface="微軟正黑體" panose="020B0604030504040204" pitchFamily="34" charset="-120"/>
                      </a:endParaRPr>
                    </a:p>
                  </a:txBody>
                  <a:tcPr marL="4083" marR="4083" marT="4083" marB="0" anchor="ctr"/>
                </a:tc>
                <a:extLst>
                  <a:ext uri="{0D108BD9-81ED-4DB2-BD59-A6C34878D82A}">
                    <a16:rowId xmlns:a16="http://schemas.microsoft.com/office/drawing/2014/main" val="10004"/>
                  </a:ext>
                </a:extLst>
              </a:tr>
              <a:tr h="788049">
                <a:tc>
                  <a:txBody>
                    <a:bodyPr/>
                    <a:lstStyle/>
                    <a:p>
                      <a:pPr algn="l" fontAlgn="ctr"/>
                      <a:r>
                        <a:rPr lang="en-US" altLang="zh-TW" sz="2000" u="none" strike="noStrike" dirty="0">
                          <a:effectLst/>
                        </a:rPr>
                        <a:t>110</a:t>
                      </a:r>
                      <a:r>
                        <a:rPr lang="zh-TW" altLang="en-US" sz="2000" u="none" strike="noStrike" dirty="0">
                          <a:effectLst/>
                        </a:rPr>
                        <a:t>年度</a:t>
                      </a:r>
                      <a:r>
                        <a:rPr lang="en-US" altLang="zh-TW" sz="2000" u="none" strike="noStrike" dirty="0">
                          <a:effectLst/>
                        </a:rPr>
                        <a:t>=4.6</a:t>
                      </a:r>
                      <a:r>
                        <a:rPr lang="zh-TW" altLang="en-US" sz="2000" u="none" strike="noStrike" dirty="0">
                          <a:effectLst/>
                        </a:rPr>
                        <a:t>天 </a:t>
                      </a:r>
                      <a:r>
                        <a:rPr lang="en-US" altLang="zh-TW" sz="2000" u="none" strike="noStrike" dirty="0">
                          <a:effectLst/>
                        </a:rPr>
                        <a:t>+ 9.4</a:t>
                      </a:r>
                      <a:r>
                        <a:rPr lang="zh-TW" altLang="en-US" sz="2000" u="none" strike="noStrike" dirty="0">
                          <a:effectLst/>
                        </a:rPr>
                        <a:t>天</a:t>
                      </a:r>
                      <a:r>
                        <a:rPr lang="en-US" altLang="zh-TW" sz="2000" u="none" strike="noStrike" dirty="0">
                          <a:effectLst/>
                        </a:rPr>
                        <a:t>= 14</a:t>
                      </a:r>
                      <a:r>
                        <a:rPr lang="zh-TW" altLang="en-US" sz="2000" u="none" strike="noStrike" dirty="0">
                          <a:effectLst/>
                        </a:rPr>
                        <a:t>天</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083" marR="4083" marT="4083" marB="0" anchor="ctr"/>
                </a:tc>
                <a:extLst>
                  <a:ext uri="{0D108BD9-81ED-4DB2-BD59-A6C34878D82A}">
                    <a16:rowId xmlns:a16="http://schemas.microsoft.com/office/drawing/2014/main" val="10005"/>
                  </a:ext>
                </a:extLst>
              </a:tr>
            </a:tbl>
          </a:graphicData>
        </a:graphic>
      </p:graphicFrame>
      <p:pic>
        <p:nvPicPr>
          <p:cNvPr id="4" name="圖片 3"/>
          <p:cNvPicPr>
            <a:picLocks noChangeAspect="1"/>
          </p:cNvPicPr>
          <p:nvPr/>
        </p:nvPicPr>
        <p:blipFill>
          <a:blip r:embed="rId2"/>
          <a:stretch>
            <a:fillRect/>
          </a:stretch>
        </p:blipFill>
        <p:spPr>
          <a:xfrm>
            <a:off x="436562" y="2286000"/>
            <a:ext cx="6764338" cy="3959225"/>
          </a:xfrm>
          <a:prstGeom prst="rect">
            <a:avLst/>
          </a:prstGeom>
          <a:ln>
            <a:solidFill>
              <a:schemeClr val="tx1"/>
            </a:solidFill>
          </a:ln>
        </p:spPr>
      </p:pic>
    </p:spTree>
    <p:extLst>
      <p:ext uri="{BB962C8B-B14F-4D97-AF65-F5344CB8AC3E}">
        <p14:creationId xmlns:p14="http://schemas.microsoft.com/office/powerpoint/2010/main" val="180350740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休息時間</a:t>
            </a:r>
            <a:r>
              <a:rPr lang="en-US" altLang="zh-TW" dirty="0"/>
              <a:t>~</a:t>
            </a:r>
            <a:r>
              <a:rPr lang="zh-TW" altLang="en-US" dirty="0"/>
              <a:t> 第</a:t>
            </a:r>
            <a:r>
              <a:rPr lang="en-US" altLang="zh-TW" dirty="0"/>
              <a:t>35</a:t>
            </a:r>
            <a:r>
              <a:rPr lang="zh-TW" altLang="en-US" dirty="0"/>
              <a:t>條</a:t>
            </a:r>
          </a:p>
        </p:txBody>
      </p:sp>
      <p:sp>
        <p:nvSpPr>
          <p:cNvPr id="3" name="內容版面配置區 2"/>
          <p:cNvSpPr>
            <a:spLocks noGrp="1"/>
          </p:cNvSpPr>
          <p:nvPr>
            <p:ph idx="1"/>
          </p:nvPr>
        </p:nvSpPr>
        <p:spPr/>
        <p:txBody>
          <a:bodyPr/>
          <a:lstStyle/>
          <a:p>
            <a:endParaRPr lang="en-US" altLang="zh-TW" dirty="0"/>
          </a:p>
          <a:p>
            <a:r>
              <a:rPr lang="zh-TW" altLang="zh-TW" dirty="0"/>
              <a:t>勞工繼續工作四小時，至少應有三十分鐘之休息。但實行輪班制或其工作有連續性或緊急性者，雇主得在工作時間內，另行調配其休息時間。</a:t>
            </a:r>
          </a:p>
          <a:p>
            <a:endParaRPr lang="zh-TW" altLang="en-US" dirty="0"/>
          </a:p>
        </p:txBody>
      </p:sp>
    </p:spTree>
    <p:extLst>
      <p:ext uri="{BB962C8B-B14F-4D97-AF65-F5344CB8AC3E}">
        <p14:creationId xmlns:p14="http://schemas.microsoft.com/office/powerpoint/2010/main" val="2871168798"/>
      </p:ext>
    </p:extLst>
  </p:cSld>
  <p:clrMapOvr>
    <a:masterClrMapping/>
  </p:clrMapOvr>
  <p:transition/>
</p:sld>
</file>

<file path=ppt/theme/theme1.xml><?xml version="1.0" encoding="utf-8"?>
<a:theme xmlns:a="http://schemas.openxmlformats.org/drawingml/2006/main" name="藍色漩渦">
  <a:themeElements>
    <a:clrScheme name="">
      <a:dk1>
        <a:srgbClr val="4D4D4D"/>
      </a:dk1>
      <a:lt1>
        <a:srgbClr val="FFFFFF"/>
      </a:lt1>
      <a:dk2>
        <a:srgbClr val="000000"/>
      </a:dk2>
      <a:lt2>
        <a:srgbClr val="808080"/>
      </a:lt2>
      <a:accent1>
        <a:srgbClr val="438ACB"/>
      </a:accent1>
      <a:accent2>
        <a:srgbClr val="333399"/>
      </a:accent2>
      <a:accent3>
        <a:srgbClr val="FFFFFF"/>
      </a:accent3>
      <a:accent4>
        <a:srgbClr val="404040"/>
      </a:accent4>
      <a:accent5>
        <a:srgbClr val="B0C4E2"/>
      </a:accent5>
      <a:accent6>
        <a:srgbClr val="2D2D8A"/>
      </a:accent6>
      <a:hlink>
        <a:srgbClr val="009999"/>
      </a:hlink>
      <a:folHlink>
        <a:srgbClr val="99CC00"/>
      </a:folHlink>
    </a:clrScheme>
    <a:fontScheme name="2_33">
      <a:majorFont>
        <a:latin typeface="Lucida Grande"/>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38ACB"/>
        </a:solidFill>
        <a:ln w="9525" cap="flat" cmpd="sng" algn="ctr">
          <a:solidFill>
            <a:srgbClr val="4D4D4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zh-TW" sz="1800" b="0" i="0" u="none" strike="noStrike" cap="none" normalizeH="0" baseline="0" smtClean="0">
            <a:ln>
              <a:noFill/>
            </a:ln>
            <a:solidFill>
              <a:srgbClr val="4D4D4D"/>
            </a:solidFill>
            <a:effectLst/>
            <a:latin typeface="Arial" charset="0"/>
            <a:sym typeface="Arial" charset="0"/>
          </a:defRPr>
        </a:defPPr>
      </a:lstStyle>
    </a:spDef>
    <a:lnDef>
      <a:spPr bwMode="auto">
        <a:xfrm>
          <a:off x="0" y="0"/>
          <a:ext cx="1" cy="1"/>
        </a:xfrm>
        <a:custGeom>
          <a:avLst/>
          <a:gdLst/>
          <a:ahLst/>
          <a:cxnLst/>
          <a:rect l="0" t="0" r="0" b="0"/>
          <a:pathLst/>
        </a:custGeom>
        <a:solidFill>
          <a:srgbClr val="438ACB"/>
        </a:solidFill>
        <a:ln w="9525" cap="flat" cmpd="sng" algn="ctr">
          <a:solidFill>
            <a:srgbClr val="4D4D4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zh-TW" sz="1800" b="0" i="0" u="none" strike="noStrike" cap="none" normalizeH="0" baseline="0" smtClean="0">
            <a:ln>
              <a:noFill/>
            </a:ln>
            <a:solidFill>
              <a:srgbClr val="4D4D4D"/>
            </a:solidFill>
            <a:effectLst/>
            <a:latin typeface="Arial" charset="0"/>
            <a:sym typeface="Arial" charset="0"/>
          </a:defRPr>
        </a:defPPr>
      </a:lstStyle>
    </a:lnDef>
  </a:objectDefaults>
  <a:extraClrSchemeLst>
    <a:extraClrScheme>
      <a:clrScheme name="2_3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藍色漩渦" id="{69699874-0527-4034-8CDE-4F379A7A9309}" vid="{F4FEA82D-EF6B-4D9B-A1E8-3B29596DDF63}"/>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藍色漩渦</Template>
  <TotalTime>2323</TotalTime>
  <Words>7996</Words>
  <Application>Microsoft Office PowerPoint</Application>
  <PresentationFormat>寬螢幕</PresentationFormat>
  <Paragraphs>1104</Paragraphs>
  <Slides>86</Slides>
  <Notes>9</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86</vt:i4>
      </vt:variant>
    </vt:vector>
  </HeadingPairs>
  <TitlesOfParts>
    <vt:vector size="96" baseType="lpstr">
      <vt:lpstr>Lucida Grande</vt:lpstr>
      <vt:lpstr>微軟正黑體</vt:lpstr>
      <vt:lpstr>新細明體</vt:lpstr>
      <vt:lpstr>標楷體</vt:lpstr>
      <vt:lpstr>Arial</vt:lpstr>
      <vt:lpstr>Calibri</vt:lpstr>
      <vt:lpstr>Times New Roman</vt:lpstr>
      <vt:lpstr>Verdana</vt:lpstr>
      <vt:lpstr>Wingdings</vt:lpstr>
      <vt:lpstr>藍色漩渦</vt:lpstr>
      <vt:lpstr>勞基法實務與探討-工時篇</vt:lpstr>
      <vt:lpstr>陳惠玟  Lisa Chen </vt:lpstr>
      <vt:lpstr>１０５年１２月以來的修訂重點</vt:lpstr>
      <vt:lpstr>Part 1   正常工時篇</vt:lpstr>
      <vt:lpstr>每日暨每週之工作時數   1/2</vt:lpstr>
      <vt:lpstr>每日暨每週之工作時數   2/2</vt:lpstr>
      <vt:lpstr>第 34 條 </vt:lpstr>
      <vt:lpstr>輪班間隔原則上為11小時，例外情況下則可間隔8小時。</vt:lpstr>
      <vt:lpstr>休息時間~ 第35條</vt:lpstr>
      <vt:lpstr>第 84-1 條 工作者</vt:lpstr>
      <vt:lpstr>84-1 工作者說明</vt:lpstr>
      <vt:lpstr>狀況題</vt:lpstr>
      <vt:lpstr>勞工在事業場所外工作工時計算</vt:lpstr>
      <vt:lpstr>「勞工在事業場所外工作時間指導原則」                                                   (民國104年5月公告生效)</vt:lpstr>
      <vt:lpstr>在外工作者延長工時</vt:lpstr>
      <vt:lpstr>在外工作者簽到方式</vt:lpstr>
      <vt:lpstr>變形工時</vt:lpstr>
      <vt:lpstr>二周變形</vt:lpstr>
      <vt:lpstr>二周變形工時</vt:lpstr>
      <vt:lpstr>八周變形</vt:lpstr>
      <vt:lpstr>八周變形工時</vt:lpstr>
      <vt:lpstr>四周變形工時~ 第30條之1條</vt:lpstr>
      <vt:lpstr>4變形工時的實施要件</vt:lpstr>
      <vt:lpstr>四周變形工時-例假調整</vt:lpstr>
      <vt:lpstr>四周變形工時-工時調整</vt:lpstr>
      <vt:lpstr>四週變型工時的運用</vt:lpstr>
      <vt:lpstr>練習題 : 某超市排班</vt:lpstr>
      <vt:lpstr>動動腦時間: 排班 (超市營業時間9AM-9PM)</vt:lpstr>
      <vt:lpstr>運用四周變形工時  1</vt:lpstr>
      <vt:lpstr>運用四周變形工時   2</vt:lpstr>
      <vt:lpstr>Part 2   加班篇</vt:lpstr>
      <vt:lpstr>狀況題</vt:lpstr>
      <vt:lpstr>加班種類</vt:lpstr>
      <vt:lpstr>平日加班時數~第32條</vt:lpstr>
      <vt:lpstr>每三個月不得超過一百三十八小時</vt:lpstr>
      <vt:lpstr>平日加班&amp;休息日~加班費計算(第24條)</vt:lpstr>
      <vt:lpstr>狀況題</vt:lpstr>
      <vt:lpstr>例假日加班與工資~第39條</vt:lpstr>
      <vt:lpstr>天災事變加班~第32 &amp; 40條</vt:lpstr>
      <vt:lpstr>加班後除了領加班費, 也可以補修~第32-1條</vt:lpstr>
      <vt:lpstr>勞雇雙方如何進行補休</vt:lpstr>
      <vt:lpstr>PowerPoint 簡報</vt:lpstr>
      <vt:lpstr>勞動基準法第32條所稱『經工會或勞工同意』疑義</vt:lpstr>
      <vt:lpstr>勞工於休假日工作者，工作時數不包括在每月延長工時總額內 </vt:lpstr>
      <vt:lpstr>每月加班時數上限46小時的範圍</vt:lpstr>
      <vt:lpstr>每月加班時數上限46小時的範圍</vt:lpstr>
      <vt:lpstr>勞工因健康或其他正當理由，不能接受正常工作時間以外之工作者，雇主不得強制其工作</vt:lpstr>
      <vt:lpstr>員工『自動』加班未給加班費，違法???</vt:lpstr>
      <vt:lpstr>工作規則&amp;勞動契約說明加班申請, 員工主張加班費敗訴</vt:lpstr>
      <vt:lpstr>雇主強制勞工於下班後參加與業務頗具關連性之教育訓練，勞工可否請領延時工資 </vt:lpstr>
      <vt:lpstr>事業單位實施勞工值日(夜)應行注意事項</vt:lpstr>
      <vt:lpstr>值日(夜)之報酬、補休及週期規定</vt:lpstr>
      <vt:lpstr>法警告法院~值班津貼太少了</vt:lpstr>
      <vt:lpstr>天然災害發生時(後)勞工之出勤管理及工資給付處理原則</vt:lpstr>
      <vt:lpstr>Part 3   例休特假篇</vt:lpstr>
      <vt:lpstr>例假~第36條</vt:lpstr>
      <vt:lpstr>PowerPoint 簡報</vt:lpstr>
      <vt:lpstr>公司可以每個人的例假日、休息日都不同嗎? 還是要排同一天?</vt:lpstr>
      <vt:lpstr>PowerPoint 簡報</vt:lpstr>
      <vt:lpstr>事業單位如欲調整勞工例假，使勞工的例假於每7日之週期內調整(即可使勞工連續工作逾6日，最長達12日)，應踐行如何的程序?</vt:lpstr>
      <vt:lpstr>七休一調整~最多工作12日</vt:lpstr>
      <vt:lpstr>例假: 第37條</vt:lpstr>
      <vt:lpstr>特別休假~ 第38條</vt:lpstr>
      <vt:lpstr>特別休假未完   雇主應發給工資</vt:lpstr>
      <vt:lpstr>特休未休完發給工資之基準~執行細則24-1條</vt:lpstr>
      <vt:lpstr>未休假工資發給期限</vt:lpstr>
      <vt:lpstr>PowerPoint 簡報</vt:lpstr>
      <vt:lpstr>勞工例假日出勤規範</vt:lpstr>
      <vt:lpstr>例假不限於星期日</vt:lpstr>
      <vt:lpstr>員工於休息例假日接受勞工教育訓練，是否該發加班費?</vt:lpstr>
      <vt:lpstr>勞工同意於休假日工作，屆時未到工之處理 </vt:lpstr>
      <vt:lpstr>Part 4   請假篇</vt:lpstr>
      <vt:lpstr>請假~第43條</vt:lpstr>
      <vt:lpstr>假別與天數~勞工請假規則 (民國 100 年 10 月 14 日修正</vt:lpstr>
      <vt:lpstr>性別工作平等法假期種類</vt:lpstr>
      <vt:lpstr>Part 五   部分工時</vt:lpstr>
      <vt:lpstr>部分時間工作</vt:lpstr>
      <vt:lpstr>常見部分工時</vt:lpstr>
      <vt:lpstr>部分工時的薪資計算</vt:lpstr>
      <vt:lpstr>運用部分工時勞工, 補充人力不足</vt:lpstr>
      <vt:lpstr>PowerPoint 簡報</vt:lpstr>
      <vt:lpstr>PowerPoint 簡報</vt:lpstr>
      <vt:lpstr>PowerPoint 簡報</vt:lpstr>
      <vt:lpstr>特別休假休假方式</vt:lpstr>
      <vt:lpstr>到職日制</vt:lpstr>
      <vt:lpstr>曆年制</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勞基法實務與探討 -工時篇</dc:title>
  <dc:creator>陳惠玟</dc:creator>
  <cp:lastModifiedBy>ABS TEST</cp:lastModifiedBy>
  <cp:revision>213</cp:revision>
  <dcterms:created xsi:type="dcterms:W3CDTF">2015-08-23T06:45:43Z</dcterms:created>
  <dcterms:modified xsi:type="dcterms:W3CDTF">2018-07-26T04:55:18Z</dcterms:modified>
</cp:coreProperties>
</file>