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aws.mol.gov.tw/FLAW/FLAWDOC01.aspx?lsid=FL014931&amp;flno=24-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aws.mol.gov.tw/FLAW/FLAWDOC01.aspx?lsid=FL014931&amp;flno=20-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aws.mol.gov.tw/FLAW/FLAWDOC01.aspx?lsid=FL014931&amp;flno=2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aws.mol.gov.tw/FLAW/FLAWDOC01.aspx?lsid=FL014931&amp;flno=2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106</a:t>
            </a:r>
            <a:r>
              <a:rPr lang="zh-TW" altLang="en-US" dirty="0" smtClean="0"/>
              <a:t>年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月勞基法執行細則修正說明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675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54684"/>
          </a:xfrm>
        </p:spPr>
        <p:txBody>
          <a:bodyPr/>
          <a:lstStyle/>
          <a:p>
            <a:r>
              <a:rPr lang="zh-TW" altLang="en-US" dirty="0" smtClean="0"/>
              <a:t>特休未休完 工資計算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8114" y="1946656"/>
            <a:ext cx="10452100" cy="4658868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2000" dirty="0">
                <a:hlinkClick r:id="rId2"/>
              </a:rPr>
              <a:t>第 24-1 條</a:t>
            </a:r>
            <a:endParaRPr lang="zh-TW" altLang="zh-TW" sz="2000" dirty="0"/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2000" dirty="0"/>
              <a:t>本法第三十八條第四項所定年度終結，為前條第二項期間屆滿之日。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2000" dirty="0"/>
              <a:t>本法第三十八條第四項所定雇主應發給工資，依下列規定辦理：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2000" dirty="0"/>
              <a:t>一、發給工資之基準：</a:t>
            </a:r>
          </a:p>
          <a:p>
            <a:pPr marL="603250" indent="-51435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zh-TW" sz="2000" dirty="0" smtClean="0"/>
              <a:t>按</a:t>
            </a:r>
            <a:r>
              <a:rPr lang="zh-TW" altLang="zh-TW" sz="2000" dirty="0"/>
              <a:t>勞工未休畢之特別休假日數，乘以其一日工資計發。</a:t>
            </a:r>
          </a:p>
          <a:p>
            <a:pPr marL="603250" indent="-51435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zh-TW" sz="2000" dirty="0" smtClean="0"/>
              <a:t>前</a:t>
            </a:r>
            <a:r>
              <a:rPr lang="zh-TW" altLang="zh-TW" sz="2000" dirty="0"/>
              <a:t>目所定一日工資，為勞工之特別休假於年度終結或契約終止</a:t>
            </a:r>
            <a:r>
              <a:rPr lang="zh-TW" altLang="zh-TW" sz="2000" dirty="0" smtClean="0"/>
              <a:t>前一日</a:t>
            </a:r>
            <a:r>
              <a:rPr lang="zh-TW" altLang="zh-TW" sz="2000" dirty="0"/>
              <a:t>之正常工作時間所得之工資。其為計月者，為年度終結或契約</a:t>
            </a:r>
            <a:r>
              <a:rPr lang="zh-TW" altLang="zh-TW" sz="2000" dirty="0" smtClean="0"/>
              <a:t>終止</a:t>
            </a:r>
            <a:r>
              <a:rPr lang="zh-TW" altLang="zh-TW" sz="2000" dirty="0"/>
              <a:t>前最近一個月正常工作時間所得之工資除以三十所得之金額。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2000" dirty="0"/>
              <a:t>二、發給工資之期限：</a:t>
            </a:r>
          </a:p>
          <a:p>
            <a:pPr marL="514350" indent="-51435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zh-TW" sz="2000" dirty="0" smtClean="0"/>
              <a:t>年度</a:t>
            </a:r>
            <a:r>
              <a:rPr lang="zh-TW" altLang="zh-TW" sz="2000" dirty="0"/>
              <a:t>終結：於契約約定之工資給付日發給或於年度終結後三十日</a:t>
            </a:r>
            <a:r>
              <a:rPr lang="zh-TW" altLang="zh-TW" sz="2000" dirty="0" smtClean="0"/>
              <a:t>內發給</a:t>
            </a:r>
            <a:r>
              <a:rPr lang="zh-TW" altLang="zh-TW" sz="2000" dirty="0"/>
              <a:t>。</a:t>
            </a:r>
          </a:p>
          <a:p>
            <a:pPr marL="514350" indent="-51435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zh-TW" altLang="zh-TW" sz="2000" dirty="0" smtClean="0"/>
              <a:t>契約</a:t>
            </a:r>
            <a:r>
              <a:rPr lang="zh-TW" altLang="zh-TW" sz="2000" dirty="0"/>
              <a:t>終止：依第九條規定發給</a:t>
            </a:r>
            <a:r>
              <a:rPr lang="zh-TW" altLang="zh-TW" sz="2000" dirty="0" smtClean="0"/>
              <a:t>。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5035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平均工資計算不計入項目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7400" y="1917700"/>
            <a:ext cx="11036300" cy="4442460"/>
          </a:xfrm>
        </p:spPr>
        <p:txBody>
          <a:bodyPr>
            <a:noAutofit/>
          </a:bodyPr>
          <a:lstStyle/>
          <a:p>
            <a:r>
              <a:rPr lang="zh-TW" altLang="en-US" sz="2400" dirty="0" smtClean="0"/>
              <a:t>執行細則第</a:t>
            </a:r>
            <a:r>
              <a:rPr lang="en-US" altLang="zh-TW" sz="2400" dirty="0" smtClean="0"/>
              <a:t>2</a:t>
            </a:r>
            <a:r>
              <a:rPr lang="zh-TW" altLang="en-US" sz="2400" dirty="0" smtClean="0"/>
              <a:t>條規範</a:t>
            </a:r>
            <a:endParaRPr lang="en-US" altLang="zh-TW" sz="2400" dirty="0" smtClean="0"/>
          </a:p>
          <a:p>
            <a:r>
              <a:rPr lang="zh-TW" altLang="zh-TW" sz="2400" dirty="0" smtClean="0"/>
              <a:t>依</a:t>
            </a:r>
            <a:r>
              <a:rPr lang="zh-TW" altLang="zh-TW" sz="2400" dirty="0"/>
              <a:t>本法第二條第四款計算平均工資時，下列各款期日或期間均不計入：</a:t>
            </a:r>
          </a:p>
          <a:p>
            <a:r>
              <a:rPr lang="zh-TW" altLang="zh-TW" sz="2400" dirty="0"/>
              <a:t>一、發生計算事由之當日。</a:t>
            </a:r>
          </a:p>
          <a:p>
            <a:r>
              <a:rPr lang="zh-TW" altLang="zh-TW" sz="2400" dirty="0"/>
              <a:t>二、因職業災害尚在醫療中者。</a:t>
            </a:r>
          </a:p>
          <a:p>
            <a:r>
              <a:rPr lang="zh-TW" altLang="zh-TW" sz="2400" dirty="0"/>
              <a:t>三、依本法第五十條第二項減半發給工資者。</a:t>
            </a:r>
          </a:p>
          <a:p>
            <a:r>
              <a:rPr lang="zh-TW" altLang="zh-TW" sz="2400" dirty="0"/>
              <a:t>四、雇主因天災、事變或其他不可抗力而不能繼續其事業，致勞工未能</a:t>
            </a:r>
            <a:r>
              <a:rPr lang="zh-TW" altLang="zh-TW" sz="2400" dirty="0" smtClean="0"/>
              <a:t>工作者</a:t>
            </a:r>
            <a:r>
              <a:rPr lang="zh-TW" altLang="zh-TW" sz="2400" dirty="0"/>
              <a:t>。</a:t>
            </a:r>
          </a:p>
          <a:p>
            <a:r>
              <a:rPr lang="zh-TW" altLang="zh-TW" sz="2400" dirty="0"/>
              <a:t>五、依勞工請假規則請普通傷病假者。</a:t>
            </a:r>
          </a:p>
          <a:p>
            <a:r>
              <a:rPr lang="zh-TW" altLang="zh-TW" sz="2400" dirty="0"/>
              <a:t>六、依性別工作平等法請生理假、產假、家庭照顧假或安胎休養，致</a:t>
            </a:r>
            <a:r>
              <a:rPr lang="zh-TW" altLang="zh-TW" sz="2400" dirty="0" smtClean="0"/>
              <a:t>減少工資</a:t>
            </a:r>
            <a:r>
              <a:rPr lang="zh-TW" altLang="zh-TW" sz="2400" dirty="0"/>
              <a:t>者。</a:t>
            </a:r>
          </a:p>
          <a:p>
            <a:r>
              <a:rPr lang="zh-TW" altLang="zh-TW" sz="2400" dirty="0"/>
              <a:t>七、留職停薪者。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0747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刪除童工工資標準限制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4128" y="2755900"/>
            <a:ext cx="9720073" cy="6985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TW" altLang="en-US" dirty="0" smtClean="0"/>
              <a:t>原</a:t>
            </a:r>
            <a:r>
              <a:rPr lang="en-US" altLang="zh-TW" dirty="0" smtClean="0"/>
              <a:t>14</a:t>
            </a:r>
            <a:r>
              <a:rPr lang="zh-TW" altLang="en-US" dirty="0" smtClean="0"/>
              <a:t>條 </a:t>
            </a:r>
            <a:r>
              <a:rPr lang="en-US" altLang="zh-TW" dirty="0" smtClean="0"/>
              <a:t>:</a:t>
            </a:r>
            <a:r>
              <a:rPr lang="zh-TW" altLang="en-US" dirty="0" smtClean="0"/>
              <a:t> 童工之基本工資不得低於基本工資百分之七十</a:t>
            </a:r>
            <a:r>
              <a:rPr lang="en-US" altLang="zh-TW" dirty="0" smtClean="0"/>
              <a:t>.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841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工資計算明細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4128" y="2286000"/>
            <a:ext cx="10278872" cy="4023360"/>
          </a:xfrm>
        </p:spPr>
        <p:txBody>
          <a:bodyPr>
            <a:normAutofit/>
          </a:bodyPr>
          <a:lstStyle/>
          <a:p>
            <a:r>
              <a:rPr lang="zh-TW" altLang="en-US" sz="2000" dirty="0"/>
              <a:t>執行細則</a:t>
            </a:r>
            <a:r>
              <a:rPr lang="zh-TW" altLang="en-US" sz="2000" dirty="0" smtClean="0"/>
              <a:t>第</a:t>
            </a:r>
            <a:r>
              <a:rPr lang="en-US" altLang="zh-TW" sz="2000" dirty="0" smtClean="0"/>
              <a:t>14-1</a:t>
            </a:r>
            <a:r>
              <a:rPr lang="zh-TW" altLang="en-US" sz="2000" dirty="0" smtClean="0"/>
              <a:t>條規範</a:t>
            </a:r>
            <a:endParaRPr lang="en-US" altLang="zh-TW" dirty="0" smtClean="0"/>
          </a:p>
          <a:p>
            <a:r>
              <a:rPr lang="zh-TW" altLang="zh-TW" dirty="0" smtClean="0"/>
              <a:t>本</a:t>
            </a:r>
            <a:r>
              <a:rPr lang="zh-TW" altLang="zh-TW" dirty="0"/>
              <a:t>法第二十三條所定工資各項目計算方式明細，應包括下列事項：</a:t>
            </a:r>
          </a:p>
          <a:p>
            <a:r>
              <a:rPr lang="zh-TW" altLang="zh-TW" dirty="0"/>
              <a:t>一、勞雇雙方議定之工資總額。</a:t>
            </a:r>
          </a:p>
          <a:p>
            <a:r>
              <a:rPr lang="zh-TW" altLang="zh-TW" dirty="0"/>
              <a:t>二、工資各項目之給付金額。</a:t>
            </a:r>
          </a:p>
          <a:p>
            <a:r>
              <a:rPr lang="zh-TW" altLang="zh-TW" dirty="0"/>
              <a:t>三、依法令規定或勞雇雙方約定，得扣除項目之金額。</a:t>
            </a:r>
          </a:p>
          <a:p>
            <a:r>
              <a:rPr lang="zh-TW" altLang="zh-TW" dirty="0"/>
              <a:t>四、實際發給之金額。</a:t>
            </a:r>
          </a:p>
          <a:p>
            <a:r>
              <a:rPr lang="zh-TW" altLang="zh-TW" dirty="0"/>
              <a:t>雇主提供之前項明細，得以紙本、電子資料傳輸方式或其他勞工可隨時</a:t>
            </a:r>
            <a:r>
              <a:rPr lang="zh-TW" altLang="zh-TW" dirty="0" smtClean="0"/>
              <a:t>取得</a:t>
            </a:r>
            <a:r>
              <a:rPr lang="zh-TW" altLang="zh-TW" dirty="0"/>
              <a:t>及得列印之資料為之。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827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每月加班時數上限</a:t>
            </a:r>
            <a:r>
              <a:rPr lang="en-US" altLang="zh-TW" dirty="0" smtClean="0"/>
              <a:t>46</a:t>
            </a:r>
            <a:r>
              <a:rPr lang="zh-TW" altLang="en-US" dirty="0" smtClean="0"/>
              <a:t>小時的範圍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第 20-1 條</a:t>
            </a:r>
            <a:endParaRPr lang="zh-TW" altLang="zh-TW" dirty="0"/>
          </a:p>
          <a:p>
            <a:r>
              <a:rPr lang="zh-TW" altLang="zh-TW" dirty="0"/>
              <a:t>本法所定雇主延長勞工工作之時間如下：</a:t>
            </a:r>
          </a:p>
          <a:p>
            <a:r>
              <a:rPr lang="zh-TW" altLang="zh-TW" dirty="0"/>
              <a:t>一、每日工作時間超過八小時或每週工作總時數超過四十小時之部分。但</a:t>
            </a:r>
          </a:p>
          <a:p>
            <a:r>
              <a:rPr lang="en-US" altLang="zh-TW" dirty="0"/>
              <a:t>    </a:t>
            </a:r>
            <a:r>
              <a:rPr lang="zh-TW" altLang="zh-TW" dirty="0"/>
              <a:t>依本法第三十條第二項、第三項或第三十條之一第一項第一款變更工</a:t>
            </a:r>
          </a:p>
          <a:p>
            <a:r>
              <a:rPr lang="en-US" altLang="zh-TW" dirty="0"/>
              <a:t>    </a:t>
            </a:r>
            <a:r>
              <a:rPr lang="zh-TW" altLang="zh-TW" dirty="0"/>
              <a:t>作時間者，為超過變更後工作時間之部分。</a:t>
            </a:r>
          </a:p>
          <a:p>
            <a:r>
              <a:rPr lang="zh-TW" altLang="zh-TW" dirty="0"/>
              <a:t>二、勞工於本法第三十六條所定休息日工作之時間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902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出勤紀錄的種類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第 21 條</a:t>
            </a:r>
            <a:endParaRPr lang="zh-TW" altLang="zh-TW" dirty="0"/>
          </a:p>
          <a:p>
            <a:r>
              <a:rPr lang="zh-TW" altLang="zh-TW" dirty="0"/>
              <a:t>本法第三十條第五項所定出勤紀錄，包括以簽到簿、出勤卡、刷卡機、門</a:t>
            </a:r>
          </a:p>
          <a:p>
            <a:r>
              <a:rPr lang="zh-TW" altLang="zh-TW" dirty="0"/>
              <a:t>禁卡、生物特徵辨識系統、電腦出勤紀錄系統或其他可資覈實記載出勤時</a:t>
            </a:r>
          </a:p>
          <a:p>
            <a:r>
              <a:rPr lang="zh-TW" altLang="zh-TW" dirty="0"/>
              <a:t>間工具所為之紀錄。</a:t>
            </a:r>
          </a:p>
          <a:p>
            <a:r>
              <a:rPr lang="zh-TW" altLang="zh-TW" dirty="0"/>
              <a:t>前項出勤紀錄，雇主因勞動檢查之需要或勞工向其申請時，應以書面方式</a:t>
            </a:r>
          </a:p>
          <a:p>
            <a:r>
              <a:rPr lang="zh-TW" altLang="zh-TW" dirty="0"/>
              <a:t>提出。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195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特別休假計算週期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24128" y="1778000"/>
            <a:ext cx="9720073" cy="453136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>
                <a:hlinkClick r:id="rId2"/>
              </a:rPr>
              <a:t>第 24 條</a:t>
            </a:r>
            <a:endParaRPr lang="zh-TW" altLang="zh-TW" dirty="0"/>
          </a:p>
          <a:p>
            <a:pPr>
              <a:lnSpc>
                <a:spcPct val="110000"/>
              </a:lnSpc>
            </a:pPr>
            <a:r>
              <a:rPr lang="zh-TW" altLang="zh-TW" dirty="0"/>
              <a:t>勞工於符合本法第三十八條第一項所定之特別休假條件時，取得特別</a:t>
            </a:r>
            <a:r>
              <a:rPr lang="zh-TW" altLang="zh-TW" dirty="0" smtClean="0"/>
              <a:t>休假之</a:t>
            </a:r>
            <a:r>
              <a:rPr lang="zh-TW" altLang="zh-TW" dirty="0"/>
              <a:t>權利；其計算特別休假之工作年資，應依第五條之規定。</a:t>
            </a:r>
          </a:p>
          <a:p>
            <a:pPr>
              <a:lnSpc>
                <a:spcPct val="110000"/>
              </a:lnSpc>
            </a:pPr>
            <a:r>
              <a:rPr lang="zh-TW" altLang="zh-TW" dirty="0"/>
              <a:t>依本法第三十八條第一項規定給予之特別休假日數，勞工得於勞雇雙方</a:t>
            </a:r>
            <a:r>
              <a:rPr lang="zh-TW" altLang="zh-TW" dirty="0" smtClean="0"/>
              <a:t>協商</a:t>
            </a:r>
            <a:r>
              <a:rPr lang="zh-TW" altLang="zh-TW" dirty="0"/>
              <a:t>之下列期間內，行使特別休假權利：</a:t>
            </a:r>
          </a:p>
          <a:p>
            <a:pPr marL="457200" indent="-457200">
              <a:lnSpc>
                <a:spcPct val="110000"/>
              </a:lnSpc>
              <a:buFont typeface="+mj-ea"/>
              <a:buAutoNum type="ea1ChtPeriod"/>
            </a:pPr>
            <a:r>
              <a:rPr lang="zh-TW" altLang="zh-TW" dirty="0" smtClean="0"/>
              <a:t>以勞工</a:t>
            </a:r>
            <a:r>
              <a:rPr lang="zh-TW" altLang="zh-TW" dirty="0"/>
              <a:t>受僱當日起算，每一週年之期間。但其工作六個月以上一年</a:t>
            </a:r>
            <a:r>
              <a:rPr lang="zh-TW" altLang="zh-TW" dirty="0" smtClean="0"/>
              <a:t>未滿</a:t>
            </a:r>
            <a:r>
              <a:rPr lang="zh-TW" altLang="zh-TW" dirty="0"/>
              <a:t>者，為取得特別休假權利後六個月之期間。</a:t>
            </a:r>
          </a:p>
          <a:p>
            <a:pPr marL="457200" indent="-457200">
              <a:lnSpc>
                <a:spcPct val="110000"/>
              </a:lnSpc>
              <a:buFont typeface="+mj-ea"/>
              <a:buAutoNum type="ea1ChtPeriod"/>
            </a:pPr>
            <a:r>
              <a:rPr lang="zh-TW" altLang="zh-TW" dirty="0" smtClean="0"/>
              <a:t>每年</a:t>
            </a:r>
            <a:r>
              <a:rPr lang="zh-TW" altLang="zh-TW" dirty="0"/>
              <a:t>一月一日至十二月三十一日之期間。</a:t>
            </a:r>
          </a:p>
          <a:p>
            <a:pPr marL="457200" indent="-457200">
              <a:lnSpc>
                <a:spcPct val="110000"/>
              </a:lnSpc>
              <a:buFont typeface="+mj-ea"/>
              <a:buAutoNum type="ea1ChtPeriod"/>
            </a:pPr>
            <a:r>
              <a:rPr lang="zh-TW" altLang="zh-TW" dirty="0" smtClean="0"/>
              <a:t>教育</a:t>
            </a:r>
            <a:r>
              <a:rPr lang="zh-TW" altLang="zh-TW" dirty="0"/>
              <a:t>單位之學年度、事業單位之會計年度或勞雇雙方約定年度之</a:t>
            </a:r>
            <a:r>
              <a:rPr lang="zh-TW" altLang="zh-TW" dirty="0" smtClean="0"/>
              <a:t>期間</a:t>
            </a:r>
            <a:endParaRPr lang="zh-TW" altLang="zh-TW" dirty="0"/>
          </a:p>
          <a:p>
            <a:pPr>
              <a:lnSpc>
                <a:spcPct val="110000"/>
              </a:lnSpc>
            </a:pPr>
            <a:r>
              <a:rPr lang="zh-TW" altLang="zh-TW" dirty="0"/>
              <a:t>雇主依本法第三十八條第三項規定告知勞工排定特別休假，應於勞工</a:t>
            </a:r>
            <a:r>
              <a:rPr lang="zh-TW" altLang="zh-TW" dirty="0" smtClean="0"/>
              <a:t>符合特別</a:t>
            </a:r>
            <a:r>
              <a:rPr lang="zh-TW" altLang="zh-TW" dirty="0"/>
              <a:t>休假條件之日起三十日內為之。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7867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內容版面配置區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6978094"/>
              </p:ext>
            </p:extLst>
          </p:nvPr>
        </p:nvGraphicFramePr>
        <p:xfrm>
          <a:off x="7124700" y="2084832"/>
          <a:ext cx="4572000" cy="41375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0"/>
              </a:tblGrid>
              <a:tr h="24402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u="none" strike="noStrike" dirty="0">
                          <a:effectLst/>
                        </a:rPr>
                        <a:t>某甲</a:t>
                      </a:r>
                      <a:r>
                        <a:rPr lang="en-US" altLang="zh-TW" sz="2000" u="none" strike="noStrike" dirty="0">
                          <a:effectLst/>
                        </a:rPr>
                        <a:t>106</a:t>
                      </a:r>
                      <a:r>
                        <a:rPr lang="zh-TW" altLang="en-US" sz="2000" u="none" strike="noStrike" dirty="0">
                          <a:effectLst/>
                        </a:rPr>
                        <a:t>年</a:t>
                      </a:r>
                      <a:r>
                        <a:rPr lang="en-US" altLang="zh-TW" sz="2000" u="none" strike="noStrike" dirty="0">
                          <a:effectLst/>
                        </a:rPr>
                        <a:t>5/1</a:t>
                      </a:r>
                      <a:r>
                        <a:rPr lang="zh-TW" altLang="en-US" sz="2000" u="none" strike="noStrike" dirty="0">
                          <a:effectLst/>
                        </a:rPr>
                        <a:t>到職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64" marR="4164" marT="4164" marB="0" anchor="ctr"/>
                </a:tc>
              </a:tr>
              <a:tr h="56384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106</a:t>
                      </a:r>
                      <a:r>
                        <a:rPr lang="zh-TW" altLang="en-US" sz="2000" u="none" strike="noStrike">
                          <a:effectLst/>
                        </a:rPr>
                        <a:t>年</a:t>
                      </a:r>
                      <a:r>
                        <a:rPr lang="en-US" altLang="zh-TW" sz="2000" u="none" strike="noStrike">
                          <a:effectLst/>
                        </a:rPr>
                        <a:t>11/1</a:t>
                      </a:r>
                      <a:r>
                        <a:rPr lang="zh-TW" altLang="en-US" sz="2000" u="none" strike="noStrike">
                          <a:effectLst/>
                        </a:rPr>
                        <a:t>起滿半年有</a:t>
                      </a:r>
                      <a:r>
                        <a:rPr lang="en-US" altLang="zh-TW" sz="2000" u="none" strike="noStrike">
                          <a:effectLst/>
                        </a:rPr>
                        <a:t>3</a:t>
                      </a:r>
                      <a:r>
                        <a:rPr lang="zh-TW" altLang="en-US" sz="2000" u="none" strike="noStrike">
                          <a:effectLst/>
                        </a:rPr>
                        <a:t>天年假</a:t>
                      </a:r>
                      <a:r>
                        <a:rPr lang="en-US" altLang="zh-TW" sz="2000" u="none" strike="noStrike">
                          <a:effectLst/>
                        </a:rPr>
                        <a:t>(</a:t>
                      </a:r>
                      <a:r>
                        <a:rPr lang="zh-TW" altLang="en-US" sz="2000" u="none" strike="noStrike">
                          <a:effectLst/>
                        </a:rPr>
                        <a:t>半年內要用完</a:t>
                      </a:r>
                      <a:r>
                        <a:rPr lang="en-US" altLang="zh-TW" sz="2000" u="none" strike="noStrike">
                          <a:effectLst/>
                        </a:rPr>
                        <a:t>)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64" marR="4164" marT="4164" marB="0" anchor="ctr"/>
                </a:tc>
              </a:tr>
              <a:tr h="80371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107</a:t>
                      </a:r>
                      <a:r>
                        <a:rPr lang="zh-TW" altLang="en-US" sz="2000" u="none" strike="noStrike">
                          <a:effectLst/>
                        </a:rPr>
                        <a:t>年度</a:t>
                      </a:r>
                      <a:r>
                        <a:rPr lang="en-US" altLang="zh-TW" sz="2000" u="none" strike="noStrike">
                          <a:effectLst/>
                        </a:rPr>
                        <a:t>4/30</a:t>
                      </a:r>
                      <a:r>
                        <a:rPr lang="zh-TW" altLang="en-US" sz="2000" u="none" strike="noStrike">
                          <a:effectLst/>
                        </a:rPr>
                        <a:t>滿一年</a:t>
                      </a:r>
                      <a:r>
                        <a:rPr lang="en-US" altLang="zh-TW" sz="2000" u="none" strike="noStrike">
                          <a:effectLst/>
                        </a:rPr>
                        <a:t>, </a:t>
                      </a:r>
                      <a:r>
                        <a:rPr lang="zh-TW" altLang="en-US" sz="2000" u="none" strike="noStrike">
                          <a:effectLst/>
                        </a:rPr>
                        <a:t>自</a:t>
                      </a:r>
                      <a:r>
                        <a:rPr lang="en-US" altLang="zh-TW" sz="2000" u="none" strike="noStrike">
                          <a:effectLst/>
                        </a:rPr>
                        <a:t>107/5/1-108/4/30</a:t>
                      </a:r>
                      <a:r>
                        <a:rPr lang="zh-TW" altLang="en-US" sz="2000" u="none" strike="noStrike">
                          <a:effectLst/>
                        </a:rPr>
                        <a:t>有</a:t>
                      </a:r>
                      <a:r>
                        <a:rPr lang="en-US" altLang="zh-TW" sz="2000" u="none" strike="noStrike">
                          <a:effectLst/>
                        </a:rPr>
                        <a:t>7</a:t>
                      </a:r>
                      <a:r>
                        <a:rPr lang="zh-TW" altLang="en-US" sz="2000" u="none" strike="noStrike">
                          <a:effectLst/>
                        </a:rPr>
                        <a:t>天年假</a:t>
                      </a:r>
                      <a:r>
                        <a:rPr lang="en-US" altLang="zh-TW" sz="2000" u="none" strike="noStrike">
                          <a:effectLst/>
                        </a:rPr>
                        <a:t>(</a:t>
                      </a:r>
                      <a:r>
                        <a:rPr lang="zh-TW" altLang="en-US" sz="2000" u="none" strike="noStrike">
                          <a:effectLst/>
                        </a:rPr>
                        <a:t>一年內要用完</a:t>
                      </a:r>
                      <a:r>
                        <a:rPr lang="en-US" altLang="zh-TW" sz="2000" u="none" strike="noStrike">
                          <a:effectLst/>
                        </a:rPr>
                        <a:t>)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64" marR="4164" marT="4164" marB="0" anchor="ctr"/>
                </a:tc>
              </a:tr>
              <a:tr h="80371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108</a:t>
                      </a:r>
                      <a:r>
                        <a:rPr lang="zh-TW" altLang="en-US" sz="2000" u="none" strike="noStrike">
                          <a:effectLst/>
                        </a:rPr>
                        <a:t>年度</a:t>
                      </a:r>
                      <a:r>
                        <a:rPr lang="en-US" altLang="zh-TW" sz="2000" u="none" strike="noStrike">
                          <a:effectLst/>
                        </a:rPr>
                        <a:t>4/30</a:t>
                      </a:r>
                      <a:r>
                        <a:rPr lang="zh-TW" altLang="en-US" sz="2000" u="none" strike="noStrike">
                          <a:effectLst/>
                        </a:rPr>
                        <a:t>滿</a:t>
                      </a:r>
                      <a:r>
                        <a:rPr lang="en-US" altLang="zh-TW" sz="2000" u="none" strike="noStrike">
                          <a:effectLst/>
                        </a:rPr>
                        <a:t>2</a:t>
                      </a:r>
                      <a:r>
                        <a:rPr lang="zh-TW" altLang="en-US" sz="2000" u="none" strike="noStrike">
                          <a:effectLst/>
                        </a:rPr>
                        <a:t>年</a:t>
                      </a:r>
                      <a:r>
                        <a:rPr lang="en-US" altLang="zh-TW" sz="2000" u="none" strike="noStrike">
                          <a:effectLst/>
                        </a:rPr>
                        <a:t>, </a:t>
                      </a:r>
                      <a:r>
                        <a:rPr lang="zh-TW" altLang="en-US" sz="2000" u="none" strike="noStrike">
                          <a:effectLst/>
                        </a:rPr>
                        <a:t>自</a:t>
                      </a:r>
                      <a:r>
                        <a:rPr lang="en-US" altLang="zh-TW" sz="2000" u="none" strike="noStrike">
                          <a:effectLst/>
                        </a:rPr>
                        <a:t>108/5/1-109/4/30</a:t>
                      </a:r>
                      <a:r>
                        <a:rPr lang="zh-TW" altLang="en-US" sz="2000" u="none" strike="noStrike">
                          <a:effectLst/>
                        </a:rPr>
                        <a:t>有</a:t>
                      </a:r>
                      <a:r>
                        <a:rPr lang="en-US" altLang="zh-TW" sz="2000" u="none" strike="noStrike">
                          <a:effectLst/>
                        </a:rPr>
                        <a:t>10</a:t>
                      </a:r>
                      <a:r>
                        <a:rPr lang="zh-TW" altLang="en-US" sz="2000" u="none" strike="noStrike">
                          <a:effectLst/>
                        </a:rPr>
                        <a:t>天年假</a:t>
                      </a:r>
                      <a:r>
                        <a:rPr lang="en-US" altLang="zh-TW" sz="2000" u="none" strike="noStrike">
                          <a:effectLst/>
                        </a:rPr>
                        <a:t>(</a:t>
                      </a:r>
                      <a:r>
                        <a:rPr lang="zh-TW" altLang="en-US" sz="2000" u="none" strike="noStrike">
                          <a:effectLst/>
                        </a:rPr>
                        <a:t>一年內要用完</a:t>
                      </a:r>
                      <a:r>
                        <a:rPr lang="en-US" altLang="zh-TW" sz="2000" u="none" strike="noStrike">
                          <a:effectLst/>
                        </a:rPr>
                        <a:t>)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64" marR="4164" marT="4164" marB="0" anchor="ctr"/>
                </a:tc>
              </a:tr>
              <a:tr h="80371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 dirty="0">
                          <a:effectLst/>
                        </a:rPr>
                        <a:t>109</a:t>
                      </a:r>
                      <a:r>
                        <a:rPr lang="zh-TW" altLang="en-US" sz="2000" u="none" strike="noStrike" dirty="0">
                          <a:effectLst/>
                        </a:rPr>
                        <a:t>年度</a:t>
                      </a:r>
                      <a:r>
                        <a:rPr lang="en-US" altLang="zh-TW" sz="2000" u="none" strike="noStrike" dirty="0">
                          <a:effectLst/>
                        </a:rPr>
                        <a:t>4/30</a:t>
                      </a:r>
                      <a:r>
                        <a:rPr lang="zh-TW" altLang="en-US" sz="2000" u="none" strike="noStrike" dirty="0">
                          <a:effectLst/>
                        </a:rPr>
                        <a:t>滿</a:t>
                      </a:r>
                      <a:r>
                        <a:rPr lang="en-US" altLang="zh-TW" sz="2000" u="none" strike="noStrike" dirty="0">
                          <a:effectLst/>
                        </a:rPr>
                        <a:t>3</a:t>
                      </a:r>
                      <a:r>
                        <a:rPr lang="zh-TW" altLang="en-US" sz="2000" u="none" strike="noStrike" dirty="0">
                          <a:effectLst/>
                        </a:rPr>
                        <a:t>年</a:t>
                      </a:r>
                      <a:r>
                        <a:rPr lang="en-US" altLang="zh-TW" sz="2000" u="none" strike="noStrike" dirty="0">
                          <a:effectLst/>
                        </a:rPr>
                        <a:t>, </a:t>
                      </a:r>
                      <a:r>
                        <a:rPr lang="zh-TW" altLang="en-US" sz="2000" u="none" strike="noStrike" dirty="0">
                          <a:effectLst/>
                        </a:rPr>
                        <a:t>自</a:t>
                      </a:r>
                      <a:r>
                        <a:rPr lang="en-US" altLang="zh-TW" sz="2000" u="none" strike="noStrike" dirty="0">
                          <a:effectLst/>
                        </a:rPr>
                        <a:t>109/5/1-110/4/30</a:t>
                      </a:r>
                      <a:r>
                        <a:rPr lang="zh-TW" altLang="en-US" sz="2000" u="none" strike="noStrike" dirty="0">
                          <a:effectLst/>
                        </a:rPr>
                        <a:t>有</a:t>
                      </a:r>
                      <a:r>
                        <a:rPr lang="en-US" altLang="zh-TW" sz="2000" u="none" strike="noStrike" dirty="0">
                          <a:effectLst/>
                        </a:rPr>
                        <a:t>14</a:t>
                      </a:r>
                      <a:r>
                        <a:rPr lang="zh-TW" altLang="en-US" sz="2000" u="none" strike="noStrike" dirty="0">
                          <a:effectLst/>
                        </a:rPr>
                        <a:t>天年假</a:t>
                      </a:r>
                      <a:r>
                        <a:rPr lang="en-US" altLang="zh-TW" sz="2000" u="none" strike="noStrike" dirty="0">
                          <a:effectLst/>
                        </a:rPr>
                        <a:t>(</a:t>
                      </a:r>
                      <a:r>
                        <a:rPr lang="zh-TW" altLang="en-US" sz="2000" u="none" strike="noStrike" dirty="0">
                          <a:effectLst/>
                        </a:rPr>
                        <a:t>一年內要用完</a:t>
                      </a:r>
                      <a:r>
                        <a:rPr lang="en-US" altLang="zh-TW" sz="2000" u="none" strike="noStrike" dirty="0">
                          <a:effectLst/>
                        </a:rPr>
                        <a:t>)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64" marR="4164" marT="4164" marB="0" anchor="ctr"/>
                </a:tc>
              </a:tr>
              <a:tr h="80371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 dirty="0">
                          <a:effectLst/>
                        </a:rPr>
                        <a:t>110</a:t>
                      </a:r>
                      <a:r>
                        <a:rPr lang="zh-TW" altLang="en-US" sz="2000" u="none" strike="noStrike" dirty="0">
                          <a:effectLst/>
                        </a:rPr>
                        <a:t>年度</a:t>
                      </a:r>
                      <a:r>
                        <a:rPr lang="en-US" altLang="zh-TW" sz="2000" u="none" strike="noStrike" dirty="0">
                          <a:effectLst/>
                        </a:rPr>
                        <a:t>4/30</a:t>
                      </a:r>
                      <a:r>
                        <a:rPr lang="zh-TW" altLang="en-US" sz="2000" u="none" strike="noStrike" dirty="0">
                          <a:effectLst/>
                        </a:rPr>
                        <a:t>滿</a:t>
                      </a:r>
                      <a:r>
                        <a:rPr lang="en-US" altLang="zh-TW" sz="2000" u="none" strike="noStrike" dirty="0">
                          <a:effectLst/>
                        </a:rPr>
                        <a:t>4</a:t>
                      </a:r>
                      <a:r>
                        <a:rPr lang="zh-TW" altLang="en-US" sz="2000" u="none" strike="noStrike" dirty="0">
                          <a:effectLst/>
                        </a:rPr>
                        <a:t>年</a:t>
                      </a:r>
                      <a:r>
                        <a:rPr lang="en-US" altLang="zh-TW" sz="2000" u="none" strike="noStrike" dirty="0">
                          <a:effectLst/>
                        </a:rPr>
                        <a:t>, </a:t>
                      </a:r>
                      <a:r>
                        <a:rPr lang="zh-TW" altLang="en-US" sz="2000" u="none" strike="noStrike" dirty="0">
                          <a:effectLst/>
                        </a:rPr>
                        <a:t>自</a:t>
                      </a:r>
                      <a:r>
                        <a:rPr lang="en-US" altLang="zh-TW" sz="2000" u="none" strike="noStrike" dirty="0">
                          <a:effectLst/>
                        </a:rPr>
                        <a:t>110/5/1-111/4/30</a:t>
                      </a:r>
                      <a:r>
                        <a:rPr lang="zh-TW" altLang="en-US" sz="2000" u="none" strike="noStrike" dirty="0">
                          <a:effectLst/>
                        </a:rPr>
                        <a:t>有</a:t>
                      </a:r>
                      <a:r>
                        <a:rPr lang="en-US" altLang="zh-TW" sz="2000" u="none" strike="noStrike" dirty="0">
                          <a:effectLst/>
                        </a:rPr>
                        <a:t>14</a:t>
                      </a:r>
                      <a:r>
                        <a:rPr lang="zh-TW" altLang="en-US" sz="2000" u="none" strike="noStrike" dirty="0">
                          <a:effectLst/>
                        </a:rPr>
                        <a:t>天年假</a:t>
                      </a:r>
                      <a:r>
                        <a:rPr lang="en-US" altLang="zh-TW" sz="2000" u="none" strike="noStrike" dirty="0">
                          <a:effectLst/>
                        </a:rPr>
                        <a:t>(</a:t>
                      </a:r>
                      <a:r>
                        <a:rPr lang="zh-TW" altLang="en-US" sz="2000" u="none" strike="noStrike" dirty="0">
                          <a:effectLst/>
                        </a:rPr>
                        <a:t>一年內要用完</a:t>
                      </a:r>
                      <a:r>
                        <a:rPr lang="en-US" altLang="zh-TW" sz="2000" u="none" strike="noStrike" dirty="0">
                          <a:effectLst/>
                        </a:rPr>
                        <a:t>)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64" marR="4164" marT="4164" marB="0" anchor="ctr"/>
                </a:tc>
              </a:tr>
            </a:tbl>
          </a:graphicData>
        </a:graphic>
      </p:graphicFrame>
      <p:sp>
        <p:nvSpPr>
          <p:cNvPr id="12" name="標題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到職日制</a:t>
            </a:r>
            <a:endParaRPr lang="zh-TW" altLang="en-US" dirty="0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84832"/>
            <a:ext cx="6513703" cy="415395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63016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曆年制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239070"/>
              </p:ext>
            </p:extLst>
          </p:nvPr>
        </p:nvGraphicFramePr>
        <p:xfrm>
          <a:off x="7353300" y="2286000"/>
          <a:ext cx="4025899" cy="402272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025899"/>
              </a:tblGrid>
              <a:tr h="55285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u="none" strike="noStrike">
                          <a:effectLst/>
                        </a:rPr>
                        <a:t>某甲</a:t>
                      </a:r>
                      <a:r>
                        <a:rPr lang="en-US" altLang="zh-TW" sz="2000" u="none" strike="noStrike">
                          <a:effectLst/>
                        </a:rPr>
                        <a:t>106</a:t>
                      </a:r>
                      <a:r>
                        <a:rPr lang="zh-TW" altLang="en-US" sz="2000" u="none" strike="noStrike">
                          <a:effectLst/>
                        </a:rPr>
                        <a:t>年</a:t>
                      </a:r>
                      <a:r>
                        <a:rPr lang="en-US" altLang="zh-TW" sz="2000" u="none" strike="noStrike">
                          <a:effectLst/>
                        </a:rPr>
                        <a:t>5/1</a:t>
                      </a:r>
                      <a:r>
                        <a:rPr lang="zh-TW" altLang="en-US" sz="2000" u="none" strike="noStrike">
                          <a:effectLst/>
                        </a:rPr>
                        <a:t>到職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083" marR="4083" marT="4083" marB="0" anchor="ctr"/>
                </a:tc>
              </a:tr>
              <a:tr h="39606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106</a:t>
                      </a:r>
                      <a:r>
                        <a:rPr lang="zh-TW" altLang="en-US" sz="2000" u="none" strike="noStrike">
                          <a:effectLst/>
                        </a:rPr>
                        <a:t>年特休</a:t>
                      </a:r>
                      <a:r>
                        <a:rPr lang="en-US" altLang="zh-TW" sz="2000" u="none" strike="noStrike">
                          <a:effectLst/>
                        </a:rPr>
                        <a:t>= 1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083" marR="4083" marT="4083" marB="0" anchor="ctr"/>
                </a:tc>
              </a:tr>
              <a:tr h="70965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107</a:t>
                      </a:r>
                      <a:r>
                        <a:rPr lang="zh-TW" altLang="en-US" sz="2000" u="none" strike="noStrike">
                          <a:effectLst/>
                        </a:rPr>
                        <a:t>年度</a:t>
                      </a:r>
                      <a:r>
                        <a:rPr lang="en-US" altLang="zh-TW" sz="2000" u="none" strike="noStrike">
                          <a:effectLst/>
                        </a:rPr>
                        <a:t>= 2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r>
                        <a:rPr lang="en-US" altLang="zh-TW" sz="2000" u="none" strike="noStrike">
                          <a:effectLst/>
                        </a:rPr>
                        <a:t>+4.67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r>
                        <a:rPr lang="en-US" altLang="zh-TW" sz="2000" u="none" strike="noStrike">
                          <a:effectLst/>
                        </a:rPr>
                        <a:t>= 6.67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083" marR="4083" marT="4083" marB="0" anchor="ctr"/>
                </a:tc>
              </a:tr>
              <a:tr h="78804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108</a:t>
                      </a:r>
                      <a:r>
                        <a:rPr lang="zh-TW" altLang="en-US" sz="2000" u="none" strike="noStrike">
                          <a:effectLst/>
                        </a:rPr>
                        <a:t>年度</a:t>
                      </a:r>
                      <a:r>
                        <a:rPr lang="en-US" altLang="zh-TW" sz="2000" u="none" strike="noStrike">
                          <a:effectLst/>
                        </a:rPr>
                        <a:t>= 2.3</a:t>
                      </a:r>
                      <a:r>
                        <a:rPr lang="zh-TW" altLang="en-US" sz="2000" u="none" strike="noStrike">
                          <a:effectLst/>
                        </a:rPr>
                        <a:t>天 </a:t>
                      </a:r>
                      <a:r>
                        <a:rPr lang="en-US" altLang="zh-TW" sz="2000" u="none" strike="noStrike">
                          <a:effectLst/>
                        </a:rPr>
                        <a:t>+ 6.7</a:t>
                      </a:r>
                      <a:r>
                        <a:rPr lang="zh-TW" altLang="en-US" sz="2000" u="none" strike="noStrike">
                          <a:effectLst/>
                        </a:rPr>
                        <a:t>天 </a:t>
                      </a:r>
                      <a:r>
                        <a:rPr lang="en-US" altLang="zh-TW" sz="2000" u="none" strike="noStrike">
                          <a:effectLst/>
                        </a:rPr>
                        <a:t>= 9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083" marR="4083" marT="4083" marB="0" anchor="ctr"/>
                </a:tc>
              </a:tr>
              <a:tr h="78804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>
                          <a:effectLst/>
                        </a:rPr>
                        <a:t>109</a:t>
                      </a:r>
                      <a:r>
                        <a:rPr lang="zh-TW" altLang="en-US" sz="2000" u="none" strike="noStrike">
                          <a:effectLst/>
                        </a:rPr>
                        <a:t>年度</a:t>
                      </a:r>
                      <a:r>
                        <a:rPr lang="en-US" altLang="zh-TW" sz="2000" u="none" strike="noStrike">
                          <a:effectLst/>
                        </a:rPr>
                        <a:t>=3.3</a:t>
                      </a:r>
                      <a:r>
                        <a:rPr lang="zh-TW" altLang="en-US" sz="2000" u="none" strike="noStrike">
                          <a:effectLst/>
                        </a:rPr>
                        <a:t>天 </a:t>
                      </a:r>
                      <a:r>
                        <a:rPr lang="en-US" altLang="zh-TW" sz="2000" u="none" strike="noStrike">
                          <a:effectLst/>
                        </a:rPr>
                        <a:t>+ 9.4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r>
                        <a:rPr lang="en-US" altLang="zh-TW" sz="2000" u="none" strike="noStrike">
                          <a:effectLst/>
                        </a:rPr>
                        <a:t>= 13</a:t>
                      </a:r>
                      <a:r>
                        <a:rPr lang="zh-TW" altLang="en-US" sz="2000" u="none" strike="noStrike">
                          <a:effectLst/>
                        </a:rPr>
                        <a:t>天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083" marR="4083" marT="4083" marB="0" anchor="ctr"/>
                </a:tc>
              </a:tr>
              <a:tr h="78804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u="none" strike="noStrike" dirty="0">
                          <a:effectLst/>
                        </a:rPr>
                        <a:t>110</a:t>
                      </a:r>
                      <a:r>
                        <a:rPr lang="zh-TW" altLang="en-US" sz="2000" u="none" strike="noStrike" dirty="0">
                          <a:effectLst/>
                        </a:rPr>
                        <a:t>年度</a:t>
                      </a:r>
                      <a:r>
                        <a:rPr lang="en-US" altLang="zh-TW" sz="2000" u="none" strike="noStrike" dirty="0">
                          <a:effectLst/>
                        </a:rPr>
                        <a:t>=4.6</a:t>
                      </a:r>
                      <a:r>
                        <a:rPr lang="zh-TW" altLang="en-US" sz="2000" u="none" strike="noStrike" dirty="0">
                          <a:effectLst/>
                        </a:rPr>
                        <a:t>天 </a:t>
                      </a:r>
                      <a:r>
                        <a:rPr lang="en-US" altLang="zh-TW" sz="2000" u="none" strike="noStrike" dirty="0">
                          <a:effectLst/>
                        </a:rPr>
                        <a:t>+ 9.4</a:t>
                      </a:r>
                      <a:r>
                        <a:rPr lang="zh-TW" altLang="en-US" sz="2000" u="none" strike="noStrike" dirty="0">
                          <a:effectLst/>
                        </a:rPr>
                        <a:t>天</a:t>
                      </a:r>
                      <a:r>
                        <a:rPr lang="en-US" altLang="zh-TW" sz="2000" u="none" strike="noStrike" dirty="0">
                          <a:effectLst/>
                        </a:rPr>
                        <a:t>= 14</a:t>
                      </a:r>
                      <a:r>
                        <a:rPr lang="zh-TW" altLang="en-US" sz="2000" u="none" strike="noStrike" dirty="0">
                          <a:effectLst/>
                        </a:rPr>
                        <a:t>天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083" marR="4083" marT="4083" marB="0" anchor="ctr"/>
                </a:tc>
              </a:tr>
            </a:tbl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62" y="2286000"/>
            <a:ext cx="6764338" cy="39592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41922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87</TotalTime>
  <Words>922</Words>
  <Application>Microsoft Office PowerPoint</Application>
  <PresentationFormat>寬螢幕</PresentationFormat>
  <Paragraphs>67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微軟正黑體</vt:lpstr>
      <vt:lpstr>Wingdings 3</vt:lpstr>
      <vt:lpstr>積分</vt:lpstr>
      <vt:lpstr>106年6月勞基法執行細則修正說明</vt:lpstr>
      <vt:lpstr>平均工資計算不計入項目</vt:lpstr>
      <vt:lpstr>刪除童工工資標準限制</vt:lpstr>
      <vt:lpstr>工資計算明細</vt:lpstr>
      <vt:lpstr>每月加班時數上限46小時的範圍</vt:lpstr>
      <vt:lpstr>出勤紀錄的種類</vt:lpstr>
      <vt:lpstr>特別休假計算週期</vt:lpstr>
      <vt:lpstr>到職日制</vt:lpstr>
      <vt:lpstr>曆年制</vt:lpstr>
      <vt:lpstr>特休未休完 工資計算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106年6月勞基法執行細則修正說明</dc:title>
  <dc:creator>陳惠玟</dc:creator>
  <cp:lastModifiedBy>陳惠玟</cp:lastModifiedBy>
  <cp:revision>6</cp:revision>
  <dcterms:created xsi:type="dcterms:W3CDTF">2017-07-16T05:58:14Z</dcterms:created>
  <dcterms:modified xsi:type="dcterms:W3CDTF">2017-09-03T08:37:35Z</dcterms:modified>
</cp:coreProperties>
</file>