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836" r:id="rId2"/>
    <p:sldId id="1100" r:id="rId3"/>
    <p:sldId id="1124" r:id="rId4"/>
    <p:sldId id="963" r:id="rId5"/>
    <p:sldId id="1126" r:id="rId6"/>
    <p:sldId id="1109" r:id="rId7"/>
    <p:sldId id="1153" r:id="rId8"/>
    <p:sldId id="1127" r:id="rId9"/>
    <p:sldId id="1152" r:id="rId10"/>
    <p:sldId id="1154" r:id="rId11"/>
    <p:sldId id="1158" r:id="rId12"/>
    <p:sldId id="1137" r:id="rId13"/>
    <p:sldId id="1155" r:id="rId14"/>
    <p:sldId id="1159" r:id="rId15"/>
    <p:sldId id="1156" r:id="rId16"/>
    <p:sldId id="1157" r:id="rId17"/>
    <p:sldId id="1161" r:id="rId18"/>
    <p:sldId id="1162" r:id="rId19"/>
    <p:sldId id="1160" r:id="rId20"/>
    <p:sldId id="1163" r:id="rId21"/>
    <p:sldId id="1165" r:id="rId22"/>
    <p:sldId id="1166" r:id="rId23"/>
    <p:sldId id="1167" r:id="rId24"/>
    <p:sldId id="1168" r:id="rId25"/>
    <p:sldId id="1169" r:id="rId26"/>
    <p:sldId id="1104" r:id="rId27"/>
  </p:sldIdLst>
  <p:sldSz cx="9144000" cy="5143500" type="screen16x9"/>
  <p:notesSz cx="6858000" cy="9144000"/>
  <p:custDataLst>
    <p:tags r:id="rId29"/>
  </p:custDataLst>
  <p:defaultTextStyle>
    <a:defPPr>
      <a:defRPr lang="zh-CN"/>
    </a:defPPr>
    <a:lvl1pPr marL="0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0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82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22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63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04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45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85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26" algn="l" defTabSz="9142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75BF"/>
    <a:srgbClr val="034EA2"/>
    <a:srgbClr val="0087CD"/>
    <a:srgbClr val="C68F06"/>
    <a:srgbClr val="DB2C03"/>
    <a:srgbClr val="EBAC07"/>
    <a:srgbClr val="008487"/>
    <a:srgbClr val="163C46"/>
    <a:srgbClr val="008F92"/>
    <a:srgbClr val="00487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6314" autoAdjust="0"/>
  </p:normalViewPr>
  <p:slideViewPr>
    <p:cSldViewPr>
      <p:cViewPr varScale="1">
        <p:scale>
          <a:sx n="115" d="100"/>
          <a:sy n="115" d="100"/>
        </p:scale>
        <p:origin x="-306" y="-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264" y="4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2A5992-9D73-4015-9385-ABE035416B29}" type="datetimeFigureOut">
              <a:rPr lang="zh-CN" altLang="en-US" smtClean="0"/>
              <a:pPr/>
              <a:t>2021/8/31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5A699-AB68-4A20-99FB-6F69DC266D4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48234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0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82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22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63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04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45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85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26" algn="l" defTabSz="9142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95A699-AB68-4A20-99FB-6F69DC266D45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5874098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0590678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4681464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A4F2E-6A34-4E3A-96F7-EC0C0931D7F3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5213812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A4F2E-6A34-4E3A-96F7-EC0C0931D7F3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5213812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4681464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A4F2E-6A34-4E3A-96F7-EC0C0931D7F3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5213812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A4F2E-6A34-4E3A-96F7-EC0C0931D7F3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5213812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A4F2E-6A34-4E3A-96F7-EC0C0931D7F3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5213812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A4F2E-6A34-4E3A-96F7-EC0C0931D7F3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52138125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468146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0590678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A4F2E-6A34-4E3A-96F7-EC0C0931D7F3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5213812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A4F2E-6A34-4E3A-96F7-EC0C0931D7F3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52138125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A4F2E-6A34-4E3A-96F7-EC0C0931D7F3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52138125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pPr/>
              <a:t>23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0590678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A4F2E-6A34-4E3A-96F7-EC0C0931D7F3}" type="slidenum">
              <a:rPr lang="zh-CN" altLang="en-US" smtClean="0"/>
              <a:pPr/>
              <a:t>24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5213812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A4F2E-6A34-4E3A-96F7-EC0C0931D7F3}" type="slidenum">
              <a:rPr lang="zh-CN" altLang="en-US" smtClean="0"/>
              <a:pPr/>
              <a:t>25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5213812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95A699-AB68-4A20-99FB-6F69DC266D45}" type="slidenum">
              <a:rPr lang="zh-CN" altLang="en-US" smtClean="0"/>
              <a:pPr/>
              <a:t>26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4480123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7DC7C-EA85-41EA-BE8E-3BC04B9579CE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468146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4978182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A4F2E-6A34-4E3A-96F7-EC0C0931D7F3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958056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A4F2E-6A34-4E3A-96F7-EC0C0931D7F3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5924018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A4F2E-6A34-4E3A-96F7-EC0C0931D7F3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5924018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7409774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A4F2E-6A34-4E3A-96F7-EC0C0931D7F3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592401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2021/8/31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5" name="文本框 12"/>
          <p:cNvSpPr txBox="1">
            <a:spLocks noChangeArrowheads="1"/>
          </p:cNvSpPr>
          <p:nvPr userDrawn="1"/>
        </p:nvSpPr>
        <p:spPr bwMode="auto">
          <a:xfrm>
            <a:off x="1263742" y="387664"/>
            <a:ext cx="1796090" cy="311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23" tIns="32511" rIns="65023" bIns="32511">
            <a:spAutoFit/>
          </a:bodyPr>
          <a:lstStyle>
            <a:lvl1pPr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9pPr>
          </a:lstStyle>
          <a:p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项目介绍</a:t>
            </a:r>
            <a:endParaRPr lang="zh-CN" altLang="en-US" sz="16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="" xmlns:a16="http://schemas.microsoft.com/office/drawing/2014/main" id="{3318679B-AFB3-4693-825D-77E3D70567DB}"/>
              </a:ext>
            </a:extLst>
          </p:cNvPr>
          <p:cNvCxnSpPr/>
          <p:nvPr userDrawn="1"/>
        </p:nvCxnSpPr>
        <p:spPr>
          <a:xfrm>
            <a:off x="755576" y="699542"/>
            <a:ext cx="7776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>
            <a:extLst>
              <a:ext uri="{FF2B5EF4-FFF2-40B4-BE49-F238E27FC236}">
                <a16:creationId xmlns="" xmlns:a16="http://schemas.microsoft.com/office/drawing/2014/main" id="{D09DAFDA-EFBA-4DB9-9359-8E3BB104AE1B}"/>
              </a:ext>
            </a:extLst>
          </p:cNvPr>
          <p:cNvSpPr/>
          <p:nvPr userDrawn="1"/>
        </p:nvSpPr>
        <p:spPr>
          <a:xfrm>
            <a:off x="971600" y="411510"/>
            <a:ext cx="216024" cy="21602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2932135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Click="0" advTm="3000"/>
    </mc:Choice>
    <mc:Fallback>
      <p:transition advClick="0" advTm="3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2021/8/31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4976551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Click="0" advTm="3000"/>
    </mc:Choice>
    <mc:Fallback>
      <p:transition advClick="0"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2021/8/31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5208584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Click="0" advTm="3000"/>
    </mc:Choice>
    <mc:Fallback>
      <p:transition advClick="0" advTm="3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2021/8/31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7092280" y="4789190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www.1ppt.com/hangye/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www.1ppt.com/jieri/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素材：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www.1ppt.com/sucai/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www.1ppt.com/beijing/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图表：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www.1ppt.com/tubiao/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精美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www.1ppt.com/powerpoint/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课件：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www.1ppt.com/kejian/   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www.1ppt.com/ziti/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工作总结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www.1ppt.com/xiazai/zongjie/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工作计划：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www.1ppt.com/xiazai/jihua/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商务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www.1ppt.com/moban/shangwu/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个人简历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www.1ppt.com/xiazai/jianli/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毕业答辩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www.1ppt.com/xiazai/dabian/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工作汇报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www.1ppt.com/xiazai/huibao/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304331464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Click="0" advTm="3000"/>
    </mc:Choice>
    <mc:Fallback>
      <p:transition advClick="0" advTm="300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2021/8/31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0330627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Click="0" advTm="3000"/>
    </mc:Choice>
    <mc:Fallback>
      <p:transition advClick="0"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2021/8/31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5" name="文本框 12"/>
          <p:cNvSpPr txBox="1">
            <a:spLocks noChangeArrowheads="1"/>
          </p:cNvSpPr>
          <p:nvPr userDrawn="1"/>
        </p:nvSpPr>
        <p:spPr bwMode="auto">
          <a:xfrm>
            <a:off x="1263742" y="387664"/>
            <a:ext cx="1796090" cy="311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23" tIns="32511" rIns="65023" bIns="32511">
            <a:spAutoFit/>
          </a:bodyPr>
          <a:lstStyle>
            <a:lvl1pPr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9pPr>
          </a:lstStyle>
          <a:p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产品运行</a:t>
            </a:r>
            <a:endParaRPr lang="zh-CN" altLang="en-US" sz="16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="" xmlns:a16="http://schemas.microsoft.com/office/drawing/2014/main" id="{46ACA54C-0954-4BAD-8932-83F457CB8AB5}"/>
              </a:ext>
            </a:extLst>
          </p:cNvPr>
          <p:cNvCxnSpPr/>
          <p:nvPr userDrawn="1"/>
        </p:nvCxnSpPr>
        <p:spPr>
          <a:xfrm>
            <a:off x="755576" y="699542"/>
            <a:ext cx="7776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>
            <a:extLst>
              <a:ext uri="{FF2B5EF4-FFF2-40B4-BE49-F238E27FC236}">
                <a16:creationId xmlns="" xmlns:a16="http://schemas.microsoft.com/office/drawing/2014/main" id="{10E9C5A0-9342-4577-A3CA-7C5CC1E63CD8}"/>
              </a:ext>
            </a:extLst>
          </p:cNvPr>
          <p:cNvSpPr/>
          <p:nvPr userDrawn="1"/>
        </p:nvSpPr>
        <p:spPr>
          <a:xfrm>
            <a:off x="971600" y="411510"/>
            <a:ext cx="216024" cy="21602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2932135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Click="0" advTm="3000"/>
    </mc:Choice>
    <mc:Fallback>
      <p:transition advClick="0"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2021/8/31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5" name="文本框 12"/>
          <p:cNvSpPr txBox="1">
            <a:spLocks noChangeArrowheads="1"/>
          </p:cNvSpPr>
          <p:nvPr userDrawn="1"/>
        </p:nvSpPr>
        <p:spPr bwMode="auto">
          <a:xfrm>
            <a:off x="1263742" y="387664"/>
            <a:ext cx="1796090" cy="311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23" tIns="32511" rIns="65023" bIns="32511">
            <a:spAutoFit/>
          </a:bodyPr>
          <a:lstStyle>
            <a:lvl1pPr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9pPr>
          </a:lstStyle>
          <a:p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市场分析</a:t>
            </a:r>
            <a:endParaRPr lang="zh-CN" altLang="en-US" sz="16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="" xmlns:a16="http://schemas.microsoft.com/office/drawing/2014/main" id="{9BA31462-C9AD-451F-A96D-817B6F6E28EC}"/>
              </a:ext>
            </a:extLst>
          </p:cNvPr>
          <p:cNvCxnSpPr/>
          <p:nvPr userDrawn="1"/>
        </p:nvCxnSpPr>
        <p:spPr>
          <a:xfrm>
            <a:off x="755576" y="699542"/>
            <a:ext cx="7776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>
            <a:extLst>
              <a:ext uri="{FF2B5EF4-FFF2-40B4-BE49-F238E27FC236}">
                <a16:creationId xmlns="" xmlns:a16="http://schemas.microsoft.com/office/drawing/2014/main" id="{04489965-C2DB-4E01-85D6-2DDD37D6439F}"/>
              </a:ext>
            </a:extLst>
          </p:cNvPr>
          <p:cNvSpPr/>
          <p:nvPr userDrawn="1"/>
        </p:nvSpPr>
        <p:spPr>
          <a:xfrm>
            <a:off x="971600" y="411510"/>
            <a:ext cx="216024" cy="21602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2932135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Click="0" advTm="3000"/>
    </mc:Choice>
    <mc:Fallback>
      <p:transition advClick="0"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54A03-91AF-448A-9954-517C0577E5F0}" type="datetimeFigureOut">
              <a:rPr lang="zh-CN" altLang="en-US" smtClean="0"/>
              <a:pPr/>
              <a:t>2021/8/31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5" name="文本框 12"/>
          <p:cNvSpPr txBox="1">
            <a:spLocks noChangeArrowheads="1"/>
          </p:cNvSpPr>
          <p:nvPr userDrawn="1"/>
        </p:nvSpPr>
        <p:spPr bwMode="auto">
          <a:xfrm>
            <a:off x="1263742" y="387664"/>
            <a:ext cx="1796090" cy="311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23" tIns="32511" rIns="65023" bIns="32511">
            <a:spAutoFit/>
          </a:bodyPr>
          <a:lstStyle>
            <a:lvl1pPr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9pPr>
          </a:lstStyle>
          <a:p>
            <a:r>
              <a:rPr lang="zh-CN" altLang="en-US" sz="1600" dirty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投资回报</a:t>
            </a:r>
            <a:endParaRPr lang="zh-CN" altLang="en-US" sz="16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cxnSp>
        <p:nvCxnSpPr>
          <p:cNvPr id="8" name="直接连接符 7">
            <a:extLst>
              <a:ext uri="{FF2B5EF4-FFF2-40B4-BE49-F238E27FC236}">
                <a16:creationId xmlns="" xmlns:a16="http://schemas.microsoft.com/office/drawing/2014/main" id="{A6D353AB-2CC2-4D90-92D6-711024852E9D}"/>
              </a:ext>
            </a:extLst>
          </p:cNvPr>
          <p:cNvCxnSpPr/>
          <p:nvPr userDrawn="1"/>
        </p:nvCxnSpPr>
        <p:spPr>
          <a:xfrm>
            <a:off x="755576" y="699542"/>
            <a:ext cx="7776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椭圆 8">
            <a:extLst>
              <a:ext uri="{FF2B5EF4-FFF2-40B4-BE49-F238E27FC236}">
                <a16:creationId xmlns="" xmlns:a16="http://schemas.microsoft.com/office/drawing/2014/main" id="{C631EE3E-01BE-4E1A-985E-140601449CFB}"/>
              </a:ext>
            </a:extLst>
          </p:cNvPr>
          <p:cNvSpPr/>
          <p:nvPr userDrawn="1"/>
        </p:nvSpPr>
        <p:spPr>
          <a:xfrm>
            <a:off x="971600" y="411510"/>
            <a:ext cx="216024" cy="21602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  <p:extLst>
      <p:ext uri="{BB962C8B-B14F-4D97-AF65-F5344CB8AC3E}">
        <p14:creationId xmlns="" xmlns:p14="http://schemas.microsoft.com/office/powerpoint/2010/main" val="2932135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Click="0" advTm="3000"/>
    </mc:Choice>
    <mc:Fallback>
      <p:transition advClick="0"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BD0C8-D35A-439E-96FB-C8D4A6430554}" type="datetimeFigureOut">
              <a:rPr lang="zh-CN" altLang="en-US" smtClean="0"/>
              <a:pPr/>
              <a:t>2021/8/31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F15A6-E82C-4E1E-834E-C415C51F7DF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416459998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Click="0" advTm="3000"/>
    </mc:Choice>
    <mc:Fallback>
      <p:transition advClick="0"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5753215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Click="0" advTm="3000"/>
    </mc:Choice>
    <mc:Fallback>
      <p:transition advClick="0"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空白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1" y="0"/>
            <a:ext cx="9143499" cy="5143500"/>
          </a:xfrm>
          <a:prstGeom prst="rect">
            <a:avLst/>
          </a:prstGeom>
        </p:spPr>
      </p:pic>
      <p:grpSp>
        <p:nvGrpSpPr>
          <p:cNvPr id="2" name="组合 3"/>
          <p:cNvGrpSpPr/>
          <p:nvPr userDrawn="1"/>
        </p:nvGrpSpPr>
        <p:grpSpPr bwMode="auto">
          <a:xfrm flipH="1">
            <a:off x="-1" y="248018"/>
            <a:ext cx="1797166" cy="507206"/>
            <a:chOff x="2370576" y="533400"/>
            <a:chExt cx="2417494" cy="675969"/>
          </a:xfrm>
          <a:solidFill>
            <a:srgbClr val="EE1C39"/>
          </a:solidFill>
        </p:grpSpPr>
        <p:sp>
          <p:nvSpPr>
            <p:cNvPr id="3" name="矩形 2"/>
            <p:cNvSpPr/>
            <p:nvPr/>
          </p:nvSpPr>
          <p:spPr>
            <a:xfrm>
              <a:off x="2738030" y="533400"/>
              <a:ext cx="2050040" cy="67596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24">
                <a:cs typeface="+mn-ea"/>
                <a:sym typeface="+mn-lt"/>
              </a:endParaRPr>
            </a:p>
          </p:txBody>
        </p:sp>
        <p:sp>
          <p:nvSpPr>
            <p:cNvPr id="4" name="椭圆 3"/>
            <p:cNvSpPr/>
            <p:nvPr/>
          </p:nvSpPr>
          <p:spPr>
            <a:xfrm>
              <a:off x="2370576" y="533400"/>
              <a:ext cx="623734" cy="67596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sz="1424">
                <a:cs typeface="+mn-ea"/>
                <a:sym typeface="+mn-lt"/>
              </a:endParaRPr>
            </a:p>
          </p:txBody>
        </p:sp>
      </p:grpSp>
      <p:sp>
        <p:nvSpPr>
          <p:cNvPr id="6" name="文本框 12"/>
          <p:cNvSpPr txBox="1">
            <a:spLocks noChangeArrowheads="1"/>
          </p:cNvSpPr>
          <p:nvPr userDrawn="1"/>
        </p:nvSpPr>
        <p:spPr bwMode="auto">
          <a:xfrm>
            <a:off x="-1" y="370296"/>
            <a:ext cx="1796090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anose="020B0606030504020204" pitchFamily="34" charset="0"/>
                <a:ea typeface="冬青黑体简体中文 W3" charset="-122"/>
              </a:defRPr>
            </a:lvl9pPr>
          </a:lstStyle>
          <a:p>
            <a:r>
              <a:rPr lang="zh-CN" altLang="en-US" sz="128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点击添加相关标题文字</a:t>
            </a:r>
          </a:p>
        </p:txBody>
      </p:sp>
    </p:spTree>
    <p:extLst>
      <p:ext uri="{BB962C8B-B14F-4D97-AF65-F5344CB8AC3E}">
        <p14:creationId xmlns="" xmlns:p14="http://schemas.microsoft.com/office/powerpoint/2010/main" val="14162053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Click="0" advTm="3000"/>
    </mc:Choice>
    <mc:Fallback>
      <p:transition advClick="0"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12055919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Click="0" advTm="3000"/>
    </mc:Choice>
    <mc:Fallback>
      <p:transition advClick="0"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ortfolio #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0" hasCustomPrompt="1"/>
          </p:nvPr>
        </p:nvSpPr>
        <p:spPr>
          <a:xfrm>
            <a:off x="2836069" y="0"/>
            <a:ext cx="2064544" cy="250388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/>
          <a:lstStyle>
            <a:lvl1pPr marL="0" indent="0">
              <a:buNone/>
              <a:defRPr sz="7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请替换文字内容</a:t>
            </a:r>
            <a:r>
              <a:rPr lang="en-US" dirty="0"/>
              <a:t>#</a:t>
            </a:r>
          </a:p>
        </p:txBody>
      </p:sp>
      <p:sp>
        <p:nvSpPr>
          <p:cNvPr id="16" name="Picture Placeholder 14"/>
          <p:cNvSpPr>
            <a:spLocks noGrp="1"/>
          </p:cNvSpPr>
          <p:nvPr>
            <p:ph type="pic" sz="quarter" idx="11" hasCustomPrompt="1"/>
          </p:nvPr>
        </p:nvSpPr>
        <p:spPr>
          <a:xfrm>
            <a:off x="7108032" y="1132284"/>
            <a:ext cx="2035969" cy="281106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/>
          <a:lstStyle>
            <a:lvl1pPr marL="0" indent="0">
              <a:buNone/>
              <a:defRPr sz="7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请替换文字内容</a:t>
            </a:r>
            <a:r>
              <a:rPr lang="en-US" dirty="0"/>
              <a:t>#</a:t>
            </a:r>
          </a:p>
        </p:txBody>
      </p:sp>
      <p:sp>
        <p:nvSpPr>
          <p:cNvPr id="17" name="Picture Placeholder 14"/>
          <p:cNvSpPr>
            <a:spLocks noGrp="1"/>
          </p:cNvSpPr>
          <p:nvPr>
            <p:ph type="pic" sz="quarter" idx="12" hasCustomPrompt="1"/>
          </p:nvPr>
        </p:nvSpPr>
        <p:spPr>
          <a:xfrm>
            <a:off x="698896" y="1132284"/>
            <a:ext cx="2065734" cy="281106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/>
          <a:lstStyle>
            <a:lvl1pPr marL="0" indent="0">
              <a:buNone/>
              <a:defRPr sz="7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请替换文字内容</a:t>
            </a:r>
            <a:r>
              <a:rPr lang="en-US" dirty="0"/>
              <a:t>#</a:t>
            </a:r>
          </a:p>
        </p:txBody>
      </p:sp>
      <p:sp>
        <p:nvSpPr>
          <p:cNvPr id="18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4972051" y="1132284"/>
            <a:ext cx="2065734" cy="13716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/>
          <a:lstStyle>
            <a:lvl1pPr marL="0" indent="0">
              <a:buNone/>
              <a:defRPr sz="7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请替换文字内容</a:t>
            </a:r>
            <a:r>
              <a:rPr lang="en-US" dirty="0"/>
              <a:t>#</a:t>
            </a:r>
          </a:p>
        </p:txBody>
      </p:sp>
      <p:sp>
        <p:nvSpPr>
          <p:cNvPr id="19" name="Picture Placeholder 14"/>
          <p:cNvSpPr>
            <a:spLocks noGrp="1"/>
          </p:cNvSpPr>
          <p:nvPr>
            <p:ph type="pic" sz="quarter" idx="14" hasCustomPrompt="1"/>
          </p:nvPr>
        </p:nvSpPr>
        <p:spPr>
          <a:xfrm>
            <a:off x="4972051" y="2571749"/>
            <a:ext cx="2065734" cy="13716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/>
          <a:lstStyle>
            <a:lvl1pPr marL="0" indent="0">
              <a:buNone/>
              <a:defRPr sz="7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请替换文字内容</a:t>
            </a:r>
            <a:r>
              <a:rPr lang="en-US" dirty="0"/>
              <a:t>#</a:t>
            </a:r>
          </a:p>
        </p:txBody>
      </p:sp>
      <p:sp>
        <p:nvSpPr>
          <p:cNvPr id="20" name="Picture Placeholder 14"/>
          <p:cNvSpPr>
            <a:spLocks noGrp="1"/>
          </p:cNvSpPr>
          <p:nvPr>
            <p:ph type="pic" sz="quarter" idx="15" hasCustomPrompt="1"/>
          </p:nvPr>
        </p:nvSpPr>
        <p:spPr>
          <a:xfrm>
            <a:off x="2834877" y="2571749"/>
            <a:ext cx="2065734" cy="13716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/>
          <a:lstStyle>
            <a:lvl1pPr marL="0" indent="0">
              <a:buNone/>
              <a:defRPr sz="7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请替换文字内容</a:t>
            </a:r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="" xmlns:p14="http://schemas.microsoft.com/office/powerpoint/2010/main" val="19689674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 advClick="0" advTm="3000"/>
    </mc:Choice>
    <mc:Fallback>
      <p:transition advClick="0"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1" y="205979"/>
            <a:ext cx="8229600" cy="857250"/>
          </a:xfrm>
          <a:prstGeom prst="rect">
            <a:avLst/>
          </a:prstGeom>
        </p:spPr>
        <p:txBody>
          <a:bodyPr vert="horz" lIns="91428" tIns="45714" rIns="91428" bIns="45714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1" y="1200151"/>
            <a:ext cx="8229600" cy="3394472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1" y="4767264"/>
            <a:ext cx="2133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54A03-91AF-448A-9954-517C0577E5F0}" type="datetimeFigureOut">
              <a:rPr lang="zh-CN" altLang="en-US" smtClean="0"/>
              <a:pPr/>
              <a:t>2021/8/31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1" y="4767264"/>
            <a:ext cx="2895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1" y="4767264"/>
            <a:ext cx="2133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FC946-6D13-4F8C-9740-992A906A613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79507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70" r:id="rId2"/>
    <p:sldLayoutId id="2147483671" r:id="rId3"/>
    <p:sldLayoutId id="2147483672" r:id="rId4"/>
    <p:sldLayoutId id="2147483665" r:id="rId5"/>
    <p:sldLayoutId id="2147483668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</p:sldLayoutIdLst>
  <mc:AlternateContent xmlns:mc="http://schemas.openxmlformats.org/markup-compatibility/2006">
    <mc:Choice xmlns="" xmlns:p14="http://schemas.microsoft.com/office/powerpoint/2010/main" Requires="p14">
      <p:transition p14:dur="0" advClick="0" advTm="3000"/>
    </mc:Choice>
    <mc:Fallback>
      <p:transition advClick="0" advTm="3000"/>
    </mc:Fallback>
  </mc:AlternateContent>
  <p:txStyles>
    <p:titleStyle>
      <a:lvl1pPr algn="ctr" defTabSz="91428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5" indent="-342855" algn="l" defTabSz="914282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54" indent="-285713" algn="l" defTabSz="91428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52" indent="-228570" algn="l" defTabSz="91428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93" indent="-228570" algn="l" defTabSz="914282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33" indent="-228570" algn="l" defTabSz="914282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75" indent="-228570" algn="l" defTabSz="91428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15" indent="-228570" algn="l" defTabSz="91428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56" indent="-228570" algn="l" defTabSz="91428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97" indent="-228570" algn="l" defTabSz="91428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0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82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22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63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04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45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85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26" algn="l" defTabSz="91428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ocrep.fcloud.org.tw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259"/>
          <p:cNvSpPr>
            <a:spLocks noChangeArrowheads="1"/>
          </p:cNvSpPr>
          <p:nvPr/>
        </p:nvSpPr>
        <p:spPr bwMode="auto">
          <a:xfrm>
            <a:off x="1006204" y="3057897"/>
            <a:ext cx="378181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zh-TW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報告人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：</a:t>
            </a:r>
            <a:r>
              <a:rPr lang="zh-TW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巫奇原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     </a:t>
            </a:r>
            <a:r>
              <a:rPr lang="zh-TW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報告日期</a:t>
            </a: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：</a:t>
            </a:r>
            <a:r>
              <a:rPr lang="en-US" altLang="zh-TW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110/09/10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21" name="矩形 259"/>
          <p:cNvSpPr>
            <a:spLocks noChangeArrowheads="1"/>
          </p:cNvSpPr>
          <p:nvPr/>
        </p:nvSpPr>
        <p:spPr bwMode="auto">
          <a:xfrm>
            <a:off x="1006204" y="1512690"/>
            <a:ext cx="4465390" cy="1489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zh-TW" altLang="en-US" sz="44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各級農會經營</a:t>
            </a:r>
            <a:endParaRPr lang="en-US" altLang="zh-TW" sz="4400" b="1" dirty="0" smtClean="0">
              <a:solidFill>
                <a:schemeClr val="accent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None/>
            </a:pPr>
            <a:r>
              <a:rPr lang="zh-TW" altLang="en-US" sz="44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動態管理系統</a:t>
            </a:r>
            <a:endParaRPr lang="en-US" altLang="zh-CN" sz="4400" b="1" dirty="0">
              <a:solidFill>
                <a:schemeClr val="accent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pic>
        <p:nvPicPr>
          <p:cNvPr id="28" name="图片 27">
            <a:extLst>
              <a:ext uri="{FF2B5EF4-FFF2-40B4-BE49-F238E27FC236}">
                <a16:creationId xmlns="" xmlns:a16="http://schemas.microsoft.com/office/drawing/2014/main" id="{3CF66B7C-0DB4-4C8D-97E8-0A24101A9F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44505" y="0"/>
            <a:ext cx="5199495" cy="5143500"/>
          </a:xfrm>
          <a:prstGeom prst="rect">
            <a:avLst/>
          </a:prstGeom>
        </p:spPr>
      </p:pic>
      <p:grpSp>
        <p:nvGrpSpPr>
          <p:cNvPr id="4" name="群組 3">
            <a:extLst>
              <a:ext uri="{FF2B5EF4-FFF2-40B4-BE49-F238E27FC236}">
                <a16:creationId xmlns="" xmlns:a16="http://schemas.microsoft.com/office/drawing/2014/main" id="{F442AADE-101A-465B-99E6-2D8600BFEF13}"/>
              </a:ext>
            </a:extLst>
          </p:cNvPr>
          <p:cNvGrpSpPr/>
          <p:nvPr/>
        </p:nvGrpSpPr>
        <p:grpSpPr>
          <a:xfrm>
            <a:off x="1019324" y="906760"/>
            <a:ext cx="4032446" cy="349839"/>
            <a:chOff x="936996" y="819330"/>
            <a:chExt cx="4032446" cy="349839"/>
          </a:xfrm>
        </p:grpSpPr>
        <p:sp>
          <p:nvSpPr>
            <p:cNvPr id="22" name="矩形 259"/>
            <p:cNvSpPr>
              <a:spLocks noChangeArrowheads="1"/>
            </p:cNvSpPr>
            <p:nvPr/>
          </p:nvSpPr>
          <p:spPr bwMode="auto">
            <a:xfrm>
              <a:off x="936996" y="819330"/>
              <a:ext cx="4032446" cy="3498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lvl="0" algn="ctr" defTabSz="914400" fontAlgn="base">
                <a:lnSpc>
                  <a:spcPts val="3000"/>
                </a:lnSpc>
                <a:spcAft>
                  <a:spcPct val="0"/>
                </a:spcAft>
                <a:buClr>
                  <a:srgbClr val="000000"/>
                </a:buClr>
                <a:buNone/>
                <a:defRPr/>
              </a:pPr>
              <a:r>
                <a:rPr lang="zh-TW" altLang="en-US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華康儷中黑" panose="020B0509000000000000" pitchFamily="49" charset="-120"/>
                  <a:ea typeface="華康儷中黑" panose="020B0509000000000000" pitchFamily="49" charset="-120"/>
                  <a:cs typeface="Microsoft Sans Serif" panose="020B0604020202020204" pitchFamily="34" charset="0"/>
                </a:rPr>
                <a:t>財團法人農漁會南區資訊中心</a:t>
              </a:r>
              <a:endParaRPr lang="en-US" altLang="zh-TW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Microsoft Sans Serif" panose="020B0604020202020204" pitchFamily="34" charset="0"/>
              </a:endParaRPr>
            </a:p>
          </p:txBody>
        </p:sp>
        <p:pic>
          <p:nvPicPr>
            <p:cNvPr id="3" name="圖片 2">
              <a:extLst>
                <a:ext uri="{FF2B5EF4-FFF2-40B4-BE49-F238E27FC236}">
                  <a16:creationId xmlns="" xmlns:a16="http://schemas.microsoft.com/office/drawing/2014/main" id="{1139D297-C67A-4BCC-9FF9-BB66204D4C7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608" y="849115"/>
              <a:ext cx="316347" cy="3200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155701020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50"/>
                            </p:stCondLst>
                            <p:childTnLst>
                              <p:par>
                                <p:cTn id="1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50"/>
                            </p:stCondLst>
                            <p:childTnLst>
                              <p:par>
                                <p:cTn id="2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50"/>
                            </p:stCondLst>
                            <p:childTnLst>
                              <p:par>
                                <p:cTn id="2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50"/>
                            </p:stCondLst>
                            <p:childTnLst>
                              <p:par>
                                <p:cTn id="3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5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21" grpId="0"/>
      <p:bldP spid="2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/>
          <p:cNvSpPr/>
          <p:nvPr/>
        </p:nvSpPr>
        <p:spPr>
          <a:xfrm>
            <a:off x="502" y="283"/>
            <a:ext cx="3649847" cy="51429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          </a:t>
            </a:r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1190637" y="1840439"/>
            <a:ext cx="1269578" cy="76161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r>
              <a:rPr lang="zh-TW" altLang="en-US" sz="4949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大綱</a:t>
            </a:r>
            <a:endParaRPr lang="zh-CN" altLang="en-US" sz="4949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5" name="矩形 39">
            <a:extLst>
              <a:ext uri="{FF2B5EF4-FFF2-40B4-BE49-F238E27FC236}">
                <a16:creationId xmlns="" xmlns:a16="http://schemas.microsoft.com/office/drawing/2014/main" id="{14638FB2-C47A-4BF7-ADF9-D7E8501E0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5976" y="752961"/>
            <a:ext cx="2304256" cy="557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系統介面</a:t>
            </a:r>
            <a:r>
              <a:rPr lang="zh-CN" altLang="en-US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說明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6" name="矩形 39">
            <a:extLst>
              <a:ext uri="{FF2B5EF4-FFF2-40B4-BE49-F238E27FC236}">
                <a16:creationId xmlns="" xmlns:a16="http://schemas.microsoft.com/office/drawing/2014/main" id="{0C4375D2-4627-46B0-B814-57CE35788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5976" y="1365705"/>
            <a:ext cx="2304256" cy="557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經營動態維護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8" name="矩形 39">
            <a:extLst>
              <a:ext uri="{FF2B5EF4-FFF2-40B4-BE49-F238E27FC236}">
                <a16:creationId xmlns="" xmlns:a16="http://schemas.microsoft.com/office/drawing/2014/main" id="{85337CBA-A865-47D8-91B1-CC0155C81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5976" y="1995686"/>
            <a:ext cx="2304256" cy="557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其他功能說明</a:t>
            </a: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pic>
        <p:nvPicPr>
          <p:cNvPr id="9" name="圖片 8">
            <a:extLst>
              <a:ext uri="{FF2B5EF4-FFF2-40B4-BE49-F238E27FC236}">
                <a16:creationId xmlns="" xmlns:a16="http://schemas.microsoft.com/office/drawing/2014/main" id="{DFB01BA6-BDDA-4BDD-BC78-E05AA64906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9605" y="1425727"/>
            <a:ext cx="614723" cy="42594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048757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"/>
                            </p:stCondLst>
                            <p:childTnLst>
                              <p:par>
                                <p:cTn id="2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25" grpId="0"/>
      <p:bldP spid="26" grpId="0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/>
          <p:cNvSpPr/>
          <p:nvPr/>
        </p:nvSpPr>
        <p:spPr>
          <a:xfrm>
            <a:off x="502" y="283"/>
            <a:ext cx="3649847" cy="51429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          </a:t>
            </a:r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555850" y="1840439"/>
            <a:ext cx="2539157" cy="76161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r>
              <a:rPr lang="zh-TW" altLang="en-US" sz="4949" b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經營動態</a:t>
            </a:r>
            <a:endParaRPr lang="zh-CN" altLang="en-US" sz="4949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7" name="椭圆 80">
            <a:extLst>
              <a:ext uri="{FF2B5EF4-FFF2-40B4-BE49-F238E27FC236}">
                <a16:creationId xmlns="" xmlns:a16="http://schemas.microsoft.com/office/drawing/2014/main" id="{95B30D26-66FD-4459-B94F-E59B12AD4630}"/>
              </a:ext>
            </a:extLst>
          </p:cNvPr>
          <p:cNvSpPr/>
          <p:nvPr/>
        </p:nvSpPr>
        <p:spPr bwMode="auto">
          <a:xfrm>
            <a:off x="4716016" y="1491630"/>
            <a:ext cx="709935" cy="520016"/>
          </a:xfrm>
          <a:prstGeom prst="ellipse">
            <a:avLst/>
          </a:prstGeom>
          <a:noFill/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lIns="51435" tIns="25718" rIns="51435" bIns="2571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2100" b="1" kern="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5" name="矩形 39">
            <a:extLst>
              <a:ext uri="{FF2B5EF4-FFF2-40B4-BE49-F238E27FC236}">
                <a16:creationId xmlns="" xmlns:a16="http://schemas.microsoft.com/office/drawing/2014/main" id="{14638FB2-C47A-4BF7-ADF9-D7E8501E0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2" y="1663283"/>
            <a:ext cx="2594644" cy="456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塡報狀態查詢</a:t>
            </a: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19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6" name="矩形 39">
            <a:extLst>
              <a:ext uri="{FF2B5EF4-FFF2-40B4-BE49-F238E27FC236}">
                <a16:creationId xmlns="" xmlns:a16="http://schemas.microsoft.com/office/drawing/2014/main" id="{0C4375D2-4627-46B0-B814-57CE35788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2" y="2279559"/>
            <a:ext cx="2594644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各項資料維護 </a:t>
            </a:r>
            <a:r>
              <a:rPr lang="en-US" altLang="zh-CN" sz="1900" dirty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19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0" name="圆角矩形 16">
            <a:extLst>
              <a:ext uri="{FF2B5EF4-FFF2-40B4-BE49-F238E27FC236}">
                <a16:creationId xmlns="" xmlns:a16="http://schemas.microsoft.com/office/drawing/2014/main" id="{294C64F5-9222-442B-811B-AD4ADEB66000}"/>
              </a:ext>
            </a:extLst>
          </p:cNvPr>
          <p:cNvSpPr/>
          <p:nvPr/>
        </p:nvSpPr>
        <p:spPr>
          <a:xfrm>
            <a:off x="3995934" y="1727880"/>
            <a:ext cx="776951" cy="451412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21" name="圆角矩形 95">
            <a:extLst>
              <a:ext uri="{FF2B5EF4-FFF2-40B4-BE49-F238E27FC236}">
                <a16:creationId xmlns="" xmlns:a16="http://schemas.microsoft.com/office/drawing/2014/main" id="{7C66E5A9-3237-440C-B641-517C7E856FD1}"/>
              </a:ext>
            </a:extLst>
          </p:cNvPr>
          <p:cNvSpPr/>
          <p:nvPr/>
        </p:nvSpPr>
        <p:spPr>
          <a:xfrm>
            <a:off x="3995934" y="2342062"/>
            <a:ext cx="776951" cy="451412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1100" b="1" dirty="0"/>
          </a:p>
        </p:txBody>
      </p:sp>
      <p:sp>
        <p:nvSpPr>
          <p:cNvPr id="22" name="椭圆 80">
            <a:extLst>
              <a:ext uri="{FF2B5EF4-FFF2-40B4-BE49-F238E27FC236}">
                <a16:creationId xmlns="" xmlns:a16="http://schemas.microsoft.com/office/drawing/2014/main" id="{1BC16D63-AE85-4CEC-A54D-18B009B5A0E6}"/>
              </a:ext>
            </a:extLst>
          </p:cNvPr>
          <p:cNvSpPr/>
          <p:nvPr/>
        </p:nvSpPr>
        <p:spPr bwMode="auto">
          <a:xfrm>
            <a:off x="3980474" y="1690199"/>
            <a:ext cx="709935" cy="520016"/>
          </a:xfrm>
          <a:prstGeom prst="ellipse">
            <a:avLst/>
          </a:prstGeom>
          <a:noFill/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lIns="51435" tIns="25718" rIns="51435" bIns="2571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b="1" kern="0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01</a:t>
            </a:r>
            <a:endParaRPr lang="zh-CN" altLang="en-US" sz="2100" b="1" kern="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9" name="椭圆 80">
            <a:extLst>
              <a:ext uri="{FF2B5EF4-FFF2-40B4-BE49-F238E27FC236}">
                <a16:creationId xmlns="" xmlns:a16="http://schemas.microsoft.com/office/drawing/2014/main" id="{57267767-EC11-415C-A98E-88A9845ABA59}"/>
              </a:ext>
            </a:extLst>
          </p:cNvPr>
          <p:cNvSpPr/>
          <p:nvPr/>
        </p:nvSpPr>
        <p:spPr bwMode="auto">
          <a:xfrm>
            <a:off x="3980474" y="2307759"/>
            <a:ext cx="709935" cy="520016"/>
          </a:xfrm>
          <a:prstGeom prst="ellipse">
            <a:avLst/>
          </a:prstGeom>
          <a:noFill/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lIns="51435" tIns="25718" rIns="51435" bIns="2571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b="1" kern="0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02</a:t>
            </a:r>
            <a:endParaRPr lang="zh-CN" altLang="en-US" sz="2100" b="1" kern="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" name="矩形 39">
            <a:extLst>
              <a:ext uri="{FF2B5EF4-FFF2-40B4-BE49-F238E27FC236}">
                <a16:creationId xmlns="" xmlns:a16="http://schemas.microsoft.com/office/drawing/2014/main" id="{0C4375D2-4627-46B0-B814-57CE35788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4" y="2921931"/>
            <a:ext cx="2594644" cy="456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經營動態報表 </a:t>
            </a: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19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12" name="圆角矩形 95">
            <a:extLst>
              <a:ext uri="{FF2B5EF4-FFF2-40B4-BE49-F238E27FC236}">
                <a16:creationId xmlns="" xmlns:a16="http://schemas.microsoft.com/office/drawing/2014/main" id="{7C66E5A9-3237-440C-B641-517C7E856FD1}"/>
              </a:ext>
            </a:extLst>
          </p:cNvPr>
          <p:cNvSpPr/>
          <p:nvPr/>
        </p:nvSpPr>
        <p:spPr>
          <a:xfrm>
            <a:off x="3995936" y="2984434"/>
            <a:ext cx="776951" cy="451412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altLang="zh-TW" b="1" dirty="0" smtClean="0">
                <a:latin typeface="Microsoft YaHei" pitchFamily="34" charset="-122"/>
                <a:ea typeface="Microsoft YaHei" pitchFamily="34" charset="-122"/>
              </a:rPr>
              <a:t>03</a:t>
            </a:r>
            <a:endParaRPr lang="zh-CN" altLang="en-US" b="1" dirty="0">
              <a:latin typeface="Microsoft YaHei" pitchFamily="34" charset="-122"/>
              <a:ea typeface="Microsoft YaHei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67460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50"/>
                            </p:stCondLst>
                            <p:childTnLst>
                              <p:par>
                                <p:cTn id="1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50"/>
                            </p:stCondLst>
                            <p:childTnLst>
                              <p:par>
                                <p:cTn id="2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50"/>
                            </p:stCondLst>
                            <p:childTnLst>
                              <p:par>
                                <p:cTn id="2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15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50"/>
                            </p:stCondLst>
                            <p:childTnLst>
                              <p:par>
                                <p:cTn id="3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15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25" grpId="0"/>
      <p:bldP spid="26" grpId="0"/>
      <p:bldP spid="20" grpId="0" animBg="1"/>
      <p:bldP spid="21" grpId="0" animBg="1"/>
      <p:bldP spid="11" grpId="0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4EFE65C0-FA1D-40BA-900E-B29FEF92A6AD}"/>
              </a:ext>
            </a:extLst>
          </p:cNvPr>
          <p:cNvSpPr/>
          <p:nvPr/>
        </p:nvSpPr>
        <p:spPr>
          <a:xfrm>
            <a:off x="1259632" y="322408"/>
            <a:ext cx="1152128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="" xmlns:a16="http://schemas.microsoft.com/office/drawing/2014/main" id="{5CF92BD1-0DC3-4566-B1DA-A4C278E89936}"/>
              </a:ext>
            </a:extLst>
          </p:cNvPr>
          <p:cNvSpPr txBox="1"/>
          <p:nvPr/>
        </p:nvSpPr>
        <p:spPr>
          <a:xfrm>
            <a:off x="1259632" y="267750"/>
            <a:ext cx="210826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經營動態維護</a:t>
            </a:r>
            <a:endParaRPr lang="zh-TW" altLang="en-US" sz="25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內容版面配置區 4">
            <a:extLst>
              <a:ext uri="{FF2B5EF4-FFF2-40B4-BE49-F238E27FC236}">
                <a16:creationId xmlns="" xmlns:a16="http://schemas.microsoft.com/office/drawing/2014/main" id="{F29E5B65-704B-44E4-8CB9-B7787F370FD2}"/>
              </a:ext>
            </a:extLst>
          </p:cNvPr>
          <p:cNvSpPr txBox="1">
            <a:spLocks/>
          </p:cNvSpPr>
          <p:nvPr/>
        </p:nvSpPr>
        <p:spPr>
          <a:xfrm>
            <a:off x="899592" y="961048"/>
            <a:ext cx="7704856" cy="3852242"/>
          </a:xfrm>
          <a:prstGeom prst="rect">
            <a:avLst/>
          </a:prstGeom>
        </p:spPr>
        <p:txBody>
          <a:bodyPr/>
          <a:lstStyle>
            <a:lvl1pPr marL="342855" indent="-342855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54" indent="-285713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52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9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3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7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1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56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97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每月</a:t>
            </a:r>
            <a:r>
              <a:rPr lang="en-US" altLang="zh-TW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至</a:t>
            </a:r>
            <a:r>
              <a:rPr lang="en-US" altLang="zh-TW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日，由中華民國農會管理人員，開放填報前月資料。</a:t>
            </a: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超過填報期限或逾期資料調整，請洽所屬轄管人員。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縣級</a:t>
            </a: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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中華民國農會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  <a:sym typeface="Wingdings" pitchFamily="2" charset="2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鄉鎮市級</a:t>
            </a: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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縣轄農會</a:t>
            </a:r>
            <a:endParaRPr lang="zh-TW" altLang="en-US" sz="21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526641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4EFE65C0-FA1D-40BA-900E-B29FEF92A6AD}"/>
              </a:ext>
            </a:extLst>
          </p:cNvPr>
          <p:cNvSpPr/>
          <p:nvPr/>
        </p:nvSpPr>
        <p:spPr>
          <a:xfrm>
            <a:off x="1259632" y="322408"/>
            <a:ext cx="1152128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="" xmlns:a16="http://schemas.microsoft.com/office/drawing/2014/main" id="{5CF92BD1-0DC3-4566-B1DA-A4C278E89936}"/>
              </a:ext>
            </a:extLst>
          </p:cNvPr>
          <p:cNvSpPr txBox="1"/>
          <p:nvPr/>
        </p:nvSpPr>
        <p:spPr>
          <a:xfrm>
            <a:off x="1259632" y="267750"/>
            <a:ext cx="46805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經營動態維護</a:t>
            </a:r>
            <a:endParaRPr lang="zh-TW" altLang="en-US" sz="25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3034" y="868297"/>
            <a:ext cx="5409406" cy="3998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內容版面配置區 4">
            <a:extLst>
              <a:ext uri="{FF2B5EF4-FFF2-40B4-BE49-F238E27FC236}">
                <a16:creationId xmlns="" xmlns:a16="http://schemas.microsoft.com/office/drawing/2014/main" id="{F29E5B65-704B-44E4-8CB9-B7787F370FD2}"/>
              </a:ext>
            </a:extLst>
          </p:cNvPr>
          <p:cNvSpPr txBox="1">
            <a:spLocks/>
          </p:cNvSpPr>
          <p:nvPr/>
        </p:nvSpPr>
        <p:spPr>
          <a:xfrm>
            <a:off x="395536" y="987574"/>
            <a:ext cx="3168352" cy="3852242"/>
          </a:xfrm>
          <a:prstGeom prst="rect">
            <a:avLst/>
          </a:prstGeom>
        </p:spPr>
        <p:txBody>
          <a:bodyPr/>
          <a:lstStyle>
            <a:lvl1pPr marL="342855" indent="-342855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54" indent="-285713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52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9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3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7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1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56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97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填報狀態查詢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推廣部門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保險部門</a:t>
            </a:r>
            <a:endParaRPr lang="en-US" altLang="zh-TW" sz="2100" dirty="0" smtClean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供銷部門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信用部門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農藥經營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飼料經營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肥料經營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果菜經營</a:t>
            </a: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...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526641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/>
          <p:cNvSpPr/>
          <p:nvPr/>
        </p:nvSpPr>
        <p:spPr>
          <a:xfrm>
            <a:off x="502" y="283"/>
            <a:ext cx="3649847" cy="51429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          </a:t>
            </a:r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555850" y="1840439"/>
            <a:ext cx="2539157" cy="76161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r>
              <a:rPr lang="zh-TW" altLang="en-US" sz="4949" b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經營動態</a:t>
            </a:r>
            <a:endParaRPr lang="zh-CN" altLang="en-US" sz="4949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7" name="椭圆 80">
            <a:extLst>
              <a:ext uri="{FF2B5EF4-FFF2-40B4-BE49-F238E27FC236}">
                <a16:creationId xmlns="" xmlns:a16="http://schemas.microsoft.com/office/drawing/2014/main" id="{95B30D26-66FD-4459-B94F-E59B12AD4630}"/>
              </a:ext>
            </a:extLst>
          </p:cNvPr>
          <p:cNvSpPr/>
          <p:nvPr/>
        </p:nvSpPr>
        <p:spPr bwMode="auto">
          <a:xfrm>
            <a:off x="4716016" y="1491630"/>
            <a:ext cx="709935" cy="520016"/>
          </a:xfrm>
          <a:prstGeom prst="ellipse">
            <a:avLst/>
          </a:prstGeom>
          <a:noFill/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lIns="51435" tIns="25718" rIns="51435" bIns="2571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2100" b="1" kern="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5" name="矩形 39">
            <a:extLst>
              <a:ext uri="{FF2B5EF4-FFF2-40B4-BE49-F238E27FC236}">
                <a16:creationId xmlns="" xmlns:a16="http://schemas.microsoft.com/office/drawing/2014/main" id="{14638FB2-C47A-4BF7-ADF9-D7E8501E0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2" y="1663283"/>
            <a:ext cx="2594644" cy="456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塡報狀態查詢</a:t>
            </a: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19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6" name="矩形 39">
            <a:extLst>
              <a:ext uri="{FF2B5EF4-FFF2-40B4-BE49-F238E27FC236}">
                <a16:creationId xmlns="" xmlns:a16="http://schemas.microsoft.com/office/drawing/2014/main" id="{0C4375D2-4627-46B0-B814-57CE35788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2" y="2279559"/>
            <a:ext cx="2594644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各項資料維護 </a:t>
            </a:r>
            <a:r>
              <a:rPr lang="en-US" altLang="zh-CN" sz="1900" dirty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19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0" name="圆角矩形 16">
            <a:extLst>
              <a:ext uri="{FF2B5EF4-FFF2-40B4-BE49-F238E27FC236}">
                <a16:creationId xmlns="" xmlns:a16="http://schemas.microsoft.com/office/drawing/2014/main" id="{294C64F5-9222-442B-811B-AD4ADEB66000}"/>
              </a:ext>
            </a:extLst>
          </p:cNvPr>
          <p:cNvSpPr/>
          <p:nvPr/>
        </p:nvSpPr>
        <p:spPr>
          <a:xfrm>
            <a:off x="3995936" y="2355726"/>
            <a:ext cx="776951" cy="451412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21" name="圆角矩形 95">
            <a:extLst>
              <a:ext uri="{FF2B5EF4-FFF2-40B4-BE49-F238E27FC236}">
                <a16:creationId xmlns="" xmlns:a16="http://schemas.microsoft.com/office/drawing/2014/main" id="{7C66E5A9-3237-440C-B641-517C7E856FD1}"/>
              </a:ext>
            </a:extLst>
          </p:cNvPr>
          <p:cNvSpPr/>
          <p:nvPr/>
        </p:nvSpPr>
        <p:spPr>
          <a:xfrm>
            <a:off x="3995934" y="1741957"/>
            <a:ext cx="776951" cy="451412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1100" b="1" dirty="0"/>
          </a:p>
        </p:txBody>
      </p:sp>
      <p:sp>
        <p:nvSpPr>
          <p:cNvPr id="22" name="椭圆 80">
            <a:extLst>
              <a:ext uri="{FF2B5EF4-FFF2-40B4-BE49-F238E27FC236}">
                <a16:creationId xmlns="" xmlns:a16="http://schemas.microsoft.com/office/drawing/2014/main" id="{1BC16D63-AE85-4CEC-A54D-18B009B5A0E6}"/>
              </a:ext>
            </a:extLst>
          </p:cNvPr>
          <p:cNvSpPr/>
          <p:nvPr/>
        </p:nvSpPr>
        <p:spPr bwMode="auto">
          <a:xfrm>
            <a:off x="3995936" y="2283718"/>
            <a:ext cx="709935" cy="520016"/>
          </a:xfrm>
          <a:prstGeom prst="ellipse">
            <a:avLst/>
          </a:prstGeom>
          <a:noFill/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lIns="51435" tIns="25718" rIns="51435" bIns="2571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b="1" kern="0" dirty="0" smtClean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0</a:t>
            </a:r>
            <a:r>
              <a:rPr lang="en-US" altLang="zh-TW" b="1" kern="0" dirty="0" smtClean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endParaRPr lang="zh-CN" altLang="en-US" sz="2100" b="1" kern="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9" name="椭圆 80">
            <a:extLst>
              <a:ext uri="{FF2B5EF4-FFF2-40B4-BE49-F238E27FC236}">
                <a16:creationId xmlns="" xmlns:a16="http://schemas.microsoft.com/office/drawing/2014/main" id="{57267767-EC11-415C-A98E-88A9845ABA59}"/>
              </a:ext>
            </a:extLst>
          </p:cNvPr>
          <p:cNvSpPr/>
          <p:nvPr/>
        </p:nvSpPr>
        <p:spPr bwMode="auto">
          <a:xfrm>
            <a:off x="3980474" y="1707654"/>
            <a:ext cx="709935" cy="520016"/>
          </a:xfrm>
          <a:prstGeom prst="ellipse">
            <a:avLst/>
          </a:prstGeom>
          <a:noFill/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lIns="51435" tIns="25718" rIns="51435" bIns="2571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sz="2100" b="1" kern="0" dirty="0" smtClean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01</a:t>
            </a:r>
            <a:endParaRPr lang="zh-CN" altLang="en-US" sz="2100" b="1" kern="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" name="矩形 39">
            <a:extLst>
              <a:ext uri="{FF2B5EF4-FFF2-40B4-BE49-F238E27FC236}">
                <a16:creationId xmlns="" xmlns:a16="http://schemas.microsoft.com/office/drawing/2014/main" id="{0C4375D2-4627-46B0-B814-57CE35788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4" y="2921931"/>
            <a:ext cx="2594644" cy="456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經營動態報表 </a:t>
            </a: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19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12" name="圆角矩形 95">
            <a:extLst>
              <a:ext uri="{FF2B5EF4-FFF2-40B4-BE49-F238E27FC236}">
                <a16:creationId xmlns="" xmlns:a16="http://schemas.microsoft.com/office/drawing/2014/main" id="{7C66E5A9-3237-440C-B641-517C7E856FD1}"/>
              </a:ext>
            </a:extLst>
          </p:cNvPr>
          <p:cNvSpPr/>
          <p:nvPr/>
        </p:nvSpPr>
        <p:spPr>
          <a:xfrm>
            <a:off x="3995936" y="2984434"/>
            <a:ext cx="776951" cy="451412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altLang="zh-TW" b="1" dirty="0" smtClean="0">
                <a:latin typeface="Microsoft YaHei" pitchFamily="34" charset="-122"/>
                <a:ea typeface="Microsoft YaHei" pitchFamily="34" charset="-122"/>
              </a:rPr>
              <a:t>03</a:t>
            </a:r>
            <a:endParaRPr lang="zh-CN" altLang="en-US" b="1" dirty="0">
              <a:latin typeface="Microsoft YaHei" pitchFamily="34" charset="-122"/>
              <a:ea typeface="Microsoft YaHei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67460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50"/>
                            </p:stCondLst>
                            <p:childTnLst>
                              <p:par>
                                <p:cTn id="1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50"/>
                            </p:stCondLst>
                            <p:childTnLst>
                              <p:par>
                                <p:cTn id="2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50"/>
                            </p:stCondLst>
                            <p:childTnLst>
                              <p:par>
                                <p:cTn id="2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15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50"/>
                            </p:stCondLst>
                            <p:childTnLst>
                              <p:par>
                                <p:cTn id="3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15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25" grpId="0"/>
      <p:bldP spid="26" grpId="0"/>
      <p:bldP spid="20" grpId="0" animBg="1"/>
      <p:bldP spid="21" grpId="0" animBg="1"/>
      <p:bldP spid="11" grpId="0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4EFE65C0-FA1D-40BA-900E-B29FEF92A6AD}"/>
              </a:ext>
            </a:extLst>
          </p:cNvPr>
          <p:cNvSpPr/>
          <p:nvPr/>
        </p:nvSpPr>
        <p:spPr>
          <a:xfrm>
            <a:off x="1259632" y="322408"/>
            <a:ext cx="1152128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="" xmlns:a16="http://schemas.microsoft.com/office/drawing/2014/main" id="{5CF92BD1-0DC3-4566-B1DA-A4C278E89936}"/>
              </a:ext>
            </a:extLst>
          </p:cNvPr>
          <p:cNvSpPr txBox="1"/>
          <p:nvPr/>
        </p:nvSpPr>
        <p:spPr>
          <a:xfrm>
            <a:off x="1259632" y="267750"/>
            <a:ext cx="210826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經營動態維護</a:t>
            </a:r>
            <a:endParaRPr lang="zh-TW" altLang="en-US" sz="25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66850" y="762000"/>
            <a:ext cx="6564566" cy="3825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9526641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4EFE65C0-FA1D-40BA-900E-B29FEF92A6AD}"/>
              </a:ext>
            </a:extLst>
          </p:cNvPr>
          <p:cNvSpPr/>
          <p:nvPr/>
        </p:nvSpPr>
        <p:spPr>
          <a:xfrm>
            <a:off x="1259632" y="322408"/>
            <a:ext cx="1152128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="" xmlns:a16="http://schemas.microsoft.com/office/drawing/2014/main" id="{5CF92BD1-0DC3-4566-B1DA-A4C278E89936}"/>
              </a:ext>
            </a:extLst>
          </p:cNvPr>
          <p:cNvSpPr txBox="1"/>
          <p:nvPr/>
        </p:nvSpPr>
        <p:spPr>
          <a:xfrm>
            <a:off x="1259632" y="267750"/>
            <a:ext cx="210826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經營動態維護</a:t>
            </a:r>
            <a:endParaRPr lang="zh-TW" altLang="en-US" sz="25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23629" y="710948"/>
            <a:ext cx="5208811" cy="43420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內容版面配置區 4">
            <a:extLst>
              <a:ext uri="{FF2B5EF4-FFF2-40B4-BE49-F238E27FC236}">
                <a16:creationId xmlns="" xmlns:a16="http://schemas.microsoft.com/office/drawing/2014/main" id="{F29E5B65-704B-44E4-8CB9-B7787F370FD2}"/>
              </a:ext>
            </a:extLst>
          </p:cNvPr>
          <p:cNvSpPr txBox="1">
            <a:spLocks/>
          </p:cNvSpPr>
          <p:nvPr/>
        </p:nvSpPr>
        <p:spPr>
          <a:xfrm>
            <a:off x="395536" y="987574"/>
            <a:ext cx="3168352" cy="3852242"/>
          </a:xfrm>
          <a:prstGeom prst="rect">
            <a:avLst/>
          </a:prstGeom>
        </p:spPr>
        <p:txBody>
          <a:bodyPr/>
          <a:lstStyle>
            <a:lvl1pPr marL="342855" indent="-342855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54" indent="-285713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52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9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3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7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1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56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97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資料新增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自動載入上月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預算金額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>
              <a:buClr>
                <a:schemeClr val="accent1"/>
              </a:buClr>
            </a:pP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預設帶入</a:t>
            </a:r>
            <a:endParaRPr lang="en-US" altLang="zh-TW" sz="17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限填登入單位資料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526641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4EFE65C0-FA1D-40BA-900E-B29FEF92A6AD}"/>
              </a:ext>
            </a:extLst>
          </p:cNvPr>
          <p:cNvSpPr/>
          <p:nvPr/>
        </p:nvSpPr>
        <p:spPr>
          <a:xfrm>
            <a:off x="1259632" y="322408"/>
            <a:ext cx="1152128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="" xmlns:a16="http://schemas.microsoft.com/office/drawing/2014/main" id="{5CF92BD1-0DC3-4566-B1DA-A4C278E89936}"/>
              </a:ext>
            </a:extLst>
          </p:cNvPr>
          <p:cNvSpPr txBox="1"/>
          <p:nvPr/>
        </p:nvSpPr>
        <p:spPr>
          <a:xfrm>
            <a:off x="1259632" y="267750"/>
            <a:ext cx="210826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經營動態維護</a:t>
            </a:r>
            <a:endParaRPr lang="zh-TW" altLang="en-US" sz="25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39058" y="811971"/>
            <a:ext cx="5337398" cy="4207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內容版面配置區 4">
            <a:extLst>
              <a:ext uri="{FF2B5EF4-FFF2-40B4-BE49-F238E27FC236}">
                <a16:creationId xmlns="" xmlns:a16="http://schemas.microsoft.com/office/drawing/2014/main" id="{F29E5B65-704B-44E4-8CB9-B7787F370FD2}"/>
              </a:ext>
            </a:extLst>
          </p:cNvPr>
          <p:cNvSpPr txBox="1">
            <a:spLocks/>
          </p:cNvSpPr>
          <p:nvPr/>
        </p:nvSpPr>
        <p:spPr>
          <a:xfrm>
            <a:off x="395536" y="987574"/>
            <a:ext cx="3168352" cy="3852242"/>
          </a:xfrm>
          <a:prstGeom prst="rect">
            <a:avLst/>
          </a:prstGeom>
        </p:spPr>
        <p:txBody>
          <a:bodyPr/>
          <a:lstStyle>
            <a:lvl1pPr marL="342855" indent="-342855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54" indent="-285713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52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9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3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7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1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56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97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資料修改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紀錄修改人員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紀錄修改次數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526641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4EFE65C0-FA1D-40BA-900E-B29FEF92A6AD}"/>
              </a:ext>
            </a:extLst>
          </p:cNvPr>
          <p:cNvSpPr/>
          <p:nvPr/>
        </p:nvSpPr>
        <p:spPr>
          <a:xfrm>
            <a:off x="1259632" y="322408"/>
            <a:ext cx="1152128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="" xmlns:a16="http://schemas.microsoft.com/office/drawing/2014/main" id="{5CF92BD1-0DC3-4566-B1DA-A4C278E89936}"/>
              </a:ext>
            </a:extLst>
          </p:cNvPr>
          <p:cNvSpPr txBox="1"/>
          <p:nvPr/>
        </p:nvSpPr>
        <p:spPr>
          <a:xfrm>
            <a:off x="1259632" y="267750"/>
            <a:ext cx="46805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經營動態維護</a:t>
            </a:r>
            <a:endParaRPr lang="zh-TW" altLang="en-US" sz="25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內容版面配置區 4">
            <a:extLst>
              <a:ext uri="{FF2B5EF4-FFF2-40B4-BE49-F238E27FC236}">
                <a16:creationId xmlns="" xmlns:a16="http://schemas.microsoft.com/office/drawing/2014/main" id="{F29E5B65-704B-44E4-8CB9-B7787F370FD2}"/>
              </a:ext>
            </a:extLst>
          </p:cNvPr>
          <p:cNvSpPr txBox="1">
            <a:spLocks/>
          </p:cNvSpPr>
          <p:nvPr/>
        </p:nvSpPr>
        <p:spPr>
          <a:xfrm>
            <a:off x="395536" y="987574"/>
            <a:ext cx="3168352" cy="3852242"/>
          </a:xfrm>
          <a:prstGeom prst="rect">
            <a:avLst/>
          </a:prstGeom>
        </p:spPr>
        <p:txBody>
          <a:bodyPr/>
          <a:lstStyle>
            <a:lvl1pPr marL="342855" indent="-342855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54" indent="-285713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52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9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3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7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1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56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97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項目維護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2020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推廣部門維護</a:t>
            </a:r>
          </a:p>
          <a:p>
            <a:pPr lvl="1">
              <a:buClr>
                <a:schemeClr val="accent1"/>
              </a:buClr>
            </a:pP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2030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保險部門維護</a:t>
            </a:r>
          </a:p>
          <a:p>
            <a:pPr lvl="1">
              <a:buClr>
                <a:schemeClr val="accent1"/>
              </a:buClr>
            </a:pP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2031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家畜保險經營</a:t>
            </a:r>
          </a:p>
          <a:p>
            <a:pPr lvl="1">
              <a:buClr>
                <a:schemeClr val="accent1"/>
              </a:buClr>
            </a:pP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2032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豬隻死亡保險</a:t>
            </a:r>
          </a:p>
          <a:p>
            <a:pPr lvl="1">
              <a:buClr>
                <a:schemeClr val="accent1"/>
              </a:buClr>
            </a:pP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2033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農民健康保險</a:t>
            </a:r>
          </a:p>
          <a:p>
            <a:pPr lvl="1">
              <a:buClr>
                <a:schemeClr val="accent1"/>
              </a:buClr>
            </a:pP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2040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供銷部門維護</a:t>
            </a:r>
          </a:p>
          <a:p>
            <a:pPr lvl="1">
              <a:buClr>
                <a:schemeClr val="accent1"/>
              </a:buClr>
            </a:pP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2041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農藥經營維護</a:t>
            </a:r>
          </a:p>
          <a:p>
            <a:pPr lvl="1">
              <a:buClr>
                <a:schemeClr val="accent1"/>
              </a:buClr>
            </a:pP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2042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飼料經營維護</a:t>
            </a:r>
          </a:p>
          <a:p>
            <a:pPr lvl="1">
              <a:buClr>
                <a:schemeClr val="accent1"/>
              </a:buClr>
            </a:pP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2043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肥料經營維護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內容版面配置區 4">
            <a:extLst>
              <a:ext uri="{FF2B5EF4-FFF2-40B4-BE49-F238E27FC236}">
                <a16:creationId xmlns="" xmlns:a16="http://schemas.microsoft.com/office/drawing/2014/main" id="{F29E5B65-704B-44E4-8CB9-B7787F370FD2}"/>
              </a:ext>
            </a:extLst>
          </p:cNvPr>
          <p:cNvSpPr txBox="1">
            <a:spLocks/>
          </p:cNvSpPr>
          <p:nvPr/>
        </p:nvSpPr>
        <p:spPr>
          <a:xfrm>
            <a:off x="4427984" y="699542"/>
            <a:ext cx="3672408" cy="3852242"/>
          </a:xfrm>
          <a:prstGeom prst="rect">
            <a:avLst/>
          </a:prstGeom>
        </p:spPr>
        <p:txBody>
          <a:bodyPr/>
          <a:lstStyle>
            <a:lvl1pPr marL="342855" indent="-342855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54" indent="-285713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52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9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3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7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1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56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97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chemeClr val="accent1"/>
              </a:buClr>
            </a:pP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2044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毛豬經營維護</a:t>
            </a:r>
          </a:p>
          <a:p>
            <a:pPr lvl="1">
              <a:buClr>
                <a:schemeClr val="accent1"/>
              </a:buClr>
            </a:pP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2045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果菜經營維護</a:t>
            </a:r>
          </a:p>
          <a:p>
            <a:pPr lvl="1">
              <a:buClr>
                <a:schemeClr val="accent1"/>
              </a:buClr>
            </a:pP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2046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購物中心經營</a:t>
            </a:r>
          </a:p>
          <a:p>
            <a:pPr lvl="1">
              <a:buClr>
                <a:schemeClr val="accent1"/>
              </a:buClr>
            </a:pP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2050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信用部門維護</a:t>
            </a: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(*)</a:t>
            </a:r>
            <a:endParaRPr lang="zh-TW" altLang="en-US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2051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存款經營維護</a:t>
            </a: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(*)</a:t>
            </a:r>
            <a:endParaRPr lang="zh-TW" altLang="en-US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2052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放款經營維護</a:t>
            </a: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(*)</a:t>
            </a:r>
            <a:endParaRPr lang="zh-TW" altLang="en-US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2060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會務部門維護</a:t>
            </a:r>
          </a:p>
          <a:p>
            <a:pPr lvl="1">
              <a:buClr>
                <a:schemeClr val="accent1"/>
              </a:buClr>
            </a:pP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2061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會員選任人員</a:t>
            </a:r>
          </a:p>
          <a:p>
            <a:pPr lvl="1">
              <a:buClr>
                <a:schemeClr val="accent1"/>
              </a:buClr>
            </a:pP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2062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員工人數維護</a:t>
            </a:r>
          </a:p>
          <a:p>
            <a:pPr lvl="1">
              <a:buClr>
                <a:schemeClr val="accent1"/>
              </a:buClr>
            </a:pP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2063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員工性別維護</a:t>
            </a:r>
          </a:p>
          <a:p>
            <a:pPr lvl="1">
              <a:buClr>
                <a:schemeClr val="accent1"/>
              </a:buClr>
            </a:pP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2070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營運績效季報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526641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/>
          <p:cNvSpPr/>
          <p:nvPr/>
        </p:nvSpPr>
        <p:spPr>
          <a:xfrm>
            <a:off x="502" y="283"/>
            <a:ext cx="3649847" cy="51429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          </a:t>
            </a:r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555850" y="1840439"/>
            <a:ext cx="2539157" cy="76161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r>
              <a:rPr lang="zh-TW" altLang="en-US" sz="4949" b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經營動態</a:t>
            </a:r>
            <a:endParaRPr lang="zh-CN" altLang="en-US" sz="4949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7" name="椭圆 80">
            <a:extLst>
              <a:ext uri="{FF2B5EF4-FFF2-40B4-BE49-F238E27FC236}">
                <a16:creationId xmlns="" xmlns:a16="http://schemas.microsoft.com/office/drawing/2014/main" id="{95B30D26-66FD-4459-B94F-E59B12AD4630}"/>
              </a:ext>
            </a:extLst>
          </p:cNvPr>
          <p:cNvSpPr/>
          <p:nvPr/>
        </p:nvSpPr>
        <p:spPr bwMode="auto">
          <a:xfrm>
            <a:off x="4716016" y="1491630"/>
            <a:ext cx="709935" cy="520016"/>
          </a:xfrm>
          <a:prstGeom prst="ellipse">
            <a:avLst/>
          </a:prstGeom>
          <a:noFill/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lIns="51435" tIns="25718" rIns="51435" bIns="2571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2100" b="1" kern="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5" name="矩形 39">
            <a:extLst>
              <a:ext uri="{FF2B5EF4-FFF2-40B4-BE49-F238E27FC236}">
                <a16:creationId xmlns="" xmlns:a16="http://schemas.microsoft.com/office/drawing/2014/main" id="{14638FB2-C47A-4BF7-ADF9-D7E8501E0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2" y="1663283"/>
            <a:ext cx="2594644" cy="456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塡報狀態查詢</a:t>
            </a: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19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6" name="矩形 39">
            <a:extLst>
              <a:ext uri="{FF2B5EF4-FFF2-40B4-BE49-F238E27FC236}">
                <a16:creationId xmlns="" xmlns:a16="http://schemas.microsoft.com/office/drawing/2014/main" id="{0C4375D2-4627-46B0-B814-57CE35788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2" y="2279559"/>
            <a:ext cx="2594644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各項資料維護 </a:t>
            </a:r>
            <a:r>
              <a:rPr lang="en-US" altLang="zh-CN" sz="1900" dirty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19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0" name="圆角矩形 16">
            <a:extLst>
              <a:ext uri="{FF2B5EF4-FFF2-40B4-BE49-F238E27FC236}">
                <a16:creationId xmlns="" xmlns:a16="http://schemas.microsoft.com/office/drawing/2014/main" id="{294C64F5-9222-442B-811B-AD4ADEB66000}"/>
              </a:ext>
            </a:extLst>
          </p:cNvPr>
          <p:cNvSpPr/>
          <p:nvPr/>
        </p:nvSpPr>
        <p:spPr>
          <a:xfrm>
            <a:off x="3995936" y="3003798"/>
            <a:ext cx="776951" cy="451412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21" name="圆角矩形 95">
            <a:extLst>
              <a:ext uri="{FF2B5EF4-FFF2-40B4-BE49-F238E27FC236}">
                <a16:creationId xmlns="" xmlns:a16="http://schemas.microsoft.com/office/drawing/2014/main" id="{7C66E5A9-3237-440C-B641-517C7E856FD1}"/>
              </a:ext>
            </a:extLst>
          </p:cNvPr>
          <p:cNvSpPr/>
          <p:nvPr/>
        </p:nvSpPr>
        <p:spPr>
          <a:xfrm>
            <a:off x="3995934" y="1741957"/>
            <a:ext cx="776951" cy="451412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1100" b="1" dirty="0"/>
          </a:p>
        </p:txBody>
      </p:sp>
      <p:sp>
        <p:nvSpPr>
          <p:cNvPr id="22" name="椭圆 80">
            <a:extLst>
              <a:ext uri="{FF2B5EF4-FFF2-40B4-BE49-F238E27FC236}">
                <a16:creationId xmlns="" xmlns:a16="http://schemas.microsoft.com/office/drawing/2014/main" id="{1BC16D63-AE85-4CEC-A54D-18B009B5A0E6}"/>
              </a:ext>
            </a:extLst>
          </p:cNvPr>
          <p:cNvSpPr/>
          <p:nvPr/>
        </p:nvSpPr>
        <p:spPr bwMode="auto">
          <a:xfrm>
            <a:off x="3995936" y="2987838"/>
            <a:ext cx="709935" cy="520016"/>
          </a:xfrm>
          <a:prstGeom prst="ellipse">
            <a:avLst/>
          </a:prstGeom>
          <a:noFill/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lIns="51435" tIns="25718" rIns="51435" bIns="2571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sz="2000" b="1" kern="0" dirty="0" smtClean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03</a:t>
            </a:r>
            <a:endParaRPr lang="zh-CN" altLang="en-US" sz="2000" b="1" kern="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9" name="椭圆 80">
            <a:extLst>
              <a:ext uri="{FF2B5EF4-FFF2-40B4-BE49-F238E27FC236}">
                <a16:creationId xmlns="" xmlns:a16="http://schemas.microsoft.com/office/drawing/2014/main" id="{57267767-EC11-415C-A98E-88A9845ABA59}"/>
              </a:ext>
            </a:extLst>
          </p:cNvPr>
          <p:cNvSpPr/>
          <p:nvPr/>
        </p:nvSpPr>
        <p:spPr bwMode="auto">
          <a:xfrm>
            <a:off x="3980474" y="1707654"/>
            <a:ext cx="709935" cy="520016"/>
          </a:xfrm>
          <a:prstGeom prst="ellipse">
            <a:avLst/>
          </a:prstGeom>
          <a:noFill/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lIns="51435" tIns="25718" rIns="51435" bIns="2571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TW" sz="2100" b="1" kern="0" dirty="0" smtClean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01</a:t>
            </a:r>
            <a:endParaRPr lang="zh-CN" altLang="en-US" sz="2100" b="1" kern="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" name="矩形 39">
            <a:extLst>
              <a:ext uri="{FF2B5EF4-FFF2-40B4-BE49-F238E27FC236}">
                <a16:creationId xmlns="" xmlns:a16="http://schemas.microsoft.com/office/drawing/2014/main" id="{0C4375D2-4627-46B0-B814-57CE35788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4" y="2921931"/>
            <a:ext cx="2594644" cy="456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經營動態報表 </a:t>
            </a: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19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12" name="圆角矩形 95">
            <a:extLst>
              <a:ext uri="{FF2B5EF4-FFF2-40B4-BE49-F238E27FC236}">
                <a16:creationId xmlns="" xmlns:a16="http://schemas.microsoft.com/office/drawing/2014/main" id="{7C66E5A9-3237-440C-B641-517C7E856FD1}"/>
              </a:ext>
            </a:extLst>
          </p:cNvPr>
          <p:cNvSpPr/>
          <p:nvPr/>
        </p:nvSpPr>
        <p:spPr>
          <a:xfrm>
            <a:off x="3995936" y="2336362"/>
            <a:ext cx="776951" cy="451412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en-US" altLang="zh-TW" b="1" dirty="0" smtClean="0">
                <a:latin typeface="Microsoft YaHei" pitchFamily="34" charset="-122"/>
                <a:ea typeface="Microsoft YaHei" pitchFamily="34" charset="-122"/>
              </a:rPr>
              <a:t>02</a:t>
            </a:r>
            <a:endParaRPr lang="zh-CN" altLang="en-US" b="1" dirty="0">
              <a:latin typeface="Microsoft YaHei" pitchFamily="34" charset="-122"/>
              <a:ea typeface="Microsoft YaHei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67460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50"/>
                            </p:stCondLst>
                            <p:childTnLst>
                              <p:par>
                                <p:cTn id="1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50"/>
                            </p:stCondLst>
                            <p:childTnLst>
                              <p:par>
                                <p:cTn id="2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50"/>
                            </p:stCondLst>
                            <p:childTnLst>
                              <p:par>
                                <p:cTn id="2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15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650"/>
                            </p:stCondLst>
                            <p:childTnLst>
                              <p:par>
                                <p:cTn id="3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15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25" grpId="0"/>
      <p:bldP spid="26" grpId="0"/>
      <p:bldP spid="20" grpId="0" animBg="1"/>
      <p:bldP spid="21" grpId="0" animBg="1"/>
      <p:bldP spid="11" grpId="0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/>
          <p:cNvSpPr/>
          <p:nvPr/>
        </p:nvSpPr>
        <p:spPr>
          <a:xfrm>
            <a:off x="502" y="283"/>
            <a:ext cx="3649847" cy="51429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          </a:t>
            </a:r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1190637" y="1840439"/>
            <a:ext cx="1269578" cy="76161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r>
              <a:rPr lang="zh-TW" altLang="en-US" sz="4949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大綱</a:t>
            </a:r>
            <a:endParaRPr lang="zh-CN" altLang="en-US" sz="4949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5" name="矩形 39">
            <a:extLst>
              <a:ext uri="{FF2B5EF4-FFF2-40B4-BE49-F238E27FC236}">
                <a16:creationId xmlns="" xmlns:a16="http://schemas.microsoft.com/office/drawing/2014/main" id="{14638FB2-C47A-4BF7-ADF9-D7E8501E0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5976" y="752961"/>
            <a:ext cx="2304256" cy="557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系統介面</a:t>
            </a:r>
            <a:r>
              <a:rPr lang="zh-CN" altLang="en-US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說明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6" name="矩形 39">
            <a:extLst>
              <a:ext uri="{FF2B5EF4-FFF2-40B4-BE49-F238E27FC236}">
                <a16:creationId xmlns="" xmlns:a16="http://schemas.microsoft.com/office/drawing/2014/main" id="{0C4375D2-4627-46B0-B814-57CE35788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5976" y="1365705"/>
            <a:ext cx="2304256" cy="557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經營動態維護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8" name="矩形 39">
            <a:extLst>
              <a:ext uri="{FF2B5EF4-FFF2-40B4-BE49-F238E27FC236}">
                <a16:creationId xmlns="" xmlns:a16="http://schemas.microsoft.com/office/drawing/2014/main" id="{85337CBA-A865-47D8-91B1-CC0155C81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5976" y="1995686"/>
            <a:ext cx="2304256" cy="557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其他功能說明</a:t>
            </a: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pic>
        <p:nvPicPr>
          <p:cNvPr id="9" name="圖片 8">
            <a:extLst>
              <a:ext uri="{FF2B5EF4-FFF2-40B4-BE49-F238E27FC236}">
                <a16:creationId xmlns="" xmlns:a16="http://schemas.microsoft.com/office/drawing/2014/main" id="{DFB01BA6-BDDA-4BDD-BC78-E05AA64906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9605" y="849663"/>
            <a:ext cx="614723" cy="42594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048757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"/>
                            </p:stCondLst>
                            <p:childTnLst>
                              <p:par>
                                <p:cTn id="2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25" grpId="0"/>
      <p:bldP spid="26" grpId="0"/>
      <p:bldP spid="2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4EFE65C0-FA1D-40BA-900E-B29FEF92A6AD}"/>
              </a:ext>
            </a:extLst>
          </p:cNvPr>
          <p:cNvSpPr/>
          <p:nvPr/>
        </p:nvSpPr>
        <p:spPr>
          <a:xfrm>
            <a:off x="1259632" y="322408"/>
            <a:ext cx="1152128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="" xmlns:a16="http://schemas.microsoft.com/office/drawing/2014/main" id="{5CF92BD1-0DC3-4566-B1DA-A4C278E89936}"/>
              </a:ext>
            </a:extLst>
          </p:cNvPr>
          <p:cNvSpPr txBox="1"/>
          <p:nvPr/>
        </p:nvSpPr>
        <p:spPr>
          <a:xfrm>
            <a:off x="1259632" y="267750"/>
            <a:ext cx="210826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經營動態維護</a:t>
            </a:r>
            <a:endParaRPr lang="zh-TW" altLang="en-US" sz="25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="" xmlns:a16="http://schemas.microsoft.com/office/drawing/2014/main" id="{F29E5B65-704B-44E4-8CB9-B7787F370FD2}"/>
              </a:ext>
            </a:extLst>
          </p:cNvPr>
          <p:cNvSpPr txBox="1">
            <a:spLocks/>
          </p:cNvSpPr>
          <p:nvPr/>
        </p:nvSpPr>
        <p:spPr>
          <a:xfrm>
            <a:off x="-396552" y="699542"/>
            <a:ext cx="7200800" cy="3852242"/>
          </a:xfrm>
          <a:prstGeom prst="rect">
            <a:avLst/>
          </a:prstGeom>
        </p:spPr>
        <p:txBody>
          <a:bodyPr/>
          <a:lstStyle>
            <a:lvl1pPr marL="342855" indent="-342855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54" indent="-285713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52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9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3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7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1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56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97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分析報表查詢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(1).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經營動態報表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月報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A)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(2).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經營動態報表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月報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B)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(3).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經營動態統計分析總表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(4).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經營動態明細列表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(5).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經營動態概況報表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季報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(6).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經濟概況彙整表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季報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(7).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營運績效統計表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(8).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農會信用部放款概況統計表</a:t>
            </a:r>
          </a:p>
          <a:p>
            <a:pPr lvl="1">
              <a:buClr>
                <a:schemeClr val="accent1"/>
              </a:buClr>
            </a:pP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2608204"/>
            <a:ext cx="4815855" cy="241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內容版面配置區 4">
            <a:extLst>
              <a:ext uri="{FF2B5EF4-FFF2-40B4-BE49-F238E27FC236}">
                <a16:creationId xmlns="" xmlns:a16="http://schemas.microsoft.com/office/drawing/2014/main" id="{F29E5B65-704B-44E4-8CB9-B7787F370FD2}"/>
              </a:ext>
            </a:extLst>
          </p:cNvPr>
          <p:cNvSpPr txBox="1">
            <a:spLocks/>
          </p:cNvSpPr>
          <p:nvPr/>
        </p:nvSpPr>
        <p:spPr>
          <a:xfrm>
            <a:off x="3131840" y="699542"/>
            <a:ext cx="5832648" cy="3852242"/>
          </a:xfrm>
          <a:prstGeom prst="rect">
            <a:avLst/>
          </a:prstGeom>
        </p:spPr>
        <p:txBody>
          <a:bodyPr/>
          <a:lstStyle>
            <a:lvl1pPr marL="342855" indent="-342855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54" indent="-285713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52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9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3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7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1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56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97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(9).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中華民國、直轄市及縣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農會綜合事業盈餘明細表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(10).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農會綜合盈餘概況統計表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(11).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農會供銷部門執行餘絀為零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(12).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農會信用部門執行餘絀為零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(13).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選任男女比例</a:t>
            </a:r>
            <a:endParaRPr lang="en-US" altLang="zh-TW" sz="17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526641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4EFE65C0-FA1D-40BA-900E-B29FEF92A6AD}"/>
              </a:ext>
            </a:extLst>
          </p:cNvPr>
          <p:cNvSpPr/>
          <p:nvPr/>
        </p:nvSpPr>
        <p:spPr>
          <a:xfrm>
            <a:off x="1259632" y="322408"/>
            <a:ext cx="1152128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="" xmlns:a16="http://schemas.microsoft.com/office/drawing/2014/main" id="{5CF92BD1-0DC3-4566-B1DA-A4C278E89936}"/>
              </a:ext>
            </a:extLst>
          </p:cNvPr>
          <p:cNvSpPr txBox="1"/>
          <p:nvPr/>
        </p:nvSpPr>
        <p:spPr>
          <a:xfrm>
            <a:off x="1259632" y="267750"/>
            <a:ext cx="210826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經營動態維護</a:t>
            </a:r>
            <a:endParaRPr lang="zh-TW" altLang="en-US" sz="25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="" xmlns:a16="http://schemas.microsoft.com/office/drawing/2014/main" id="{F29E5B65-704B-44E4-8CB9-B7787F370FD2}"/>
              </a:ext>
            </a:extLst>
          </p:cNvPr>
          <p:cNvSpPr txBox="1">
            <a:spLocks/>
          </p:cNvSpPr>
          <p:nvPr/>
        </p:nvSpPr>
        <p:spPr>
          <a:xfrm>
            <a:off x="-468560" y="699542"/>
            <a:ext cx="5184576" cy="3852242"/>
          </a:xfrm>
          <a:prstGeom prst="rect">
            <a:avLst/>
          </a:prstGeom>
        </p:spPr>
        <p:txBody>
          <a:bodyPr/>
          <a:lstStyle>
            <a:lvl1pPr marL="342855" indent="-342855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54" indent="-285713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52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9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3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7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1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56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97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經營動態報表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(1).00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經營動態統計分析表封面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(2).01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底止經營動態統計分析表 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(3).02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底止經營動態統計分析表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續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(4).03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推廣部門經營動態電腦統計分析表 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(5).04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保險部門經營動態電腦統計分析表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(6).05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供銷部門經營動態電腦統計分析表 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(7).06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信用部門經營動態電腦統計分析表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(8).07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農藥經營動態電腦統計分析表 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(9).08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飼料經營動態電腦統計分析表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(10).09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肥料及毛豬經營動態電腦統計分析表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(11).10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果菜運銷經營動態電腦統計分析表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內容版面配置區 4">
            <a:extLst>
              <a:ext uri="{FF2B5EF4-FFF2-40B4-BE49-F238E27FC236}">
                <a16:creationId xmlns="" xmlns:a16="http://schemas.microsoft.com/office/drawing/2014/main" id="{F29E5B65-704B-44E4-8CB9-B7787F370FD2}"/>
              </a:ext>
            </a:extLst>
          </p:cNvPr>
          <p:cNvSpPr txBox="1">
            <a:spLocks/>
          </p:cNvSpPr>
          <p:nvPr/>
        </p:nvSpPr>
        <p:spPr>
          <a:xfrm>
            <a:off x="3635896" y="771550"/>
            <a:ext cx="5472608" cy="4032448"/>
          </a:xfrm>
          <a:prstGeom prst="rect">
            <a:avLst/>
          </a:prstGeom>
        </p:spPr>
        <p:txBody>
          <a:bodyPr/>
          <a:lstStyle>
            <a:lvl1pPr marL="342855" indent="-342855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54" indent="-285713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52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9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3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7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1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56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97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(12).11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購物中心經營動態電腦統計分析表 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(13).12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存款經營動態電腦統計分析表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(14).13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放款經營動態電腦統計分析表 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(15).14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家畜經營動態電腦統計分析表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(16).15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豬隻死亡保險經營動態電腦統計分析表 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(17).16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會務部門經營動態電腦統計分析表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(A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表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會員及選任人員數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(18).17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會務部門經營動態電腦統計分析表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(B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表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員工人數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(19).18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農民檢康保險經營動態電腦統計分析表</a:t>
            </a:r>
          </a:p>
          <a:p>
            <a:pPr lvl="2">
              <a:buClr>
                <a:schemeClr val="accent1"/>
              </a:buClr>
            </a:pP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(20).19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農會員工性別統計表 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526641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4EFE65C0-FA1D-40BA-900E-B29FEF92A6AD}"/>
              </a:ext>
            </a:extLst>
          </p:cNvPr>
          <p:cNvSpPr/>
          <p:nvPr/>
        </p:nvSpPr>
        <p:spPr>
          <a:xfrm>
            <a:off x="1259632" y="322408"/>
            <a:ext cx="1152128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="" xmlns:a16="http://schemas.microsoft.com/office/drawing/2014/main" id="{5CF92BD1-0DC3-4566-B1DA-A4C278E89936}"/>
              </a:ext>
            </a:extLst>
          </p:cNvPr>
          <p:cNvSpPr txBox="1"/>
          <p:nvPr/>
        </p:nvSpPr>
        <p:spPr>
          <a:xfrm>
            <a:off x="1259632" y="267750"/>
            <a:ext cx="210826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經營動態維護</a:t>
            </a:r>
            <a:endParaRPr lang="zh-TW" altLang="en-US" sz="25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920909"/>
            <a:ext cx="7704856" cy="3827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9526641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/>
          <p:cNvSpPr/>
          <p:nvPr/>
        </p:nvSpPr>
        <p:spPr>
          <a:xfrm>
            <a:off x="502" y="283"/>
            <a:ext cx="3649847" cy="51429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          </a:t>
            </a:r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1190637" y="1840439"/>
            <a:ext cx="1269578" cy="76161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r>
              <a:rPr lang="zh-TW" altLang="en-US" sz="4949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大綱</a:t>
            </a:r>
            <a:endParaRPr lang="zh-CN" altLang="en-US" sz="4949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25" name="矩形 39">
            <a:extLst>
              <a:ext uri="{FF2B5EF4-FFF2-40B4-BE49-F238E27FC236}">
                <a16:creationId xmlns="" xmlns:a16="http://schemas.microsoft.com/office/drawing/2014/main" id="{14638FB2-C47A-4BF7-ADF9-D7E8501E0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5976" y="752961"/>
            <a:ext cx="2304256" cy="557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系統介面</a:t>
            </a:r>
            <a:r>
              <a:rPr lang="zh-CN" altLang="en-US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說明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6" name="矩形 39">
            <a:extLst>
              <a:ext uri="{FF2B5EF4-FFF2-40B4-BE49-F238E27FC236}">
                <a16:creationId xmlns="" xmlns:a16="http://schemas.microsoft.com/office/drawing/2014/main" id="{0C4375D2-4627-46B0-B814-57CE35788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5976" y="1365705"/>
            <a:ext cx="2304256" cy="557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經營動態維護</a:t>
            </a:r>
            <a:r>
              <a:rPr lang="en-US" altLang="zh-CN" sz="2400" dirty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8" name="矩形 39">
            <a:extLst>
              <a:ext uri="{FF2B5EF4-FFF2-40B4-BE49-F238E27FC236}">
                <a16:creationId xmlns="" xmlns:a16="http://schemas.microsoft.com/office/drawing/2014/main" id="{85337CBA-A865-47D8-91B1-CC0155C812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5976" y="1995686"/>
            <a:ext cx="2304256" cy="557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其他功能說明</a:t>
            </a:r>
            <a:r>
              <a:rPr lang="en-US" altLang="zh-CN" sz="24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24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pic>
        <p:nvPicPr>
          <p:cNvPr id="9" name="圖片 8">
            <a:extLst>
              <a:ext uri="{FF2B5EF4-FFF2-40B4-BE49-F238E27FC236}">
                <a16:creationId xmlns="" xmlns:a16="http://schemas.microsoft.com/office/drawing/2014/main" id="{DFB01BA6-BDDA-4BDD-BC78-E05AA64906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9605" y="2055708"/>
            <a:ext cx="614723" cy="42594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048757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"/>
                            </p:stCondLst>
                            <p:childTnLst>
                              <p:par>
                                <p:cTn id="2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25" grpId="0"/>
      <p:bldP spid="26" grpId="0"/>
      <p:bldP spid="2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4EFE65C0-FA1D-40BA-900E-B29FEF92A6AD}"/>
              </a:ext>
            </a:extLst>
          </p:cNvPr>
          <p:cNvSpPr/>
          <p:nvPr/>
        </p:nvSpPr>
        <p:spPr>
          <a:xfrm>
            <a:off x="1259632" y="322408"/>
            <a:ext cx="1152128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="" xmlns:a16="http://schemas.microsoft.com/office/drawing/2014/main" id="{5CF92BD1-0DC3-4566-B1DA-A4C278E89936}"/>
              </a:ext>
            </a:extLst>
          </p:cNvPr>
          <p:cNvSpPr txBox="1"/>
          <p:nvPr/>
        </p:nvSpPr>
        <p:spPr>
          <a:xfrm>
            <a:off x="1259632" y="267750"/>
            <a:ext cx="210826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其他功能說明</a:t>
            </a:r>
            <a:endParaRPr lang="zh-TW" altLang="en-US" sz="25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="" xmlns:a16="http://schemas.microsoft.com/office/drawing/2014/main" id="{F29E5B65-704B-44E4-8CB9-B7787F370FD2}"/>
              </a:ext>
            </a:extLst>
          </p:cNvPr>
          <p:cNvSpPr txBox="1">
            <a:spLocks/>
          </p:cNvSpPr>
          <p:nvPr/>
        </p:nvSpPr>
        <p:spPr>
          <a:xfrm>
            <a:off x="395536" y="987574"/>
            <a:ext cx="3168352" cy="3852242"/>
          </a:xfrm>
          <a:prstGeom prst="rect">
            <a:avLst/>
          </a:prstGeom>
        </p:spPr>
        <p:txBody>
          <a:bodyPr/>
          <a:lstStyle>
            <a:lvl1pPr marL="342855" indent="-342855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54" indent="-285713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52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9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3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7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1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56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97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農會資料維護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查詢項目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>
              <a:buClr>
                <a:schemeClr val="accent1"/>
              </a:buClr>
            </a:pP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農會代號</a:t>
            </a:r>
            <a:endParaRPr lang="en-US" altLang="zh-TW" sz="17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>
              <a:buClr>
                <a:schemeClr val="accent1"/>
              </a:buClr>
            </a:pP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金融代號</a:t>
            </a:r>
            <a:endParaRPr lang="en-US" altLang="zh-TW" sz="17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>
              <a:buClr>
                <a:schemeClr val="accent1"/>
              </a:buClr>
            </a:pP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聯絡電話</a:t>
            </a:r>
            <a:endParaRPr lang="en-US" altLang="zh-TW" sz="17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>
              <a:buClr>
                <a:schemeClr val="accent1"/>
              </a:buClr>
            </a:pP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傳真號碼</a:t>
            </a:r>
            <a:endParaRPr lang="en-US" altLang="zh-TW" sz="17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>
              <a:buClr>
                <a:schemeClr val="accent1"/>
              </a:buClr>
            </a:pP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聯絡地址</a:t>
            </a:r>
            <a:endParaRPr lang="en-US" altLang="zh-TW" sz="17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修改項目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>
              <a:buClr>
                <a:schemeClr val="accent1"/>
              </a:buClr>
            </a:pP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聯絡電話</a:t>
            </a:r>
            <a:endParaRPr lang="en-US" altLang="zh-TW" sz="17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>
              <a:buClr>
                <a:schemeClr val="accent1"/>
              </a:buClr>
            </a:pP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傳真號碼</a:t>
            </a:r>
            <a:endParaRPr lang="en-US" altLang="zh-TW" sz="17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>
              <a:buClr>
                <a:schemeClr val="accent1"/>
              </a:buClr>
            </a:pP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聯絡地址</a:t>
            </a:r>
            <a:endParaRPr lang="en-US" altLang="zh-TW" sz="17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1205673"/>
            <a:ext cx="5890270" cy="2962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9526641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4EFE65C0-FA1D-40BA-900E-B29FEF92A6AD}"/>
              </a:ext>
            </a:extLst>
          </p:cNvPr>
          <p:cNvSpPr/>
          <p:nvPr/>
        </p:nvSpPr>
        <p:spPr>
          <a:xfrm>
            <a:off x="1259632" y="322408"/>
            <a:ext cx="1152128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="" xmlns:a16="http://schemas.microsoft.com/office/drawing/2014/main" id="{5CF92BD1-0DC3-4566-B1DA-A4C278E89936}"/>
              </a:ext>
            </a:extLst>
          </p:cNvPr>
          <p:cNvSpPr txBox="1"/>
          <p:nvPr/>
        </p:nvSpPr>
        <p:spPr>
          <a:xfrm>
            <a:off x="1259632" y="267750"/>
            <a:ext cx="210826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其他功能說明</a:t>
            </a:r>
            <a:endParaRPr lang="zh-TW" altLang="en-US" sz="25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="" xmlns:a16="http://schemas.microsoft.com/office/drawing/2014/main" id="{F29E5B65-704B-44E4-8CB9-B7787F370FD2}"/>
              </a:ext>
            </a:extLst>
          </p:cNvPr>
          <p:cNvSpPr txBox="1">
            <a:spLocks/>
          </p:cNvSpPr>
          <p:nvPr/>
        </p:nvSpPr>
        <p:spPr>
          <a:xfrm>
            <a:off x="395536" y="987574"/>
            <a:ext cx="3168352" cy="3852242"/>
          </a:xfrm>
          <a:prstGeom prst="rect">
            <a:avLst/>
          </a:prstGeom>
        </p:spPr>
        <p:txBody>
          <a:bodyPr/>
          <a:lstStyle>
            <a:lvl1pPr marL="342855" indent="-342855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54" indent="-285713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52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9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3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7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1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56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97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個人資料維護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查詢項目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>
              <a:buClr>
                <a:schemeClr val="accent1"/>
              </a:buClr>
            </a:pP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個人資訊</a:t>
            </a:r>
            <a:endParaRPr lang="en-US" altLang="zh-TW" sz="17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>
              <a:buClr>
                <a:schemeClr val="accent1"/>
              </a:buClr>
            </a:pP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業務權限</a:t>
            </a:r>
            <a:endParaRPr lang="en-US" altLang="zh-TW" sz="17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>
              <a:buClr>
                <a:schemeClr val="accent1"/>
              </a:buClr>
            </a:pP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轄管人員</a:t>
            </a:r>
            <a:endParaRPr lang="en-US" altLang="zh-TW" sz="17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修改項目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>
              <a:buClr>
                <a:schemeClr val="accent1"/>
              </a:buClr>
            </a:pP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登入密碼</a:t>
            </a:r>
            <a:endParaRPr lang="en-US" altLang="zh-TW" sz="17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>
              <a:buClr>
                <a:schemeClr val="accent1"/>
              </a:buClr>
            </a:pP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電子郵件</a:t>
            </a:r>
            <a:endParaRPr lang="en-US" altLang="zh-TW" sz="17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>
              <a:buClr>
                <a:schemeClr val="accent1"/>
              </a:buClr>
            </a:pP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聯絡電話</a:t>
            </a:r>
            <a:endParaRPr lang="en-US" altLang="zh-TW" sz="17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849549"/>
            <a:ext cx="5448697" cy="4017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95266418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59"/>
          <p:cNvSpPr>
            <a:spLocks noChangeArrowheads="1"/>
          </p:cNvSpPr>
          <p:nvPr/>
        </p:nvSpPr>
        <p:spPr bwMode="auto">
          <a:xfrm>
            <a:off x="992656" y="1974317"/>
            <a:ext cx="5293988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zh-TW" altLang="en-US" sz="4400" b="1" dirty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報告完畢</a:t>
            </a:r>
            <a:r>
              <a:rPr lang="zh-TW" altLang="en-US" sz="44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，敬請指教</a:t>
            </a:r>
            <a:r>
              <a:rPr lang="zh-CN" altLang="en-US" sz="4400" b="1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！</a:t>
            </a:r>
            <a:endParaRPr lang="en-US" altLang="zh-CN" sz="4400" b="1" dirty="0">
              <a:solidFill>
                <a:schemeClr val="accent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pic>
        <p:nvPicPr>
          <p:cNvPr id="28" name="图片 27">
            <a:extLst>
              <a:ext uri="{FF2B5EF4-FFF2-40B4-BE49-F238E27FC236}">
                <a16:creationId xmlns="" xmlns:a16="http://schemas.microsoft.com/office/drawing/2014/main" id="{3CF66B7C-0DB4-4C8D-97E8-0A24101A9F6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44505" y="0"/>
            <a:ext cx="5199495" cy="5143500"/>
          </a:xfrm>
          <a:prstGeom prst="rect">
            <a:avLst/>
          </a:prstGeom>
        </p:spPr>
      </p:pic>
      <p:sp>
        <p:nvSpPr>
          <p:cNvPr id="7" name="矩形 259"/>
          <p:cNvSpPr>
            <a:spLocks noChangeArrowheads="1"/>
          </p:cNvSpPr>
          <p:nvPr/>
        </p:nvSpPr>
        <p:spPr bwMode="auto">
          <a:xfrm>
            <a:off x="1008112" y="3147814"/>
            <a:ext cx="3367420" cy="473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zh-TW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財團法人農漁會南區資訊中心   巫奇原</a:t>
            </a:r>
            <a:endParaRPr lang="en-US" altLang="zh-TW" sz="1400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altLang="zh-TW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(07)7439121#283</a:t>
            </a:r>
            <a:endParaRPr lang="en-US" altLang="zh-TW" sz="1400" dirty="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</p:txBody>
      </p:sp>
      <p:grpSp>
        <p:nvGrpSpPr>
          <p:cNvPr id="8" name="群組 7">
            <a:extLst>
              <a:ext uri="{FF2B5EF4-FFF2-40B4-BE49-F238E27FC236}">
                <a16:creationId xmlns="" xmlns:a16="http://schemas.microsoft.com/office/drawing/2014/main" id="{DF4F3532-78F4-4B81-8E7D-27D1F0E08D80}"/>
              </a:ext>
            </a:extLst>
          </p:cNvPr>
          <p:cNvGrpSpPr/>
          <p:nvPr/>
        </p:nvGrpSpPr>
        <p:grpSpPr>
          <a:xfrm>
            <a:off x="899592" y="1059582"/>
            <a:ext cx="4032446" cy="349839"/>
            <a:chOff x="936996" y="819330"/>
            <a:chExt cx="4032446" cy="349839"/>
          </a:xfrm>
        </p:grpSpPr>
        <p:sp>
          <p:nvSpPr>
            <p:cNvPr id="10" name="矩形 259">
              <a:extLst>
                <a:ext uri="{FF2B5EF4-FFF2-40B4-BE49-F238E27FC236}">
                  <a16:creationId xmlns="" xmlns:a16="http://schemas.microsoft.com/office/drawing/2014/main" id="{2BDDBE46-64DE-4B01-AF22-1A8F0E1F50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6996" y="819330"/>
              <a:ext cx="4032446" cy="3498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Calibri" panose="020F0502020204030204" pitchFamily="34" charset="0"/>
                </a:defRPr>
              </a:lvl9pPr>
            </a:lstStyle>
            <a:p>
              <a:pPr lvl="0" algn="ctr" defTabSz="914400" fontAlgn="base">
                <a:lnSpc>
                  <a:spcPts val="3000"/>
                </a:lnSpc>
                <a:spcAft>
                  <a:spcPct val="0"/>
                </a:spcAft>
                <a:buClr>
                  <a:srgbClr val="000000"/>
                </a:buClr>
                <a:buNone/>
                <a:defRPr/>
              </a:pPr>
              <a:r>
                <a:rPr lang="zh-TW" altLang="en-US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華康儷中黑" panose="020B0509000000000000" pitchFamily="49" charset="-120"/>
                  <a:ea typeface="華康儷中黑" panose="020B0509000000000000" pitchFamily="49" charset="-120"/>
                  <a:cs typeface="Microsoft Sans Serif" panose="020B0604020202020204" pitchFamily="34" charset="0"/>
                </a:rPr>
                <a:t>財團法人農漁會南區資訊中心</a:t>
              </a:r>
              <a:endParaRPr lang="en-US" altLang="zh-TW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Microsoft Sans Serif" panose="020B0604020202020204" pitchFamily="34" charset="0"/>
              </a:endParaRPr>
            </a:p>
          </p:txBody>
        </p:sp>
        <p:pic>
          <p:nvPicPr>
            <p:cNvPr id="11" name="圖片 10">
              <a:extLst>
                <a:ext uri="{FF2B5EF4-FFF2-40B4-BE49-F238E27FC236}">
                  <a16:creationId xmlns="" xmlns:a16="http://schemas.microsoft.com/office/drawing/2014/main" id="{A9198CEF-E1BD-47C9-89C2-274B1F98E2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608" y="849115"/>
              <a:ext cx="316347" cy="3200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28226383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 advClick="0" advTm="3000"/>
    </mc:Choice>
    <mc:Fallback>
      <p:transition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950"/>
                            </p:stCondLst>
                            <p:childTnLst>
                              <p:par>
                                <p:cTn id="1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1" grpId="1"/>
      <p:bldP spid="7" grpId="0"/>
      <p:bldP spid="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/>
          <p:cNvSpPr/>
          <p:nvPr/>
        </p:nvSpPr>
        <p:spPr>
          <a:xfrm>
            <a:off x="502" y="283"/>
            <a:ext cx="3649847" cy="51429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>
                <a:latin typeface="Arial" panose="020B0604020202020204" pitchFamily="34" charset="0"/>
                <a:ea typeface="微软雅黑" panose="020B0503020204020204" pitchFamily="34" charset="-122"/>
                <a:cs typeface="Times New Roman" panose="02020603050405020304" pitchFamily="18" charset="0"/>
                <a:sym typeface="Arial" panose="020B0604020202020204" pitchFamily="34" charset="0"/>
              </a:rPr>
              <a:t>          </a:t>
            </a:r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555850" y="1840439"/>
            <a:ext cx="2539157" cy="76161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r>
              <a:rPr lang="zh-TW" altLang="en-US" sz="4949" b="1" dirty="0" smtClean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sym typeface="Arial" panose="020B0604020202020204" pitchFamily="34" charset="0"/>
              </a:rPr>
              <a:t>介面說明</a:t>
            </a:r>
            <a:endParaRPr lang="zh-CN" altLang="en-US" sz="4949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7" name="椭圆 80">
            <a:extLst>
              <a:ext uri="{FF2B5EF4-FFF2-40B4-BE49-F238E27FC236}">
                <a16:creationId xmlns="" xmlns:a16="http://schemas.microsoft.com/office/drawing/2014/main" id="{95B30D26-66FD-4459-B94F-E59B12AD4630}"/>
              </a:ext>
            </a:extLst>
          </p:cNvPr>
          <p:cNvSpPr/>
          <p:nvPr/>
        </p:nvSpPr>
        <p:spPr bwMode="auto">
          <a:xfrm>
            <a:off x="4716016" y="1491630"/>
            <a:ext cx="709935" cy="520016"/>
          </a:xfrm>
          <a:prstGeom prst="ellipse">
            <a:avLst/>
          </a:prstGeom>
          <a:noFill/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lIns="51435" tIns="25718" rIns="51435" bIns="2571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2100" b="1" kern="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5" name="矩形 39">
            <a:extLst>
              <a:ext uri="{FF2B5EF4-FFF2-40B4-BE49-F238E27FC236}">
                <a16:creationId xmlns="" xmlns:a16="http://schemas.microsoft.com/office/drawing/2014/main" id="{14638FB2-C47A-4BF7-ADF9-D7E8501E0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2" y="1663283"/>
            <a:ext cx="2594644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登入</a:t>
            </a:r>
            <a:r>
              <a:rPr lang="zh-CN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說明</a:t>
            </a:r>
            <a:r>
              <a:rPr lang="en-US" altLang="zh-CN" sz="1900" dirty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19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6" name="矩形 39">
            <a:extLst>
              <a:ext uri="{FF2B5EF4-FFF2-40B4-BE49-F238E27FC236}">
                <a16:creationId xmlns="" xmlns:a16="http://schemas.microsoft.com/office/drawing/2014/main" id="{0C4375D2-4627-46B0-B814-57CE35788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2" y="2279559"/>
            <a:ext cx="2594644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lnSpc>
                <a:spcPct val="150000"/>
              </a:lnSpc>
              <a:spcBef>
                <a:spcPts val="563"/>
              </a:spcBef>
            </a:pPr>
            <a:r>
              <a:rPr lang="en-US" altLang="zh-CN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【</a:t>
            </a:r>
            <a:r>
              <a:rPr lang="zh-TW" altLang="en-US" sz="1900" dirty="0" smtClean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功能說明 </a:t>
            </a:r>
            <a:r>
              <a:rPr lang="en-US" altLang="zh-CN" sz="1900" dirty="0">
                <a:solidFill>
                  <a:schemeClr val="bg1">
                    <a:lumMod val="50000"/>
                  </a:schemeClr>
                </a:solidFill>
                <a:latin typeface="微软雅黑" pitchFamily="34" charset="-122"/>
                <a:ea typeface="微软雅黑" pitchFamily="34" charset="-122"/>
                <a:cs typeface="宋体" charset="-122"/>
              </a:rPr>
              <a:t>】</a:t>
            </a:r>
            <a:endParaRPr lang="zh-CN" altLang="en-US" sz="1900" dirty="0">
              <a:solidFill>
                <a:schemeClr val="bg1">
                  <a:lumMod val="50000"/>
                </a:schemeClr>
              </a:solidFill>
              <a:latin typeface="微软雅黑" pitchFamily="34" charset="-122"/>
              <a:ea typeface="微软雅黑" pitchFamily="34" charset="-122"/>
              <a:cs typeface="宋体" charset="-122"/>
            </a:endParaRPr>
          </a:p>
        </p:txBody>
      </p:sp>
      <p:sp>
        <p:nvSpPr>
          <p:cNvPr id="20" name="圆角矩形 16">
            <a:extLst>
              <a:ext uri="{FF2B5EF4-FFF2-40B4-BE49-F238E27FC236}">
                <a16:creationId xmlns="" xmlns:a16="http://schemas.microsoft.com/office/drawing/2014/main" id="{294C64F5-9222-442B-811B-AD4ADEB66000}"/>
              </a:ext>
            </a:extLst>
          </p:cNvPr>
          <p:cNvSpPr/>
          <p:nvPr/>
        </p:nvSpPr>
        <p:spPr>
          <a:xfrm>
            <a:off x="3995934" y="1727880"/>
            <a:ext cx="776951" cy="451412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/>
          </a:p>
        </p:txBody>
      </p:sp>
      <p:sp>
        <p:nvSpPr>
          <p:cNvPr id="21" name="圆角矩形 95">
            <a:extLst>
              <a:ext uri="{FF2B5EF4-FFF2-40B4-BE49-F238E27FC236}">
                <a16:creationId xmlns="" xmlns:a16="http://schemas.microsoft.com/office/drawing/2014/main" id="{7C66E5A9-3237-440C-B641-517C7E856FD1}"/>
              </a:ext>
            </a:extLst>
          </p:cNvPr>
          <p:cNvSpPr/>
          <p:nvPr/>
        </p:nvSpPr>
        <p:spPr>
          <a:xfrm>
            <a:off x="3995934" y="2342062"/>
            <a:ext cx="776951" cy="451412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sz="1100" b="1" dirty="0"/>
          </a:p>
        </p:txBody>
      </p:sp>
      <p:sp>
        <p:nvSpPr>
          <p:cNvPr id="22" name="椭圆 80">
            <a:extLst>
              <a:ext uri="{FF2B5EF4-FFF2-40B4-BE49-F238E27FC236}">
                <a16:creationId xmlns="" xmlns:a16="http://schemas.microsoft.com/office/drawing/2014/main" id="{1BC16D63-AE85-4CEC-A54D-18B009B5A0E6}"/>
              </a:ext>
            </a:extLst>
          </p:cNvPr>
          <p:cNvSpPr/>
          <p:nvPr/>
        </p:nvSpPr>
        <p:spPr bwMode="auto">
          <a:xfrm>
            <a:off x="3980474" y="1690199"/>
            <a:ext cx="709935" cy="520016"/>
          </a:xfrm>
          <a:prstGeom prst="ellipse">
            <a:avLst/>
          </a:prstGeom>
          <a:noFill/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lIns="51435" tIns="25718" rIns="51435" bIns="2571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b="1" kern="0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01</a:t>
            </a:r>
            <a:endParaRPr lang="zh-CN" altLang="en-US" sz="2100" b="1" kern="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29" name="椭圆 80">
            <a:extLst>
              <a:ext uri="{FF2B5EF4-FFF2-40B4-BE49-F238E27FC236}">
                <a16:creationId xmlns="" xmlns:a16="http://schemas.microsoft.com/office/drawing/2014/main" id="{57267767-EC11-415C-A98E-88A9845ABA59}"/>
              </a:ext>
            </a:extLst>
          </p:cNvPr>
          <p:cNvSpPr/>
          <p:nvPr/>
        </p:nvSpPr>
        <p:spPr bwMode="auto">
          <a:xfrm>
            <a:off x="3980474" y="2307759"/>
            <a:ext cx="709935" cy="520016"/>
          </a:xfrm>
          <a:prstGeom prst="ellipse">
            <a:avLst/>
          </a:prstGeom>
          <a:noFill/>
          <a:ln w="25400" cap="flat" cmpd="sng" algn="ctr">
            <a:noFill/>
            <a:prstDash val="solid"/>
          </a:ln>
          <a:effectLst>
            <a:innerShdw blurRad="63500" dist="25400" dir="18660000">
              <a:prstClr val="black">
                <a:alpha val="35000"/>
              </a:prstClr>
            </a:innerShdw>
          </a:effectLst>
        </p:spPr>
        <p:txBody>
          <a:bodyPr lIns="51435" tIns="25718" rIns="51435" bIns="25718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b="1" kern="0" dirty="0">
                <a:solidFill>
                  <a:srgbClr val="FFFFFF"/>
                </a:solidFill>
                <a:latin typeface="微软雅黑" pitchFamily="34" charset="-122"/>
                <a:ea typeface="微软雅黑" pitchFamily="34" charset="-122"/>
              </a:rPr>
              <a:t>02</a:t>
            </a:r>
            <a:endParaRPr lang="zh-CN" altLang="en-US" sz="2100" b="1" kern="0" dirty="0">
              <a:solidFill>
                <a:srgbClr val="FFFFFF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674601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50"/>
                            </p:stCondLst>
                            <p:childTnLst>
                              <p:par>
                                <p:cTn id="1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50"/>
                            </p:stCondLst>
                            <p:childTnLst>
                              <p:par>
                                <p:cTn id="2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650"/>
                            </p:stCondLst>
                            <p:childTnLst>
                              <p:par>
                                <p:cTn id="2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15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/>
      <p:bldP spid="25" grpId="0"/>
      <p:bldP spid="26" grpId="0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>
            <a:extLst>
              <a:ext uri="{FF2B5EF4-FFF2-40B4-BE49-F238E27FC236}">
                <a16:creationId xmlns="" xmlns:a16="http://schemas.microsoft.com/office/drawing/2014/main" id="{2267A6B1-8B59-4C7D-850C-31925BB33F98}"/>
              </a:ext>
            </a:extLst>
          </p:cNvPr>
          <p:cNvSpPr/>
          <p:nvPr/>
        </p:nvSpPr>
        <p:spPr>
          <a:xfrm>
            <a:off x="2483768" y="1580929"/>
            <a:ext cx="1037768" cy="10377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6" name="TextBox 48"/>
          <p:cNvSpPr txBox="1"/>
          <p:nvPr/>
        </p:nvSpPr>
        <p:spPr>
          <a:xfrm>
            <a:off x="2240541" y="2723263"/>
            <a:ext cx="1827403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zh-TW" altLang="en-US" sz="3200" b="1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登入說明</a:t>
            </a:r>
            <a:endParaRPr lang="en-GB" altLang="zh-CN" sz="3100" b="1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sp>
        <p:nvSpPr>
          <p:cNvPr id="28" name="矩形 259"/>
          <p:cNvSpPr>
            <a:spLocks noChangeArrowheads="1"/>
          </p:cNvSpPr>
          <p:nvPr/>
        </p:nvSpPr>
        <p:spPr bwMode="auto">
          <a:xfrm>
            <a:off x="2248131" y="1724945"/>
            <a:ext cx="1561914" cy="742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23" tIns="32511" rIns="65023" bIns="3251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altLang="zh-CN" sz="4400" b="1" cap="all" spc="213" dirty="0">
                <a:solidFill>
                  <a:schemeClr val="bg1"/>
                </a:solidFill>
                <a:cs typeface="Arial" panose="020B0604020202020204" pitchFamily="34" charset="0"/>
              </a:rPr>
              <a:t>01</a:t>
            </a:r>
            <a:endParaRPr lang="zh-CN" altLang="en-US" sz="4400" b="1" cap="all" spc="213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pic>
        <p:nvPicPr>
          <p:cNvPr id="23" name="图片 22">
            <a:extLst>
              <a:ext uri="{FF2B5EF4-FFF2-40B4-BE49-F238E27FC236}">
                <a16:creationId xmlns="" xmlns:a16="http://schemas.microsoft.com/office/drawing/2014/main" id="{F6561705-05CF-4529-9666-66146805997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44505" y="0"/>
            <a:ext cx="5199495" cy="51435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650517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50"/>
                            </p:stCondLst>
                            <p:childTnLst>
                              <p:par>
                                <p:cTn id="23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5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430"/>
                            </p:stCondLst>
                            <p:childTnLst>
                              <p:par>
                                <p:cTn id="31" presetID="3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32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33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34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35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6" grpId="0"/>
      <p:bldP spid="26" grpId="1"/>
      <p:bldP spid="28" grpId="0"/>
      <p:bldP spid="2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4EFE65C0-FA1D-40BA-900E-B29FEF92A6AD}"/>
              </a:ext>
            </a:extLst>
          </p:cNvPr>
          <p:cNvSpPr/>
          <p:nvPr/>
        </p:nvSpPr>
        <p:spPr>
          <a:xfrm>
            <a:off x="1256722" y="283590"/>
            <a:ext cx="1152128" cy="36004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="" xmlns:a16="http://schemas.microsoft.com/office/drawing/2014/main" id="{5CF92BD1-0DC3-4566-B1DA-A4C278E89936}"/>
              </a:ext>
            </a:extLst>
          </p:cNvPr>
          <p:cNvSpPr txBox="1"/>
          <p:nvPr/>
        </p:nvSpPr>
        <p:spPr>
          <a:xfrm>
            <a:off x="1187624" y="283590"/>
            <a:ext cx="146706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登入說明</a:t>
            </a:r>
            <a:endParaRPr lang="zh-TW" altLang="en-US" sz="25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1576" y="915566"/>
            <a:ext cx="3754880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內容版面配置區 4">
            <a:extLst>
              <a:ext uri="{FF2B5EF4-FFF2-40B4-BE49-F238E27FC236}">
                <a16:creationId xmlns="" xmlns:a16="http://schemas.microsoft.com/office/drawing/2014/main" id="{F29E5B65-704B-44E4-8CB9-B7787F370FD2}"/>
              </a:ext>
            </a:extLst>
          </p:cNvPr>
          <p:cNvSpPr txBox="1">
            <a:spLocks/>
          </p:cNvSpPr>
          <p:nvPr/>
        </p:nvSpPr>
        <p:spPr>
          <a:xfrm>
            <a:off x="179512" y="987574"/>
            <a:ext cx="5040560" cy="3312368"/>
          </a:xfrm>
          <a:prstGeom prst="rect">
            <a:avLst/>
          </a:prstGeom>
        </p:spPr>
        <p:txBody>
          <a:bodyPr/>
          <a:lstStyle>
            <a:lvl1pPr marL="342855" indent="-342855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54" indent="-285713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52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9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3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7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1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56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97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系統網址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4"/>
              </a:rPr>
              <a:t>https://rocrep.fcloud.org.tw</a:t>
            </a: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登入帳號</a:t>
            </a:r>
            <a:r>
              <a:rPr lang="en-US" altLang="zh-TW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&amp;</a:t>
            </a: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密碼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分散管理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>
              <a:buClr>
                <a:schemeClr val="accent1"/>
              </a:buClr>
            </a:pP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中華民國農會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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縣級單位</a:t>
            </a:r>
            <a:endParaRPr lang="en-US" altLang="zh-TW" sz="17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2">
              <a:buClr>
                <a:schemeClr val="accent1"/>
              </a:buClr>
            </a:pP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縣級單位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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鄉鎮市</a:t>
            </a:r>
            <a:endParaRPr lang="en-US" altLang="zh-TW" sz="1700" dirty="0" smtClean="0">
              <a:latin typeface="微軟正黑體" panose="020B0604030504040204" pitchFamily="34" charset="-120"/>
              <a:ea typeface="微軟正黑體" panose="020B0604030504040204" pitchFamily="34" charset="-120"/>
              <a:sym typeface="Wingdings" pitchFamily="2" charset="2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暴力猜試阻擋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  <a:sym typeface="Wingdings" pitchFamily="2" charset="2"/>
            </a:endParaRPr>
          </a:p>
          <a:p>
            <a:pPr lvl="2">
              <a:buClr>
                <a:schemeClr val="accent1"/>
              </a:buClr>
            </a:pP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同帳號輸入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10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次錯誤鎖帳號</a:t>
            </a:r>
            <a:endParaRPr lang="en-US" altLang="zh-TW" sz="1700" dirty="0" smtClean="0">
              <a:latin typeface="微軟正黑體" panose="020B0604030504040204" pitchFamily="34" charset="-120"/>
              <a:ea typeface="微軟正黑體" panose="020B0604030504040204" pitchFamily="34" charset="-120"/>
              <a:sym typeface="Wingdings" pitchFamily="2" charset="2"/>
            </a:endParaRPr>
          </a:p>
          <a:p>
            <a:pPr lvl="2">
              <a:buClr>
                <a:schemeClr val="accent1"/>
              </a:buClr>
            </a:pP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同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IP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輸入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10</a:t>
            </a:r>
            <a:r>
              <a:rPr lang="zh-TW" altLang="en-US" sz="17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次錯誤鎖</a:t>
            </a:r>
            <a:r>
              <a:rPr lang="en-US" altLang="zh-TW" sz="17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Wingdings" pitchFamily="2" charset="2"/>
              </a:rPr>
              <a:t>IP</a:t>
            </a:r>
          </a:p>
          <a:p>
            <a:pPr lvl="2">
              <a:buClr>
                <a:schemeClr val="accent1"/>
              </a:buClr>
            </a:pPr>
            <a:endParaRPr lang="en-US" altLang="zh-TW" sz="1700" dirty="0" smtClean="0">
              <a:latin typeface="微軟正黑體" panose="020B0604030504040204" pitchFamily="34" charset="-120"/>
              <a:ea typeface="微軟正黑體" panose="020B0604030504040204" pitchFamily="34" charset="-120"/>
              <a:sym typeface="Wingdings" pitchFamily="2" charset="2"/>
            </a:endParaRPr>
          </a:p>
          <a:p>
            <a:pPr lvl="1">
              <a:buClr>
                <a:schemeClr val="accent1"/>
              </a:buClr>
            </a:pP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3913336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4EFE65C0-FA1D-40BA-900E-B29FEF92A6AD}"/>
              </a:ext>
            </a:extLst>
          </p:cNvPr>
          <p:cNvSpPr/>
          <p:nvPr/>
        </p:nvSpPr>
        <p:spPr>
          <a:xfrm>
            <a:off x="1259632" y="267494"/>
            <a:ext cx="1152128" cy="3693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="" xmlns:a16="http://schemas.microsoft.com/office/drawing/2014/main" id="{5CF92BD1-0DC3-4566-B1DA-A4C278E89936}"/>
              </a:ext>
            </a:extLst>
          </p:cNvPr>
          <p:cNvSpPr txBox="1"/>
          <p:nvPr/>
        </p:nvSpPr>
        <p:spPr>
          <a:xfrm>
            <a:off x="1259632" y="267494"/>
            <a:ext cx="146706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忘記密碼</a:t>
            </a:r>
            <a:endParaRPr lang="zh-TW" altLang="en-US" sz="25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="" xmlns:a16="http://schemas.microsoft.com/office/drawing/2014/main" id="{F29E5B65-704B-44E4-8CB9-B7787F370FD2}"/>
              </a:ext>
            </a:extLst>
          </p:cNvPr>
          <p:cNvSpPr txBox="1">
            <a:spLocks/>
          </p:cNvSpPr>
          <p:nvPr/>
        </p:nvSpPr>
        <p:spPr>
          <a:xfrm>
            <a:off x="395536" y="987574"/>
            <a:ext cx="3168352" cy="3852242"/>
          </a:xfrm>
          <a:prstGeom prst="rect">
            <a:avLst/>
          </a:prstGeom>
        </p:spPr>
        <p:txBody>
          <a:bodyPr/>
          <a:lstStyle>
            <a:lvl1pPr marL="342855" indent="-342855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54" indent="-285713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52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9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3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7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1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56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97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帳號</a:t>
            </a:r>
            <a:r>
              <a:rPr lang="en-US" altLang="zh-TW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&amp;</a:t>
            </a: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郵件 驗證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密碼重製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1415" y="915566"/>
            <a:ext cx="4391025" cy="39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8346167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4EFE65C0-FA1D-40BA-900E-B29FEF92A6AD}"/>
              </a:ext>
            </a:extLst>
          </p:cNvPr>
          <p:cNvSpPr/>
          <p:nvPr/>
        </p:nvSpPr>
        <p:spPr>
          <a:xfrm>
            <a:off x="1259632" y="267494"/>
            <a:ext cx="1152128" cy="3693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="" xmlns:a16="http://schemas.microsoft.com/office/drawing/2014/main" id="{5CF92BD1-0DC3-4566-B1DA-A4C278E89936}"/>
              </a:ext>
            </a:extLst>
          </p:cNvPr>
          <p:cNvSpPr txBox="1"/>
          <p:nvPr/>
        </p:nvSpPr>
        <p:spPr>
          <a:xfrm>
            <a:off x="1259632" y="267494"/>
            <a:ext cx="199285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忘記密碼</a:t>
            </a:r>
            <a:r>
              <a:rPr lang="en-US" altLang="zh-TW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續</a:t>
            </a:r>
            <a:r>
              <a:rPr lang="en-US" altLang="zh-TW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5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="" xmlns:a16="http://schemas.microsoft.com/office/drawing/2014/main" id="{F29E5B65-704B-44E4-8CB9-B7787F370FD2}"/>
              </a:ext>
            </a:extLst>
          </p:cNvPr>
          <p:cNvSpPr txBox="1">
            <a:spLocks/>
          </p:cNvSpPr>
          <p:nvPr/>
        </p:nvSpPr>
        <p:spPr>
          <a:xfrm>
            <a:off x="395536" y="987574"/>
            <a:ext cx="3168352" cy="3852242"/>
          </a:xfrm>
          <a:prstGeom prst="rect">
            <a:avLst/>
          </a:prstGeom>
        </p:spPr>
        <p:txBody>
          <a:bodyPr/>
          <a:lstStyle>
            <a:lvl1pPr marL="342855" indent="-342855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54" indent="-285713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52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9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3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7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1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56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97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新密碼通知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區分大小寫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31855" y="1347614"/>
            <a:ext cx="5972594" cy="3191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8346167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>
            <a:extLst>
              <a:ext uri="{FF2B5EF4-FFF2-40B4-BE49-F238E27FC236}">
                <a16:creationId xmlns="" xmlns:a16="http://schemas.microsoft.com/office/drawing/2014/main" id="{2267A6B1-8B59-4C7D-850C-31925BB33F98}"/>
              </a:ext>
            </a:extLst>
          </p:cNvPr>
          <p:cNvSpPr/>
          <p:nvPr/>
        </p:nvSpPr>
        <p:spPr>
          <a:xfrm>
            <a:off x="2483768" y="1580929"/>
            <a:ext cx="1037768" cy="103776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6" name="TextBox 48"/>
          <p:cNvSpPr txBox="1"/>
          <p:nvPr/>
        </p:nvSpPr>
        <p:spPr>
          <a:xfrm>
            <a:off x="2240541" y="2723263"/>
            <a:ext cx="1827403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zh-TW" altLang="en-US" sz="3200" b="1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功能說明</a:t>
            </a:r>
            <a:endParaRPr lang="en-GB" altLang="zh-CN" sz="3100" b="1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sp>
        <p:nvSpPr>
          <p:cNvPr id="28" name="矩形 259"/>
          <p:cNvSpPr>
            <a:spLocks noChangeArrowheads="1"/>
          </p:cNvSpPr>
          <p:nvPr/>
        </p:nvSpPr>
        <p:spPr bwMode="auto">
          <a:xfrm>
            <a:off x="2248131" y="1724945"/>
            <a:ext cx="1561914" cy="742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23" tIns="32511" rIns="65023" bIns="32511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altLang="zh-CN" sz="4400" b="1" cap="all" spc="213" dirty="0">
                <a:solidFill>
                  <a:schemeClr val="bg1"/>
                </a:solidFill>
                <a:cs typeface="Arial" panose="020B0604020202020204" pitchFamily="34" charset="0"/>
              </a:rPr>
              <a:t>02</a:t>
            </a:r>
            <a:endParaRPr lang="zh-CN" altLang="en-US" sz="4400" b="1" cap="all" spc="213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pic>
        <p:nvPicPr>
          <p:cNvPr id="23" name="图片 22">
            <a:extLst>
              <a:ext uri="{FF2B5EF4-FFF2-40B4-BE49-F238E27FC236}">
                <a16:creationId xmlns="" xmlns:a16="http://schemas.microsoft.com/office/drawing/2014/main" id="{F6561705-05CF-4529-9666-66146805997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44505" y="0"/>
            <a:ext cx="5199495" cy="51435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404954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50"/>
                            </p:stCondLst>
                            <p:childTnLst>
                              <p:par>
                                <p:cTn id="23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5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430"/>
                            </p:stCondLst>
                            <p:childTnLst>
                              <p:par>
                                <p:cTn id="31" presetID="3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32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33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34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35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6" grpId="0"/>
      <p:bldP spid="26" grpId="1"/>
      <p:bldP spid="28" grpId="0"/>
      <p:bldP spid="28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4EFE65C0-FA1D-40BA-900E-B29FEF92A6AD}"/>
              </a:ext>
            </a:extLst>
          </p:cNvPr>
          <p:cNvSpPr/>
          <p:nvPr/>
        </p:nvSpPr>
        <p:spPr>
          <a:xfrm>
            <a:off x="1259632" y="267494"/>
            <a:ext cx="1152128" cy="3693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="" xmlns:a16="http://schemas.microsoft.com/office/drawing/2014/main" id="{5CF92BD1-0DC3-4566-B1DA-A4C278E89936}"/>
              </a:ext>
            </a:extLst>
          </p:cNvPr>
          <p:cNvSpPr txBox="1"/>
          <p:nvPr/>
        </p:nvSpPr>
        <p:spPr>
          <a:xfrm>
            <a:off x="1259632" y="267494"/>
            <a:ext cx="146706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功能說明</a:t>
            </a:r>
            <a:endParaRPr lang="zh-TW" altLang="en-US" sz="2500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="" xmlns:a16="http://schemas.microsoft.com/office/drawing/2014/main" id="{F29E5B65-704B-44E4-8CB9-B7787F370FD2}"/>
              </a:ext>
            </a:extLst>
          </p:cNvPr>
          <p:cNvSpPr txBox="1">
            <a:spLocks/>
          </p:cNvSpPr>
          <p:nvPr/>
        </p:nvSpPr>
        <p:spPr>
          <a:xfrm>
            <a:off x="395536" y="987574"/>
            <a:ext cx="3168352" cy="3852242"/>
          </a:xfrm>
          <a:prstGeom prst="rect">
            <a:avLst/>
          </a:prstGeom>
        </p:spPr>
        <p:txBody>
          <a:bodyPr/>
          <a:lstStyle>
            <a:lvl1pPr marL="342855" indent="-342855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854" indent="-285713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852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99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133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27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15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56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697" indent="-228570" algn="l" defTabSz="91428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</a:pPr>
            <a:r>
              <a:rPr lang="zh-TW" altLang="en-US" sz="25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樹狀功能</a:t>
            </a:r>
            <a:endParaRPr lang="en-US" altLang="zh-TW" sz="25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填報工作設定</a:t>
            </a: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(+)</a:t>
            </a: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經營動態維護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用人費用維護</a:t>
            </a:r>
            <a:endParaRPr lang="en-US" altLang="zh-TW" sz="2100" dirty="0" smtClean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盈虧餘絀維護</a:t>
            </a:r>
            <a:endParaRPr lang="en-US" altLang="zh-TW" sz="2100" dirty="0" smtClean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填報資料上傳</a:t>
            </a: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*</a:t>
            </a: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基本資料維護</a:t>
            </a: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>
              <a:buClr>
                <a:schemeClr val="accent1"/>
              </a:buClr>
            </a:pP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系統維護處理</a:t>
            </a: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*</a:t>
            </a:r>
            <a:r>
              <a:rPr lang="en-US" altLang="zh-TW" sz="2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lvl="1">
              <a:buClr>
                <a:schemeClr val="accent1"/>
              </a:buClr>
            </a:pPr>
            <a:endParaRPr lang="en-US" altLang="zh-TW" sz="21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Clr>
                <a:schemeClr val="accent1"/>
              </a:buClr>
            </a:pPr>
            <a:endParaRPr lang="zh-TW" altLang="en-US" sz="25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5665" y="843558"/>
            <a:ext cx="4964710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8346167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204"/>
</p:tagLst>
</file>

<file path=ppt/theme/theme1.xml><?xml version="1.0" encoding="utf-8"?>
<a:theme xmlns:a="http://schemas.openxmlformats.org/drawingml/2006/main" name="第一PPT，www.1ppt.com">
  <a:themeElements>
    <a:clrScheme name="自定义 16">
      <a:dk1>
        <a:sysClr val="windowText" lastClr="000000"/>
      </a:dk1>
      <a:lt1>
        <a:sysClr val="window" lastClr="FFFFFF"/>
      </a:lt1>
      <a:dk2>
        <a:srgbClr val="1F497D"/>
      </a:dk2>
      <a:lt2>
        <a:srgbClr val="7F7F7F"/>
      </a:lt2>
      <a:accent1>
        <a:srgbClr val="30A8C4"/>
      </a:accent1>
      <a:accent2>
        <a:srgbClr val="7F7F7F"/>
      </a:accent2>
      <a:accent3>
        <a:srgbClr val="30A8C4"/>
      </a:accent3>
      <a:accent4>
        <a:srgbClr val="7F7F7F"/>
      </a:accent4>
      <a:accent5>
        <a:srgbClr val="30A8C4"/>
      </a:accent5>
      <a:accent6>
        <a:srgbClr val="7F7F7F"/>
      </a:accent6>
      <a:hlink>
        <a:srgbClr val="007FA2"/>
      </a:hlink>
      <a:folHlink>
        <a:srgbClr val="FF495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4528</TotalTime>
  <Words>934</Words>
  <Application>Microsoft Office PowerPoint</Application>
  <PresentationFormat>如螢幕大小 (16:9)</PresentationFormat>
  <Paragraphs>217</Paragraphs>
  <Slides>26</Slides>
  <Notes>26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26</vt:i4>
      </vt:variant>
    </vt:vector>
  </HeadingPairs>
  <TitlesOfParts>
    <vt:vector size="27" baseType="lpstr">
      <vt:lpstr>第一PPT，www.1ppt.com</vt:lpstr>
      <vt:lpstr>投影片 1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投影片 10</vt:lpstr>
      <vt:lpstr>投影片 11</vt:lpstr>
      <vt:lpstr>投影片 12</vt:lpstr>
      <vt:lpstr>投影片 13</vt:lpstr>
      <vt:lpstr>投影片 14</vt:lpstr>
      <vt:lpstr>投影片 15</vt:lpstr>
      <vt:lpstr>投影片 16</vt:lpstr>
      <vt:lpstr>投影片 17</vt:lpstr>
      <vt:lpstr>投影片 18</vt:lpstr>
      <vt:lpstr>投影片 19</vt:lpstr>
      <vt:lpstr>投影片 20</vt:lpstr>
      <vt:lpstr>投影片 21</vt:lpstr>
      <vt:lpstr>投影片 22</vt:lpstr>
      <vt:lpstr>投影片 23</vt:lpstr>
      <vt:lpstr>投影片 24</vt:lpstr>
      <vt:lpstr>投影片 25</vt:lpstr>
      <vt:lpstr>投影片 26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dc:description/>
  <cp:lastModifiedBy>巫奇原</cp:lastModifiedBy>
  <cp:revision>490</cp:revision>
  <dcterms:created xsi:type="dcterms:W3CDTF">2014-11-09T01:07:25Z</dcterms:created>
  <dcterms:modified xsi:type="dcterms:W3CDTF">2021-08-31T07:21:05Z</dcterms:modified>
</cp:coreProperties>
</file>