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836" r:id="rId2"/>
    <p:sldId id="1175" r:id="rId3"/>
    <p:sldId id="1170" r:id="rId4"/>
    <p:sldId id="1152" r:id="rId5"/>
    <p:sldId id="1159" r:id="rId6"/>
    <p:sldId id="1171" r:id="rId7"/>
    <p:sldId id="1172" r:id="rId8"/>
    <p:sldId id="1173" r:id="rId9"/>
    <p:sldId id="1153" r:id="rId10"/>
    <p:sldId id="1100" r:id="rId11"/>
    <p:sldId id="1155" r:id="rId12"/>
    <p:sldId id="1174" r:id="rId13"/>
    <p:sldId id="1161" r:id="rId14"/>
    <p:sldId id="1104" r:id="rId15"/>
  </p:sldIdLst>
  <p:sldSz cx="9144000" cy="5143500" type="screen16x9"/>
  <p:notesSz cx="6858000" cy="9144000"/>
  <p:custDataLst>
    <p:tags r:id="rId17"/>
  </p:custDataLst>
  <p:defaultTextStyle>
    <a:defPPr>
      <a:defRPr lang="zh-CN"/>
    </a:defPPr>
    <a:lvl1pPr marL="0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0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2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2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63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04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45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85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26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75BF"/>
    <a:srgbClr val="034EA2"/>
    <a:srgbClr val="0087CD"/>
    <a:srgbClr val="C68F06"/>
    <a:srgbClr val="DB2C03"/>
    <a:srgbClr val="EBAC07"/>
    <a:srgbClr val="008487"/>
    <a:srgbClr val="163C46"/>
    <a:srgbClr val="008F92"/>
    <a:srgbClr val="00487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6314" autoAdjust="0"/>
  </p:normalViewPr>
  <p:slideViewPr>
    <p:cSldViewPr>
      <p:cViewPr varScale="1">
        <p:scale>
          <a:sx n="80" d="100"/>
          <a:sy n="80" d="100"/>
        </p:scale>
        <p:origin x="-90" y="-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4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A5992-9D73-4015-9385-ABE035416B29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5A699-AB68-4A20-99FB-6F69DC266D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823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0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82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22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63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04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45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85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26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95A699-AB68-4A20-99FB-6F69DC266D45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874098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590678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521381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590678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521381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95A699-AB68-4A20-99FB-6F69DC266D45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48012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59067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68146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92401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68146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92401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681464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924018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92401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项目介绍</a:t>
            </a:r>
            <a:endParaRPr lang="zh-CN" altLang="en-US" sz="16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xmlns="" id="{3318679B-AFB3-4693-825D-77E3D70567DB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:a16="http://schemas.microsoft.com/office/drawing/2014/main" xmlns="" id="{D09DAFDA-EFBA-4DB9-9359-8E3BB104AE1B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3213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97655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20858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7092280" y="4789190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精美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工作总结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www.1ppt.com/xiazai/zongjie/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工作计划：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www.1ppt.com/xiazai/jihua/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商务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www.1ppt.com/moban/shangwu/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个人简历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www.1ppt.com/xiazai/jianli/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毕业答辩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www.1ppt.com/xiazai/dabian/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工作汇报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www.1ppt.com/xiazai/huibao/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043314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33062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产品运行</a:t>
            </a:r>
            <a:endParaRPr lang="zh-CN" altLang="en-US" sz="16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xmlns="" id="{46ACA54C-0954-4BAD-8932-83F457CB8AB5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:a16="http://schemas.microsoft.com/office/drawing/2014/main" xmlns="" id="{10E9C5A0-9342-4577-A3CA-7C5CC1E63CD8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3213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市场分析</a:t>
            </a:r>
            <a:endParaRPr lang="zh-CN" altLang="en-US" sz="16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xmlns="" id="{9BA31462-C9AD-451F-A96D-817B6F6E28EC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:a16="http://schemas.microsoft.com/office/drawing/2014/main" xmlns="" id="{04489965-C2DB-4E01-85D6-2DDD37D6439F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3213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投资回报</a:t>
            </a:r>
            <a:endParaRPr lang="zh-CN" altLang="en-US" sz="16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xmlns="" id="{A6D353AB-2CC2-4D90-92D6-711024852E9D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:a16="http://schemas.microsoft.com/office/drawing/2014/main" xmlns="" id="{C631EE3E-01BE-4E1A-985E-140601449CFB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3213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D0C8-D35A-439E-96FB-C8D4A6430554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5A6-E82C-4E1E-834E-C415C51F7DF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64599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575321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51" y="0"/>
            <a:ext cx="9143499" cy="5143500"/>
          </a:xfrm>
          <a:prstGeom prst="rect">
            <a:avLst/>
          </a:prstGeom>
        </p:spPr>
      </p:pic>
      <p:grpSp>
        <p:nvGrpSpPr>
          <p:cNvPr id="2" name="组合 3"/>
          <p:cNvGrpSpPr/>
          <p:nvPr userDrawn="1"/>
        </p:nvGrpSpPr>
        <p:grpSpPr bwMode="auto">
          <a:xfrm flipH="1">
            <a:off x="-1" y="248018"/>
            <a:ext cx="1797166" cy="507206"/>
            <a:chOff x="2370576" y="533400"/>
            <a:chExt cx="2417494" cy="675969"/>
          </a:xfrm>
          <a:solidFill>
            <a:srgbClr val="EE1C39"/>
          </a:solidFill>
        </p:grpSpPr>
        <p:sp>
          <p:nvSpPr>
            <p:cNvPr id="3" name="矩形 2"/>
            <p:cNvSpPr/>
            <p:nvPr/>
          </p:nvSpPr>
          <p:spPr>
            <a:xfrm>
              <a:off x="2738030" y="533400"/>
              <a:ext cx="2050040" cy="67596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24">
                <a:cs typeface="+mn-ea"/>
                <a:sym typeface="+mn-lt"/>
              </a:endParaRPr>
            </a:p>
          </p:txBody>
        </p:sp>
        <p:sp>
          <p:nvSpPr>
            <p:cNvPr id="4" name="椭圆 3"/>
            <p:cNvSpPr/>
            <p:nvPr/>
          </p:nvSpPr>
          <p:spPr>
            <a:xfrm>
              <a:off x="2370576" y="533400"/>
              <a:ext cx="623734" cy="67596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24">
                <a:cs typeface="+mn-ea"/>
                <a:sym typeface="+mn-lt"/>
              </a:endParaRPr>
            </a:p>
          </p:txBody>
        </p:sp>
      </p:grpSp>
      <p:sp>
        <p:nvSpPr>
          <p:cNvPr id="6" name="文本框 12"/>
          <p:cNvSpPr txBox="1">
            <a:spLocks noChangeArrowheads="1"/>
          </p:cNvSpPr>
          <p:nvPr userDrawn="1"/>
        </p:nvSpPr>
        <p:spPr bwMode="auto">
          <a:xfrm>
            <a:off x="-1" y="370296"/>
            <a:ext cx="1796090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28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点击添加相关标题文字</a:t>
            </a:r>
          </a:p>
        </p:txBody>
      </p:sp>
    </p:spTree>
    <p:extLst>
      <p:ext uri="{BB962C8B-B14F-4D97-AF65-F5344CB8AC3E}">
        <p14:creationId xmlns:p14="http://schemas.microsoft.com/office/powerpoint/2010/main" xmlns="" val="141620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120559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folio #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2836069" y="0"/>
            <a:ext cx="2064544" cy="250388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7108032" y="1132284"/>
            <a:ext cx="2035969" cy="281106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698896" y="1132284"/>
            <a:ext cx="2065734" cy="281106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  <p:sp>
        <p:nvSpPr>
          <p:cNvPr id="18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4972051" y="1132284"/>
            <a:ext cx="2065734" cy="13716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  <p:sp>
        <p:nvSpPr>
          <p:cNvPr id="19" name="Picture Placeholder 14"/>
          <p:cNvSpPr>
            <a:spLocks noGrp="1"/>
          </p:cNvSpPr>
          <p:nvPr>
            <p:ph type="pic" sz="quarter" idx="14" hasCustomPrompt="1"/>
          </p:nvPr>
        </p:nvSpPr>
        <p:spPr>
          <a:xfrm>
            <a:off x="4972051" y="2571749"/>
            <a:ext cx="2065734" cy="13716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  <p:sp>
        <p:nvSpPr>
          <p:cNvPr id="20" name="Picture Placeholder 14"/>
          <p:cNvSpPr>
            <a:spLocks noGrp="1"/>
          </p:cNvSpPr>
          <p:nvPr>
            <p:ph type="pic" sz="quarter" idx="15" hasCustomPrompt="1"/>
          </p:nvPr>
        </p:nvSpPr>
        <p:spPr>
          <a:xfrm>
            <a:off x="2834877" y="2571749"/>
            <a:ext cx="2065734" cy="13716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xmlns="" val="1968967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1" y="205979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1" y="1200151"/>
            <a:ext cx="8229600" cy="3394472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1" y="4767264"/>
            <a:ext cx="2895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1" y="4767264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9507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70" r:id="rId2"/>
    <p:sldLayoutId id="2147483671" r:id="rId3"/>
    <p:sldLayoutId id="2147483672" r:id="rId4"/>
    <p:sldLayoutId id="2147483665" r:id="rId5"/>
    <p:sldLayoutId id="2147483668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>
    <mc:Choice xmlns:p14="http://schemas.microsoft.com/office/powerpoint/2010/main" xmlns="" Requires="p14">
      <p:transition p14:dur="0" advClick="0" advTm="3000"/>
    </mc:Choice>
    <mc:Fallback>
      <p:transition advClick="0" advTm="3000"/>
    </mc:Fallback>
  </mc:AlternateContent>
  <p:txStyles>
    <p:titleStyle>
      <a:lvl1pPr algn="ctr" defTabSz="91428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5" indent="-342855" algn="l" defTabSz="91428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54" indent="-285713" algn="l" defTabSz="91428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52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93" indent="-228570" algn="l" defTabSz="91428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33" indent="-228570" algn="l" defTabSz="91428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75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15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56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97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0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2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22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63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04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45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85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26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259"/>
          <p:cNvSpPr>
            <a:spLocks noChangeArrowheads="1"/>
          </p:cNvSpPr>
          <p:nvPr/>
        </p:nvSpPr>
        <p:spPr bwMode="auto">
          <a:xfrm>
            <a:off x="1006204" y="3057897"/>
            <a:ext cx="378181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TW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報告人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巫奇原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    </a:t>
            </a:r>
            <a:r>
              <a:rPr lang="zh-TW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報告日期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en-US" altLang="zh-TW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110/09/10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1" name="矩形 259"/>
          <p:cNvSpPr>
            <a:spLocks noChangeArrowheads="1"/>
          </p:cNvSpPr>
          <p:nvPr/>
        </p:nvSpPr>
        <p:spPr bwMode="auto">
          <a:xfrm>
            <a:off x="1006204" y="1512690"/>
            <a:ext cx="6662140" cy="1489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各級農會經營</a:t>
            </a:r>
            <a:endParaRPr lang="en-US" altLang="zh-TW" sz="4400" b="1" dirty="0" smtClean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None/>
            </a:pP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動態管理</a:t>
            </a: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系統</a:t>
            </a:r>
            <a:r>
              <a:rPr lang="en-US" altLang="zh-TW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管理員篇</a:t>
            </a:r>
            <a:r>
              <a:rPr lang="en-US" altLang="zh-TW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CN" sz="4400" b="1" dirty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xmlns="" id="{3CF66B7C-0DB4-4C8D-97E8-0A24101A9F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  <p:grpSp>
        <p:nvGrpSpPr>
          <p:cNvPr id="4" name="群組 3">
            <a:extLst>
              <a:ext uri="{FF2B5EF4-FFF2-40B4-BE49-F238E27FC236}">
                <a16:creationId xmlns:a16="http://schemas.microsoft.com/office/drawing/2014/main" xmlns="" id="{F442AADE-101A-465B-99E6-2D8600BFEF13}"/>
              </a:ext>
            </a:extLst>
          </p:cNvPr>
          <p:cNvGrpSpPr/>
          <p:nvPr/>
        </p:nvGrpSpPr>
        <p:grpSpPr>
          <a:xfrm>
            <a:off x="1019324" y="906760"/>
            <a:ext cx="4032446" cy="349839"/>
            <a:chOff x="936996" y="819330"/>
            <a:chExt cx="4032446" cy="349839"/>
          </a:xfrm>
        </p:grpSpPr>
        <p:sp>
          <p:nvSpPr>
            <p:cNvPr id="22" name="矩形 259"/>
            <p:cNvSpPr>
              <a:spLocks noChangeArrowheads="1"/>
            </p:cNvSpPr>
            <p:nvPr/>
          </p:nvSpPr>
          <p:spPr bwMode="auto">
            <a:xfrm>
              <a:off x="936996" y="819330"/>
              <a:ext cx="4032446" cy="3498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lvl="0" algn="ctr" defTabSz="914400" fontAlgn="base">
                <a:lnSpc>
                  <a:spcPts val="3000"/>
                </a:lnSpc>
                <a:spcAft>
                  <a:spcPct val="0"/>
                </a:spcAft>
                <a:buClr>
                  <a:srgbClr val="000000"/>
                </a:buClr>
                <a:buNone/>
                <a:defRPr/>
              </a:pPr>
              <a:r>
                <a:rPr lang="zh-TW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華康儷中黑" panose="020B0509000000000000" pitchFamily="49" charset="-120"/>
                  <a:ea typeface="華康儷中黑" panose="020B0509000000000000" pitchFamily="49" charset="-120"/>
                  <a:cs typeface="Microsoft Sans Serif" panose="020B0604020202020204" pitchFamily="34" charset="0"/>
                </a:rPr>
                <a:t>財團法人農漁會南區資訊中心</a:t>
              </a:r>
              <a:endParaRPr lang="en-US" altLang="zh-TW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Microsoft Sans Serif" panose="020B0604020202020204" pitchFamily="34" charset="0"/>
              </a:endParaRPr>
            </a:p>
          </p:txBody>
        </p:sp>
        <p:pic>
          <p:nvPicPr>
            <p:cNvPr id="3" name="圖片 2">
              <a:extLst>
                <a:ext uri="{FF2B5EF4-FFF2-40B4-BE49-F238E27FC236}">
                  <a16:creationId xmlns:a16="http://schemas.microsoft.com/office/drawing/2014/main" xmlns="" id="{1139D297-C67A-4BCC-9FF9-BB66204D4C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3608" y="849115"/>
              <a:ext cx="316347" cy="3200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557010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85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35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850"/>
                            </p:stCondLst>
                            <p:childTnLst>
                              <p:par>
                                <p:cTn id="2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350"/>
                            </p:stCondLst>
                            <p:childTnLst>
                              <p:par>
                                <p:cTn id="3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21" grpId="0"/>
      <p:bldP spid="2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190637" y="1840439"/>
            <a:ext cx="1269578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大綱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:a16="http://schemas.microsoft.com/office/drawing/2014/main" xmlns="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752961"/>
            <a:ext cx="2304256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縣級管理工作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:a16="http://schemas.microsoft.com/office/drawing/2014/main" xmlns="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365705"/>
            <a:ext cx="3456384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中華民國管理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8" name="矩形 39">
            <a:extLst>
              <a:ext uri="{FF2B5EF4-FFF2-40B4-BE49-F238E27FC236}">
                <a16:creationId xmlns:a16="http://schemas.microsoft.com/office/drawing/2014/main" xmlns="" id="{85337CBA-A865-47D8-91B1-CC0155C81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995686"/>
            <a:ext cx="2304256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系統管理工作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xmlns="" id="{DFB01BA6-BDDA-4BDD-BC78-E05AA64906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09605" y="1425727"/>
            <a:ext cx="614723" cy="42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4875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"/>
                            </p:stCondLst>
                            <p:childTnLst>
                              <p:par>
                                <p:cTn id="2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46805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中華民國管理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內容版面配置區 4">
            <a:extLst>
              <a:ext uri="{FF2B5EF4-FFF2-40B4-BE49-F238E27FC236}">
                <a16:creationId xmlns:a16="http://schemas.microsoft.com/office/drawing/2014/main" xmlns="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95536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會計</a:t>
            </a:r>
            <a:r>
              <a:rPr lang="en-US" altLang="zh-TW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A01</a:t>
            </a: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上傳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信用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部門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存款經營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放款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經營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1550347"/>
            <a:ext cx="5948908" cy="3245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52664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190637" y="1840439"/>
            <a:ext cx="1269578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大綱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:a16="http://schemas.microsoft.com/office/drawing/2014/main" xmlns="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752961"/>
            <a:ext cx="2304256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縣級管理工作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:a16="http://schemas.microsoft.com/office/drawing/2014/main" xmlns="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365705"/>
            <a:ext cx="3456384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中華民國管理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8" name="矩形 39">
            <a:extLst>
              <a:ext uri="{FF2B5EF4-FFF2-40B4-BE49-F238E27FC236}">
                <a16:creationId xmlns:a16="http://schemas.microsoft.com/office/drawing/2014/main" xmlns="" id="{85337CBA-A865-47D8-91B1-CC0155C81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995686"/>
            <a:ext cx="2304256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系統管理工作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xmlns="" id="{DFB01BA6-BDDA-4BDD-BC78-E05AA64906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09605" y="2073799"/>
            <a:ext cx="614723" cy="42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4875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"/>
                            </p:stCondLst>
                            <p:childTnLst>
                              <p:par>
                                <p:cTn id="2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21082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系統管理工作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xmlns="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95536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登入權限維護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群組名稱維護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系統參數設定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登入失敗紀錄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線</a:t>
            </a: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上管理人員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資料異</a:t>
            </a: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動紀錄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2664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59"/>
          <p:cNvSpPr>
            <a:spLocks noChangeArrowheads="1"/>
          </p:cNvSpPr>
          <p:nvPr/>
        </p:nvSpPr>
        <p:spPr bwMode="auto">
          <a:xfrm>
            <a:off x="992656" y="1974317"/>
            <a:ext cx="5293988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TW" altLang="en-US" sz="44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報告完畢</a:t>
            </a: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，敬請指教</a:t>
            </a:r>
            <a:r>
              <a:rPr lang="zh-CN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！</a:t>
            </a:r>
            <a:endParaRPr lang="en-US" altLang="zh-CN" sz="4400" b="1" dirty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xmlns="" id="{3CF66B7C-0DB4-4C8D-97E8-0A24101A9F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  <p:sp>
        <p:nvSpPr>
          <p:cNvPr id="7" name="矩形 259"/>
          <p:cNvSpPr>
            <a:spLocks noChangeArrowheads="1"/>
          </p:cNvSpPr>
          <p:nvPr/>
        </p:nvSpPr>
        <p:spPr bwMode="auto">
          <a:xfrm>
            <a:off x="1008112" y="3147814"/>
            <a:ext cx="3367420" cy="47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TW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財團法人農漁會南區資訊中心   巫奇原</a:t>
            </a:r>
            <a:endParaRPr lang="en-US" altLang="zh-TW" sz="1400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zh-TW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(07)7439121#283</a:t>
            </a:r>
            <a:endParaRPr lang="en-US" altLang="zh-TW" sz="1400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xmlns="" id="{DF4F3532-78F4-4B81-8E7D-27D1F0E08D80}"/>
              </a:ext>
            </a:extLst>
          </p:cNvPr>
          <p:cNvGrpSpPr/>
          <p:nvPr/>
        </p:nvGrpSpPr>
        <p:grpSpPr>
          <a:xfrm>
            <a:off x="899592" y="1059582"/>
            <a:ext cx="4032446" cy="349839"/>
            <a:chOff x="936996" y="819330"/>
            <a:chExt cx="4032446" cy="349839"/>
          </a:xfrm>
        </p:grpSpPr>
        <p:sp>
          <p:nvSpPr>
            <p:cNvPr id="10" name="矩形 259">
              <a:extLst>
                <a:ext uri="{FF2B5EF4-FFF2-40B4-BE49-F238E27FC236}">
                  <a16:creationId xmlns:a16="http://schemas.microsoft.com/office/drawing/2014/main" xmlns="" id="{2BDDBE46-64DE-4B01-AF22-1A8F0E1F5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6996" y="819330"/>
              <a:ext cx="4032446" cy="3498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lvl="0" algn="ctr" defTabSz="914400" fontAlgn="base">
                <a:lnSpc>
                  <a:spcPts val="3000"/>
                </a:lnSpc>
                <a:spcAft>
                  <a:spcPct val="0"/>
                </a:spcAft>
                <a:buClr>
                  <a:srgbClr val="000000"/>
                </a:buClr>
                <a:buNone/>
                <a:defRPr/>
              </a:pPr>
              <a:r>
                <a:rPr lang="zh-TW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華康儷中黑" panose="020B0509000000000000" pitchFamily="49" charset="-120"/>
                  <a:ea typeface="華康儷中黑" panose="020B0509000000000000" pitchFamily="49" charset="-120"/>
                  <a:cs typeface="Microsoft Sans Serif" panose="020B0604020202020204" pitchFamily="34" charset="0"/>
                </a:rPr>
                <a:t>財團法人農漁會南區資訊中心</a:t>
              </a:r>
              <a:endParaRPr lang="en-US" altLang="zh-TW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Microsoft Sans Serif" panose="020B0604020202020204" pitchFamily="34" charset="0"/>
              </a:endParaRPr>
            </a:p>
          </p:txBody>
        </p:sp>
        <p:pic>
          <p:nvPicPr>
            <p:cNvPr id="11" name="圖片 10">
              <a:extLst>
                <a:ext uri="{FF2B5EF4-FFF2-40B4-BE49-F238E27FC236}">
                  <a16:creationId xmlns:a16="http://schemas.microsoft.com/office/drawing/2014/main" xmlns="" id="{A9198CEF-E1BD-47C9-89C2-274B1F98E2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3608" y="849115"/>
              <a:ext cx="316347" cy="3200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82263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3000"/>
    </mc:Choice>
    <mc:Fallback>
      <p:transition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50"/>
                            </p:stCondLst>
                            <p:childTnLst>
                              <p:par>
                                <p:cTn id="1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190637" y="1840439"/>
            <a:ext cx="1269578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大綱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:a16="http://schemas.microsoft.com/office/drawing/2014/main" xmlns="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752961"/>
            <a:ext cx="2304256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縣級管理工作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:a16="http://schemas.microsoft.com/office/drawing/2014/main" xmlns="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365705"/>
            <a:ext cx="3456384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中華民國管理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8" name="矩形 39">
            <a:extLst>
              <a:ext uri="{FF2B5EF4-FFF2-40B4-BE49-F238E27FC236}">
                <a16:creationId xmlns:a16="http://schemas.microsoft.com/office/drawing/2014/main" xmlns="" id="{85337CBA-A865-47D8-91B1-CC0155C81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995686"/>
            <a:ext cx="2304256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系統管理工作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xmlns="" id="{DFB01BA6-BDDA-4BDD-BC78-E05AA64906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09605" y="843558"/>
            <a:ext cx="614723" cy="42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4875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"/>
                            </p:stCondLst>
                            <p:childTnLst>
                              <p:par>
                                <p:cTn id="2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55850" y="1840439"/>
            <a:ext cx="2539157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縣</a:t>
            </a:r>
            <a:r>
              <a:rPr lang="zh-TW" altLang="en-US" sz="4949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級工作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" name="椭圆 80">
            <a:extLst>
              <a:ext uri="{FF2B5EF4-FFF2-40B4-BE49-F238E27FC236}">
                <a16:creationId xmlns:a16="http://schemas.microsoft.com/office/drawing/2014/main" xmlns="" id="{95B30D26-66FD-4459-B94F-E59B12AD4630}"/>
              </a:ext>
            </a:extLst>
          </p:cNvPr>
          <p:cNvSpPr/>
          <p:nvPr/>
        </p:nvSpPr>
        <p:spPr bwMode="auto">
          <a:xfrm>
            <a:off x="4716016" y="1491630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:a16="http://schemas.microsoft.com/office/drawing/2014/main" xmlns="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1663283"/>
            <a:ext cx="259464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塡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報期限設定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:a16="http://schemas.microsoft.com/office/drawing/2014/main" xmlns="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2279559"/>
            <a:ext cx="259464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稽催通知處理 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0" name="圆角矩形 16">
            <a:extLst>
              <a:ext uri="{FF2B5EF4-FFF2-40B4-BE49-F238E27FC236}">
                <a16:creationId xmlns:a16="http://schemas.microsoft.com/office/drawing/2014/main" xmlns="" id="{294C64F5-9222-442B-811B-AD4ADEB66000}"/>
              </a:ext>
            </a:extLst>
          </p:cNvPr>
          <p:cNvSpPr/>
          <p:nvPr/>
        </p:nvSpPr>
        <p:spPr>
          <a:xfrm>
            <a:off x="3995934" y="1727880"/>
            <a:ext cx="776951" cy="4514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21" name="圆角矩形 95">
            <a:extLst>
              <a:ext uri="{FF2B5EF4-FFF2-40B4-BE49-F238E27FC236}">
                <a16:creationId xmlns:a16="http://schemas.microsoft.com/office/drawing/2014/main" xmlns="" id="{7C66E5A9-3237-440C-B641-517C7E856FD1}"/>
              </a:ext>
            </a:extLst>
          </p:cNvPr>
          <p:cNvSpPr/>
          <p:nvPr/>
        </p:nvSpPr>
        <p:spPr>
          <a:xfrm>
            <a:off x="3995934" y="2342062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100" b="1" dirty="0"/>
          </a:p>
        </p:txBody>
      </p:sp>
      <p:sp>
        <p:nvSpPr>
          <p:cNvPr id="22" name="椭圆 80">
            <a:extLst>
              <a:ext uri="{FF2B5EF4-FFF2-40B4-BE49-F238E27FC236}">
                <a16:creationId xmlns:a16="http://schemas.microsoft.com/office/drawing/2014/main" xmlns="" id="{1BC16D63-AE85-4CEC-A54D-18B009B5A0E6}"/>
              </a:ext>
            </a:extLst>
          </p:cNvPr>
          <p:cNvSpPr/>
          <p:nvPr/>
        </p:nvSpPr>
        <p:spPr bwMode="auto">
          <a:xfrm>
            <a:off x="3980474" y="1690199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b="1" kern="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01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椭圆 80">
            <a:extLst>
              <a:ext uri="{FF2B5EF4-FFF2-40B4-BE49-F238E27FC236}">
                <a16:creationId xmlns:a16="http://schemas.microsoft.com/office/drawing/2014/main" xmlns="" id="{57267767-EC11-415C-A98E-88A9845ABA59}"/>
              </a:ext>
            </a:extLst>
          </p:cNvPr>
          <p:cNvSpPr/>
          <p:nvPr/>
        </p:nvSpPr>
        <p:spPr bwMode="auto">
          <a:xfrm>
            <a:off x="3980474" y="2307759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b="1" kern="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02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矩形 39">
            <a:extLst>
              <a:ext uri="{FF2B5EF4-FFF2-40B4-BE49-F238E27FC236}">
                <a16:creationId xmlns:a16="http://schemas.microsoft.com/office/drawing/2014/main" xmlns="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4" y="2921931"/>
            <a:ext cx="259464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管理人員維護 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12" name="圆角矩形 95">
            <a:extLst>
              <a:ext uri="{FF2B5EF4-FFF2-40B4-BE49-F238E27FC236}">
                <a16:creationId xmlns:a16="http://schemas.microsoft.com/office/drawing/2014/main" xmlns="" id="{7C66E5A9-3237-440C-B641-517C7E856FD1}"/>
              </a:ext>
            </a:extLst>
          </p:cNvPr>
          <p:cNvSpPr/>
          <p:nvPr/>
        </p:nvSpPr>
        <p:spPr>
          <a:xfrm>
            <a:off x="3995936" y="2984434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altLang="zh-TW" b="1" dirty="0" smtClean="0">
                <a:latin typeface="Microsoft YaHei" pitchFamily="34" charset="-122"/>
                <a:ea typeface="Microsoft YaHei" pitchFamily="34" charset="-122"/>
              </a:rPr>
              <a:t>03</a:t>
            </a:r>
            <a:endParaRPr lang="zh-CN" altLang="en-US" b="1" dirty="0"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746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5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5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15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5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5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0" grpId="0" animBg="1"/>
      <p:bldP spid="21" grpId="0" animBg="1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EFE65C0-FA1D-40BA-900E-B29FEF92A6AD}"/>
              </a:ext>
            </a:extLst>
          </p:cNvPr>
          <p:cNvSpPr/>
          <p:nvPr/>
        </p:nvSpPr>
        <p:spPr>
          <a:xfrm>
            <a:off x="1259632" y="267494"/>
            <a:ext cx="1152128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5CF92BD1-0DC3-4566-B1DA-A4C278E89936}"/>
              </a:ext>
            </a:extLst>
          </p:cNvPr>
          <p:cNvSpPr txBox="1"/>
          <p:nvPr/>
        </p:nvSpPr>
        <p:spPr>
          <a:xfrm>
            <a:off x="1259632" y="267494"/>
            <a:ext cx="2232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填報期限設定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xmlns="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251520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中華民國管理員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設定各期填報期限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縣級農會管理員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逾期補報開放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資料修正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開放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1217" y="2469221"/>
            <a:ext cx="5693271" cy="2478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34616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55850" y="1840439"/>
            <a:ext cx="2539157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縣級工作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" name="椭圆 80">
            <a:extLst>
              <a:ext uri="{FF2B5EF4-FFF2-40B4-BE49-F238E27FC236}">
                <a16:creationId xmlns:a16="http://schemas.microsoft.com/office/drawing/2014/main" xmlns="" id="{95B30D26-66FD-4459-B94F-E59B12AD4630}"/>
              </a:ext>
            </a:extLst>
          </p:cNvPr>
          <p:cNvSpPr/>
          <p:nvPr/>
        </p:nvSpPr>
        <p:spPr bwMode="auto">
          <a:xfrm>
            <a:off x="4716016" y="1491630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:a16="http://schemas.microsoft.com/office/drawing/2014/main" xmlns="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1663283"/>
            <a:ext cx="2594644" cy="456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塡報期限設定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:a16="http://schemas.microsoft.com/office/drawing/2014/main" xmlns="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2279559"/>
            <a:ext cx="259464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稽催通知處理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0" name="圆角矩形 16">
            <a:extLst>
              <a:ext uri="{FF2B5EF4-FFF2-40B4-BE49-F238E27FC236}">
                <a16:creationId xmlns:a16="http://schemas.microsoft.com/office/drawing/2014/main" xmlns="" id="{294C64F5-9222-442B-811B-AD4ADEB66000}"/>
              </a:ext>
            </a:extLst>
          </p:cNvPr>
          <p:cNvSpPr/>
          <p:nvPr/>
        </p:nvSpPr>
        <p:spPr>
          <a:xfrm>
            <a:off x="3995936" y="2355726"/>
            <a:ext cx="776951" cy="4514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21" name="圆角矩形 95">
            <a:extLst>
              <a:ext uri="{FF2B5EF4-FFF2-40B4-BE49-F238E27FC236}">
                <a16:creationId xmlns:a16="http://schemas.microsoft.com/office/drawing/2014/main" xmlns="" id="{7C66E5A9-3237-440C-B641-517C7E856FD1}"/>
              </a:ext>
            </a:extLst>
          </p:cNvPr>
          <p:cNvSpPr/>
          <p:nvPr/>
        </p:nvSpPr>
        <p:spPr>
          <a:xfrm>
            <a:off x="3995934" y="1741957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100" b="1" dirty="0"/>
          </a:p>
        </p:txBody>
      </p:sp>
      <p:sp>
        <p:nvSpPr>
          <p:cNvPr id="22" name="椭圆 80">
            <a:extLst>
              <a:ext uri="{FF2B5EF4-FFF2-40B4-BE49-F238E27FC236}">
                <a16:creationId xmlns:a16="http://schemas.microsoft.com/office/drawing/2014/main" xmlns="" id="{1BC16D63-AE85-4CEC-A54D-18B009B5A0E6}"/>
              </a:ext>
            </a:extLst>
          </p:cNvPr>
          <p:cNvSpPr/>
          <p:nvPr/>
        </p:nvSpPr>
        <p:spPr bwMode="auto">
          <a:xfrm>
            <a:off x="3995936" y="2283718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b="1" kern="0" dirty="0" smtClean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</a:t>
            </a:r>
            <a:r>
              <a:rPr lang="en-US" altLang="zh-TW" b="1" kern="0" dirty="0" smtClean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椭圆 80">
            <a:extLst>
              <a:ext uri="{FF2B5EF4-FFF2-40B4-BE49-F238E27FC236}">
                <a16:creationId xmlns:a16="http://schemas.microsoft.com/office/drawing/2014/main" xmlns="" id="{57267767-EC11-415C-A98E-88A9845ABA59}"/>
              </a:ext>
            </a:extLst>
          </p:cNvPr>
          <p:cNvSpPr/>
          <p:nvPr/>
        </p:nvSpPr>
        <p:spPr bwMode="auto">
          <a:xfrm>
            <a:off x="3980474" y="1707654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100" b="1" kern="0" dirty="0" smtClean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01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矩形 39">
            <a:extLst>
              <a:ext uri="{FF2B5EF4-FFF2-40B4-BE49-F238E27FC236}">
                <a16:creationId xmlns:a16="http://schemas.microsoft.com/office/drawing/2014/main" xmlns="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4" y="2921931"/>
            <a:ext cx="2594644" cy="456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管理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人員維護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12" name="圆角矩形 95">
            <a:extLst>
              <a:ext uri="{FF2B5EF4-FFF2-40B4-BE49-F238E27FC236}">
                <a16:creationId xmlns:a16="http://schemas.microsoft.com/office/drawing/2014/main" xmlns="" id="{7C66E5A9-3237-440C-B641-517C7E856FD1}"/>
              </a:ext>
            </a:extLst>
          </p:cNvPr>
          <p:cNvSpPr/>
          <p:nvPr/>
        </p:nvSpPr>
        <p:spPr>
          <a:xfrm>
            <a:off x="3995936" y="2984434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altLang="zh-TW" b="1" dirty="0" smtClean="0">
                <a:latin typeface="Microsoft YaHei" pitchFamily="34" charset="-122"/>
                <a:ea typeface="Microsoft YaHei" pitchFamily="34" charset="-122"/>
              </a:rPr>
              <a:t>03</a:t>
            </a:r>
            <a:endParaRPr lang="zh-CN" altLang="en-US" b="1" dirty="0"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746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5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5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15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5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5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0" grpId="0" animBg="1"/>
      <p:bldP spid="21" grpId="0" animBg="1"/>
      <p:bldP spid="11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EFE65C0-FA1D-40BA-900E-B29FEF92A6AD}"/>
              </a:ext>
            </a:extLst>
          </p:cNvPr>
          <p:cNvSpPr/>
          <p:nvPr/>
        </p:nvSpPr>
        <p:spPr>
          <a:xfrm>
            <a:off x="1259632" y="267494"/>
            <a:ext cx="1152128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5CF92BD1-0DC3-4566-B1DA-A4C278E89936}"/>
              </a:ext>
            </a:extLst>
          </p:cNvPr>
          <p:cNvSpPr txBox="1"/>
          <p:nvPr/>
        </p:nvSpPr>
        <p:spPr>
          <a:xfrm>
            <a:off x="1259632" y="267494"/>
            <a:ext cx="2232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稽催通知處理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xmlns="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251520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中華民國管理員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督導縣級農會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縣級農會管理員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通知轄下未填報單位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947569"/>
            <a:ext cx="5315124" cy="2710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34616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55850" y="1840439"/>
            <a:ext cx="2539157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縣級工作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" name="椭圆 80">
            <a:extLst>
              <a:ext uri="{FF2B5EF4-FFF2-40B4-BE49-F238E27FC236}">
                <a16:creationId xmlns:a16="http://schemas.microsoft.com/office/drawing/2014/main" xmlns="" id="{95B30D26-66FD-4459-B94F-E59B12AD4630}"/>
              </a:ext>
            </a:extLst>
          </p:cNvPr>
          <p:cNvSpPr/>
          <p:nvPr/>
        </p:nvSpPr>
        <p:spPr bwMode="auto">
          <a:xfrm>
            <a:off x="4716016" y="1491630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:a16="http://schemas.microsoft.com/office/drawing/2014/main" xmlns="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1663283"/>
            <a:ext cx="2594644" cy="456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塡報期限設定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:a16="http://schemas.microsoft.com/office/drawing/2014/main" xmlns="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2279559"/>
            <a:ext cx="259464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稽催通知處理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0" name="圆角矩形 16">
            <a:extLst>
              <a:ext uri="{FF2B5EF4-FFF2-40B4-BE49-F238E27FC236}">
                <a16:creationId xmlns:a16="http://schemas.microsoft.com/office/drawing/2014/main" xmlns="" id="{294C64F5-9222-442B-811B-AD4ADEB66000}"/>
              </a:ext>
            </a:extLst>
          </p:cNvPr>
          <p:cNvSpPr/>
          <p:nvPr/>
        </p:nvSpPr>
        <p:spPr>
          <a:xfrm>
            <a:off x="3995936" y="3003798"/>
            <a:ext cx="776951" cy="4514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21" name="圆角矩形 95">
            <a:extLst>
              <a:ext uri="{FF2B5EF4-FFF2-40B4-BE49-F238E27FC236}">
                <a16:creationId xmlns:a16="http://schemas.microsoft.com/office/drawing/2014/main" xmlns="" id="{7C66E5A9-3237-440C-B641-517C7E856FD1}"/>
              </a:ext>
            </a:extLst>
          </p:cNvPr>
          <p:cNvSpPr/>
          <p:nvPr/>
        </p:nvSpPr>
        <p:spPr>
          <a:xfrm>
            <a:off x="3995934" y="1741957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100" b="1" dirty="0"/>
          </a:p>
        </p:txBody>
      </p:sp>
      <p:sp>
        <p:nvSpPr>
          <p:cNvPr id="22" name="椭圆 80">
            <a:extLst>
              <a:ext uri="{FF2B5EF4-FFF2-40B4-BE49-F238E27FC236}">
                <a16:creationId xmlns:a16="http://schemas.microsoft.com/office/drawing/2014/main" xmlns="" id="{1BC16D63-AE85-4CEC-A54D-18B009B5A0E6}"/>
              </a:ext>
            </a:extLst>
          </p:cNvPr>
          <p:cNvSpPr/>
          <p:nvPr/>
        </p:nvSpPr>
        <p:spPr bwMode="auto">
          <a:xfrm>
            <a:off x="3995936" y="2931790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1" kern="0" dirty="0" smtClean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03</a:t>
            </a:r>
            <a:endParaRPr lang="zh-CN" altLang="en-US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椭圆 80">
            <a:extLst>
              <a:ext uri="{FF2B5EF4-FFF2-40B4-BE49-F238E27FC236}">
                <a16:creationId xmlns:a16="http://schemas.microsoft.com/office/drawing/2014/main" xmlns="" id="{57267767-EC11-415C-A98E-88A9845ABA59}"/>
              </a:ext>
            </a:extLst>
          </p:cNvPr>
          <p:cNvSpPr/>
          <p:nvPr/>
        </p:nvSpPr>
        <p:spPr bwMode="auto">
          <a:xfrm>
            <a:off x="3980474" y="1707654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100" b="1" kern="0" dirty="0" smtClean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01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矩形 39">
            <a:extLst>
              <a:ext uri="{FF2B5EF4-FFF2-40B4-BE49-F238E27FC236}">
                <a16:creationId xmlns:a16="http://schemas.microsoft.com/office/drawing/2014/main" xmlns="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4" y="2921931"/>
            <a:ext cx="2594644" cy="456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管理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人員維護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12" name="圆角矩形 95">
            <a:extLst>
              <a:ext uri="{FF2B5EF4-FFF2-40B4-BE49-F238E27FC236}">
                <a16:creationId xmlns:a16="http://schemas.microsoft.com/office/drawing/2014/main" xmlns="" id="{7C66E5A9-3237-440C-B641-517C7E856FD1}"/>
              </a:ext>
            </a:extLst>
          </p:cNvPr>
          <p:cNvSpPr/>
          <p:nvPr/>
        </p:nvSpPr>
        <p:spPr>
          <a:xfrm>
            <a:off x="3995936" y="2355726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altLang="zh-TW" b="1" dirty="0" smtClean="0">
                <a:latin typeface="Microsoft YaHei" pitchFamily="34" charset="-122"/>
                <a:ea typeface="Microsoft YaHei" pitchFamily="34" charset="-122"/>
              </a:rPr>
              <a:t>02</a:t>
            </a:r>
            <a:endParaRPr lang="zh-CN" altLang="en-US" b="1" dirty="0"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746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5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5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15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5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5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0" grpId="0" animBg="1"/>
      <p:bldP spid="21" grpId="0" animBg="1"/>
      <p:bldP spid="11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EFE65C0-FA1D-40BA-900E-B29FEF92A6AD}"/>
              </a:ext>
            </a:extLst>
          </p:cNvPr>
          <p:cNvSpPr/>
          <p:nvPr/>
        </p:nvSpPr>
        <p:spPr>
          <a:xfrm>
            <a:off x="1259632" y="267494"/>
            <a:ext cx="1152128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5CF92BD1-0DC3-4566-B1DA-A4C278E89936}"/>
              </a:ext>
            </a:extLst>
          </p:cNvPr>
          <p:cNvSpPr txBox="1"/>
          <p:nvPr/>
        </p:nvSpPr>
        <p:spPr>
          <a:xfrm>
            <a:off x="1259632" y="267494"/>
            <a:ext cx="2232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管理人員維護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xmlns="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251520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中華民國管理員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全部帳號維護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縣級農會管理員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轄下農會帳號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管理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1217" y="2469221"/>
            <a:ext cx="5693271" cy="2478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34616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EFE65C0-FA1D-40BA-900E-B29FEF92A6AD}"/>
              </a:ext>
            </a:extLst>
          </p:cNvPr>
          <p:cNvSpPr/>
          <p:nvPr/>
        </p:nvSpPr>
        <p:spPr>
          <a:xfrm>
            <a:off x="1259632" y="267494"/>
            <a:ext cx="1152128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5CF92BD1-0DC3-4566-B1DA-A4C278E89936}"/>
              </a:ext>
            </a:extLst>
          </p:cNvPr>
          <p:cNvSpPr txBox="1"/>
          <p:nvPr/>
        </p:nvSpPr>
        <p:spPr>
          <a:xfrm>
            <a:off x="1259632" y="267494"/>
            <a:ext cx="263405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管理人員</a:t>
            </a:r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維護</a:t>
            </a:r>
            <a:r>
              <a:rPr lang="en-US" altLang="zh-TW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續</a:t>
            </a:r>
            <a:r>
              <a:rPr lang="en-US" altLang="zh-TW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xmlns="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107504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業務權限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中華民國管理員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縣級農會管理員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3435846"/>
            <a:ext cx="6192688" cy="1150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1491630"/>
            <a:ext cx="6192688" cy="1694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34616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204"/>
</p:tagLst>
</file>

<file path=ppt/theme/theme1.xml><?xml version="1.0" encoding="utf-8"?>
<a:theme xmlns:a="http://schemas.openxmlformats.org/drawingml/2006/main" name="第一PPT，www.1ppt.com">
  <a:themeElements>
    <a:clrScheme name="自定义 16">
      <a:dk1>
        <a:sysClr val="windowText" lastClr="000000"/>
      </a:dk1>
      <a:lt1>
        <a:sysClr val="window" lastClr="FFFFFF"/>
      </a:lt1>
      <a:dk2>
        <a:srgbClr val="1F497D"/>
      </a:dk2>
      <a:lt2>
        <a:srgbClr val="7F7F7F"/>
      </a:lt2>
      <a:accent1>
        <a:srgbClr val="30A8C4"/>
      </a:accent1>
      <a:accent2>
        <a:srgbClr val="7F7F7F"/>
      </a:accent2>
      <a:accent3>
        <a:srgbClr val="30A8C4"/>
      </a:accent3>
      <a:accent4>
        <a:srgbClr val="7F7F7F"/>
      </a:accent4>
      <a:accent5>
        <a:srgbClr val="30A8C4"/>
      </a:accent5>
      <a:accent6>
        <a:srgbClr val="7F7F7F"/>
      </a:accent6>
      <a:hlink>
        <a:srgbClr val="007FA2"/>
      </a:hlink>
      <a:folHlink>
        <a:srgbClr val="FF495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4565</TotalTime>
  <Words>293</Words>
  <Application>Microsoft Office PowerPoint</Application>
  <PresentationFormat>如螢幕大小 (16:9)</PresentationFormat>
  <Paragraphs>98</Paragraphs>
  <Slides>14</Slides>
  <Notes>14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第一PPT，www.1ppt.com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dc:description/>
  <cp:lastModifiedBy>巫奇原</cp:lastModifiedBy>
  <cp:revision>496</cp:revision>
  <dcterms:created xsi:type="dcterms:W3CDTF">2014-11-09T01:07:25Z</dcterms:created>
  <dcterms:modified xsi:type="dcterms:W3CDTF">2021-08-31T07:59:51Z</dcterms:modified>
</cp:coreProperties>
</file>